
<file path=[Content_Types].xml><?xml version="1.0" encoding="utf-8"?>
<Types xmlns="http://schemas.openxmlformats.org/package/2006/content-types">
  <Default Extension="jpeg" ContentType="image/jpeg"/>
  <Default Extension="JPG" ContentType="image/.jpg"/>
  <Default Extension="xlsx" ContentType="application/vnd.openxmlformats-officedocument.spreadsheetml.sheet"/>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harts/chart1.xml" ContentType="application/vnd.openxmlformats-officedocument.drawingml.chart+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0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7" r:id="rId3"/>
  </p:sldMasterIdLst>
  <p:notesMasterIdLst>
    <p:notesMasterId r:id="rId5"/>
  </p:notesMasterIdLst>
  <p:handoutMasterIdLst>
    <p:handoutMasterId r:id="rId105"/>
  </p:handoutMasterIdLst>
  <p:sldIdLst>
    <p:sldId id="2805" r:id="rId4"/>
    <p:sldId id="2529" r:id="rId6"/>
    <p:sldId id="1604" r:id="rId7"/>
    <p:sldId id="1846" r:id="rId8"/>
    <p:sldId id="3031" r:id="rId9"/>
    <p:sldId id="1728" r:id="rId10"/>
    <p:sldId id="1609" r:id="rId11"/>
    <p:sldId id="2655" r:id="rId12"/>
    <p:sldId id="1301" r:id="rId13"/>
    <p:sldId id="900" r:id="rId14"/>
    <p:sldId id="937" r:id="rId15"/>
    <p:sldId id="651" r:id="rId16"/>
    <p:sldId id="650" r:id="rId17"/>
    <p:sldId id="652" r:id="rId18"/>
    <p:sldId id="903" r:id="rId19"/>
    <p:sldId id="527" r:id="rId20"/>
    <p:sldId id="528" r:id="rId21"/>
    <p:sldId id="529" r:id="rId22"/>
    <p:sldId id="904" r:id="rId23"/>
    <p:sldId id="906" r:id="rId24"/>
    <p:sldId id="907" r:id="rId25"/>
    <p:sldId id="909" r:id="rId26"/>
    <p:sldId id="2659" r:id="rId27"/>
    <p:sldId id="735" r:id="rId28"/>
    <p:sldId id="772" r:id="rId29"/>
    <p:sldId id="736" r:id="rId30"/>
    <p:sldId id="737" r:id="rId31"/>
    <p:sldId id="2308" r:id="rId32"/>
    <p:sldId id="774" r:id="rId33"/>
    <p:sldId id="773" r:id="rId34"/>
    <p:sldId id="775" r:id="rId35"/>
    <p:sldId id="776" r:id="rId36"/>
    <p:sldId id="777" r:id="rId37"/>
    <p:sldId id="814" r:id="rId38"/>
    <p:sldId id="816" r:id="rId39"/>
    <p:sldId id="817" r:id="rId40"/>
    <p:sldId id="819" r:id="rId41"/>
    <p:sldId id="818" r:id="rId42"/>
    <p:sldId id="821" r:id="rId43"/>
    <p:sldId id="822" r:id="rId44"/>
    <p:sldId id="863" r:id="rId45"/>
    <p:sldId id="1016" r:id="rId46"/>
    <p:sldId id="1017" r:id="rId47"/>
    <p:sldId id="1969" r:id="rId48"/>
    <p:sldId id="2807" r:id="rId49"/>
    <p:sldId id="1968" r:id="rId50"/>
    <p:sldId id="823" r:id="rId51"/>
    <p:sldId id="824" r:id="rId52"/>
    <p:sldId id="2944" r:id="rId53"/>
    <p:sldId id="1019" r:id="rId54"/>
    <p:sldId id="1020" r:id="rId55"/>
    <p:sldId id="1072" r:id="rId56"/>
    <p:sldId id="879" r:id="rId57"/>
    <p:sldId id="1523" r:id="rId58"/>
    <p:sldId id="1524" r:id="rId59"/>
    <p:sldId id="1525" r:id="rId60"/>
    <p:sldId id="866" r:id="rId61"/>
    <p:sldId id="1022" r:id="rId62"/>
    <p:sldId id="1528" r:id="rId63"/>
    <p:sldId id="1532" r:id="rId64"/>
    <p:sldId id="1025" r:id="rId65"/>
    <p:sldId id="1026" r:id="rId66"/>
    <p:sldId id="1071" r:id="rId67"/>
    <p:sldId id="871" r:id="rId68"/>
    <p:sldId id="1080" r:id="rId69"/>
    <p:sldId id="1081" r:id="rId70"/>
    <p:sldId id="869" r:id="rId71"/>
    <p:sldId id="1075" r:id="rId72"/>
    <p:sldId id="1076" r:id="rId73"/>
    <p:sldId id="875" r:id="rId74"/>
    <p:sldId id="1130" r:id="rId75"/>
    <p:sldId id="2658" r:id="rId76"/>
    <p:sldId id="872" r:id="rId77"/>
    <p:sldId id="1082" r:id="rId78"/>
    <p:sldId id="1083" r:id="rId79"/>
    <p:sldId id="873" r:id="rId80"/>
    <p:sldId id="881" r:id="rId81"/>
    <p:sldId id="1251" r:id="rId82"/>
    <p:sldId id="1252" r:id="rId83"/>
    <p:sldId id="1612" r:id="rId84"/>
    <p:sldId id="1613" r:id="rId85"/>
    <p:sldId id="877" r:id="rId86"/>
    <p:sldId id="1132" r:id="rId87"/>
    <p:sldId id="1249" r:id="rId88"/>
    <p:sldId id="1250" r:id="rId89"/>
    <p:sldId id="2657" r:id="rId90"/>
    <p:sldId id="912" r:id="rId91"/>
    <p:sldId id="913" r:id="rId92"/>
    <p:sldId id="815" r:id="rId93"/>
    <p:sldId id="820" r:id="rId94"/>
    <p:sldId id="874" r:id="rId95"/>
    <p:sldId id="897" r:id="rId96"/>
    <p:sldId id="1178" r:id="rId97"/>
    <p:sldId id="1179" r:id="rId98"/>
    <p:sldId id="1180" r:id="rId99"/>
    <p:sldId id="1181" r:id="rId100"/>
    <p:sldId id="1182" r:id="rId101"/>
    <p:sldId id="1183" r:id="rId102"/>
    <p:sldId id="2656" r:id="rId103"/>
    <p:sldId id="3032" r:id="rId104"/>
  </p:sldIdLst>
  <p:sldSz cx="12192000" cy="6858000"/>
  <p:notesSz cx="6858000" cy="9144000"/>
  <p:defaultTextStyle>
    <a:defPPr>
      <a:defRPr lang="zh-CN"/>
    </a:defPPr>
    <a:lvl1pPr marL="0" algn="l" defTabSz="913765" rtl="0" eaLnBrk="1" latinLnBrk="0" hangingPunct="1">
      <a:defRPr sz="1900" kern="1200">
        <a:solidFill>
          <a:schemeClr val="tx1"/>
        </a:solidFill>
        <a:latin typeface="+mn-lt"/>
        <a:ea typeface="+mn-ea"/>
        <a:cs typeface="+mn-cs"/>
      </a:defRPr>
    </a:lvl1pPr>
    <a:lvl2pPr marL="457200" algn="l" defTabSz="913765" rtl="0" eaLnBrk="1" latinLnBrk="0" hangingPunct="1">
      <a:defRPr sz="1900" kern="1200">
        <a:solidFill>
          <a:schemeClr val="tx1"/>
        </a:solidFill>
        <a:latin typeface="+mn-lt"/>
        <a:ea typeface="+mn-ea"/>
        <a:cs typeface="+mn-cs"/>
      </a:defRPr>
    </a:lvl2pPr>
    <a:lvl3pPr marL="914400" algn="l" defTabSz="913765" rtl="0" eaLnBrk="1" latinLnBrk="0" hangingPunct="1">
      <a:defRPr sz="1900" kern="1200">
        <a:solidFill>
          <a:schemeClr val="tx1"/>
        </a:solidFill>
        <a:latin typeface="+mn-lt"/>
        <a:ea typeface="+mn-ea"/>
        <a:cs typeface="+mn-cs"/>
      </a:defRPr>
    </a:lvl3pPr>
    <a:lvl4pPr marL="1371600" algn="l" defTabSz="913765" rtl="0" eaLnBrk="1" latinLnBrk="0" hangingPunct="1">
      <a:defRPr sz="1900" kern="1200">
        <a:solidFill>
          <a:schemeClr val="tx1"/>
        </a:solidFill>
        <a:latin typeface="+mn-lt"/>
        <a:ea typeface="+mn-ea"/>
        <a:cs typeface="+mn-cs"/>
      </a:defRPr>
    </a:lvl4pPr>
    <a:lvl5pPr marL="1828800" algn="l" defTabSz="913765" rtl="0" eaLnBrk="1" latinLnBrk="0" hangingPunct="1">
      <a:defRPr sz="1900" kern="1200">
        <a:solidFill>
          <a:schemeClr val="tx1"/>
        </a:solidFill>
        <a:latin typeface="+mn-lt"/>
        <a:ea typeface="+mn-ea"/>
        <a:cs typeface="+mn-cs"/>
      </a:defRPr>
    </a:lvl5pPr>
    <a:lvl6pPr marL="2286000" algn="l" defTabSz="913765" rtl="0" eaLnBrk="1" latinLnBrk="0" hangingPunct="1">
      <a:defRPr sz="1900" kern="1200">
        <a:solidFill>
          <a:schemeClr val="tx1"/>
        </a:solidFill>
        <a:latin typeface="+mn-lt"/>
        <a:ea typeface="+mn-ea"/>
        <a:cs typeface="+mn-cs"/>
      </a:defRPr>
    </a:lvl6pPr>
    <a:lvl7pPr marL="2743200" algn="l" defTabSz="913765" rtl="0" eaLnBrk="1" latinLnBrk="0" hangingPunct="1">
      <a:defRPr sz="1900" kern="1200">
        <a:solidFill>
          <a:schemeClr val="tx1"/>
        </a:solidFill>
        <a:latin typeface="+mn-lt"/>
        <a:ea typeface="+mn-ea"/>
        <a:cs typeface="+mn-cs"/>
      </a:defRPr>
    </a:lvl7pPr>
    <a:lvl8pPr marL="3200400" algn="l" defTabSz="913765" rtl="0" eaLnBrk="1" latinLnBrk="0" hangingPunct="1">
      <a:defRPr sz="1900" kern="1200">
        <a:solidFill>
          <a:schemeClr val="tx1"/>
        </a:solidFill>
        <a:latin typeface="+mn-lt"/>
        <a:ea typeface="+mn-ea"/>
        <a:cs typeface="+mn-cs"/>
      </a:defRPr>
    </a:lvl8pPr>
    <a:lvl9pPr marL="3657600" algn="l" defTabSz="913765" rtl="0" eaLnBrk="1" latinLnBrk="0" hangingPunct="1">
      <a:defRPr sz="19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 initials="a" lastIdx="1" clrIdx="0"/>
  <p:cmAuthor id="2" name="作者"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BAA00"/>
    <a:srgbClr val="7D9A00"/>
    <a:srgbClr val="6C8600"/>
    <a:srgbClr val="064D6A"/>
    <a:srgbClr val="076083"/>
    <a:srgbClr val="208476"/>
    <a:srgbClr val="29A795"/>
    <a:srgbClr val="08729C"/>
    <a:srgbClr val="2FC1AB"/>
    <a:srgbClr val="CA244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043" autoAdjust="0"/>
    <p:restoredTop sz="96131" autoAdjust="0"/>
  </p:normalViewPr>
  <p:slideViewPr>
    <p:cSldViewPr snapToGrid="0" showGuides="1">
      <p:cViewPr varScale="1">
        <p:scale>
          <a:sx n="145" d="100"/>
          <a:sy n="145" d="100"/>
        </p:scale>
        <p:origin x="138" y="366"/>
      </p:cViewPr>
      <p:guideLst>
        <p:guide orient="horz" pos="2819"/>
        <p:guide orient="horz" pos="1044"/>
        <p:guide pos="5818"/>
        <p:guide pos="6723"/>
        <p:guide pos="512"/>
        <p:guide pos="3697"/>
        <p:guide pos="4136"/>
        <p:guide pos="2963"/>
        <p:guide pos="6369"/>
        <p:guide pos="3303"/>
      </p:guideLst>
    </p:cSldViewPr>
  </p:slideViewPr>
  <p:notesTextViewPr>
    <p:cViewPr>
      <p:scale>
        <a:sx n="1" d="1"/>
        <a:sy n="1" d="1"/>
      </p:scale>
      <p:origin x="0" y="0"/>
    </p:cViewPr>
  </p:notesTextViewPr>
  <p:sorterViewPr>
    <p:cViewPr>
      <p:scale>
        <a:sx n="55" d="100"/>
        <a:sy n="55" d="100"/>
      </p:scale>
      <p:origin x="0" y="0"/>
    </p:cViewPr>
  </p:sorterViewPr>
  <p:gridSpacing cx="72008" cy="72008"/>
</p:viewPr>
</file>

<file path=ppt/_rels/presentation.xml.rels><?xml version="1.0" encoding="UTF-8" standalone="yes"?>
<Relationships xmlns="http://schemas.openxmlformats.org/package/2006/relationships"><Relationship Id="rId99" Type="http://schemas.openxmlformats.org/officeDocument/2006/relationships/slide" Target="slides/slide95.xml"/><Relationship Id="rId98" Type="http://schemas.openxmlformats.org/officeDocument/2006/relationships/slide" Target="slides/slide94.xml"/><Relationship Id="rId97" Type="http://schemas.openxmlformats.org/officeDocument/2006/relationships/slide" Target="slides/slide93.xml"/><Relationship Id="rId96" Type="http://schemas.openxmlformats.org/officeDocument/2006/relationships/slide" Target="slides/slide92.xml"/><Relationship Id="rId95" Type="http://schemas.openxmlformats.org/officeDocument/2006/relationships/slide" Target="slides/slide91.xml"/><Relationship Id="rId94" Type="http://schemas.openxmlformats.org/officeDocument/2006/relationships/slide" Target="slides/slide90.xml"/><Relationship Id="rId93" Type="http://schemas.openxmlformats.org/officeDocument/2006/relationships/slide" Target="slides/slide89.xml"/><Relationship Id="rId92" Type="http://schemas.openxmlformats.org/officeDocument/2006/relationships/slide" Target="slides/slide88.xml"/><Relationship Id="rId91" Type="http://schemas.openxmlformats.org/officeDocument/2006/relationships/slide" Target="slides/slide87.xml"/><Relationship Id="rId90" Type="http://schemas.openxmlformats.org/officeDocument/2006/relationships/slide" Target="slides/slide86.xml"/><Relationship Id="rId9" Type="http://schemas.openxmlformats.org/officeDocument/2006/relationships/slide" Target="slides/slide5.xml"/><Relationship Id="rId89" Type="http://schemas.openxmlformats.org/officeDocument/2006/relationships/slide" Target="slides/slide85.xml"/><Relationship Id="rId88" Type="http://schemas.openxmlformats.org/officeDocument/2006/relationships/slide" Target="slides/slide84.xml"/><Relationship Id="rId87" Type="http://schemas.openxmlformats.org/officeDocument/2006/relationships/slide" Target="slides/slide83.xml"/><Relationship Id="rId86" Type="http://schemas.openxmlformats.org/officeDocument/2006/relationships/slide" Target="slides/slide82.xml"/><Relationship Id="rId85" Type="http://schemas.openxmlformats.org/officeDocument/2006/relationships/slide" Target="slides/slide81.xml"/><Relationship Id="rId84" Type="http://schemas.openxmlformats.org/officeDocument/2006/relationships/slide" Target="slides/slide80.xml"/><Relationship Id="rId83" Type="http://schemas.openxmlformats.org/officeDocument/2006/relationships/slide" Target="slides/slide79.xml"/><Relationship Id="rId82" Type="http://schemas.openxmlformats.org/officeDocument/2006/relationships/slide" Target="slides/slide78.xml"/><Relationship Id="rId81" Type="http://schemas.openxmlformats.org/officeDocument/2006/relationships/slide" Target="slides/slide77.xml"/><Relationship Id="rId80" Type="http://schemas.openxmlformats.org/officeDocument/2006/relationships/slide" Target="slides/slide76.xml"/><Relationship Id="rId8" Type="http://schemas.openxmlformats.org/officeDocument/2006/relationships/slide" Target="slides/slide4.xml"/><Relationship Id="rId79" Type="http://schemas.openxmlformats.org/officeDocument/2006/relationships/slide" Target="slides/slide75.xml"/><Relationship Id="rId78" Type="http://schemas.openxmlformats.org/officeDocument/2006/relationships/slide" Target="slides/slide74.xml"/><Relationship Id="rId77" Type="http://schemas.openxmlformats.org/officeDocument/2006/relationships/slide" Target="slides/slide73.xml"/><Relationship Id="rId76" Type="http://schemas.openxmlformats.org/officeDocument/2006/relationships/slide" Target="slides/slide72.xml"/><Relationship Id="rId75" Type="http://schemas.openxmlformats.org/officeDocument/2006/relationships/slide" Target="slides/slide71.xml"/><Relationship Id="rId74" Type="http://schemas.openxmlformats.org/officeDocument/2006/relationships/slide" Target="slides/slide70.xml"/><Relationship Id="rId73" Type="http://schemas.openxmlformats.org/officeDocument/2006/relationships/slide" Target="slides/slide69.xml"/><Relationship Id="rId72" Type="http://schemas.openxmlformats.org/officeDocument/2006/relationships/slide" Target="slides/slide68.xml"/><Relationship Id="rId71" Type="http://schemas.openxmlformats.org/officeDocument/2006/relationships/slide" Target="slides/slide67.xml"/><Relationship Id="rId70" Type="http://schemas.openxmlformats.org/officeDocument/2006/relationships/slide" Target="slides/slide66.xml"/><Relationship Id="rId7" Type="http://schemas.openxmlformats.org/officeDocument/2006/relationships/slide" Target="slides/slide3.xml"/><Relationship Id="rId69" Type="http://schemas.openxmlformats.org/officeDocument/2006/relationships/slide" Target="slides/slide65.xml"/><Relationship Id="rId68" Type="http://schemas.openxmlformats.org/officeDocument/2006/relationships/slide" Target="slides/slide64.xml"/><Relationship Id="rId67" Type="http://schemas.openxmlformats.org/officeDocument/2006/relationships/slide" Target="slides/slide63.xml"/><Relationship Id="rId66" Type="http://schemas.openxmlformats.org/officeDocument/2006/relationships/slide" Target="slides/slide62.xml"/><Relationship Id="rId65" Type="http://schemas.openxmlformats.org/officeDocument/2006/relationships/slide" Target="slides/slide61.xml"/><Relationship Id="rId64" Type="http://schemas.openxmlformats.org/officeDocument/2006/relationships/slide" Target="slides/slide60.xml"/><Relationship Id="rId63" Type="http://schemas.openxmlformats.org/officeDocument/2006/relationships/slide" Target="slides/slide59.xml"/><Relationship Id="rId62" Type="http://schemas.openxmlformats.org/officeDocument/2006/relationships/slide" Target="slides/slide58.xml"/><Relationship Id="rId61" Type="http://schemas.openxmlformats.org/officeDocument/2006/relationships/slide" Target="slides/slide57.xml"/><Relationship Id="rId60" Type="http://schemas.openxmlformats.org/officeDocument/2006/relationships/slide" Target="slides/slide56.xml"/><Relationship Id="rId6" Type="http://schemas.openxmlformats.org/officeDocument/2006/relationships/slide" Target="slides/slide2.xml"/><Relationship Id="rId59" Type="http://schemas.openxmlformats.org/officeDocument/2006/relationships/slide" Target="slides/slide55.xml"/><Relationship Id="rId58" Type="http://schemas.openxmlformats.org/officeDocument/2006/relationships/slide" Target="slides/slide54.xml"/><Relationship Id="rId57" Type="http://schemas.openxmlformats.org/officeDocument/2006/relationships/slide" Target="slides/slide53.xml"/><Relationship Id="rId56" Type="http://schemas.openxmlformats.org/officeDocument/2006/relationships/slide" Target="slides/slide52.xml"/><Relationship Id="rId55" Type="http://schemas.openxmlformats.org/officeDocument/2006/relationships/slide" Target="slides/slide51.xml"/><Relationship Id="rId54" Type="http://schemas.openxmlformats.org/officeDocument/2006/relationships/slide" Target="slides/slide50.xml"/><Relationship Id="rId53" Type="http://schemas.openxmlformats.org/officeDocument/2006/relationships/slide" Target="slides/slide49.xml"/><Relationship Id="rId52" Type="http://schemas.openxmlformats.org/officeDocument/2006/relationships/slide" Target="slides/slide48.xml"/><Relationship Id="rId51" Type="http://schemas.openxmlformats.org/officeDocument/2006/relationships/slide" Target="slides/slide47.xml"/><Relationship Id="rId50" Type="http://schemas.openxmlformats.org/officeDocument/2006/relationships/slide" Target="slides/slide46.xml"/><Relationship Id="rId5" Type="http://schemas.openxmlformats.org/officeDocument/2006/relationships/notesMaster" Target="notesMasters/notesMaster1.xml"/><Relationship Id="rId49" Type="http://schemas.openxmlformats.org/officeDocument/2006/relationships/slide" Target="slides/slide45.xml"/><Relationship Id="rId48" Type="http://schemas.openxmlformats.org/officeDocument/2006/relationships/slide" Target="slides/slide44.xml"/><Relationship Id="rId47" Type="http://schemas.openxmlformats.org/officeDocument/2006/relationships/slide" Target="slides/slide43.xml"/><Relationship Id="rId46" Type="http://schemas.openxmlformats.org/officeDocument/2006/relationships/slide" Target="slides/slide42.xml"/><Relationship Id="rId45" Type="http://schemas.openxmlformats.org/officeDocument/2006/relationships/slide" Target="slides/slide41.xml"/><Relationship Id="rId44" Type="http://schemas.openxmlformats.org/officeDocument/2006/relationships/slide" Target="slides/slide40.xml"/><Relationship Id="rId43" Type="http://schemas.openxmlformats.org/officeDocument/2006/relationships/slide" Target="slides/slide39.xml"/><Relationship Id="rId42" Type="http://schemas.openxmlformats.org/officeDocument/2006/relationships/slide" Target="slides/slide38.xml"/><Relationship Id="rId41" Type="http://schemas.openxmlformats.org/officeDocument/2006/relationships/slide" Target="slides/slide37.xml"/><Relationship Id="rId40" Type="http://schemas.openxmlformats.org/officeDocument/2006/relationships/slide" Target="slides/slide36.xml"/><Relationship Id="rId4" Type="http://schemas.openxmlformats.org/officeDocument/2006/relationships/slide" Target="slides/slide1.xml"/><Relationship Id="rId39" Type="http://schemas.openxmlformats.org/officeDocument/2006/relationships/slide" Target="slides/slide35.xml"/><Relationship Id="rId38" Type="http://schemas.openxmlformats.org/officeDocument/2006/relationships/slide" Target="slides/slide34.xml"/><Relationship Id="rId37" Type="http://schemas.openxmlformats.org/officeDocument/2006/relationships/slide" Target="slides/slide33.xml"/><Relationship Id="rId36" Type="http://schemas.openxmlformats.org/officeDocument/2006/relationships/slide" Target="slides/slide32.xml"/><Relationship Id="rId35" Type="http://schemas.openxmlformats.org/officeDocument/2006/relationships/slide" Target="slides/slide31.xml"/><Relationship Id="rId34" Type="http://schemas.openxmlformats.org/officeDocument/2006/relationships/slide" Target="slides/slide30.xml"/><Relationship Id="rId33" Type="http://schemas.openxmlformats.org/officeDocument/2006/relationships/slide" Target="slides/slide29.xml"/><Relationship Id="rId32" Type="http://schemas.openxmlformats.org/officeDocument/2006/relationships/slide" Target="slides/slide28.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9" Type="http://schemas.openxmlformats.org/officeDocument/2006/relationships/commentAuthors" Target="commentAuthors.xml"/><Relationship Id="rId108" Type="http://schemas.openxmlformats.org/officeDocument/2006/relationships/tableStyles" Target="tableStyles.xml"/><Relationship Id="rId107" Type="http://schemas.openxmlformats.org/officeDocument/2006/relationships/viewProps" Target="viewProps.xml"/><Relationship Id="rId106" Type="http://schemas.openxmlformats.org/officeDocument/2006/relationships/presProps" Target="presProps.xml"/><Relationship Id="rId105" Type="http://schemas.openxmlformats.org/officeDocument/2006/relationships/handoutMaster" Target="handoutMasters/handoutMaster1.xml"/><Relationship Id="rId104" Type="http://schemas.openxmlformats.org/officeDocument/2006/relationships/slide" Target="slides/slide100.xml"/><Relationship Id="rId103" Type="http://schemas.openxmlformats.org/officeDocument/2006/relationships/slide" Target="slides/slide99.xml"/><Relationship Id="rId102" Type="http://schemas.openxmlformats.org/officeDocument/2006/relationships/slide" Target="slides/slide98.xml"/><Relationship Id="rId101" Type="http://schemas.openxmlformats.org/officeDocument/2006/relationships/slide" Target="slides/slide97.xml"/><Relationship Id="rId100" Type="http://schemas.openxmlformats.org/officeDocument/2006/relationships/slide" Target="slides/slide96.xml"/><Relationship Id="rId10" Type="http://schemas.openxmlformats.org/officeDocument/2006/relationships/slide" Target="slides/slide6.xml"/><Relationship Id="rId1" Type="http://schemas.openxmlformats.org/officeDocument/2006/relationships/slideMaster" Target="slideMasters/slideMaster1.xml"/></Relationships>
</file>

<file path=ppt/charts/_rels/chart1.xml.rels><?xml version="1.0" encoding="UTF-8" standalone="yes"?>
<Relationships xmlns="http://schemas.openxmlformats.org/package/2006/relationships"><Relationship Id="rId1" Type="http://schemas.openxmlformats.org/officeDocument/2006/relationships/package" Target="../embeddings/Workbook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1"/>
          <c:order val="0"/>
          <c:tx>
            <c:strRef>
              <c:f>Sheet1!$C$1</c:f>
              <c:strCache>
                <c:ptCount val="1"/>
                <c:pt idx="0">
                  <c:v>类别 2</c:v>
                </c:pt>
              </c:strCache>
            </c:strRef>
          </c:tx>
          <c:spPr>
            <a:solidFill>
              <a:schemeClr val="tx1">
                <a:lumMod val="75000"/>
                <a:lumOff val="25000"/>
              </a:schemeClr>
            </a:solidFill>
          </c:spPr>
          <c:invertIfNegative val="0"/>
          <c:dLbls>
            <c:delete val="1"/>
          </c:dLbls>
          <c:cat>
            <c:strRef>
              <c:f>Sheet1!$A$2</c:f>
              <c:strCache>
                <c:ptCount val="1"/>
                <c:pt idx="0">
                  <c:v>项目 1</c:v>
                </c:pt>
              </c:strCache>
            </c:strRef>
          </c:cat>
          <c:val>
            <c:numRef>
              <c:f>Sheet1!$C$2</c:f>
              <c:numCache>
                <c:formatCode>General</c:formatCode>
                <c:ptCount val="1"/>
                <c:pt idx="0">
                  <c:v>90</c:v>
                </c:pt>
              </c:numCache>
            </c:numRef>
          </c:val>
        </c:ser>
        <c:dLbls>
          <c:showLegendKey val="0"/>
          <c:showVal val="0"/>
          <c:showCatName val="0"/>
          <c:showSerName val="0"/>
          <c:showPercent val="0"/>
          <c:showBubbleSize val="0"/>
        </c:dLbls>
        <c:gapWidth val="0"/>
        <c:overlap val="-20"/>
        <c:axId val="580577920"/>
        <c:axId val="580665728"/>
      </c:barChart>
      <c:catAx>
        <c:axId val="580577920"/>
        <c:scaling>
          <c:orientation val="maxMin"/>
        </c:scaling>
        <c:delete val="1"/>
        <c:axPos val="l"/>
        <c:numFmt formatCode="General" sourceLinked="0"/>
        <c:majorTickMark val="out"/>
        <c:minorTickMark val="none"/>
        <c:tickLblPos val="none"/>
        <c:txPr>
          <a:bodyPr rot="-60000000" spcFirstLastPara="0" vertOverflow="ellipsis" vert="horz" wrap="square" anchor="ctr" anchorCtr="1"/>
          <a:lstStyle/>
          <a:p>
            <a:pPr>
              <a:defRPr lang="zh-CN" sz="1000" b="1" i="0" u="none" strike="noStrike" kern="1200" baseline="0">
                <a:solidFill>
                  <a:schemeClr val="tx1">
                    <a:lumMod val="65000"/>
                    <a:lumOff val="35000"/>
                  </a:schemeClr>
                </a:solidFill>
                <a:latin typeface="+mn-lt"/>
                <a:ea typeface="+mn-ea"/>
                <a:cs typeface="+mn-cs"/>
              </a:defRPr>
            </a:pPr>
          </a:p>
        </c:txPr>
        <c:crossAx val="580665728"/>
        <c:crosses val="autoZero"/>
        <c:auto val="0"/>
        <c:lblAlgn val="ctr"/>
        <c:lblOffset val="100"/>
        <c:noMultiLvlLbl val="0"/>
      </c:catAx>
      <c:valAx>
        <c:axId val="580665728"/>
        <c:scaling>
          <c:orientation val="minMax"/>
        </c:scaling>
        <c:delete val="1"/>
        <c:axPos val="t"/>
        <c:majorGridlines>
          <c:spPr>
            <a:ln w="6350" cap="flat" cmpd="sng" algn="ctr">
              <a:solidFill>
                <a:schemeClr val="bg1"/>
              </a:solidFill>
              <a:prstDash val="solid"/>
              <a:round/>
            </a:ln>
          </c:spPr>
        </c:majorGridlines>
        <c:numFmt formatCode="0.00%" sourceLinked="0"/>
        <c:majorTickMark val="cross"/>
        <c:minorTickMark val="none"/>
        <c:tickLblPos val="none"/>
        <c:txPr>
          <a:bodyPr rot="-60000000" spcFirstLastPara="0" vertOverflow="ellipsis" vert="horz" wrap="square" anchor="ctr" anchorCtr="1"/>
          <a:lstStyle/>
          <a:p>
            <a:pPr>
              <a:defRPr lang="zh-CN" sz="1000" b="1" i="0" u="none" strike="noStrike" kern="1200" baseline="0">
                <a:solidFill>
                  <a:schemeClr val="tx1">
                    <a:lumMod val="65000"/>
                    <a:lumOff val="35000"/>
                  </a:schemeClr>
                </a:solidFill>
                <a:latin typeface="+mn-lt"/>
                <a:ea typeface="+mn-ea"/>
                <a:cs typeface="+mn-cs"/>
              </a:defRPr>
            </a:pPr>
          </a:p>
        </c:txPr>
        <c:crossAx val="580577920"/>
        <c:crosses val="autoZero"/>
        <c:crossBetween val="between"/>
      </c:valAx>
    </c:plotArea>
    <c:plotVisOnly val="1"/>
    <c:dispBlanksAs val="gap"/>
    <c:showDLblsOverMax val="0"/>
  </c:chart>
  <c:txPr>
    <a:bodyPr/>
    <a:lstStyle/>
    <a:p>
      <a:pPr>
        <a:defRPr lang="zh-CN" sz="1000" b="1">
          <a:solidFill>
            <a:schemeClr val="tx1">
              <a:lumMod val="65000"/>
              <a:lumOff val="35000"/>
            </a:schemeClr>
          </a:solidFill>
        </a:defRPr>
      </a:pPr>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DA699EB-6B6F-4303-84E5-698CBBF28AE0}"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1D5E53-1996-4A18-8378-BCF5C8046DA1}"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3765" rtl="0" eaLnBrk="1" latinLnBrk="0" hangingPunct="1">
      <a:defRPr sz="1200" kern="1200">
        <a:solidFill>
          <a:schemeClr val="tx1"/>
        </a:solidFill>
        <a:latin typeface="+mn-lt"/>
        <a:ea typeface="+mn-ea"/>
        <a:cs typeface="+mn-cs"/>
      </a:defRPr>
    </a:lvl1pPr>
    <a:lvl2pPr marL="457200" algn="l" defTabSz="913765" rtl="0" eaLnBrk="1" latinLnBrk="0" hangingPunct="1">
      <a:defRPr sz="1200" kern="1200">
        <a:solidFill>
          <a:schemeClr val="tx1"/>
        </a:solidFill>
        <a:latin typeface="+mn-lt"/>
        <a:ea typeface="+mn-ea"/>
        <a:cs typeface="+mn-cs"/>
      </a:defRPr>
    </a:lvl2pPr>
    <a:lvl3pPr marL="914400" algn="l" defTabSz="913765" rtl="0" eaLnBrk="1" latinLnBrk="0" hangingPunct="1">
      <a:defRPr sz="1200" kern="1200">
        <a:solidFill>
          <a:schemeClr val="tx1"/>
        </a:solidFill>
        <a:latin typeface="+mn-lt"/>
        <a:ea typeface="+mn-ea"/>
        <a:cs typeface="+mn-cs"/>
      </a:defRPr>
    </a:lvl3pPr>
    <a:lvl4pPr marL="1371600" algn="l" defTabSz="913765" rtl="0" eaLnBrk="1" latinLnBrk="0" hangingPunct="1">
      <a:defRPr sz="1200" kern="1200">
        <a:solidFill>
          <a:schemeClr val="tx1"/>
        </a:solidFill>
        <a:latin typeface="+mn-lt"/>
        <a:ea typeface="+mn-ea"/>
        <a:cs typeface="+mn-cs"/>
      </a:defRPr>
    </a:lvl4pPr>
    <a:lvl5pPr marL="1828800" algn="l" defTabSz="913765" rtl="0" eaLnBrk="1" latinLnBrk="0" hangingPunct="1">
      <a:defRPr sz="1200" kern="1200">
        <a:solidFill>
          <a:schemeClr val="tx1"/>
        </a:solidFill>
        <a:latin typeface="+mn-lt"/>
        <a:ea typeface="+mn-ea"/>
        <a:cs typeface="+mn-cs"/>
      </a:defRPr>
    </a:lvl5pPr>
    <a:lvl6pPr marL="2286000" algn="l" defTabSz="913765" rtl="0" eaLnBrk="1" latinLnBrk="0" hangingPunct="1">
      <a:defRPr sz="1200" kern="1200">
        <a:solidFill>
          <a:schemeClr val="tx1"/>
        </a:solidFill>
        <a:latin typeface="+mn-lt"/>
        <a:ea typeface="+mn-ea"/>
        <a:cs typeface="+mn-cs"/>
      </a:defRPr>
    </a:lvl6pPr>
    <a:lvl7pPr marL="2743200" algn="l" defTabSz="913765" rtl="0" eaLnBrk="1" latinLnBrk="0" hangingPunct="1">
      <a:defRPr sz="1200" kern="1200">
        <a:solidFill>
          <a:schemeClr val="tx1"/>
        </a:solidFill>
        <a:latin typeface="+mn-lt"/>
        <a:ea typeface="+mn-ea"/>
        <a:cs typeface="+mn-cs"/>
      </a:defRPr>
    </a:lvl7pPr>
    <a:lvl8pPr marL="3200400" algn="l" defTabSz="913765" rtl="0" eaLnBrk="1" latinLnBrk="0" hangingPunct="1">
      <a:defRPr sz="1200" kern="1200">
        <a:solidFill>
          <a:schemeClr val="tx1"/>
        </a:solidFill>
        <a:latin typeface="+mn-lt"/>
        <a:ea typeface="+mn-ea"/>
        <a:cs typeface="+mn-cs"/>
      </a:defRPr>
    </a:lvl8pPr>
    <a:lvl9pPr marL="3657600" algn="l" defTabSz="91376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2.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3.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4.xml"/></Relationships>
</file>

<file path=ppt/notesSlides/_rels/notesSlide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7.xml"/></Relationships>
</file>

<file path=ppt/notesSlides/_rels/notesSlide3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8.xml"/></Relationships>
</file>

<file path=ppt/notesSlides/_rels/notesSlide3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4.xml"/></Relationships>
</file>

<file path=ppt/notesSlides/_rels/notesSlide4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7.xml"/></Relationships>
</file>

<file path=ppt/notesSlides/_rels/notesSlide4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4.xml"/></Relationships>
</file>

<file path=ppt/notesSlides/_rels/notesSlide4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7.xml"/></Relationships>
</file>

<file path=ppt/notesSlides/_rels/notesSlide4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0.xml"/></Relationships>
</file>

<file path=ppt/notesSlides/_rels/notesSlide4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2.xml"/></Relationships>
</file>

<file path=ppt/notesSlides/_rels/notesSlide4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3.xml"/></Relationships>
</file>

<file path=ppt/notesSlides/_rels/notesSlide4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6.xml"/></Relationships>
</file>

<file path=ppt/notesSlides/_rels/notesSlide4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7.xml"/></Relationships>
</file>

<file path=ppt/notesSlides/_rels/notesSlide4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8.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0.xml"/></Relationships>
</file>

<file path=ppt/notesSlides/_rels/notesSlide5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1.xml"/></Relationships>
</file>

<file path=ppt/notesSlides/_rels/notesSlide5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2.xml"/></Relationships>
</file>

<file path=ppt/notesSlides/_rels/notesSlide5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4.xml"/></Relationships>
</file>

<file path=ppt/notesSlides/_rels/notesSlide5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6.xml"/></Relationships>
</file>

<file path=ppt/notesSlides/_rels/notesSlide5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7.xml"/></Relationships>
</file>

<file path=ppt/notesSlides/_rels/notesSlide5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9.xml"/></Relationships>
</file>

<file path=ppt/notesSlides/_rels/notesSlide5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0.xml"/></Relationships>
</file>

<file path=ppt/notesSlides/_rels/notesSlide5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1.xml"/></Relationships>
</file>

<file path=ppt/notesSlides/_rels/notesSlide5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9.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F1D5E53-1996-4A18-8378-BCF5C8046DA1}"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F1D5E53-1996-4A18-8378-BCF5C8046DA1}"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F1D5E53-1996-4A18-8378-BCF5C8046DA1}"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F1D5E53-1996-4A18-8378-BCF5C8046DA1}"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F1D5E53-1996-4A18-8378-BCF5C8046DA1}"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F1D5E53-1996-4A18-8378-BCF5C8046DA1}"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F1D5E53-1996-4A18-8378-BCF5C8046DA1}"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F1D5E53-1996-4A18-8378-BCF5C8046DA1}"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F1D5E53-1996-4A18-8378-BCF5C8046DA1}"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F1D5E53-1996-4A18-8378-BCF5C8046DA1}"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F1D5E53-1996-4A18-8378-BCF5C8046DA1}"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F1D5E53-1996-4A18-8378-BCF5C8046DA1}"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F1D5E53-1996-4A18-8378-BCF5C8046DA1}"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F1D5E53-1996-4A18-8378-BCF5C8046DA1}"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F1D5E53-1996-4A18-8378-BCF5C8046DA1}"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F1D5E53-1996-4A18-8378-BCF5C8046DA1}"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F1D5E53-1996-4A18-8378-BCF5C8046DA1}" type="slidenum">
              <a:rPr lang="zh-CN" altLang="en-US" smtClean="0"/>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F1D5E53-1996-4A18-8378-BCF5C8046DA1}" type="slidenum">
              <a:rPr lang="zh-CN" altLang="en-US" smtClean="0"/>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F1D5E53-1996-4A18-8378-BCF5C8046DA1}" type="slidenum">
              <a:rPr lang="zh-CN" altLang="en-US" smtClean="0"/>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F1D5E53-1996-4A18-8378-BCF5C8046DA1}" type="slidenum">
              <a:rPr lang="zh-CN" altLang="en-US" smtClean="0"/>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F1D5E53-1996-4A18-8378-BCF5C8046DA1}" type="slidenum">
              <a:rPr lang="zh-CN" altLang="en-US" smtClean="0"/>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F1D5E53-1996-4A18-8378-BCF5C8046DA1}"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F1D5E53-1996-4A18-8378-BCF5C8046DA1}" type="slidenum">
              <a:rPr lang="zh-CN" altLang="en-US" smtClean="0"/>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F1D5E53-1996-4A18-8378-BCF5C8046DA1}" type="slidenum">
              <a:rPr lang="zh-CN" altLang="en-US" smtClean="0"/>
            </a:fld>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F1D5E53-1996-4A18-8378-BCF5C8046DA1}" type="slidenum">
              <a:rPr lang="zh-CN" altLang="en-US" smtClean="0"/>
            </a:fld>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F1D5E53-1996-4A18-8378-BCF5C8046DA1}" type="slidenum">
              <a:rPr lang="zh-CN" altLang="en-US" smtClean="0"/>
            </a:fld>
            <a:endParaRPr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F1D5E53-1996-4A18-8378-BCF5C8046DA1}" type="slidenum">
              <a:rPr lang="zh-CN" altLang="en-US" smtClean="0"/>
            </a:fld>
            <a:endParaRPr lang="zh-CN"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F1D5E53-1996-4A18-8378-BCF5C8046DA1}" type="slidenum">
              <a:rPr lang="zh-CN" altLang="en-US" smtClean="0"/>
            </a:fld>
            <a:endParaRPr lang="zh-CN"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F1D5E53-1996-4A18-8378-BCF5C8046DA1}" type="slidenum">
              <a:rPr lang="zh-CN" altLang="en-US" smtClean="0"/>
            </a:fld>
            <a:endParaRPr lang="zh-CN"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F1D5E53-1996-4A18-8378-BCF5C8046DA1}" type="slidenum">
              <a:rPr lang="zh-CN" altLang="en-US" smtClean="0"/>
            </a:fld>
            <a:endParaRPr lang="zh-CN"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F1D5E53-1996-4A18-8378-BCF5C8046DA1}" type="slidenum">
              <a:rPr lang="zh-CN" altLang="en-US" smtClean="0"/>
            </a:fld>
            <a:endParaRPr lang="zh-CN"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F1D5E53-1996-4A18-8378-BCF5C8046DA1}" type="slidenum">
              <a:rPr lang="zh-CN" altLang="en-US" smtClean="0"/>
            </a:fld>
            <a:endParaRPr lang="zh-CN"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F1D5E53-1996-4A18-8378-BCF5C8046DA1}"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F1D5E53-1996-4A18-8378-BCF5C8046DA1}" type="slidenum">
              <a:rPr lang="zh-CN" altLang="en-US" smtClean="0"/>
            </a:fld>
            <a:endParaRPr lang="zh-CN"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F1D5E53-1996-4A18-8378-BCF5C8046DA1}" type="slidenum">
              <a:rPr lang="zh-CN" altLang="en-US" smtClean="0"/>
            </a:fld>
            <a:endParaRPr lang="zh-CN"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F1D5E53-1996-4A18-8378-BCF5C8046DA1}" type="slidenum">
              <a:rPr lang="zh-CN" altLang="en-US" smtClean="0"/>
            </a:fld>
            <a:endParaRPr lang="zh-CN"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F1D5E53-1996-4A18-8378-BCF5C8046DA1}" type="slidenum">
              <a:rPr lang="zh-CN" altLang="en-US" smtClean="0"/>
            </a:fld>
            <a:endParaRPr lang="zh-CN"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F1D5E53-1996-4A18-8378-BCF5C8046DA1}" type="slidenum">
              <a:rPr lang="zh-CN" altLang="en-US" smtClean="0"/>
            </a:fld>
            <a:endParaRPr lang="zh-CN"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F1D5E53-1996-4A18-8378-BCF5C8046DA1}" type="slidenum">
              <a:rPr lang="zh-CN" altLang="en-US" smtClean="0"/>
            </a:fld>
            <a:endParaRPr lang="zh-CN" alt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F1D5E53-1996-4A18-8378-BCF5C8046DA1}" type="slidenum">
              <a:rPr lang="zh-CN" altLang="en-US" smtClean="0"/>
            </a:fld>
            <a:endParaRPr lang="zh-CN"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F1D5E53-1996-4A18-8378-BCF5C8046DA1}" type="slidenum">
              <a:rPr lang="zh-CN" altLang="en-US" smtClean="0"/>
            </a:fld>
            <a:endParaRPr lang="zh-CN" alt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F1D5E53-1996-4A18-8378-BCF5C8046DA1}" type="slidenum">
              <a:rPr lang="zh-CN" altLang="en-US" smtClean="0"/>
            </a:fld>
            <a:endParaRPr lang="zh-CN" alt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F1D5E53-1996-4A18-8378-BCF5C8046DA1}" type="slidenum">
              <a:rPr lang="zh-CN" altLang="en-US" smtClean="0"/>
            </a:fld>
            <a:endParaRPr lang="zh-CN" alt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F1D5E53-1996-4A18-8378-BCF5C8046DA1}"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053284B-0C3D-4B99-9C2E-1C5D502DA55A}" type="slidenum">
              <a:rPr lang="zh-CN" altLang="en-US" smtClean="0"/>
            </a:fld>
            <a:endParaRPr lang="zh-CN" alt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F1D5E53-1996-4A18-8378-BCF5C8046DA1}" type="slidenum">
              <a:rPr lang="zh-CN" altLang="en-US" smtClean="0"/>
            </a:fld>
            <a:endParaRPr lang="zh-CN" alt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F1D5E53-1996-4A18-8378-BCF5C8046DA1}" type="slidenum">
              <a:rPr lang="zh-CN" altLang="en-US" smtClean="0"/>
            </a:fld>
            <a:endParaRPr lang="zh-CN" alt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F1D5E53-1996-4A18-8378-BCF5C8046DA1}" type="slidenum">
              <a:rPr lang="zh-CN" altLang="en-US" smtClean="0"/>
            </a:fld>
            <a:endParaRPr lang="zh-CN" alt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F1D5E53-1996-4A18-8378-BCF5C8046DA1}" type="slidenum">
              <a:rPr lang="zh-CN" altLang="en-US" smtClean="0"/>
            </a:fld>
            <a:endParaRPr lang="zh-CN" alt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F1D5E53-1996-4A18-8378-BCF5C8046DA1}" type="slidenum">
              <a:rPr lang="zh-CN" altLang="en-US" smtClean="0"/>
            </a:fld>
            <a:endParaRPr lang="zh-CN" alt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F1D5E53-1996-4A18-8378-BCF5C8046DA1}" type="slidenum">
              <a:rPr lang="zh-CN" altLang="en-US" smtClean="0"/>
            </a:fld>
            <a:endParaRPr lang="zh-CN" alt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F1D5E53-1996-4A18-8378-BCF5C8046DA1}" type="slidenum">
              <a:rPr lang="zh-CN" altLang="en-US" smtClean="0"/>
            </a:fld>
            <a:endParaRPr lang="zh-CN" alt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F1D5E53-1996-4A18-8378-BCF5C8046DA1}" type="slidenum">
              <a:rPr lang="zh-CN" altLang="en-US" smtClean="0"/>
            </a:fld>
            <a:endParaRPr lang="zh-CN" alt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F1D5E53-1996-4A18-8378-BCF5C8046DA1}"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F1D5E53-1996-4A18-8378-BCF5C8046DA1}"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F1D5E53-1996-4A18-8378-BCF5C8046DA1}"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F1D5E53-1996-4A18-8378-BCF5C8046DA1}"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F1D5E53-1996-4A18-8378-BCF5C8046DA1}"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1186774" y="2665379"/>
            <a:ext cx="4873574" cy="3524284"/>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256938" y="2665379"/>
            <a:ext cx="4897576" cy="3524284"/>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3" name="日期占位符 2"/>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仅标题">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20" name="矩形 19"/>
          <p:cNvSpPr/>
          <p:nvPr userDrawn="1"/>
        </p:nvSpPr>
        <p:spPr>
          <a:xfrm>
            <a:off x="0" y="6629400"/>
            <a:ext cx="12192000" cy="2286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dirty="0">
              <a:solidFill>
                <a:schemeClr val="accent1">
                  <a:lumMod val="75000"/>
                </a:schemeClr>
              </a:solidFill>
              <a:ea typeface="Microsoft YaHei UI" panose="020B0503020204020204" pitchFamily="34" charset="-122"/>
            </a:endParaRPr>
          </a:p>
        </p:txBody>
      </p:sp>
      <p:sp>
        <p:nvSpPr>
          <p:cNvPr id="3" name="TextBox 15"/>
          <p:cNvSpPr txBox="1"/>
          <p:nvPr userDrawn="1"/>
        </p:nvSpPr>
        <p:spPr>
          <a:xfrm>
            <a:off x="11339822" y="6595180"/>
            <a:ext cx="454433" cy="497840"/>
          </a:xfrm>
          <a:prstGeom prst="rect">
            <a:avLst/>
          </a:prstGeom>
          <a:noFill/>
        </p:spPr>
        <p:txBody>
          <a:bodyPr wrap="square" lIns="68558" tIns="34279" rIns="68558" bIns="34279" rtlCol="0">
            <a:spAutoFit/>
          </a:bodyPr>
          <a:lstStyle/>
          <a:p>
            <a:pPr algn="ctr"/>
            <a:fld id="{2EEF1883-7A0E-4F66-9932-E581691AD397}" type="slidenum">
              <a:rPr lang="zh-CN" altLang="en-US" sz="1400" smtClean="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fld>
            <a:r>
              <a:rPr lang="zh-CN" altLang="en-US" sz="1400"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 </a:t>
            </a:r>
            <a:endParaRPr lang="zh-CN" altLang="en-US" sz="1400" b="0"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21" name="等腰三角形 20"/>
          <p:cNvSpPr/>
          <p:nvPr userDrawn="1"/>
        </p:nvSpPr>
        <p:spPr>
          <a:xfrm rot="5400000">
            <a:off x="11832198" y="6674917"/>
            <a:ext cx="160020" cy="137948"/>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等腰三角形 21"/>
          <p:cNvSpPr/>
          <p:nvPr userDrawn="1"/>
        </p:nvSpPr>
        <p:spPr>
          <a:xfrm rot="16200000">
            <a:off x="11099998" y="6674918"/>
            <a:ext cx="160020" cy="137948"/>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框 1"/>
          <p:cNvSpPr txBox="1"/>
          <p:nvPr userDrawn="1"/>
        </p:nvSpPr>
        <p:spPr>
          <a:xfrm>
            <a:off x="4439285" y="6634480"/>
            <a:ext cx="3685540" cy="229870"/>
          </a:xfrm>
          <a:prstGeom prst="rect">
            <a:avLst/>
          </a:prstGeom>
          <a:noFill/>
        </p:spPr>
        <p:txBody>
          <a:bodyPr wrap="square" rtlCol="0">
            <a:spAutoFit/>
          </a:bodyPr>
          <a:p>
            <a:pPr algn="ctr"/>
            <a:r>
              <a:rPr lang="zh-CN" altLang="en-US" sz="900">
                <a:solidFill>
                  <a:schemeClr val="bg1"/>
                </a:solidFill>
              </a:rPr>
              <a:t>中安华企（北京）科技有限公司  </a:t>
            </a:r>
            <a:r>
              <a:rPr lang="en-US" altLang="zh-CN" sz="900">
                <a:solidFill>
                  <a:schemeClr val="bg1"/>
                </a:solidFill>
              </a:rPr>
              <a:t>   </a:t>
            </a:r>
            <a:r>
              <a:rPr lang="zh-CN" altLang="en-US" sz="900" i="1">
                <a:solidFill>
                  <a:schemeClr val="bg1"/>
                </a:solidFill>
              </a:rPr>
              <a:t>版权所有 违者必究</a:t>
            </a:r>
            <a:endParaRPr lang="zh-CN" altLang="en-US" sz="900" i="1">
              <a:solidFill>
                <a:schemeClr val="bg1"/>
              </a:solidFill>
            </a:endParaRPr>
          </a:p>
        </p:txBody>
      </p:sp>
      <p:pic>
        <p:nvPicPr>
          <p:cNvPr id="6" name="图片 4" descr="jx-华企安全-7.28-01"/>
          <p:cNvPicPr>
            <a:picLocks noChangeAspect="1"/>
          </p:cNvPicPr>
          <p:nvPr userDrawn="1"/>
        </p:nvPicPr>
        <p:blipFill>
          <a:blip r:embed="rId2"/>
          <a:srcRect l="24607" t="22671" r="25348" b="23265"/>
          <a:stretch>
            <a:fillRect/>
          </a:stretch>
        </p:blipFill>
        <p:spPr>
          <a:xfrm>
            <a:off x="11111230" y="74930"/>
            <a:ext cx="956945" cy="103632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hasCustomPrompt="1"/>
          </p:nvPr>
        </p:nvSpPr>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477DE71F-0BC4-48E1-8638-FB05A600AB6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830B3A5-F18F-4BD0-B0FC-090781F66FA0}"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DA96E64-783D-463C-BA44-F5AF67B4648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A8C676CA-DACA-4216-AE75-62203F837763}"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a:xfrm>
            <a:off x="47328" y="114746"/>
            <a:ext cx="12097344" cy="461665"/>
          </a:xfrm>
        </p:spPr>
        <p:txBody>
          <a:bodyPr/>
          <a:lstStyle>
            <a:lvl1pPr>
              <a:defRPr>
                <a:solidFill>
                  <a:schemeClr val="bg1"/>
                </a:solidFill>
                <a:latin typeface="微软雅黑" panose="020B0503020204020204" pitchFamily="34" charset="-122"/>
                <a:ea typeface="微软雅黑" panose="020B0503020204020204" pitchFamily="34" charset="-122"/>
              </a:defRPr>
            </a:lvl1pPr>
          </a:lstStyle>
          <a:p>
            <a:r>
              <a:rPr kumimoji="1" lang="ja-JP" altLang="en-US" smtClean="0"/>
              <a:t>マスター タイトルの書式設定</a:t>
            </a:r>
            <a:endParaRPr kumimoji="1" lang="ja-JP" alt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7_自定义版式">
    <p:spTree>
      <p:nvGrpSpPr>
        <p:cNvPr id="1" name=""/>
        <p:cNvGrpSpPr/>
        <p:nvPr/>
      </p:nvGrpSpPr>
      <p:grpSpPr>
        <a:xfrm>
          <a:off x="0" y="0"/>
          <a:ext cx="0" cy="0"/>
          <a:chOff x="0" y="0"/>
          <a:chExt cx="0" cy="0"/>
        </a:xfrm>
      </p:grpSpPr>
      <p:sp>
        <p:nvSpPr>
          <p:cNvPr id="9" name="图片占位符 8"/>
          <p:cNvSpPr>
            <a:spLocks noGrp="1"/>
          </p:cNvSpPr>
          <p:nvPr>
            <p:ph type="pic" sz="quarter" idx="10"/>
          </p:nvPr>
        </p:nvSpPr>
        <p:spPr>
          <a:xfrm>
            <a:off x="874713" y="361950"/>
            <a:ext cx="10442575" cy="3086100"/>
          </a:xfrm>
          <a:custGeom>
            <a:avLst/>
            <a:gdLst>
              <a:gd name="connsiteX0" fmla="*/ 0 w 10442575"/>
              <a:gd name="connsiteY0" fmla="*/ 0 h 3086100"/>
              <a:gd name="connsiteX1" fmla="*/ 10442575 w 10442575"/>
              <a:gd name="connsiteY1" fmla="*/ 0 h 3086100"/>
              <a:gd name="connsiteX2" fmla="*/ 10442575 w 10442575"/>
              <a:gd name="connsiteY2" fmla="*/ 3086100 h 3086100"/>
              <a:gd name="connsiteX3" fmla="*/ 0 w 10442575"/>
              <a:gd name="connsiteY3" fmla="*/ 3086100 h 3086100"/>
            </a:gdLst>
            <a:ahLst/>
            <a:cxnLst>
              <a:cxn ang="0">
                <a:pos x="connsiteX0" y="connsiteY0"/>
              </a:cxn>
              <a:cxn ang="0">
                <a:pos x="connsiteX1" y="connsiteY1"/>
              </a:cxn>
              <a:cxn ang="0">
                <a:pos x="connsiteX2" y="connsiteY2"/>
              </a:cxn>
              <a:cxn ang="0">
                <a:pos x="connsiteX3" y="connsiteY3"/>
              </a:cxn>
            </a:cxnLst>
            <a:rect l="l" t="t" r="r" b="b"/>
            <a:pathLst>
              <a:path w="10442575" h="3086100">
                <a:moveTo>
                  <a:pt x="0" y="0"/>
                </a:moveTo>
                <a:lnTo>
                  <a:pt x="10442575" y="0"/>
                </a:lnTo>
                <a:lnTo>
                  <a:pt x="10442575" y="3086100"/>
                </a:lnTo>
                <a:lnTo>
                  <a:pt x="0" y="3086100"/>
                </a:lnTo>
                <a:close/>
              </a:path>
            </a:pathLst>
          </a:custGeom>
        </p:spPr>
        <p:txBody>
          <a:bodyPr wrap="square">
            <a:noAutofit/>
          </a:bodyPr>
          <a:lstStyle/>
          <a:p>
            <a:endParaRPr lang="zh-CN" altLang="en-US"/>
          </a:p>
        </p:txBody>
      </p:sp>
      <p:sp>
        <p:nvSpPr>
          <p:cNvPr id="10" name="图片占位符 9"/>
          <p:cNvSpPr>
            <a:spLocks noGrp="1"/>
          </p:cNvSpPr>
          <p:nvPr>
            <p:ph type="pic" sz="quarter" idx="11"/>
          </p:nvPr>
        </p:nvSpPr>
        <p:spPr>
          <a:xfrm>
            <a:off x="874714" y="3713162"/>
            <a:ext cx="3125787" cy="2722543"/>
          </a:xfrm>
          <a:custGeom>
            <a:avLst/>
            <a:gdLst>
              <a:gd name="connsiteX0" fmla="*/ 0 w 3125787"/>
              <a:gd name="connsiteY0" fmla="*/ 0 h 2722543"/>
              <a:gd name="connsiteX1" fmla="*/ 3125787 w 3125787"/>
              <a:gd name="connsiteY1" fmla="*/ 0 h 2722543"/>
              <a:gd name="connsiteX2" fmla="*/ 3125787 w 3125787"/>
              <a:gd name="connsiteY2" fmla="*/ 2722543 h 2722543"/>
              <a:gd name="connsiteX3" fmla="*/ 0 w 3125787"/>
              <a:gd name="connsiteY3" fmla="*/ 2722543 h 2722543"/>
            </a:gdLst>
            <a:ahLst/>
            <a:cxnLst>
              <a:cxn ang="0">
                <a:pos x="connsiteX0" y="connsiteY0"/>
              </a:cxn>
              <a:cxn ang="0">
                <a:pos x="connsiteX1" y="connsiteY1"/>
              </a:cxn>
              <a:cxn ang="0">
                <a:pos x="connsiteX2" y="connsiteY2"/>
              </a:cxn>
              <a:cxn ang="0">
                <a:pos x="connsiteX3" y="connsiteY3"/>
              </a:cxn>
            </a:cxnLst>
            <a:rect l="l" t="t" r="r" b="b"/>
            <a:pathLst>
              <a:path w="3125787" h="2722543">
                <a:moveTo>
                  <a:pt x="0" y="0"/>
                </a:moveTo>
                <a:lnTo>
                  <a:pt x="3125787" y="0"/>
                </a:lnTo>
                <a:lnTo>
                  <a:pt x="3125787" y="2722543"/>
                </a:lnTo>
                <a:lnTo>
                  <a:pt x="0" y="2722543"/>
                </a:lnTo>
                <a:close/>
              </a:path>
            </a:pathLst>
          </a:custGeom>
        </p:spPr>
        <p:txBody>
          <a:bodyPr wrap="square">
            <a:noAutofit/>
          </a:bodyPr>
          <a:lstStyle/>
          <a:p>
            <a:endParaRPr lang="zh-CN" altLang="en-US"/>
          </a:p>
        </p:txBody>
      </p:sp>
      <p:sp>
        <p:nvSpPr>
          <p:cNvPr id="11" name="图片占位符 10"/>
          <p:cNvSpPr>
            <a:spLocks noGrp="1"/>
          </p:cNvSpPr>
          <p:nvPr>
            <p:ph type="pic" sz="quarter" idx="12"/>
          </p:nvPr>
        </p:nvSpPr>
        <p:spPr>
          <a:xfrm>
            <a:off x="8191501" y="3713162"/>
            <a:ext cx="3125787" cy="2722543"/>
          </a:xfrm>
          <a:custGeom>
            <a:avLst/>
            <a:gdLst>
              <a:gd name="connsiteX0" fmla="*/ 0 w 3125787"/>
              <a:gd name="connsiteY0" fmla="*/ 0 h 2722543"/>
              <a:gd name="connsiteX1" fmla="*/ 3125787 w 3125787"/>
              <a:gd name="connsiteY1" fmla="*/ 0 h 2722543"/>
              <a:gd name="connsiteX2" fmla="*/ 3125787 w 3125787"/>
              <a:gd name="connsiteY2" fmla="*/ 2722543 h 2722543"/>
              <a:gd name="connsiteX3" fmla="*/ 0 w 3125787"/>
              <a:gd name="connsiteY3" fmla="*/ 2722543 h 2722543"/>
            </a:gdLst>
            <a:ahLst/>
            <a:cxnLst>
              <a:cxn ang="0">
                <a:pos x="connsiteX0" y="connsiteY0"/>
              </a:cxn>
              <a:cxn ang="0">
                <a:pos x="connsiteX1" y="connsiteY1"/>
              </a:cxn>
              <a:cxn ang="0">
                <a:pos x="connsiteX2" y="connsiteY2"/>
              </a:cxn>
              <a:cxn ang="0">
                <a:pos x="connsiteX3" y="connsiteY3"/>
              </a:cxn>
            </a:cxnLst>
            <a:rect l="l" t="t" r="r" b="b"/>
            <a:pathLst>
              <a:path w="3125787" h="2722543">
                <a:moveTo>
                  <a:pt x="0" y="0"/>
                </a:moveTo>
                <a:lnTo>
                  <a:pt x="3125787" y="0"/>
                </a:lnTo>
                <a:lnTo>
                  <a:pt x="3125787" y="2722543"/>
                </a:lnTo>
                <a:lnTo>
                  <a:pt x="0" y="2722543"/>
                </a:lnTo>
                <a:close/>
              </a:path>
            </a:pathLst>
          </a:custGeom>
        </p:spPr>
        <p:txBody>
          <a:bodyPr wrap="square">
            <a:noAutofit/>
          </a:bodyPr>
          <a:lstStyle/>
          <a:p>
            <a:endParaRPr lang="zh-CN" altLang="en-US"/>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华企安全  www.hqaq.cn">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70071"/>
          </a:xfrm>
          <a:prstGeom prst="rect">
            <a:avLst/>
          </a:prstGeom>
        </p:spPr>
      </p:pic>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theme" Target="../theme/theme1.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17.xml"/><Relationship Id="rId8" Type="http://schemas.openxmlformats.org/officeDocument/2006/relationships/slideLayout" Target="../slideLayouts/slideLayout16.xml"/><Relationship Id="rId7" Type="http://schemas.openxmlformats.org/officeDocument/2006/relationships/slideLayout" Target="../slideLayouts/slideLayout15.xml"/><Relationship Id="rId6" Type="http://schemas.openxmlformats.org/officeDocument/2006/relationships/slideLayout" Target="../slideLayouts/slideLayout14.xml"/><Relationship Id="rId5" Type="http://schemas.openxmlformats.org/officeDocument/2006/relationships/slideLayout" Target="../slideLayouts/slideLayout13.xml"/><Relationship Id="rId4" Type="http://schemas.openxmlformats.org/officeDocument/2006/relationships/slideLayout" Target="../slideLayouts/slideLayout12.xml"/><Relationship Id="rId3" Type="http://schemas.openxmlformats.org/officeDocument/2006/relationships/slideLayout" Target="../slideLayouts/slideLayout11.xml"/><Relationship Id="rId2" Type="http://schemas.openxmlformats.org/officeDocument/2006/relationships/slideLayout" Target="../slideLayouts/slideLayout10.xml"/><Relationship Id="rId11" Type="http://schemas.openxmlformats.org/officeDocument/2006/relationships/theme" Target="../theme/theme2.xml"/><Relationship Id="rId10" Type="http://schemas.openxmlformats.org/officeDocument/2006/relationships/slideLayout" Target="../slideLayouts/slideLayout18.xml"/><Relationship Id="rId1"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矩形 8"/>
          <p:cNvSpPr/>
          <p:nvPr userDrawn="1"/>
        </p:nvSpPr>
        <p:spPr>
          <a:xfrm>
            <a:off x="0" y="0"/>
            <a:ext cx="12192000" cy="6858000"/>
          </a:xfrm>
          <a:prstGeom prst="rect">
            <a:avLst/>
          </a:prstGeom>
          <a:gradFill flip="none" rotWithShape="1">
            <a:gsLst>
              <a:gs pos="0">
                <a:srgbClr val="FBFBFB"/>
              </a:gs>
              <a:gs pos="79000">
                <a:schemeClr val="bg1">
                  <a:lumMod val="95000"/>
                </a:schemeClr>
              </a:gs>
              <a:gs pos="100000">
                <a:schemeClr val="bg1">
                  <a:lumMod val="8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8576" tIns="34288" rIns="68576" bIns="34288" rtlCol="0" anchor="ctr"/>
          <a:lstStyle/>
          <a:p>
            <a:pPr algn="ctr"/>
            <a:endParaRPr lang="zh-CN" altLang="en-US"/>
          </a:p>
        </p:txBody>
      </p:sp>
      <p:sp>
        <p:nvSpPr>
          <p:cNvPr id="2" name="标题占位符 1"/>
          <p:cNvSpPr>
            <a:spLocks noGrp="1"/>
          </p:cNvSpPr>
          <p:nvPr>
            <p:ph type="title"/>
          </p:nvPr>
        </p:nvSpPr>
        <p:spPr>
          <a:xfrm>
            <a:off x="838200" y="365125"/>
            <a:ext cx="10515600" cy="1325563"/>
          </a:xfrm>
          <a:prstGeom prst="rect">
            <a:avLst/>
          </a:prstGeom>
        </p:spPr>
        <p:txBody>
          <a:bodyPr vert="horz" lIns="91434" tIns="45718" rIns="91434" bIns="45718"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9"/>
          </a:xfrm>
          <a:prstGeom prst="rect">
            <a:avLst/>
          </a:prstGeom>
        </p:spPr>
        <p:txBody>
          <a:bodyPr vert="horz" lIns="91434" tIns="45718" rIns="91434" bIns="45718"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2"/>
            <a:ext cx="2743200" cy="365125"/>
          </a:xfrm>
          <a:prstGeom prst="rect">
            <a:avLst/>
          </a:prstGeom>
        </p:spPr>
        <p:txBody>
          <a:bodyPr vert="horz" lIns="91434" tIns="45718" rIns="91434" bIns="45718" rtlCol="0" anchor="ctr"/>
          <a:lstStyle>
            <a:lvl1pPr algn="l">
              <a:defRPr sz="1200">
                <a:solidFill>
                  <a:schemeClr val="tx1">
                    <a:tint val="75000"/>
                  </a:schemeClr>
                </a:solidFill>
                <a:latin typeface="Arial" panose="020B0604020202020204" pitchFamily="34" charset="0"/>
                <a:ea typeface="微软雅黑" panose="020B0503020204020204" pitchFamily="34" charset="-122"/>
                <a:cs typeface="Arial" panose="020B0604020202020204" pitchFamily="34" charset="0"/>
              </a:defRPr>
            </a:lvl1pPr>
          </a:lstStyle>
          <a:p>
            <a:fld id="{4DA96E64-783D-463C-BA44-F5AF67B46485}" type="datetimeFigureOut">
              <a:rPr lang="zh-CN" altLang="en-US" smtClean="0"/>
            </a:fld>
            <a:endParaRPr lang="zh-CN" altLang="en-US"/>
          </a:p>
        </p:txBody>
      </p:sp>
      <p:sp>
        <p:nvSpPr>
          <p:cNvPr id="5" name="页脚占位符 4"/>
          <p:cNvSpPr>
            <a:spLocks noGrp="1"/>
          </p:cNvSpPr>
          <p:nvPr>
            <p:ph type="ftr" sz="quarter" idx="3"/>
          </p:nvPr>
        </p:nvSpPr>
        <p:spPr>
          <a:xfrm>
            <a:off x="4038600" y="6356352"/>
            <a:ext cx="4114800" cy="365125"/>
          </a:xfrm>
          <a:prstGeom prst="rect">
            <a:avLst/>
          </a:prstGeom>
        </p:spPr>
        <p:txBody>
          <a:bodyPr vert="horz" lIns="91434" tIns="45718" rIns="91434" bIns="45718" rtlCol="0" anchor="ctr"/>
          <a:lstStyle>
            <a:lvl1pPr algn="ctr">
              <a:defRPr sz="1200">
                <a:solidFill>
                  <a:schemeClr val="tx1">
                    <a:tint val="75000"/>
                  </a:schemeClr>
                </a:solidFill>
                <a:latin typeface="Arial" panose="020B0604020202020204" pitchFamily="34" charset="0"/>
                <a:ea typeface="微软雅黑" panose="020B0503020204020204" pitchFamily="34" charset="-122"/>
                <a:cs typeface="Arial" panose="020B0604020202020204" pitchFamily="34" charset="0"/>
              </a:defRPr>
            </a:lvl1pPr>
          </a:lstStyle>
          <a:p>
            <a:endParaRPr lang="zh-CN" altLang="en-US"/>
          </a:p>
        </p:txBody>
      </p:sp>
      <p:sp>
        <p:nvSpPr>
          <p:cNvPr id="6" name="灯片编号占位符 5"/>
          <p:cNvSpPr>
            <a:spLocks noGrp="1"/>
          </p:cNvSpPr>
          <p:nvPr>
            <p:ph type="sldNum" sz="quarter" idx="4"/>
          </p:nvPr>
        </p:nvSpPr>
        <p:spPr>
          <a:xfrm>
            <a:off x="8610600" y="6356352"/>
            <a:ext cx="2743200" cy="365125"/>
          </a:xfrm>
          <a:prstGeom prst="rect">
            <a:avLst/>
          </a:prstGeom>
        </p:spPr>
        <p:txBody>
          <a:bodyPr vert="horz" lIns="91434" tIns="45718" rIns="91434" bIns="45718" rtlCol="0" anchor="ctr"/>
          <a:lstStyle>
            <a:lvl1pPr algn="r">
              <a:defRPr sz="1200">
                <a:solidFill>
                  <a:schemeClr val="tx1">
                    <a:tint val="75000"/>
                  </a:schemeClr>
                </a:solidFill>
                <a:latin typeface="Arial" panose="020B0604020202020204" pitchFamily="34" charset="0"/>
                <a:ea typeface="微软雅黑" panose="020B0503020204020204" pitchFamily="34" charset="-122"/>
                <a:cs typeface="Arial" panose="020B0604020202020204" pitchFamily="34" charset="0"/>
              </a:defRPr>
            </a:lvl1pPr>
          </a:lstStyle>
          <a:p>
            <a:fld id="{A8C676CA-DACA-4216-AE75-62203F837763}"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Lst>
  <p:txStyles>
    <p:titleStyle>
      <a:lvl1pPr algn="l" defTabSz="913765" rtl="0" eaLnBrk="1" latinLnBrk="0" hangingPunct="1">
        <a:lnSpc>
          <a:spcPct val="90000"/>
        </a:lnSpc>
        <a:spcBef>
          <a:spcPct val="0"/>
        </a:spcBef>
        <a:buNone/>
        <a:defRPr sz="4400" kern="1200">
          <a:solidFill>
            <a:schemeClr val="tx1"/>
          </a:solidFill>
          <a:latin typeface="Arial" panose="020B0604020202020204" pitchFamily="34" charset="0"/>
          <a:ea typeface="微软雅黑" panose="020B0503020204020204" pitchFamily="34" charset="-122"/>
          <a:cs typeface="Arial" panose="020B0604020202020204" pitchFamily="34" charset="0"/>
        </a:defRPr>
      </a:lvl1pPr>
    </p:titleStyle>
    <p:bodyStyle>
      <a:lvl1pPr marL="228600" indent="-228600" algn="l" defTabSz="913765"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微软雅黑" panose="020B0503020204020204" pitchFamily="34" charset="-122"/>
          <a:cs typeface="Arial" panose="020B0604020202020204" pitchFamily="34" charset="0"/>
        </a:defRPr>
      </a:lvl1pPr>
      <a:lvl2pPr marL="685800" indent="-228600" algn="l" defTabSz="913765"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微软雅黑" panose="020B0503020204020204" pitchFamily="34" charset="-122"/>
          <a:cs typeface="Arial" panose="020B0604020202020204" pitchFamily="34" charset="0"/>
        </a:defRPr>
      </a:lvl2pPr>
      <a:lvl3pPr marL="1143000" indent="-228600" algn="l" defTabSz="913765"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Arial" panose="020B0604020202020204" pitchFamily="34" charset="0"/>
        </a:defRPr>
      </a:lvl3pPr>
      <a:lvl4pPr marL="1600200" indent="-228600" algn="l" defTabSz="913765" rtl="0" eaLnBrk="1" latinLnBrk="0" hangingPunct="1">
        <a:lnSpc>
          <a:spcPct val="90000"/>
        </a:lnSpc>
        <a:spcBef>
          <a:spcPts val="500"/>
        </a:spcBef>
        <a:buFont typeface="Arial" panose="020B0604020202020204" pitchFamily="34" charset="0"/>
        <a:buChar char="•"/>
        <a:defRPr sz="1900" kern="1200">
          <a:solidFill>
            <a:schemeClr val="tx1"/>
          </a:solidFill>
          <a:latin typeface="Arial" panose="020B0604020202020204" pitchFamily="34" charset="0"/>
          <a:ea typeface="微软雅黑" panose="020B0503020204020204" pitchFamily="34" charset="-122"/>
          <a:cs typeface="Arial" panose="020B0604020202020204" pitchFamily="34" charset="0"/>
        </a:defRPr>
      </a:lvl4pPr>
      <a:lvl5pPr marL="2057400" indent="-228600" algn="l" defTabSz="913765" rtl="0" eaLnBrk="1" latinLnBrk="0" hangingPunct="1">
        <a:lnSpc>
          <a:spcPct val="90000"/>
        </a:lnSpc>
        <a:spcBef>
          <a:spcPts val="500"/>
        </a:spcBef>
        <a:buFont typeface="Arial" panose="020B0604020202020204" pitchFamily="34" charset="0"/>
        <a:buChar char="•"/>
        <a:defRPr sz="1900" kern="1200">
          <a:solidFill>
            <a:schemeClr val="tx1"/>
          </a:solidFill>
          <a:latin typeface="Arial" panose="020B0604020202020204" pitchFamily="34" charset="0"/>
          <a:ea typeface="微软雅黑" panose="020B0503020204020204" pitchFamily="34" charset="-122"/>
          <a:cs typeface="Arial" panose="020B0604020202020204" pitchFamily="34" charset="0"/>
        </a:defRPr>
      </a:lvl5pPr>
      <a:lvl6pPr marL="2514600" indent="-228600" algn="l" defTabSz="91376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800" indent="-228600" algn="l" defTabSz="91376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9000" indent="-228600" algn="l" defTabSz="91376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6200" indent="-228600" algn="l" defTabSz="91376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zh-CN"/>
      </a:defPPr>
      <a:lvl1pPr marL="0" algn="l" defTabSz="913765" rtl="0" eaLnBrk="1" latinLnBrk="0" hangingPunct="1">
        <a:defRPr sz="1900" kern="1200">
          <a:solidFill>
            <a:schemeClr val="tx1"/>
          </a:solidFill>
          <a:latin typeface="+mn-lt"/>
          <a:ea typeface="+mn-ea"/>
          <a:cs typeface="+mn-cs"/>
        </a:defRPr>
      </a:lvl1pPr>
      <a:lvl2pPr marL="457200" algn="l" defTabSz="913765" rtl="0" eaLnBrk="1" latinLnBrk="0" hangingPunct="1">
        <a:defRPr sz="1900" kern="1200">
          <a:solidFill>
            <a:schemeClr val="tx1"/>
          </a:solidFill>
          <a:latin typeface="+mn-lt"/>
          <a:ea typeface="+mn-ea"/>
          <a:cs typeface="+mn-cs"/>
        </a:defRPr>
      </a:lvl2pPr>
      <a:lvl3pPr marL="914400" algn="l" defTabSz="913765" rtl="0" eaLnBrk="1" latinLnBrk="0" hangingPunct="1">
        <a:defRPr sz="1900" kern="1200">
          <a:solidFill>
            <a:schemeClr val="tx1"/>
          </a:solidFill>
          <a:latin typeface="+mn-lt"/>
          <a:ea typeface="+mn-ea"/>
          <a:cs typeface="+mn-cs"/>
        </a:defRPr>
      </a:lvl3pPr>
      <a:lvl4pPr marL="1371600" algn="l" defTabSz="913765" rtl="0" eaLnBrk="1" latinLnBrk="0" hangingPunct="1">
        <a:defRPr sz="1900" kern="1200">
          <a:solidFill>
            <a:schemeClr val="tx1"/>
          </a:solidFill>
          <a:latin typeface="+mn-lt"/>
          <a:ea typeface="+mn-ea"/>
          <a:cs typeface="+mn-cs"/>
        </a:defRPr>
      </a:lvl4pPr>
      <a:lvl5pPr marL="1828800" algn="l" defTabSz="913765" rtl="0" eaLnBrk="1" latinLnBrk="0" hangingPunct="1">
        <a:defRPr sz="1900" kern="1200">
          <a:solidFill>
            <a:schemeClr val="tx1"/>
          </a:solidFill>
          <a:latin typeface="+mn-lt"/>
          <a:ea typeface="+mn-ea"/>
          <a:cs typeface="+mn-cs"/>
        </a:defRPr>
      </a:lvl5pPr>
      <a:lvl6pPr marL="2286000" algn="l" defTabSz="913765" rtl="0" eaLnBrk="1" latinLnBrk="0" hangingPunct="1">
        <a:defRPr sz="1900" kern="1200">
          <a:solidFill>
            <a:schemeClr val="tx1"/>
          </a:solidFill>
          <a:latin typeface="+mn-lt"/>
          <a:ea typeface="+mn-ea"/>
          <a:cs typeface="+mn-cs"/>
        </a:defRPr>
      </a:lvl6pPr>
      <a:lvl7pPr marL="2743200" algn="l" defTabSz="913765" rtl="0" eaLnBrk="1" latinLnBrk="0" hangingPunct="1">
        <a:defRPr sz="1900" kern="1200">
          <a:solidFill>
            <a:schemeClr val="tx1"/>
          </a:solidFill>
          <a:latin typeface="+mn-lt"/>
          <a:ea typeface="+mn-ea"/>
          <a:cs typeface="+mn-cs"/>
        </a:defRPr>
      </a:lvl7pPr>
      <a:lvl8pPr marL="3200400" algn="l" defTabSz="913765" rtl="0" eaLnBrk="1" latinLnBrk="0" hangingPunct="1">
        <a:defRPr sz="1900" kern="1200">
          <a:solidFill>
            <a:schemeClr val="tx1"/>
          </a:solidFill>
          <a:latin typeface="+mn-lt"/>
          <a:ea typeface="+mn-ea"/>
          <a:cs typeface="+mn-cs"/>
        </a:defRPr>
      </a:lvl8pPr>
      <a:lvl9pPr marL="3657600" algn="l" defTabSz="913765" rtl="0" eaLnBrk="1" latinLnBrk="0" hangingPunct="1">
        <a:defRPr sz="19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58" r:id="rId1"/>
    <p:sldLayoutId id="2147483659" r:id="rId2"/>
    <p:sldLayoutId id="2147483660" r:id="rId3"/>
    <p:sldLayoutId id="2147483661" r:id="rId4"/>
    <p:sldLayoutId id="2147483662" r:id="rId5"/>
    <p:sldLayoutId id="2147483663" r:id="rId6"/>
    <p:sldLayoutId id="2147483664" r:id="rId7"/>
    <p:sldLayoutId id="2147483665" r:id="rId8"/>
    <p:sldLayoutId id="2147483666" r:id="rId9"/>
    <p:sldLayoutId id="2147483667"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1.xml"/><Relationship Id="rId2" Type="http://schemas.openxmlformats.org/officeDocument/2006/relationships/image" Target="../media/image4.png"/><Relationship Id="rId1" Type="http://schemas.openxmlformats.org/officeDocument/2006/relationships/image" Target="../media/image3.jpeg"/></Relationships>
</file>

<file path=ppt/slides/_rels/slide10.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27.png"/><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image" Target="../media/image24.jpeg"/></Relationships>
</file>

<file path=ppt/slides/_rels/slide100.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image" Target="../media/image3.jpeg"/></Relationships>
</file>

<file path=ppt/slides/_rels/slide11.xml.rels><?xml version="1.0" encoding="UTF-8" standalone="yes"?>
<Relationships xmlns="http://schemas.openxmlformats.org/package/2006/relationships"><Relationship Id="rId9" Type="http://schemas.openxmlformats.org/officeDocument/2006/relationships/image" Target="../media/image36.png"/><Relationship Id="rId8" Type="http://schemas.openxmlformats.org/officeDocument/2006/relationships/image" Target="../media/image35.png"/><Relationship Id="rId7" Type="http://schemas.openxmlformats.org/officeDocument/2006/relationships/image" Target="../media/image34.png"/><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 Id="rId3" Type="http://schemas.openxmlformats.org/officeDocument/2006/relationships/image" Target="../media/image30.png"/><Relationship Id="rId2" Type="http://schemas.openxmlformats.org/officeDocument/2006/relationships/image" Target="../media/image29.png"/><Relationship Id="rId14" Type="http://schemas.openxmlformats.org/officeDocument/2006/relationships/notesSlide" Target="../notesSlides/notesSlide8.xml"/><Relationship Id="rId13" Type="http://schemas.openxmlformats.org/officeDocument/2006/relationships/slideLayout" Target="../slideLayouts/slideLayout1.xml"/><Relationship Id="rId12" Type="http://schemas.openxmlformats.org/officeDocument/2006/relationships/image" Target="../media/image4.png"/><Relationship Id="rId11" Type="http://schemas.openxmlformats.org/officeDocument/2006/relationships/image" Target="../media/image38.png"/><Relationship Id="rId10" Type="http://schemas.openxmlformats.org/officeDocument/2006/relationships/image" Target="../media/image37.png"/><Relationship Id="rId1" Type="http://schemas.openxmlformats.org/officeDocument/2006/relationships/image" Target="../media/image28.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xml"/><Relationship Id="rId1" Type="http://schemas.openxmlformats.org/officeDocument/2006/relationships/image" Target="../media/image4.png"/></Relationships>
</file>

<file path=ppt/slides/_rels/slide13.xml.rels><?xml version="1.0" encoding="UTF-8" standalone="yes"?>
<Relationships xmlns="http://schemas.openxmlformats.org/package/2006/relationships"><Relationship Id="rId5" Type="http://schemas.openxmlformats.org/officeDocument/2006/relationships/notesSlide" Target="../notesSlides/notesSlide10.xml"/><Relationship Id="rId4" Type="http://schemas.openxmlformats.org/officeDocument/2006/relationships/slideLayout" Target="../slideLayouts/slideLayout1.xml"/><Relationship Id="rId3" Type="http://schemas.openxmlformats.org/officeDocument/2006/relationships/image" Target="../media/image4.png"/><Relationship Id="rId2" Type="http://schemas.openxmlformats.org/officeDocument/2006/relationships/image" Target="../media/image40.png"/><Relationship Id="rId1" Type="http://schemas.openxmlformats.org/officeDocument/2006/relationships/image" Target="../media/image39.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xml"/><Relationship Id="rId1" Type="http://schemas.openxmlformats.org/officeDocument/2006/relationships/image" Target="../media/image4.pn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4.png"/></Relationships>
</file>

<file path=ppt/slides/_rels/slide16.xml.rels><?xml version="1.0" encoding="UTF-8" standalone="yes"?>
<Relationships xmlns="http://schemas.openxmlformats.org/package/2006/relationships"><Relationship Id="rId4" Type="http://schemas.openxmlformats.org/officeDocument/2006/relationships/notesSlide" Target="../notesSlides/notesSlide12.xml"/><Relationship Id="rId3" Type="http://schemas.openxmlformats.org/officeDocument/2006/relationships/slideLayout" Target="../slideLayouts/slideLayout1.xml"/><Relationship Id="rId2" Type="http://schemas.openxmlformats.org/officeDocument/2006/relationships/image" Target="../media/image4.png"/><Relationship Id="rId1" Type="http://schemas.openxmlformats.org/officeDocument/2006/relationships/chart" Target="../charts/chart1.xml"/></Relationships>
</file>

<file path=ppt/slides/_rels/slide17.xml.rels><?xml version="1.0" encoding="UTF-8" standalone="yes"?>
<Relationships xmlns="http://schemas.openxmlformats.org/package/2006/relationships"><Relationship Id="rId4" Type="http://schemas.openxmlformats.org/officeDocument/2006/relationships/notesSlide" Target="../notesSlides/notesSlide13.xml"/><Relationship Id="rId3" Type="http://schemas.openxmlformats.org/officeDocument/2006/relationships/slideLayout" Target="../slideLayouts/slideLayout1.xml"/><Relationship Id="rId2" Type="http://schemas.openxmlformats.org/officeDocument/2006/relationships/image" Target="../media/image4.png"/><Relationship Id="rId1"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image" Target="../media/image4.png"/></Relationships>
</file>

<file path=ppt/slides/_rels/slide19.xml.rels><?xml version="1.0" encoding="UTF-8" standalone="yes"?>
<Relationships xmlns="http://schemas.openxmlformats.org/package/2006/relationships"><Relationship Id="rId9" Type="http://schemas.openxmlformats.org/officeDocument/2006/relationships/image" Target="../media/image4.png"/><Relationship Id="rId8" Type="http://schemas.openxmlformats.org/officeDocument/2006/relationships/image" Target="../media/image48.png"/><Relationship Id="rId7" Type="http://schemas.openxmlformats.org/officeDocument/2006/relationships/image" Target="../media/image47.png"/><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 Id="rId3" Type="http://schemas.openxmlformats.org/officeDocument/2006/relationships/image" Target="../media/image43.png"/><Relationship Id="rId2" Type="http://schemas.openxmlformats.org/officeDocument/2006/relationships/image" Target="../media/image42.png"/><Relationship Id="rId10" Type="http://schemas.openxmlformats.org/officeDocument/2006/relationships/slideLayout" Target="../slideLayouts/slideLayout1.xml"/><Relationship Id="rId1"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4.png"/><Relationship Id="rId1" Type="http://schemas.openxmlformats.org/officeDocument/2006/relationships/image" Target="../media/image49.jpeg"/></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4.png"/></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xml"/><Relationship Id="rId1" Type="http://schemas.openxmlformats.org/officeDocument/2006/relationships/image" Target="../media/image5.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xml"/><Relationship Id="rId1" Type="http://schemas.openxmlformats.org/officeDocument/2006/relationships/image" Target="../media/image4.png"/></Relationships>
</file>

<file path=ppt/slides/_rels/slide25.xml.rels><?xml version="1.0" encoding="UTF-8" standalone="yes"?>
<Relationships xmlns="http://schemas.openxmlformats.org/package/2006/relationships"><Relationship Id="rId6" Type="http://schemas.openxmlformats.org/officeDocument/2006/relationships/notesSlide" Target="../notesSlides/notesSlide17.xml"/><Relationship Id="rId5" Type="http://schemas.openxmlformats.org/officeDocument/2006/relationships/slideLayout" Target="../slideLayouts/slideLayout1.xml"/><Relationship Id="rId4" Type="http://schemas.openxmlformats.org/officeDocument/2006/relationships/image" Target="../media/image4.png"/><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image" Target="../media/image50.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xml"/><Relationship Id="rId1" Type="http://schemas.openxmlformats.org/officeDocument/2006/relationships/image" Target="../media/image4.png"/></Relationships>
</file>

<file path=ppt/slides/_rels/slide27.xml.rels><?xml version="1.0" encoding="UTF-8" standalone="yes"?>
<Relationships xmlns="http://schemas.openxmlformats.org/package/2006/relationships"><Relationship Id="rId7" Type="http://schemas.openxmlformats.org/officeDocument/2006/relationships/notesSlide" Target="../notesSlides/notesSlide19.xml"/><Relationship Id="rId6"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56.png"/><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image" Target="../media/image53.png"/></Relationships>
</file>

<file path=ppt/slides/_rels/slide28.xml.rels><?xml version="1.0" encoding="UTF-8" standalone="yes"?>
<Relationships xmlns="http://schemas.openxmlformats.org/package/2006/relationships"><Relationship Id="rId5" Type="http://schemas.openxmlformats.org/officeDocument/2006/relationships/notesSlide" Target="../notesSlides/notesSlide20.xml"/><Relationship Id="rId4" Type="http://schemas.openxmlformats.org/officeDocument/2006/relationships/slideLayout" Target="../slideLayouts/slideLayout1.xml"/><Relationship Id="rId3" Type="http://schemas.openxmlformats.org/officeDocument/2006/relationships/image" Target="../media/image4.png"/><Relationship Id="rId2" Type="http://schemas.openxmlformats.org/officeDocument/2006/relationships/image" Target="../media/image55.png"/><Relationship Id="rId1" Type="http://schemas.openxmlformats.org/officeDocument/2006/relationships/image" Target="../media/image53.png"/></Relationships>
</file>

<file path=ppt/slides/_rels/slide29.xml.rels><?xml version="1.0" encoding="UTF-8" standalone="yes"?>
<Relationships xmlns="http://schemas.openxmlformats.org/package/2006/relationships"><Relationship Id="rId5" Type="http://schemas.openxmlformats.org/officeDocument/2006/relationships/notesSlide" Target="../notesSlides/notesSlide21.xml"/><Relationship Id="rId4" Type="http://schemas.openxmlformats.org/officeDocument/2006/relationships/slideLayout" Target="../slideLayouts/slideLayout1.xml"/><Relationship Id="rId3" Type="http://schemas.openxmlformats.org/officeDocument/2006/relationships/image" Target="../media/image4.png"/><Relationship Id="rId2" Type="http://schemas.openxmlformats.org/officeDocument/2006/relationships/image" Target="../media/image55.png"/><Relationship Id="rId1" Type="http://schemas.openxmlformats.org/officeDocument/2006/relationships/image" Target="../media/image53.png"/></Relationships>
</file>

<file path=ppt/slides/_rels/slide3.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1.xml"/><Relationship Id="rId2" Type="http://schemas.openxmlformats.org/officeDocument/2006/relationships/image" Target="../media/image4.png"/><Relationship Id="rId1" Type="http://schemas.openxmlformats.org/officeDocument/2006/relationships/image" Target="../media/image6.jpeg"/></Relationships>
</file>

<file path=ppt/slides/_rels/slide30.xml.rels><?xml version="1.0" encoding="UTF-8" standalone="yes"?>
<Relationships xmlns="http://schemas.openxmlformats.org/package/2006/relationships"><Relationship Id="rId9" Type="http://schemas.openxmlformats.org/officeDocument/2006/relationships/notesSlide" Target="../notesSlides/notesSlide22.xml"/><Relationship Id="rId8" Type="http://schemas.openxmlformats.org/officeDocument/2006/relationships/slideLayout" Target="../slideLayouts/slideLayout1.xml"/><Relationship Id="rId7" Type="http://schemas.openxmlformats.org/officeDocument/2006/relationships/image" Target="../media/image4.png"/><Relationship Id="rId6" Type="http://schemas.openxmlformats.org/officeDocument/2006/relationships/image" Target="../media/image54.png"/><Relationship Id="rId5" Type="http://schemas.openxmlformats.org/officeDocument/2006/relationships/image" Target="../media/image60.jpeg"/><Relationship Id="rId4" Type="http://schemas.openxmlformats.org/officeDocument/2006/relationships/image" Target="../media/image59.png"/><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image" Target="../media/image53.png"/></Relationships>
</file>

<file path=ppt/slides/_rels/slide31.xml.rels><?xml version="1.0" encoding="UTF-8" standalone="yes"?>
<Relationships xmlns="http://schemas.openxmlformats.org/package/2006/relationships"><Relationship Id="rId7" Type="http://schemas.openxmlformats.org/officeDocument/2006/relationships/notesSlide" Target="../notesSlides/notesSlide23.xml"/><Relationship Id="rId6"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61.png"/><Relationship Id="rId3" Type="http://schemas.openxmlformats.org/officeDocument/2006/relationships/image" Target="../media/image37.png"/><Relationship Id="rId2" Type="http://schemas.openxmlformats.org/officeDocument/2006/relationships/image" Target="../media/image55.png"/><Relationship Id="rId1" Type="http://schemas.openxmlformats.org/officeDocument/2006/relationships/image" Target="../media/image53.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xml"/><Relationship Id="rId1" Type="http://schemas.openxmlformats.org/officeDocument/2006/relationships/image" Target="../media/image4.png"/></Relationships>
</file>

<file path=ppt/slides/_rels/slide33.xml.rels><?xml version="1.0" encoding="UTF-8" standalone="yes"?>
<Relationships xmlns="http://schemas.openxmlformats.org/package/2006/relationships"><Relationship Id="rId9" Type="http://schemas.openxmlformats.org/officeDocument/2006/relationships/image" Target="../media/image67.png"/><Relationship Id="rId8" Type="http://schemas.openxmlformats.org/officeDocument/2006/relationships/image" Target="../media/image66.png"/><Relationship Id="rId7" Type="http://schemas.openxmlformats.org/officeDocument/2006/relationships/image" Target="../media/image38.png"/><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 Id="rId3" Type="http://schemas.openxmlformats.org/officeDocument/2006/relationships/image" Target="../media/image62.png"/><Relationship Id="rId2" Type="http://schemas.openxmlformats.org/officeDocument/2006/relationships/image" Target="../media/image55.png"/><Relationship Id="rId14" Type="http://schemas.openxmlformats.org/officeDocument/2006/relationships/notesSlide" Target="../notesSlides/notesSlide25.xml"/><Relationship Id="rId13" Type="http://schemas.openxmlformats.org/officeDocument/2006/relationships/slideLayout" Target="../slideLayouts/slideLayout1.xml"/><Relationship Id="rId12" Type="http://schemas.openxmlformats.org/officeDocument/2006/relationships/image" Target="../media/image4.png"/><Relationship Id="rId11" Type="http://schemas.openxmlformats.org/officeDocument/2006/relationships/image" Target="../media/image69.png"/><Relationship Id="rId10" Type="http://schemas.openxmlformats.org/officeDocument/2006/relationships/image" Target="../media/image68.png"/><Relationship Id="rId1" Type="http://schemas.openxmlformats.org/officeDocument/2006/relationships/image" Target="../media/image53.png"/></Relationships>
</file>

<file path=ppt/slides/_rels/slide34.xml.rels><?xml version="1.0" encoding="UTF-8" standalone="yes"?>
<Relationships xmlns="http://schemas.openxmlformats.org/package/2006/relationships"><Relationship Id="rId7" Type="http://schemas.openxmlformats.org/officeDocument/2006/relationships/notesSlide" Target="../notesSlides/notesSlide26.xml"/><Relationship Id="rId6"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72.png"/><Relationship Id="rId3" Type="http://schemas.openxmlformats.org/officeDocument/2006/relationships/image" Target="../media/image52.png"/><Relationship Id="rId2" Type="http://schemas.openxmlformats.org/officeDocument/2006/relationships/image" Target="../media/image71.png"/><Relationship Id="rId1" Type="http://schemas.openxmlformats.org/officeDocument/2006/relationships/image" Target="../media/image70.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xml"/><Relationship Id="rId1" Type="http://schemas.openxmlformats.org/officeDocument/2006/relationships/image" Target="../media/image4.png"/></Relationships>
</file>

<file path=ppt/slides/_rels/slide36.xml.rels><?xml version="1.0" encoding="UTF-8" standalone="yes"?>
<Relationships xmlns="http://schemas.openxmlformats.org/package/2006/relationships"><Relationship Id="rId4" Type="http://schemas.openxmlformats.org/officeDocument/2006/relationships/notesSlide" Target="../notesSlides/notesSlide28.xml"/><Relationship Id="rId3" Type="http://schemas.openxmlformats.org/officeDocument/2006/relationships/slideLayout" Target="../slideLayouts/slideLayout1.xml"/><Relationship Id="rId2" Type="http://schemas.openxmlformats.org/officeDocument/2006/relationships/image" Target="../media/image4.png"/><Relationship Id="rId1" Type="http://schemas.openxmlformats.org/officeDocument/2006/relationships/image" Target="../media/image73.png"/></Relationships>
</file>

<file path=ppt/slides/_rels/slide37.xml.rels><?xml version="1.0" encoding="UTF-8" standalone="yes"?>
<Relationships xmlns="http://schemas.openxmlformats.org/package/2006/relationships"><Relationship Id="rId7" Type="http://schemas.openxmlformats.org/officeDocument/2006/relationships/notesSlide" Target="../notesSlides/notesSlide29.xml"/><Relationship Id="rId6"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69.png"/><Relationship Id="rId3" Type="http://schemas.openxmlformats.org/officeDocument/2006/relationships/image" Target="../media/image63.png"/><Relationship Id="rId2" Type="http://schemas.openxmlformats.org/officeDocument/2006/relationships/image" Target="../media/image37.png"/><Relationship Id="rId1" Type="http://schemas.openxmlformats.org/officeDocument/2006/relationships/image" Target="../media/image47.png"/></Relationships>
</file>

<file path=ppt/slides/_rels/slide38.xml.rels><?xml version="1.0" encoding="UTF-8" standalone="yes"?>
<Relationships xmlns="http://schemas.openxmlformats.org/package/2006/relationships"><Relationship Id="rId9" Type="http://schemas.openxmlformats.org/officeDocument/2006/relationships/notesSlide" Target="../notesSlides/notesSlide30.xml"/><Relationship Id="rId8" Type="http://schemas.openxmlformats.org/officeDocument/2006/relationships/slideLayout" Target="../slideLayouts/slideLayout1.xml"/><Relationship Id="rId7" Type="http://schemas.openxmlformats.org/officeDocument/2006/relationships/image" Target="../media/image4.png"/><Relationship Id="rId6" Type="http://schemas.openxmlformats.org/officeDocument/2006/relationships/image" Target="../media/image64.png"/><Relationship Id="rId5" Type="http://schemas.openxmlformats.org/officeDocument/2006/relationships/image" Target="../media/image62.png"/><Relationship Id="rId4" Type="http://schemas.openxmlformats.org/officeDocument/2006/relationships/image" Target="../media/image74.png"/><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image" Target="../media/image43.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xml"/><Relationship Id="rId1" Type="http://schemas.openxmlformats.org/officeDocument/2006/relationships/image" Target="../media/image4.png"/></Relationships>
</file>

<file path=ppt/slides/_rels/slide4.xml.rels><?xml version="1.0" encoding="UTF-8" standalone="yes"?>
<Relationships xmlns="http://schemas.openxmlformats.org/package/2006/relationships"><Relationship Id="rId6" Type="http://schemas.openxmlformats.org/officeDocument/2006/relationships/notesSlide" Target="../notesSlides/notesSlide4.xml"/><Relationship Id="rId5" Type="http://schemas.openxmlformats.org/officeDocument/2006/relationships/slideLayout" Target="../slideLayouts/slideLayout1.xml"/><Relationship Id="rId4" Type="http://schemas.openxmlformats.org/officeDocument/2006/relationships/image" Target="../media/image10.jpeg"/><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image" Target="../media/image7.jpeg"/></Relationships>
</file>

<file path=ppt/slides/_rels/slide40.xml.rels><?xml version="1.0" encoding="UTF-8" standalone="yes"?>
<Relationships xmlns="http://schemas.openxmlformats.org/package/2006/relationships"><Relationship Id="rId4" Type="http://schemas.openxmlformats.org/officeDocument/2006/relationships/notesSlide" Target="../notesSlides/notesSlide32.xml"/><Relationship Id="rId3" Type="http://schemas.openxmlformats.org/officeDocument/2006/relationships/slideLayout" Target="../slideLayouts/slideLayout1.xml"/><Relationship Id="rId2" Type="http://schemas.openxmlformats.org/officeDocument/2006/relationships/image" Target="../media/image4.png"/><Relationship Id="rId1" Type="http://schemas.openxmlformats.org/officeDocument/2006/relationships/image" Target="../media/image75.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1.xml"/><Relationship Id="rId1" Type="http://schemas.openxmlformats.org/officeDocument/2006/relationships/image" Target="../media/image4.png"/></Relationships>
</file>

<file path=ppt/slides/_rels/slide42.xml.rels><?xml version="1.0" encoding="UTF-8" standalone="yes"?>
<Relationships xmlns="http://schemas.openxmlformats.org/package/2006/relationships"><Relationship Id="rId4" Type="http://schemas.openxmlformats.org/officeDocument/2006/relationships/notesSlide" Target="../notesSlides/notesSlide34.xml"/><Relationship Id="rId3" Type="http://schemas.openxmlformats.org/officeDocument/2006/relationships/slideLayout" Target="../slideLayouts/slideLayout1.xml"/><Relationship Id="rId2" Type="http://schemas.openxmlformats.org/officeDocument/2006/relationships/image" Target="../media/image4.png"/><Relationship Id="rId1" Type="http://schemas.openxmlformats.org/officeDocument/2006/relationships/image" Target="../media/image76.png"/></Relationships>
</file>

<file path=ppt/slides/_rels/slide43.xml.rels><?xml version="1.0" encoding="UTF-8" standalone="yes"?>
<Relationships xmlns="http://schemas.openxmlformats.org/package/2006/relationships"><Relationship Id="rId4" Type="http://schemas.openxmlformats.org/officeDocument/2006/relationships/notesSlide" Target="../notesSlides/notesSlide35.xml"/><Relationship Id="rId3" Type="http://schemas.openxmlformats.org/officeDocument/2006/relationships/slideLayout" Target="../slideLayouts/slideLayout1.xml"/><Relationship Id="rId2" Type="http://schemas.openxmlformats.org/officeDocument/2006/relationships/image" Target="../media/image4.png"/><Relationship Id="rId1" Type="http://schemas.openxmlformats.org/officeDocument/2006/relationships/image" Target="../media/image77.png"/></Relationships>
</file>

<file path=ppt/slides/_rels/slide44.xml.rels><?xml version="1.0" encoding="UTF-8" standalone="yes"?>
<Relationships xmlns="http://schemas.openxmlformats.org/package/2006/relationships"><Relationship Id="rId5" Type="http://schemas.openxmlformats.org/officeDocument/2006/relationships/notesSlide" Target="../notesSlides/notesSlide36.xml"/><Relationship Id="rId4" Type="http://schemas.openxmlformats.org/officeDocument/2006/relationships/slideLayout" Target="../slideLayouts/slideLayout1.xml"/><Relationship Id="rId3" Type="http://schemas.openxmlformats.org/officeDocument/2006/relationships/image" Target="../media/image4.png"/><Relationship Id="rId2" Type="http://schemas.openxmlformats.org/officeDocument/2006/relationships/image" Target="../media/image79.png"/><Relationship Id="rId1" Type="http://schemas.openxmlformats.org/officeDocument/2006/relationships/image" Target="../media/image78.png"/></Relationships>
</file>

<file path=ppt/slides/_rels/slide45.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4.png"/><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image" Target="../media/image80.png"/></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4.png"/><Relationship Id="rId1" Type="http://schemas.openxmlformats.org/officeDocument/2006/relationships/image" Target="../media/image83.pn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1.xml"/><Relationship Id="rId1" Type="http://schemas.openxmlformats.org/officeDocument/2006/relationships/image" Target="../media/image4.png"/></Relationships>
</file>

<file path=ppt/slides/_rels/slide48.xml.rels><?xml version="1.0" encoding="UTF-8" standalone="yes"?>
<Relationships xmlns="http://schemas.openxmlformats.org/package/2006/relationships"><Relationship Id="rId7" Type="http://schemas.openxmlformats.org/officeDocument/2006/relationships/notesSlide" Target="../notesSlides/notesSlide38.xml"/><Relationship Id="rId6"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54.png"/><Relationship Id="rId3" Type="http://schemas.openxmlformats.org/officeDocument/2006/relationships/image" Target="../media/image47.png"/><Relationship Id="rId2" Type="http://schemas.openxmlformats.org/officeDocument/2006/relationships/image" Target="../media/image37.png"/><Relationship Id="rId1" Type="http://schemas.openxmlformats.org/officeDocument/2006/relationships/image" Target="../media/image73.png"/></Relationships>
</file>

<file path=ppt/slides/_rels/slide49.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4.png"/><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image" Target="../media/image84.png"/></Relationships>
</file>

<file path=ppt/slides/_rels/slide5.xml.rels><?xml version="1.0" encoding="UTF-8" standalone="yes"?>
<Relationships xmlns="http://schemas.openxmlformats.org/package/2006/relationships"><Relationship Id="rId9" Type="http://schemas.openxmlformats.org/officeDocument/2006/relationships/image" Target="../media/image19.png"/><Relationship Id="rId8" Type="http://schemas.openxmlformats.org/officeDocument/2006/relationships/image" Target="../media/image18.png"/><Relationship Id="rId7" Type="http://schemas.microsoft.com/office/2007/relationships/hdphoto" Target="../media/image17.png"/><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3" Type="http://schemas.openxmlformats.org/officeDocument/2006/relationships/image" Target="../media/image13.png"/><Relationship Id="rId2" Type="http://schemas.openxmlformats.org/officeDocument/2006/relationships/image" Target="../media/image12.png"/><Relationship Id="rId14" Type="http://schemas.openxmlformats.org/officeDocument/2006/relationships/notesSlide" Target="../notesSlides/notesSlide5.xml"/><Relationship Id="rId13" Type="http://schemas.openxmlformats.org/officeDocument/2006/relationships/slideLayout" Target="../slideLayouts/slideLayout1.xml"/><Relationship Id="rId12" Type="http://schemas.openxmlformats.org/officeDocument/2006/relationships/image" Target="../media/image22.jpeg"/><Relationship Id="rId11" Type="http://schemas.openxmlformats.org/officeDocument/2006/relationships/image" Target="../media/image21.png"/><Relationship Id="rId10" Type="http://schemas.openxmlformats.org/officeDocument/2006/relationships/image" Target="../media/image20.png"/><Relationship Id="rId1" Type="http://schemas.openxmlformats.org/officeDocument/2006/relationships/image" Target="../media/image11.png"/></Relationships>
</file>

<file path=ppt/slides/_rels/slide5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4.png"/></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4.png"/><Relationship Id="rId1" Type="http://schemas.openxmlformats.org/officeDocument/2006/relationships/image" Target="../media/image87.png"/></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4.png"/><Relationship Id="rId1" Type="http://schemas.openxmlformats.org/officeDocument/2006/relationships/tags" Target="../tags/tag1.xml"/></Relationships>
</file>

<file path=ppt/slides/_rels/slide53.xml.rels><?xml version="1.0" encoding="UTF-8" standalone="yes"?>
<Relationships xmlns="http://schemas.openxmlformats.org/package/2006/relationships"><Relationship Id="rId6" Type="http://schemas.openxmlformats.org/officeDocument/2006/relationships/notesSlide" Target="../notesSlides/notesSlide39.xml"/><Relationship Id="rId5" Type="http://schemas.openxmlformats.org/officeDocument/2006/relationships/slideLayout" Target="../slideLayouts/slideLayout1.xml"/><Relationship Id="rId4" Type="http://schemas.openxmlformats.org/officeDocument/2006/relationships/image" Target="../media/image4.png"/><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image" Target="../media/image88.pn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1.xml"/><Relationship Id="rId1" Type="http://schemas.openxmlformats.org/officeDocument/2006/relationships/image" Target="../media/image4.png"/></Relationships>
</file>

<file path=ppt/slides/_rels/slide55.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4.png"/><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image" Target="../media/image91.png"/></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4.png"/><Relationship Id="rId1" Type="http://schemas.openxmlformats.org/officeDocument/2006/relationships/tags" Target="../tags/tag2.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1.xml"/><Relationship Id="rId1" Type="http://schemas.openxmlformats.org/officeDocument/2006/relationships/image" Target="../media/image4.png"/></Relationships>
</file>

<file path=ppt/slides/_rels/slide58.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4.png"/><Relationship Id="rId2" Type="http://schemas.openxmlformats.org/officeDocument/2006/relationships/image" Target="../media/image94.png"/><Relationship Id="rId1" Type="http://schemas.openxmlformats.org/officeDocument/2006/relationships/image" Target="../media/image91.png"/></Relationships>
</file>

<file path=ppt/slides/_rels/slide59.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4.png"/><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image" Target="../media/image9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4.png"/><Relationship Id="rId1" Type="http://schemas.openxmlformats.org/officeDocument/2006/relationships/image" Target="../media/image23.png"/></Relationships>
</file>

<file path=ppt/slides/_rels/slide60.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4.png"/><Relationship Id="rId2" Type="http://schemas.openxmlformats.org/officeDocument/2006/relationships/image" Target="../media/image97.png"/><Relationship Id="rId1" Type="http://schemas.openxmlformats.org/officeDocument/2006/relationships/image" Target="../media/image91.png"/></Relationships>
</file>

<file path=ppt/slides/_rels/slide61.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4.png"/><Relationship Id="rId2" Type="http://schemas.openxmlformats.org/officeDocument/2006/relationships/image" Target="../media/image91.png"/><Relationship Id="rId1" Type="http://schemas.openxmlformats.org/officeDocument/2006/relationships/image" Target="../media/image98.png"/></Relationships>
</file>

<file path=ppt/slides/_rels/slide62.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4.png"/><Relationship Id="rId2" Type="http://schemas.openxmlformats.org/officeDocument/2006/relationships/image" Target="../media/image99.png"/><Relationship Id="rId1" Type="http://schemas.openxmlformats.org/officeDocument/2006/relationships/image" Target="../media/image91.png"/></Relationships>
</file>

<file path=ppt/slides/_rels/slide6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4.png"/></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1.xml"/><Relationship Id="rId1" Type="http://schemas.openxmlformats.org/officeDocument/2006/relationships/image" Target="../media/image4.png"/></Relationships>
</file>

<file path=ppt/slides/_rels/slide65.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102.png"/><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image" Target="../media/image91.png"/></Relationships>
</file>

<file path=ppt/slides/_rels/slide66.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4.png"/></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1.xml"/><Relationship Id="rId1" Type="http://schemas.openxmlformats.org/officeDocument/2006/relationships/image" Target="../media/image4.png"/></Relationships>
</file>

<file path=ppt/slides/_rels/slide68.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102.png"/><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image" Target="../media/image91.png"/></Relationships>
</file>

<file path=ppt/slides/_rels/slide69.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image" Target="../media/image4.png"/></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1.xml"/><Relationship Id="rId1" Type="http://schemas.openxmlformats.org/officeDocument/2006/relationships/image" Target="../media/image4.png"/></Relationships>
</file>

<file path=ppt/slides/_rels/slide71.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109.png"/><Relationship Id="rId4" Type="http://schemas.openxmlformats.org/officeDocument/2006/relationships/image" Target="../media/image108.png"/><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image" Target="../media/image105.png"/></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1.xml"/><Relationship Id="rId1" Type="http://schemas.openxmlformats.org/officeDocument/2006/relationships/image" Target="../media/image5.jpeg"/></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1.xml"/><Relationship Id="rId1" Type="http://schemas.openxmlformats.org/officeDocument/2006/relationships/image" Target="../media/image4.png"/></Relationships>
</file>

<file path=ppt/slides/_rels/slide74.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4.png"/><Relationship Id="rId2" Type="http://schemas.openxmlformats.org/officeDocument/2006/relationships/image" Target="../media/image110.png"/><Relationship Id="rId1" Type="http://schemas.openxmlformats.org/officeDocument/2006/relationships/image" Target="../media/image91.png"/></Relationships>
</file>

<file path=ppt/slides/_rels/slide75.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4.png"/></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1.xml"/><Relationship Id="rId1" Type="http://schemas.openxmlformats.org/officeDocument/2006/relationships/image" Target="../media/image4.png"/></Relationships>
</file>

<file path=ppt/slides/_rels/slide77.xml.rels><?xml version="1.0" encoding="UTF-8" standalone="yes"?>
<Relationships xmlns="http://schemas.openxmlformats.org/package/2006/relationships"><Relationship Id="rId8" Type="http://schemas.openxmlformats.org/officeDocument/2006/relationships/notesSlide" Target="../notesSlides/notesSlide48.xml"/><Relationship Id="rId7"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113.png"/><Relationship Id="rId4" Type="http://schemas.openxmlformats.org/officeDocument/2006/relationships/image" Target="../media/image112.png"/><Relationship Id="rId3" Type="http://schemas.openxmlformats.org/officeDocument/2006/relationships/image" Target="../media/image67.png"/><Relationship Id="rId2" Type="http://schemas.openxmlformats.org/officeDocument/2006/relationships/image" Target="../media/image111.png"/><Relationship Id="rId1" Type="http://schemas.openxmlformats.org/officeDocument/2006/relationships/image" Target="../media/image73.png"/></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1.xml"/><Relationship Id="rId1" Type="http://schemas.openxmlformats.org/officeDocument/2006/relationships/image" Target="../media/image4.png"/></Relationships>
</file>

<file path=ppt/slides/_rels/slide79.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4.png"/><Relationship Id="rId3" Type="http://schemas.openxmlformats.org/officeDocument/2006/relationships/image" Target="../media/image91.png"/><Relationship Id="rId2" Type="http://schemas.openxmlformats.org/officeDocument/2006/relationships/image" Target="../media/image115.png"/><Relationship Id="rId1" Type="http://schemas.openxmlformats.org/officeDocument/2006/relationships/image" Target="../media/image114.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xml"/><Relationship Id="rId1" Type="http://schemas.openxmlformats.org/officeDocument/2006/relationships/image" Target="../media/image5.jpeg"/></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1.xml"/><Relationship Id="rId1" Type="http://schemas.openxmlformats.org/officeDocument/2006/relationships/image" Target="../media/image4.png"/></Relationships>
</file>

<file path=ppt/slides/_rels/slide81.xml.rels><?xml version="1.0" encoding="UTF-8" standalone="yes"?>
<Relationships xmlns="http://schemas.openxmlformats.org/package/2006/relationships"><Relationship Id="rId6" Type="http://schemas.openxmlformats.org/officeDocument/2006/relationships/notesSlide" Target="../notesSlides/notesSlide51.xml"/><Relationship Id="rId5" Type="http://schemas.openxmlformats.org/officeDocument/2006/relationships/slideLayout" Target="../slideLayouts/slideLayout1.xml"/><Relationship Id="rId4" Type="http://schemas.openxmlformats.org/officeDocument/2006/relationships/image" Target="../media/image4.png"/><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image" Target="../media/image116.png"/></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1.xml"/><Relationship Id="rId1" Type="http://schemas.openxmlformats.org/officeDocument/2006/relationships/image" Target="../media/image4.png"/></Relationships>
</file>

<file path=ppt/slides/_rels/slide83.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4.png"/><Relationship Id="rId3" Type="http://schemas.openxmlformats.org/officeDocument/2006/relationships/image" Target="../media/image121.jpeg"/><Relationship Id="rId2" Type="http://schemas.openxmlformats.org/officeDocument/2006/relationships/image" Target="../media/image120.jpeg"/><Relationship Id="rId1" Type="http://schemas.openxmlformats.org/officeDocument/2006/relationships/image" Target="../media/image119.png"/></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1.xml"/><Relationship Id="rId1" Type="http://schemas.openxmlformats.org/officeDocument/2006/relationships/image" Target="../media/image4.png"/></Relationships>
</file>

<file path=ppt/slides/_rels/slide85.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image" Target="../media/image4.png"/><Relationship Id="rId7" Type="http://schemas.openxmlformats.org/officeDocument/2006/relationships/image" Target="../media/image128.png"/><Relationship Id="rId6" Type="http://schemas.openxmlformats.org/officeDocument/2006/relationships/image" Target="../media/image127.png"/><Relationship Id="rId5" Type="http://schemas.openxmlformats.org/officeDocument/2006/relationships/image" Target="../media/image126.png"/><Relationship Id="rId4" Type="http://schemas.openxmlformats.org/officeDocument/2006/relationships/image" Target="../media/image125.png"/><Relationship Id="rId3" Type="http://schemas.openxmlformats.org/officeDocument/2006/relationships/image" Target="../media/image124.png"/><Relationship Id="rId2" Type="http://schemas.openxmlformats.org/officeDocument/2006/relationships/image" Target="../media/image123.jpeg"/><Relationship Id="rId1" Type="http://schemas.openxmlformats.org/officeDocument/2006/relationships/image" Target="../media/image122.jpeg"/></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1.xml"/><Relationship Id="rId1" Type="http://schemas.openxmlformats.org/officeDocument/2006/relationships/image" Target="../media/image5.jpeg"/></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1.xml"/><Relationship Id="rId1" Type="http://schemas.openxmlformats.org/officeDocument/2006/relationships/image" Target="../media/image4.png"/></Relationships>
</file>

<file path=ppt/slides/_rels/slide88.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4.png"/></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1.xml"/><Relationship Id="rId1" Type="http://schemas.openxmlformats.org/officeDocument/2006/relationships/image" Target="../media/image4.pn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4.png"/></Relationships>
</file>

<file path=ppt/slides/_rels/slide90.xml.rels><?xml version="1.0" encoding="UTF-8" standalone="yes"?>
<Relationships xmlns="http://schemas.openxmlformats.org/package/2006/relationships"><Relationship Id="rId4" Type="http://schemas.openxmlformats.org/officeDocument/2006/relationships/notesSlide" Target="../notesSlides/notesSlide57.xml"/><Relationship Id="rId3" Type="http://schemas.openxmlformats.org/officeDocument/2006/relationships/slideLayout" Target="../slideLayouts/slideLayout1.xml"/><Relationship Id="rId2" Type="http://schemas.openxmlformats.org/officeDocument/2006/relationships/image" Target="../media/image4.png"/><Relationship Id="rId1" Type="http://schemas.openxmlformats.org/officeDocument/2006/relationships/image" Target="../media/image129.png"/></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1.xml"/><Relationship Id="rId1" Type="http://schemas.openxmlformats.org/officeDocument/2006/relationships/image" Target="../media/image4.png"/></Relationships>
</file>

<file path=ppt/slides/_rels/slide92.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4.png"/><Relationship Id="rId2" Type="http://schemas.openxmlformats.org/officeDocument/2006/relationships/image" Target="../media/image131.png"/><Relationship Id="rId1" Type="http://schemas.openxmlformats.org/officeDocument/2006/relationships/image" Target="../media/image130.png"/></Relationships>
</file>

<file path=ppt/slides/_rels/slide9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4.png"/><Relationship Id="rId1" Type="http://schemas.openxmlformats.org/officeDocument/2006/relationships/tags" Target="../tags/tag3.xml"/></Relationships>
</file>

<file path=ppt/slides/_rels/slide9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4.png"/><Relationship Id="rId1" Type="http://schemas.openxmlformats.org/officeDocument/2006/relationships/tags" Target="../tags/tag4.xml"/></Relationships>
</file>

<file path=ppt/slides/_rels/slide9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4.png"/><Relationship Id="rId1" Type="http://schemas.openxmlformats.org/officeDocument/2006/relationships/tags" Target="../tags/tag5.xml"/></Relationships>
</file>

<file path=ppt/slides/_rels/slide9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4.png"/><Relationship Id="rId1" Type="http://schemas.openxmlformats.org/officeDocument/2006/relationships/tags" Target="../tags/tag6.xml"/></Relationships>
</file>

<file path=ppt/slides/_rels/slide9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4.png"/><Relationship Id="rId1" Type="http://schemas.openxmlformats.org/officeDocument/2006/relationships/tags" Target="../tags/tag7.xml"/></Relationships>
</file>

<file path=ppt/slides/_rels/slide98.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4.png"/><Relationship Id="rId2" Type="http://schemas.openxmlformats.org/officeDocument/2006/relationships/image" Target="../media/image50.png"/><Relationship Id="rId1" Type="http://schemas.openxmlformats.org/officeDocument/2006/relationships/image" Target="../media/image91.png"/></Relationships>
</file>

<file path=ppt/slides/_rels/slide99.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1.xml"/><Relationship Id="rId1" Type="http://schemas.openxmlformats.org/officeDocument/2006/relationships/image" Target="../media/image5.jpeg"/></Relationships>
</file>

<file path=ppt/slides/slide1.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21" name="矩形 160"/>
          <p:cNvSpPr>
            <a:spLocks noChangeArrowheads="1"/>
          </p:cNvSpPr>
          <p:nvPr/>
        </p:nvSpPr>
        <p:spPr bwMode="auto">
          <a:xfrm flipH="1">
            <a:off x="604960" y="1896452"/>
            <a:ext cx="11161240" cy="2664296"/>
          </a:xfrm>
          <a:custGeom>
            <a:avLst/>
            <a:gdLst>
              <a:gd name="connsiteX0" fmla="*/ 0 w 7260238"/>
              <a:gd name="connsiteY0" fmla="*/ 0 h 3090960"/>
              <a:gd name="connsiteX1" fmla="*/ 7260238 w 7260238"/>
              <a:gd name="connsiteY1" fmla="*/ 0 h 3090960"/>
              <a:gd name="connsiteX2" fmla="*/ 7260238 w 7260238"/>
              <a:gd name="connsiteY2" fmla="*/ 3090960 h 3090960"/>
              <a:gd name="connsiteX3" fmla="*/ 0 w 7260238"/>
              <a:gd name="connsiteY3" fmla="*/ 3090960 h 3090960"/>
              <a:gd name="connsiteX4" fmla="*/ 0 w 7260238"/>
              <a:gd name="connsiteY4" fmla="*/ 0 h 3090960"/>
              <a:gd name="connsiteX0-1" fmla="*/ 0 w 7260238"/>
              <a:gd name="connsiteY0-2" fmla="*/ 0 h 3090960"/>
              <a:gd name="connsiteX1-3" fmla="*/ 7260238 w 7260238"/>
              <a:gd name="connsiteY1-4" fmla="*/ 0 h 3090960"/>
              <a:gd name="connsiteX2-5" fmla="*/ 7260238 w 7260238"/>
              <a:gd name="connsiteY2-6" fmla="*/ 3090960 h 3090960"/>
              <a:gd name="connsiteX3-7" fmla="*/ 666205 w 7260238"/>
              <a:gd name="connsiteY3-8" fmla="*/ 3090960 h 3090960"/>
              <a:gd name="connsiteX4-9" fmla="*/ 0 w 7260238"/>
              <a:gd name="connsiteY4-10" fmla="*/ 0 h 309096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7260238" h="3090960">
                <a:moveTo>
                  <a:pt x="0" y="0"/>
                </a:moveTo>
                <a:lnTo>
                  <a:pt x="7260238" y="0"/>
                </a:lnTo>
                <a:lnTo>
                  <a:pt x="7260238" y="3090960"/>
                </a:lnTo>
                <a:lnTo>
                  <a:pt x="666205" y="3090960"/>
                </a:lnTo>
                <a:lnTo>
                  <a:pt x="0" y="0"/>
                </a:lnTo>
                <a:close/>
              </a:path>
            </a:pathLst>
          </a:custGeom>
          <a:solidFill>
            <a:srgbClr val="00B0F0"/>
          </a:solidFill>
          <a:ln w="12700" cmpd="sng">
            <a:noFill/>
            <a:miter lim="800000"/>
          </a:ln>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1" i="0" u="none" strike="noStrike" kern="0" cap="none" spc="0" normalizeH="0" baseline="0" noProof="0" dirty="0">
              <a:ln>
                <a:noFill/>
              </a:ln>
              <a:solidFill>
                <a:srgbClr val="FFC000"/>
              </a:solidFill>
              <a:effectLst/>
              <a:uLnTx/>
              <a:uFillTx/>
              <a:latin typeface="微软雅黑" panose="020B0503020204020204" pitchFamily="34" charset="-122"/>
              <a:ea typeface="微软雅黑" panose="020B0503020204020204" pitchFamily="34" charset="-122"/>
            </a:endParaRPr>
          </a:p>
        </p:txBody>
      </p:sp>
      <p:sp>
        <p:nvSpPr>
          <p:cNvPr id="7172" name="标题 7170"/>
          <p:cNvSpPr>
            <a:spLocks noGrp="1"/>
          </p:cNvSpPr>
          <p:nvPr/>
        </p:nvSpPr>
        <p:spPr>
          <a:xfrm>
            <a:off x="1077595" y="2576195"/>
            <a:ext cx="10052050" cy="908050"/>
          </a:xfrm>
          <a:prstGeom prst="rect">
            <a:avLst/>
          </a:prstGeom>
          <a:noFill/>
          <a:ln w="9525">
            <a:noFill/>
          </a:ln>
        </p:spPr>
        <p:txBody>
          <a:bodyPr wrap="square" anchor="ctr"/>
          <a:lstStyle/>
          <a:p>
            <a:pPr algn="ctr" defTabSz="914400"/>
            <a:r>
              <a:rPr lang="zh-CN" altLang="en-US" sz="4800" b="1" dirty="0">
                <a:solidFill>
                  <a:schemeClr val="bg1"/>
                </a:solidFill>
                <a:latin typeface="微软雅黑" panose="020B0503020204020204" pitchFamily="34" charset="-122"/>
                <a:ea typeface="微软雅黑" panose="020B0503020204020204" pitchFamily="34" charset="-122"/>
              </a:rPr>
              <a:t> </a:t>
            </a:r>
            <a:r>
              <a:rPr lang="zh-CN" altLang="en-US" sz="4400" b="1" dirty="0">
                <a:solidFill>
                  <a:schemeClr val="bg1"/>
                </a:solidFill>
                <a:latin typeface="微软雅黑" panose="020B0503020204020204" pitchFamily="34" charset="-122"/>
                <a:ea typeface="微软雅黑" panose="020B0503020204020204" pitchFamily="34" charset="-122"/>
              </a:rPr>
              <a:t>掌门DSC数据安全防泄密</a:t>
            </a:r>
            <a:r>
              <a:rPr lang="zh-CN" altLang="en-US" sz="4400" b="1" dirty="0">
                <a:solidFill>
                  <a:schemeClr val="bg1"/>
                </a:solidFill>
                <a:latin typeface="微软雅黑" panose="020B0503020204020204" pitchFamily="34" charset="-122"/>
                <a:ea typeface="微软雅黑" panose="020B0503020204020204" pitchFamily="34" charset="-122"/>
              </a:rPr>
              <a:t>系统解决方案</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sp>
        <p:nvSpPr>
          <p:cNvPr id="2" name="文本框 1"/>
          <p:cNvSpPr txBox="1"/>
          <p:nvPr/>
        </p:nvSpPr>
        <p:spPr>
          <a:xfrm>
            <a:off x="3928110" y="3572510"/>
            <a:ext cx="3963035" cy="383540"/>
          </a:xfrm>
          <a:prstGeom prst="rect">
            <a:avLst/>
          </a:prstGeom>
          <a:noFill/>
        </p:spPr>
        <p:txBody>
          <a:bodyPr wrap="none" rtlCol="0" anchor="t">
            <a:spAutoFit/>
          </a:bodyPr>
          <a:lstStyle/>
          <a:p>
            <a:r>
              <a:rPr lang="zh-CN" altLang="en-US" b="1" dirty="0">
                <a:solidFill>
                  <a:schemeClr val="bg1"/>
                </a:solidFill>
                <a:latin typeface="微软雅黑" panose="020B0503020204020204" pitchFamily="34" charset="-122"/>
                <a:ea typeface="微软雅黑" panose="020B0503020204020204" pitchFamily="34" charset="-122"/>
                <a:sym typeface="+mn-ea"/>
              </a:rPr>
              <a:t>国家高新技术</a:t>
            </a:r>
            <a:r>
              <a:rPr lang="en-US" altLang="zh-CN" b="1" dirty="0">
                <a:solidFill>
                  <a:schemeClr val="bg1"/>
                </a:solidFill>
                <a:latin typeface="微软雅黑" panose="020B0503020204020204" pitchFamily="34" charset="-122"/>
                <a:ea typeface="微软雅黑" panose="020B0503020204020204" pitchFamily="34" charset="-122"/>
                <a:sym typeface="+mn-ea"/>
              </a:rPr>
              <a:t>+</a:t>
            </a:r>
            <a:r>
              <a:rPr lang="zh-CN" altLang="en-US" b="1" dirty="0">
                <a:solidFill>
                  <a:schemeClr val="bg1"/>
                </a:solidFill>
                <a:latin typeface="微软雅黑" panose="020B0503020204020204" pitchFamily="34" charset="-122"/>
                <a:ea typeface="微软雅黑" panose="020B0503020204020204" pitchFamily="34" charset="-122"/>
                <a:sym typeface="+mn-ea"/>
              </a:rPr>
              <a:t>中关村</a:t>
            </a:r>
            <a:r>
              <a:rPr lang="zh-CN" altLang="en-US" b="1" dirty="0">
                <a:solidFill>
                  <a:schemeClr val="bg1"/>
                </a:solidFill>
                <a:latin typeface="微软雅黑" panose="020B0503020204020204" pitchFamily="34" charset="-122"/>
                <a:ea typeface="微软雅黑" panose="020B0503020204020204" pitchFamily="34" charset="-122"/>
                <a:sym typeface="+mn-ea"/>
              </a:rPr>
              <a:t>高新技术企业</a:t>
            </a:r>
            <a:endParaRPr lang="zh-CN" altLang="en-US" b="1" dirty="0">
              <a:solidFill>
                <a:schemeClr val="bg1"/>
              </a:solidFill>
              <a:latin typeface="微软雅黑" panose="020B0503020204020204" pitchFamily="34" charset="-122"/>
              <a:ea typeface="微软雅黑" panose="020B0503020204020204" pitchFamily="34" charset="-122"/>
              <a:sym typeface="+mn-ea"/>
            </a:endParaRPr>
          </a:p>
        </p:txBody>
      </p:sp>
      <p:sp>
        <p:nvSpPr>
          <p:cNvPr id="6" name="文本框 6"/>
          <p:cNvSpPr txBox="1"/>
          <p:nvPr/>
        </p:nvSpPr>
        <p:spPr>
          <a:xfrm>
            <a:off x="5299075" y="4737735"/>
            <a:ext cx="4815840" cy="1832610"/>
          </a:xfrm>
          <a:prstGeom prst="rect">
            <a:avLst/>
          </a:prstGeom>
          <a:noFill/>
        </p:spPr>
        <p:txBody>
          <a:bodyPr wrap="square" rtlCol="0" anchor="t">
            <a:spAutoFit/>
          </a:bodyPr>
          <a:lstStyle/>
          <a:p>
            <a:pPr>
              <a:lnSpc>
                <a:spcPct val="150000"/>
              </a:lnSpc>
            </a:pPr>
            <a:r>
              <a:rPr lang="zh-CN" altLang="en-US" sz="1080" dirty="0">
                <a:solidFill>
                  <a:schemeClr val="tx1">
                    <a:lumMod val="65000"/>
                    <a:lumOff val="35000"/>
                  </a:schemeClr>
                </a:solidFill>
                <a:latin typeface="微软雅黑" panose="020B0503020204020204" pitchFamily="34" charset="-122"/>
                <a:ea typeface="微软雅黑" panose="020B0503020204020204" pitchFamily="34" charset="-122"/>
              </a:rPr>
              <a:t>地址：山东 ：山东潍坊市中动大厦</a:t>
            </a:r>
            <a:r>
              <a:rPr lang="en-US" altLang="zh-CN" sz="1080" dirty="0">
                <a:solidFill>
                  <a:schemeClr val="tx1">
                    <a:lumMod val="65000"/>
                    <a:lumOff val="35000"/>
                  </a:schemeClr>
                </a:solidFill>
                <a:latin typeface="微软雅黑" panose="020B0503020204020204" pitchFamily="34" charset="-122"/>
                <a:ea typeface="微软雅黑" panose="020B0503020204020204" pitchFamily="34" charset="-122"/>
              </a:rPr>
              <a:t>A</a:t>
            </a:r>
            <a:r>
              <a:rPr lang="zh-CN" altLang="en-US" sz="1080" dirty="0">
                <a:solidFill>
                  <a:schemeClr val="tx1">
                    <a:lumMod val="65000"/>
                    <a:lumOff val="35000"/>
                  </a:schemeClr>
                </a:solidFill>
                <a:latin typeface="微软雅黑" panose="020B0503020204020204" pitchFamily="34" charset="-122"/>
                <a:ea typeface="微软雅黑" panose="020B0503020204020204" pitchFamily="34" charset="-122"/>
              </a:rPr>
              <a:t>座</a:t>
            </a:r>
            <a:r>
              <a:rPr lang="en-US" altLang="zh-CN" sz="1080" dirty="0">
                <a:solidFill>
                  <a:schemeClr val="tx1">
                    <a:lumMod val="65000"/>
                    <a:lumOff val="35000"/>
                  </a:schemeClr>
                </a:solidFill>
                <a:latin typeface="微软雅黑" panose="020B0503020204020204" pitchFamily="34" charset="-122"/>
                <a:ea typeface="微软雅黑" panose="020B0503020204020204" pitchFamily="34" charset="-122"/>
              </a:rPr>
              <a:t>5</a:t>
            </a:r>
            <a:r>
              <a:rPr lang="zh-CN" altLang="en-US" sz="1080" dirty="0">
                <a:solidFill>
                  <a:schemeClr val="tx1">
                    <a:lumMod val="65000"/>
                    <a:lumOff val="35000"/>
                  </a:schemeClr>
                </a:solidFill>
                <a:latin typeface="微软雅黑" panose="020B0503020204020204" pitchFamily="34" charset="-122"/>
                <a:ea typeface="微软雅黑" panose="020B0503020204020204" pitchFamily="34" charset="-122"/>
              </a:rPr>
              <a:t>层</a:t>
            </a:r>
            <a:endParaRPr lang="zh-CN" altLang="en-US" sz="1080" dirty="0">
              <a:solidFill>
                <a:schemeClr val="tx1">
                  <a:lumMod val="65000"/>
                  <a:lumOff val="35000"/>
                </a:schemeClr>
              </a:solidFill>
              <a:latin typeface="微软雅黑" panose="020B0503020204020204" pitchFamily="34" charset="-122"/>
              <a:ea typeface="微软雅黑" panose="020B0503020204020204" pitchFamily="34" charset="-122"/>
            </a:endParaRPr>
          </a:p>
          <a:p>
            <a:pPr>
              <a:lnSpc>
                <a:spcPct val="150000"/>
              </a:lnSpc>
            </a:pPr>
            <a:r>
              <a:rPr lang="en-US" altLang="zh-CN" sz="1080" dirty="0">
                <a:solidFill>
                  <a:schemeClr val="tx1">
                    <a:lumMod val="65000"/>
                    <a:lumOff val="35000"/>
                  </a:schemeClr>
                </a:solidFill>
                <a:latin typeface="微软雅黑" panose="020B0503020204020204" pitchFamily="34" charset="-122"/>
                <a:ea typeface="微软雅黑" panose="020B0503020204020204" pitchFamily="34" charset="-122"/>
              </a:rPr>
              <a:t>          </a:t>
            </a:r>
            <a:r>
              <a:rPr lang="zh-CN" altLang="en-US" sz="1080" dirty="0">
                <a:solidFill>
                  <a:schemeClr val="tx1">
                    <a:lumMod val="65000"/>
                    <a:lumOff val="35000"/>
                  </a:schemeClr>
                </a:solidFill>
                <a:latin typeface="微软雅黑" panose="020B0503020204020204" pitchFamily="34" charset="-122"/>
                <a:ea typeface="微软雅黑" panose="020B0503020204020204" pitchFamily="34" charset="-122"/>
              </a:rPr>
              <a:t>北京</a:t>
            </a:r>
            <a:r>
              <a:rPr lang="en-US" altLang="zh-CN" sz="1080" dirty="0">
                <a:solidFill>
                  <a:schemeClr val="tx1">
                    <a:lumMod val="65000"/>
                    <a:lumOff val="35000"/>
                  </a:schemeClr>
                </a:solidFill>
                <a:latin typeface="微软雅黑" panose="020B0503020204020204" pitchFamily="34" charset="-122"/>
                <a:ea typeface="微软雅黑" panose="020B0503020204020204" pitchFamily="34" charset="-122"/>
              </a:rPr>
              <a:t>: </a:t>
            </a:r>
            <a:r>
              <a:rPr lang="zh-CN" altLang="en-US" sz="1080" dirty="0">
                <a:solidFill>
                  <a:schemeClr val="tx1">
                    <a:lumMod val="65000"/>
                    <a:lumOff val="35000"/>
                  </a:schemeClr>
                </a:solidFill>
                <a:latin typeface="微软雅黑" panose="020B0503020204020204" pitchFamily="34" charset="-122"/>
                <a:ea typeface="微软雅黑" panose="020B0503020204020204" pitchFamily="34" charset="-122"/>
              </a:rPr>
              <a:t>北京市东城区</a:t>
            </a:r>
            <a:r>
              <a:rPr lang="en-US" altLang="zh-CN" sz="1080" dirty="0">
                <a:solidFill>
                  <a:schemeClr val="tx1">
                    <a:lumMod val="65000"/>
                    <a:lumOff val="35000"/>
                  </a:schemeClr>
                </a:solidFill>
                <a:latin typeface="微软雅黑" panose="020B0503020204020204" pitchFamily="34" charset="-122"/>
                <a:ea typeface="微软雅黑" panose="020B0503020204020204" pitchFamily="34" charset="-122"/>
              </a:rPr>
              <a:t>1</a:t>
            </a:r>
            <a:r>
              <a:rPr lang="zh-CN" altLang="en-US" sz="1080" dirty="0">
                <a:solidFill>
                  <a:schemeClr val="tx1">
                    <a:lumMod val="65000"/>
                    <a:lumOff val="35000"/>
                  </a:schemeClr>
                </a:solidFill>
                <a:latin typeface="微软雅黑" panose="020B0503020204020204" pitchFamily="34" charset="-122"/>
                <a:ea typeface="微软雅黑" panose="020B0503020204020204" pitchFamily="34" charset="-122"/>
              </a:rPr>
              <a:t>号航天大厦</a:t>
            </a:r>
            <a:r>
              <a:rPr lang="en-US" altLang="zh-CN" sz="1080" dirty="0">
                <a:solidFill>
                  <a:schemeClr val="tx1">
                    <a:lumMod val="65000"/>
                    <a:lumOff val="35000"/>
                  </a:schemeClr>
                </a:solidFill>
                <a:latin typeface="微软雅黑" panose="020B0503020204020204" pitchFamily="34" charset="-122"/>
                <a:ea typeface="微软雅黑" panose="020B0503020204020204" pitchFamily="34" charset="-122"/>
              </a:rPr>
              <a:t>9</a:t>
            </a:r>
            <a:r>
              <a:rPr lang="zh-CN" altLang="en-US" sz="1080" dirty="0">
                <a:solidFill>
                  <a:schemeClr val="tx1">
                    <a:lumMod val="65000"/>
                    <a:lumOff val="35000"/>
                  </a:schemeClr>
                </a:solidFill>
                <a:latin typeface="微软雅黑" panose="020B0503020204020204" pitchFamily="34" charset="-122"/>
                <a:ea typeface="微软雅黑" panose="020B0503020204020204" pitchFamily="34" charset="-122"/>
              </a:rPr>
              <a:t>层</a:t>
            </a:r>
            <a:endParaRPr lang="zh-CN" altLang="en-US" sz="1080" dirty="0">
              <a:solidFill>
                <a:schemeClr val="tx1">
                  <a:lumMod val="65000"/>
                  <a:lumOff val="35000"/>
                </a:schemeClr>
              </a:solidFill>
              <a:latin typeface="微软雅黑" panose="020B0503020204020204" pitchFamily="34" charset="-122"/>
              <a:ea typeface="微软雅黑" panose="020B0503020204020204" pitchFamily="34" charset="-122"/>
            </a:endParaRPr>
          </a:p>
          <a:p>
            <a:pPr>
              <a:lnSpc>
                <a:spcPct val="150000"/>
              </a:lnSpc>
            </a:pPr>
            <a:r>
              <a:rPr lang="en-US" altLang="zh-CN" sz="1080" dirty="0">
                <a:solidFill>
                  <a:schemeClr val="tx1">
                    <a:lumMod val="65000"/>
                    <a:lumOff val="35000"/>
                  </a:schemeClr>
                </a:solidFill>
                <a:latin typeface="微软雅黑" panose="020B0503020204020204" pitchFamily="34" charset="-122"/>
                <a:ea typeface="微软雅黑" panose="020B0503020204020204" pitchFamily="34" charset="-122"/>
              </a:rPr>
              <a:t>          深圳: 福田区福田街道岗厦社区福华三路88号财富大厦25E </a:t>
            </a:r>
            <a:endParaRPr lang="en-US" altLang="zh-CN" sz="1080" dirty="0">
              <a:solidFill>
                <a:schemeClr val="tx1">
                  <a:lumMod val="65000"/>
                  <a:lumOff val="35000"/>
                </a:schemeClr>
              </a:solidFill>
              <a:latin typeface="微软雅黑" panose="020B0503020204020204" pitchFamily="34" charset="-122"/>
              <a:ea typeface="微软雅黑" panose="020B0503020204020204" pitchFamily="34" charset="-122"/>
            </a:endParaRPr>
          </a:p>
          <a:p>
            <a:pPr>
              <a:lnSpc>
                <a:spcPct val="150000"/>
              </a:lnSpc>
            </a:pPr>
            <a:r>
              <a:rPr lang="en-US" altLang="zh-CN" sz="1080" dirty="0">
                <a:solidFill>
                  <a:schemeClr val="tx1">
                    <a:lumMod val="65000"/>
                    <a:lumOff val="35000"/>
                  </a:schemeClr>
                </a:solidFill>
                <a:latin typeface="微软雅黑" panose="020B0503020204020204" pitchFamily="34" charset="-122"/>
                <a:ea typeface="微软雅黑" panose="020B0503020204020204" pitchFamily="34" charset="-122"/>
              </a:rPr>
              <a:t>          </a:t>
            </a:r>
            <a:r>
              <a:rPr lang="zh-CN" sz="1080" dirty="0">
                <a:solidFill>
                  <a:schemeClr val="tx1">
                    <a:lumMod val="65000"/>
                    <a:lumOff val="35000"/>
                  </a:schemeClr>
                </a:solidFill>
                <a:latin typeface="微软雅黑" panose="020B0503020204020204" pitchFamily="34" charset="-122"/>
                <a:ea typeface="微软雅黑" panose="020B0503020204020204" pitchFamily="34" charset="-122"/>
              </a:rPr>
              <a:t>深圳网络安全中心：深圳湾一号广场T1-14层</a:t>
            </a:r>
            <a:endParaRPr lang="zh-CN" sz="1080" dirty="0">
              <a:solidFill>
                <a:schemeClr val="tx1">
                  <a:lumMod val="65000"/>
                  <a:lumOff val="35000"/>
                </a:schemeClr>
              </a:solidFill>
              <a:latin typeface="微软雅黑" panose="020B0503020204020204" pitchFamily="34" charset="-122"/>
              <a:ea typeface="微软雅黑" panose="020B0503020204020204" pitchFamily="34" charset="-122"/>
            </a:endParaRPr>
          </a:p>
          <a:p>
            <a:pPr>
              <a:lnSpc>
                <a:spcPct val="150000"/>
              </a:lnSpc>
            </a:pPr>
            <a:r>
              <a:rPr lang="en-US" altLang="zh-CN" sz="1080" dirty="0">
                <a:solidFill>
                  <a:schemeClr val="tx1">
                    <a:lumMod val="65000"/>
                    <a:lumOff val="35000"/>
                  </a:schemeClr>
                </a:solidFill>
                <a:latin typeface="微软雅黑" panose="020B0503020204020204" pitchFamily="34" charset="-122"/>
                <a:ea typeface="微软雅黑" panose="020B0503020204020204" pitchFamily="34" charset="-122"/>
                <a:sym typeface="+mn-ea"/>
              </a:rPr>
              <a:t>邮箱：lixiaowei@</a:t>
            </a:r>
            <a:r>
              <a:rPr lang="en-US" altLang="zh-CN" sz="1080" dirty="0">
                <a:solidFill>
                  <a:schemeClr val="tx1">
                    <a:lumMod val="65000"/>
                    <a:lumOff val="35000"/>
                  </a:schemeClr>
                </a:solidFill>
                <a:latin typeface="微软雅黑" panose="020B0503020204020204" pitchFamily="34" charset="-122"/>
                <a:ea typeface="微软雅黑" panose="020B0503020204020204" pitchFamily="34" charset="-122"/>
                <a:sym typeface="+mn-ea"/>
              </a:rPr>
              <a:t>xzm.cn</a:t>
            </a:r>
            <a:endParaRPr lang="en-US" altLang="zh-CN" sz="1080" dirty="0">
              <a:solidFill>
                <a:schemeClr val="tx1">
                  <a:lumMod val="65000"/>
                  <a:lumOff val="35000"/>
                </a:schemeClr>
              </a:solidFill>
              <a:latin typeface="微软雅黑" panose="020B0503020204020204" pitchFamily="34" charset="-122"/>
              <a:ea typeface="微软雅黑" panose="020B0503020204020204" pitchFamily="34" charset="-122"/>
            </a:endParaRPr>
          </a:p>
          <a:p>
            <a:pPr>
              <a:lnSpc>
                <a:spcPct val="150000"/>
              </a:lnSpc>
            </a:pPr>
            <a:r>
              <a:rPr lang="zh-CN" altLang="en-US" sz="1080" dirty="0">
                <a:solidFill>
                  <a:schemeClr val="tx1">
                    <a:lumMod val="65000"/>
                    <a:lumOff val="35000"/>
                  </a:schemeClr>
                </a:solidFill>
                <a:latin typeface="微软雅黑" panose="020B0503020204020204" pitchFamily="34" charset="-122"/>
                <a:ea typeface="微软雅黑" panose="020B0503020204020204" pitchFamily="34" charset="-122"/>
              </a:rPr>
              <a:t>电话：400</a:t>
            </a:r>
            <a:r>
              <a:rPr lang="en-US" altLang="zh-CN" sz="1080" dirty="0">
                <a:solidFill>
                  <a:schemeClr val="tx1">
                    <a:lumMod val="65000"/>
                    <a:lumOff val="35000"/>
                  </a:schemeClr>
                </a:solidFill>
                <a:latin typeface="微软雅黑" panose="020B0503020204020204" pitchFamily="34" charset="-122"/>
                <a:ea typeface="微软雅黑" panose="020B0503020204020204" pitchFamily="34" charset="-122"/>
              </a:rPr>
              <a:t>99 </a:t>
            </a:r>
            <a:r>
              <a:rPr lang="en-US" sz="1080" dirty="0">
                <a:solidFill>
                  <a:schemeClr val="tx1">
                    <a:lumMod val="65000"/>
                    <a:lumOff val="35000"/>
                  </a:schemeClr>
                </a:solidFill>
                <a:latin typeface="微软雅黑" panose="020B0503020204020204" pitchFamily="34" charset="-122"/>
                <a:ea typeface="微软雅黑" panose="020B0503020204020204" pitchFamily="34" charset="-122"/>
              </a:rPr>
              <a:t>40099</a:t>
            </a:r>
            <a:r>
              <a:rPr lang="zh-CN" altLang="en-US" sz="1080" dirty="0">
                <a:solidFill>
                  <a:schemeClr val="tx1">
                    <a:lumMod val="65000"/>
                    <a:lumOff val="35000"/>
                  </a:schemeClr>
                </a:solidFill>
                <a:latin typeface="微软雅黑" panose="020B0503020204020204" pitchFamily="34" charset="-122"/>
                <a:ea typeface="微软雅黑" panose="020B0503020204020204" pitchFamily="34" charset="-122"/>
              </a:rPr>
              <a:t>      </a:t>
            </a:r>
            <a:endParaRPr lang="zh-CN" altLang="en-US" sz="1080" dirty="0">
              <a:solidFill>
                <a:schemeClr val="tx1">
                  <a:lumMod val="65000"/>
                  <a:lumOff val="35000"/>
                </a:schemeClr>
              </a:solidFill>
              <a:latin typeface="微软雅黑" panose="020B0503020204020204" pitchFamily="34" charset="-122"/>
              <a:ea typeface="微软雅黑" panose="020B0503020204020204" pitchFamily="34" charset="-122"/>
            </a:endParaRPr>
          </a:p>
          <a:p>
            <a:pPr>
              <a:lnSpc>
                <a:spcPct val="150000"/>
              </a:lnSpc>
            </a:pPr>
            <a:r>
              <a:rPr lang="zh-CN" altLang="en-US" sz="1080" dirty="0">
                <a:solidFill>
                  <a:schemeClr val="tx1">
                    <a:lumMod val="65000"/>
                    <a:lumOff val="35000"/>
                  </a:schemeClr>
                </a:solidFill>
                <a:latin typeface="微软雅黑" panose="020B0503020204020204" pitchFamily="34" charset="-122"/>
                <a:ea typeface="微软雅黑" panose="020B0503020204020204" pitchFamily="34" charset="-122"/>
              </a:rPr>
              <a:t>网址：</a:t>
            </a:r>
            <a:r>
              <a:rPr lang="zh-CN" altLang="en-US" sz="1080" dirty="0">
                <a:solidFill>
                  <a:schemeClr val="tx1">
                    <a:lumMod val="65000"/>
                    <a:lumOff val="35000"/>
                  </a:schemeClr>
                </a:solidFill>
                <a:latin typeface="微软雅黑" panose="020B0503020204020204" pitchFamily="34" charset="-122"/>
                <a:ea typeface="微软雅黑" panose="020B0503020204020204" pitchFamily="34" charset="-122"/>
                <a:sym typeface="+mn-ea"/>
              </a:rPr>
              <a:t>http://www.</a:t>
            </a:r>
            <a:r>
              <a:rPr lang="en-US" altLang="zh-CN" sz="1080" dirty="0">
                <a:solidFill>
                  <a:schemeClr val="tx1">
                    <a:lumMod val="65000"/>
                    <a:lumOff val="35000"/>
                  </a:schemeClr>
                </a:solidFill>
                <a:latin typeface="微软雅黑" panose="020B0503020204020204" pitchFamily="34" charset="-122"/>
                <a:ea typeface="微软雅黑" panose="020B0503020204020204" pitchFamily="34" charset="-122"/>
                <a:sym typeface="+mn-ea"/>
              </a:rPr>
              <a:t>xzm.</a:t>
            </a:r>
            <a:r>
              <a:rPr lang="zh-CN" altLang="en-US" sz="1080" dirty="0">
                <a:solidFill>
                  <a:schemeClr val="tx1">
                    <a:lumMod val="65000"/>
                    <a:lumOff val="35000"/>
                  </a:schemeClr>
                </a:solidFill>
                <a:latin typeface="微软雅黑" panose="020B0503020204020204" pitchFamily="34" charset="-122"/>
                <a:ea typeface="微软雅黑" panose="020B0503020204020204" pitchFamily="34" charset="-122"/>
                <a:sym typeface="+mn-ea"/>
              </a:rPr>
              <a:t>cn</a:t>
            </a:r>
            <a:endParaRPr lang="zh-CN" altLang="en-US" sz="108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12" name="文本框 11"/>
          <p:cNvSpPr txBox="1"/>
          <p:nvPr/>
        </p:nvSpPr>
        <p:spPr>
          <a:xfrm>
            <a:off x="3902075" y="4031615"/>
            <a:ext cx="4318000" cy="337185"/>
          </a:xfrm>
          <a:prstGeom prst="rect">
            <a:avLst/>
          </a:prstGeom>
          <a:noFill/>
        </p:spPr>
        <p:txBody>
          <a:bodyPr wrap="square" rtlCol="0" anchor="t">
            <a:spAutoFit/>
          </a:bodyPr>
          <a:lstStyle/>
          <a:p>
            <a:pPr algn="ctr"/>
            <a:r>
              <a:rPr lang="zh-CN" altLang="en-US" sz="1600">
                <a:solidFill>
                  <a:schemeClr val="bg1"/>
                </a:solidFill>
              </a:rPr>
              <a:t>掌门安全始终坚持『客户</a:t>
            </a:r>
            <a:r>
              <a:rPr lang="zh-CN" altLang="en-US" sz="1600">
                <a:solidFill>
                  <a:schemeClr val="bg1"/>
                </a:solidFill>
                <a:sym typeface="+mn-ea"/>
              </a:rPr>
              <a:t>第一</a:t>
            </a:r>
            <a:r>
              <a:rPr lang="zh-CN" altLang="en-US" sz="1600">
                <a:solidFill>
                  <a:schemeClr val="bg1"/>
                </a:solidFill>
              </a:rPr>
              <a:t>』</a:t>
            </a:r>
            <a:endParaRPr lang="zh-CN" altLang="en-US" sz="1600">
              <a:solidFill>
                <a:schemeClr val="bg1"/>
              </a:solidFill>
            </a:endParaRPr>
          </a:p>
        </p:txBody>
      </p:sp>
      <p:pic>
        <p:nvPicPr>
          <p:cNvPr id="4" name="图片 3" descr="2661658545086_.pic"/>
          <p:cNvPicPr>
            <a:picLocks noChangeAspect="1"/>
          </p:cNvPicPr>
          <p:nvPr/>
        </p:nvPicPr>
        <p:blipFill>
          <a:blip r:embed="rId1"/>
          <a:stretch>
            <a:fillRect/>
          </a:stretch>
        </p:blipFill>
        <p:spPr>
          <a:xfrm>
            <a:off x="2839085" y="4560570"/>
            <a:ext cx="2087245" cy="2087245"/>
          </a:xfrm>
          <a:prstGeom prst="rect">
            <a:avLst/>
          </a:prstGeom>
        </p:spPr>
      </p:pic>
      <p:pic>
        <p:nvPicPr>
          <p:cNvPr id="7" name="图片 6" descr="销掌门-透明背景-logo"/>
          <p:cNvPicPr>
            <a:picLocks noChangeAspect="1"/>
          </p:cNvPicPr>
          <p:nvPr/>
        </p:nvPicPr>
        <p:blipFill>
          <a:blip r:embed="rId2" cstate="print"/>
          <a:stretch>
            <a:fillRect/>
          </a:stretch>
        </p:blipFill>
        <p:spPr>
          <a:xfrm>
            <a:off x="10114915" y="167005"/>
            <a:ext cx="1807210" cy="1332865"/>
          </a:xfrm>
          <a:prstGeom prst="rect">
            <a:avLst/>
          </a:prstGeom>
        </p:spPr>
      </p:pic>
    </p:spTree>
  </p:cSld>
  <p:clrMapOvr>
    <a:masterClrMapping/>
  </p:clrMapOvr>
  <p:transition spd="slow" advClick="0"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50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1000" fill="hold"/>
                                        <p:tgtEl>
                                          <p:spTgt spid="21"/>
                                        </p:tgtEl>
                                        <p:attrNameLst>
                                          <p:attrName>ppt_x</p:attrName>
                                        </p:attrNameLst>
                                      </p:cBhvr>
                                      <p:tavLst>
                                        <p:tav tm="0">
                                          <p:val>
                                            <p:strVal val="0-#ppt_w/2"/>
                                          </p:val>
                                        </p:tav>
                                        <p:tav tm="100000">
                                          <p:val>
                                            <p:strVal val="#ppt_x"/>
                                          </p:val>
                                        </p:tav>
                                      </p:tavLst>
                                    </p:anim>
                                    <p:anim calcmode="lin" valueType="num">
                                      <p:cBhvr additive="base">
                                        <p:cTn id="8" dur="1000" fill="hold"/>
                                        <p:tgtEl>
                                          <p:spTgt spid="21"/>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14" presetClass="entr" presetSubtype="10" fill="hold" grpId="1" nodeType="afterEffect">
                                  <p:stCondLst>
                                    <p:cond delay="0"/>
                                  </p:stCondLst>
                                  <p:childTnLst>
                                    <p:set>
                                      <p:cBhvr>
                                        <p:cTn id="11" dur="1" fill="hold">
                                          <p:stCondLst>
                                            <p:cond delay="0"/>
                                          </p:stCondLst>
                                        </p:cTn>
                                        <p:tgtEl>
                                          <p:spTgt spid="7172"/>
                                        </p:tgtEl>
                                        <p:attrNameLst>
                                          <p:attrName>style.visibility</p:attrName>
                                        </p:attrNameLst>
                                      </p:cBhvr>
                                      <p:to>
                                        <p:strVal val="visible"/>
                                      </p:to>
                                    </p:set>
                                    <p:animEffect transition="in" filter="randombar(horizontal)">
                                      <p:cBhvr>
                                        <p:cTn id="12" dur="500"/>
                                        <p:tgtEl>
                                          <p:spTgt spid="7172"/>
                                        </p:tgtEl>
                                      </p:cBhvr>
                                    </p:animEffect>
                                  </p:childTnLst>
                                </p:cTn>
                              </p:par>
                            </p:childTnLst>
                          </p:cTn>
                        </p:par>
                        <p:par>
                          <p:cTn id="13" fill="hold">
                            <p:stCondLst>
                              <p:cond delay="2000"/>
                            </p:stCondLst>
                            <p:childTnLst>
                              <p:par>
                                <p:cTn id="14" presetID="14" presetClass="entr" presetSubtype="10" fill="hold" grpId="0"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randombar(horizontal)">
                                      <p:cBhvr>
                                        <p:cTn id="16" dur="500"/>
                                        <p:tgtEl>
                                          <p:spTgt spid="2"/>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randombar(horizontal)">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ldLvl="0" animBg="1"/>
      <p:bldP spid="7172" grpId="1"/>
      <p:bldP spid="2" grpId="0"/>
      <p:bldP spid="1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ounded Rectangle 53"/>
          <p:cNvSpPr/>
          <p:nvPr/>
        </p:nvSpPr>
        <p:spPr>
          <a:xfrm>
            <a:off x="8642350" y="2670810"/>
            <a:ext cx="2557780" cy="3642360"/>
          </a:xfrm>
          <a:prstGeom prst="roundRect">
            <a:avLst>
              <a:gd name="adj" fmla="val 11205"/>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p>
        </p:txBody>
      </p:sp>
      <p:grpSp>
        <p:nvGrpSpPr>
          <p:cNvPr id="57" name="Group 59"/>
          <p:cNvGrpSpPr/>
          <p:nvPr/>
        </p:nvGrpSpPr>
        <p:grpSpPr>
          <a:xfrm>
            <a:off x="6088737" y="2671583"/>
            <a:ext cx="2864940" cy="3642617"/>
            <a:chOff x="4565600" y="1016361"/>
            <a:chExt cx="2148705" cy="2731963"/>
          </a:xfrm>
          <a:solidFill>
            <a:srgbClr val="00B0F0"/>
          </a:solidFill>
        </p:grpSpPr>
        <p:grpSp>
          <p:nvGrpSpPr>
            <p:cNvPr id="58" name="Group 56"/>
            <p:cNvGrpSpPr/>
            <p:nvPr/>
          </p:nvGrpSpPr>
          <p:grpSpPr>
            <a:xfrm>
              <a:off x="4565600" y="1016361"/>
              <a:ext cx="2148705" cy="2731963"/>
              <a:chOff x="4565600" y="1016361"/>
              <a:chExt cx="2148705" cy="2731963"/>
            </a:xfrm>
            <a:grpFill/>
          </p:grpSpPr>
          <p:sp>
            <p:nvSpPr>
              <p:cNvPr id="64" name="Rounded Rectangle 51"/>
              <p:cNvSpPr/>
              <p:nvPr/>
            </p:nvSpPr>
            <p:spPr>
              <a:xfrm>
                <a:off x="4565600" y="1016361"/>
                <a:ext cx="1918277" cy="2731963"/>
              </a:xfrm>
              <a:prstGeom prst="roundRect">
                <a:avLst>
                  <a:gd name="adj" fmla="val 1120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solidFill>
                    <a:schemeClr val="accent1"/>
                  </a:solidFill>
                </a:endParaRPr>
              </a:p>
            </p:txBody>
          </p:sp>
          <p:sp>
            <p:nvSpPr>
              <p:cNvPr id="65" name="Isosceles Triangle 47"/>
              <p:cNvSpPr/>
              <p:nvPr/>
            </p:nvSpPr>
            <p:spPr>
              <a:xfrm rot="5400000">
                <a:off x="6351188" y="2267128"/>
                <a:ext cx="495806" cy="230428"/>
              </a:xfrm>
              <a:prstGeom prst="triangle">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p>
            </p:txBody>
          </p:sp>
        </p:grpSp>
        <p:sp>
          <p:nvSpPr>
            <p:cNvPr id="63" name="Oval 43"/>
            <p:cNvSpPr/>
            <p:nvPr/>
          </p:nvSpPr>
          <p:spPr>
            <a:xfrm>
              <a:off x="4998238" y="1319774"/>
              <a:ext cx="1053000" cy="105300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65" dirty="0">
                <a:solidFill>
                  <a:schemeClr val="accent3"/>
                </a:solidFill>
                <a:latin typeface="FontAwesome" pitchFamily="2" charset="0"/>
              </a:endParaRPr>
            </a:p>
          </p:txBody>
        </p:sp>
      </p:grpSp>
      <p:cxnSp>
        <p:nvCxnSpPr>
          <p:cNvPr id="68" name="Straight Connector 25"/>
          <p:cNvCxnSpPr/>
          <p:nvPr/>
        </p:nvCxnSpPr>
        <p:spPr>
          <a:xfrm>
            <a:off x="1042975" y="2514191"/>
            <a:ext cx="10106051" cy="0"/>
          </a:xfrm>
          <a:prstGeom prst="line">
            <a:avLst/>
          </a:prstGeom>
          <a:ln w="19050">
            <a:solidFill>
              <a:schemeClr val="bg1">
                <a:lumMod val="50000"/>
              </a:schemeClr>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sp>
        <p:nvSpPr>
          <p:cNvPr id="88" name="矩形 87"/>
          <p:cNvSpPr>
            <a:spLocks noChangeArrowheads="1"/>
          </p:cNvSpPr>
          <p:nvPr/>
        </p:nvSpPr>
        <p:spPr bwMode="auto">
          <a:xfrm>
            <a:off x="988484" y="1478377"/>
            <a:ext cx="10160542" cy="648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lnSpc>
                <a:spcPct val="130000"/>
              </a:lnSpc>
              <a:spcBef>
                <a:spcPct val="0"/>
              </a:spcBef>
              <a:buNone/>
            </a:pPr>
            <a:r>
              <a:rPr lang="zh-CN" altLang="en-US" sz="1400" dirty="0">
                <a:solidFill>
                  <a:schemeClr val="tx1">
                    <a:lumMod val="65000"/>
                    <a:lumOff val="35000"/>
                  </a:schemeClr>
                </a:solidFill>
                <a:sym typeface="微软雅黑" panose="020B0503020204020204" pitchFamily="34" charset="-122"/>
              </a:rPr>
              <a:t>更可怕的是发生危机时，您可能没有察觉到！</a:t>
            </a:r>
            <a:endParaRPr lang="zh-CN" altLang="en-US" sz="1400" dirty="0">
              <a:solidFill>
                <a:schemeClr val="tx1">
                  <a:lumMod val="65000"/>
                  <a:lumOff val="35000"/>
                </a:schemeClr>
              </a:solidFill>
              <a:sym typeface="微软雅黑" panose="020B0503020204020204" pitchFamily="34" charset="-122"/>
            </a:endParaRPr>
          </a:p>
          <a:p>
            <a:pPr algn="ctr">
              <a:lnSpc>
                <a:spcPct val="130000"/>
              </a:lnSpc>
              <a:spcBef>
                <a:spcPct val="0"/>
              </a:spcBef>
              <a:buNone/>
            </a:pPr>
            <a:r>
              <a:rPr lang="zh-CN" altLang="en-US" sz="1400" dirty="0">
                <a:solidFill>
                  <a:schemeClr val="tx1">
                    <a:lumMod val="65000"/>
                    <a:lumOff val="35000"/>
                  </a:schemeClr>
                </a:solidFill>
                <a:sym typeface="微软雅黑" panose="020B0503020204020204" pitchFamily="34" charset="-122"/>
              </a:rPr>
              <a:t>企业必须重视数据安全，从根本上解决数据安全才能使得发展无后顾之忧！</a:t>
            </a:r>
            <a:endParaRPr lang="zh-CN" altLang="en-US" sz="1400" dirty="0">
              <a:solidFill>
                <a:schemeClr val="tx1">
                  <a:lumMod val="65000"/>
                  <a:lumOff val="35000"/>
                </a:schemeClr>
              </a:solidFill>
              <a:sym typeface="微软雅黑" panose="020B0503020204020204" pitchFamily="34" charset="-122"/>
            </a:endParaRPr>
          </a:p>
        </p:txBody>
      </p:sp>
      <p:sp>
        <p:nvSpPr>
          <p:cNvPr id="93" name="矩形 92"/>
          <p:cNvSpPr/>
          <p:nvPr/>
        </p:nvSpPr>
        <p:spPr>
          <a:xfrm>
            <a:off x="8989489" y="4689728"/>
            <a:ext cx="1861820" cy="428625"/>
          </a:xfrm>
          <a:prstGeom prst="rect">
            <a:avLst/>
          </a:prstGeom>
        </p:spPr>
        <p:txBody>
          <a:bodyPr wrap="none" lIns="91431" tIns="45716" rIns="91431" bIns="45716">
            <a:spAutoFit/>
          </a:bodyPr>
          <a:lstStyle/>
          <a:p>
            <a:pPr algn="ctr"/>
            <a:r>
              <a:rPr lang="zh-CN" altLang="en-US" sz="2200" b="1" dirty="0">
                <a:solidFill>
                  <a:schemeClr val="bg1">
                    <a:lumMod val="95000"/>
                  </a:schemeClr>
                </a:solidFill>
                <a:latin typeface="微软雅黑" panose="020B0503020204020204" pitchFamily="34" charset="-122"/>
                <a:ea typeface="微软雅黑" panose="020B0503020204020204" pitchFamily="34" charset="-122"/>
              </a:rPr>
              <a:t>失去客户信任</a:t>
            </a:r>
            <a:endParaRPr lang="zh-CN" altLang="en-US" sz="2200" b="1" dirty="0">
              <a:solidFill>
                <a:schemeClr val="bg1">
                  <a:lumMod val="95000"/>
                </a:schemeClr>
              </a:solidFill>
              <a:latin typeface="微软雅黑" panose="020B0503020204020204" pitchFamily="34" charset="-122"/>
              <a:ea typeface="微软雅黑" panose="020B0503020204020204" pitchFamily="34" charset="-122"/>
            </a:endParaRPr>
          </a:p>
        </p:txBody>
      </p:sp>
      <p:sp>
        <p:nvSpPr>
          <p:cNvPr id="94" name="矩形 47"/>
          <p:cNvSpPr>
            <a:spLocks noChangeArrowheads="1"/>
          </p:cNvSpPr>
          <p:nvPr/>
        </p:nvSpPr>
        <p:spPr bwMode="auto">
          <a:xfrm>
            <a:off x="8806376" y="5183487"/>
            <a:ext cx="2228045" cy="808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lnSpc>
                <a:spcPct val="120000"/>
              </a:lnSpc>
              <a:spcBef>
                <a:spcPct val="0"/>
              </a:spcBef>
              <a:buNone/>
            </a:pPr>
            <a:r>
              <a:rPr lang="zh-CN" altLang="en-US" sz="1300" dirty="0">
                <a:solidFill>
                  <a:schemeClr val="bg1">
                    <a:lumMod val="95000"/>
                  </a:schemeClr>
                </a:solidFill>
                <a:sym typeface="微软雅黑" panose="020B0503020204020204" pitchFamily="34" charset="-122"/>
              </a:rPr>
              <a:t>导致招投标失败</a:t>
            </a:r>
            <a:endParaRPr lang="zh-CN" altLang="en-US" sz="1300" dirty="0">
              <a:solidFill>
                <a:schemeClr val="bg1">
                  <a:lumMod val="95000"/>
                </a:schemeClr>
              </a:solidFill>
              <a:sym typeface="微软雅黑" panose="020B0503020204020204" pitchFamily="34" charset="-122"/>
            </a:endParaRPr>
          </a:p>
          <a:p>
            <a:pPr algn="ctr">
              <a:lnSpc>
                <a:spcPct val="120000"/>
              </a:lnSpc>
              <a:spcBef>
                <a:spcPct val="0"/>
              </a:spcBef>
              <a:buNone/>
            </a:pPr>
            <a:r>
              <a:rPr lang="zh-CN" altLang="en-US" sz="1300" dirty="0">
                <a:solidFill>
                  <a:schemeClr val="bg1">
                    <a:lumMod val="95000"/>
                  </a:schemeClr>
                </a:solidFill>
                <a:sym typeface="微软雅黑" panose="020B0503020204020204" pitchFamily="34" charset="-122"/>
              </a:rPr>
              <a:t>合作终止</a:t>
            </a:r>
            <a:endParaRPr lang="zh-CN" altLang="en-US" sz="1300" dirty="0">
              <a:solidFill>
                <a:schemeClr val="bg1">
                  <a:lumMod val="95000"/>
                </a:schemeClr>
              </a:solidFill>
              <a:sym typeface="微软雅黑" panose="020B0503020204020204" pitchFamily="34" charset="-122"/>
            </a:endParaRPr>
          </a:p>
          <a:p>
            <a:pPr algn="ctr">
              <a:lnSpc>
                <a:spcPct val="120000"/>
              </a:lnSpc>
              <a:spcBef>
                <a:spcPct val="0"/>
              </a:spcBef>
              <a:buNone/>
            </a:pPr>
            <a:r>
              <a:rPr lang="zh-CN" altLang="en-US" sz="1300" dirty="0">
                <a:solidFill>
                  <a:schemeClr val="bg1">
                    <a:lumMod val="95000"/>
                  </a:schemeClr>
                </a:solidFill>
                <a:sym typeface="微软雅黑" panose="020B0503020204020204" pitchFamily="34" charset="-122"/>
              </a:rPr>
              <a:t>甚至赔偿损失</a:t>
            </a:r>
            <a:endParaRPr lang="zh-CN" altLang="en-US" sz="1300" dirty="0">
              <a:solidFill>
                <a:schemeClr val="bg1">
                  <a:lumMod val="95000"/>
                </a:schemeClr>
              </a:solidFill>
              <a:sym typeface="微软雅黑" panose="020B0503020204020204" pitchFamily="34" charset="-122"/>
            </a:endParaRPr>
          </a:p>
        </p:txBody>
      </p:sp>
      <p:sp>
        <p:nvSpPr>
          <p:cNvPr id="95" name="矩形 94"/>
          <p:cNvSpPr/>
          <p:nvPr/>
        </p:nvSpPr>
        <p:spPr>
          <a:xfrm>
            <a:off x="6437000" y="4689728"/>
            <a:ext cx="1861820" cy="428625"/>
          </a:xfrm>
          <a:prstGeom prst="rect">
            <a:avLst/>
          </a:prstGeom>
        </p:spPr>
        <p:txBody>
          <a:bodyPr wrap="none" lIns="91431" tIns="45716" rIns="91431" bIns="45716">
            <a:spAutoFit/>
          </a:bodyPr>
          <a:lstStyle/>
          <a:p>
            <a:pPr algn="ctr"/>
            <a:r>
              <a:rPr lang="zh-CN" altLang="en-US" sz="2200" b="1">
                <a:solidFill>
                  <a:schemeClr val="bg1"/>
                </a:solidFill>
                <a:latin typeface="微软雅黑" panose="020B0503020204020204" pitchFamily="34" charset="-122"/>
                <a:ea typeface="微软雅黑" panose="020B0503020204020204" pitchFamily="34" charset="-122"/>
                <a:sym typeface="+mn-ea"/>
              </a:rPr>
              <a:t>损害企业形象</a:t>
            </a:r>
            <a:endParaRPr lang="zh-CN" altLang="en-US" sz="2200" b="1" dirty="0">
              <a:solidFill>
                <a:schemeClr val="bg1"/>
              </a:solidFill>
              <a:latin typeface="微软雅黑" panose="020B0503020204020204" pitchFamily="34" charset="-122"/>
              <a:ea typeface="微软雅黑" panose="020B0503020204020204" pitchFamily="34" charset="-122"/>
              <a:sym typeface="+mn-ea"/>
            </a:endParaRPr>
          </a:p>
        </p:txBody>
      </p:sp>
      <p:sp>
        <p:nvSpPr>
          <p:cNvPr id="96" name="矩形 47"/>
          <p:cNvSpPr>
            <a:spLocks noChangeArrowheads="1"/>
          </p:cNvSpPr>
          <p:nvPr/>
        </p:nvSpPr>
        <p:spPr bwMode="auto">
          <a:xfrm>
            <a:off x="6253888" y="5183487"/>
            <a:ext cx="2228045" cy="569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lnSpc>
                <a:spcPct val="120000"/>
              </a:lnSpc>
              <a:spcBef>
                <a:spcPct val="0"/>
              </a:spcBef>
              <a:buNone/>
            </a:pPr>
            <a:r>
              <a:rPr lang="zh-CN" altLang="en-US" sz="1300" dirty="0">
                <a:solidFill>
                  <a:schemeClr val="bg1">
                    <a:lumMod val="95000"/>
                  </a:schemeClr>
                </a:solidFill>
                <a:sym typeface="微软雅黑" panose="020B0503020204020204" pitchFamily="34" charset="-122"/>
              </a:rPr>
              <a:t>公司陷入信任危机</a:t>
            </a:r>
            <a:endParaRPr lang="zh-CN" altLang="en-US" sz="1300" dirty="0">
              <a:solidFill>
                <a:schemeClr val="bg1">
                  <a:lumMod val="95000"/>
                </a:schemeClr>
              </a:solidFill>
              <a:sym typeface="微软雅黑" panose="020B0503020204020204" pitchFamily="34" charset="-122"/>
            </a:endParaRPr>
          </a:p>
          <a:p>
            <a:pPr algn="ctr">
              <a:lnSpc>
                <a:spcPct val="120000"/>
              </a:lnSpc>
              <a:spcBef>
                <a:spcPct val="0"/>
              </a:spcBef>
              <a:buNone/>
            </a:pPr>
            <a:r>
              <a:rPr lang="zh-CN" altLang="en-US" sz="1300" dirty="0">
                <a:solidFill>
                  <a:schemeClr val="bg1">
                    <a:lumMod val="95000"/>
                  </a:schemeClr>
                </a:solidFill>
                <a:sym typeface="微软雅黑" panose="020B0503020204020204" pitchFamily="34" charset="-122"/>
              </a:rPr>
              <a:t>造成无法估量的损失</a:t>
            </a:r>
            <a:endParaRPr lang="zh-CN" altLang="en-US" sz="1300" dirty="0">
              <a:solidFill>
                <a:schemeClr val="bg1">
                  <a:lumMod val="95000"/>
                </a:schemeClr>
              </a:solidFill>
              <a:sym typeface="微软雅黑" panose="020B0503020204020204" pitchFamily="34" charset="-122"/>
            </a:endParaRPr>
          </a:p>
        </p:txBody>
      </p:sp>
      <p:sp>
        <p:nvSpPr>
          <p:cNvPr id="97" name="矩形 3"/>
          <p:cNvSpPr>
            <a:spLocks noChangeArrowheads="1"/>
          </p:cNvSpPr>
          <p:nvPr/>
        </p:nvSpPr>
        <p:spPr bwMode="auto">
          <a:xfrm>
            <a:off x="1073958" y="224898"/>
            <a:ext cx="5337175" cy="582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l">
              <a:spcBef>
                <a:spcPct val="0"/>
              </a:spcBef>
              <a:buNone/>
            </a:pPr>
            <a:r>
              <a:rPr lang="en-US" altLang="zh-CN" b="1" dirty="0">
                <a:solidFill>
                  <a:schemeClr val="tx1">
                    <a:lumMod val="65000"/>
                    <a:lumOff val="35000"/>
                  </a:schemeClr>
                </a:solidFill>
                <a:latin typeface="Arial" panose="020B0604020202020204" pitchFamily="34" charset="0"/>
                <a:cs typeface="Arial" panose="020B0604020202020204" pitchFamily="34" charset="0"/>
                <a:sym typeface="Impact" panose="020B0806030902050204" pitchFamily="34" charset="0"/>
              </a:rPr>
              <a:t>2.2 </a:t>
            </a:r>
            <a:r>
              <a:rPr lang="zh-CN" altLang="en-US" b="1" dirty="0">
                <a:solidFill>
                  <a:schemeClr val="tx1">
                    <a:lumMod val="65000"/>
                    <a:lumOff val="35000"/>
                  </a:schemeClr>
                </a:solidFill>
                <a:latin typeface="Arial" panose="020B0604020202020204" pitchFamily="34" charset="0"/>
                <a:cs typeface="Arial" panose="020B0604020202020204" pitchFamily="34" charset="0"/>
                <a:sym typeface="Impact" panose="020B0806030902050204" pitchFamily="34" charset="0"/>
              </a:rPr>
              <a:t>数据泄密造成的严重危害</a:t>
            </a:r>
            <a:endParaRPr lang="zh-CN" altLang="en-US" b="1" dirty="0">
              <a:solidFill>
                <a:schemeClr val="tx1">
                  <a:lumMod val="65000"/>
                  <a:lumOff val="35000"/>
                </a:schemeClr>
              </a:solidFill>
              <a:latin typeface="Arial" panose="020B0604020202020204" pitchFamily="34" charset="0"/>
              <a:cs typeface="Arial" panose="020B0604020202020204" pitchFamily="34" charset="0"/>
              <a:sym typeface="Impact" panose="020B0806030902050204" pitchFamily="34" charset="0"/>
            </a:endParaRPr>
          </a:p>
        </p:txBody>
      </p:sp>
      <p:sp>
        <p:nvSpPr>
          <p:cNvPr id="98" name="文本框 37"/>
          <p:cNvSpPr txBox="1"/>
          <p:nvPr/>
        </p:nvSpPr>
        <p:spPr>
          <a:xfrm>
            <a:off x="1073958" y="759817"/>
            <a:ext cx="2308007" cy="335915"/>
          </a:xfrm>
          <a:prstGeom prst="rect">
            <a:avLst/>
          </a:prstGeom>
          <a:noFill/>
        </p:spPr>
        <p:txBody>
          <a:bodyPr wrap="square" lIns="91431" tIns="45716" rIns="91431" bIns="45716" rtlCol="0">
            <a:spAutoFit/>
          </a:bodyPr>
          <a:lstStyle>
            <a:defPPr>
              <a:defRPr lang="zh-CN"/>
            </a:defPPr>
            <a:lvl1pPr>
              <a:defRPr sz="1600">
                <a:solidFill>
                  <a:schemeClr val="tx1">
                    <a:lumMod val="50000"/>
                    <a:lumOff val="50000"/>
                  </a:schemeClr>
                </a:solidFill>
                <a:latin typeface="Arial" panose="020B0604020202020204" pitchFamily="34" charset="0"/>
                <a:cs typeface="Arial" panose="020B0604020202020204" pitchFamily="34" charset="0"/>
              </a:defRPr>
            </a:lvl1pPr>
          </a:lstStyle>
          <a:p>
            <a:r>
              <a:rPr lang="en-US" altLang="zh-CN" dirty="0">
                <a:solidFill>
                  <a:schemeClr val="tx1">
                    <a:lumMod val="65000"/>
                    <a:lumOff val="35000"/>
                  </a:schemeClr>
                </a:solidFill>
              </a:rPr>
              <a:t>Our </a:t>
            </a:r>
            <a:r>
              <a:rPr lang="en-US" dirty="0">
                <a:solidFill>
                  <a:schemeClr val="tx1">
                    <a:lumMod val="65000"/>
                    <a:lumOff val="35000"/>
                  </a:schemeClr>
                </a:solidFill>
              </a:rPr>
              <a:t>Risks</a:t>
            </a:r>
            <a:endParaRPr lang="en-US" dirty="0">
              <a:solidFill>
                <a:schemeClr val="tx1">
                  <a:lumMod val="65000"/>
                  <a:lumOff val="35000"/>
                </a:schemeClr>
              </a:solidFill>
            </a:endParaRPr>
          </a:p>
        </p:txBody>
      </p:sp>
      <p:grpSp>
        <p:nvGrpSpPr>
          <p:cNvPr id="12" name="组合 11"/>
          <p:cNvGrpSpPr/>
          <p:nvPr/>
        </p:nvGrpSpPr>
        <p:grpSpPr>
          <a:xfrm>
            <a:off x="3537585" y="2670810"/>
            <a:ext cx="2865120" cy="3642360"/>
            <a:chOff x="5571" y="4206"/>
            <a:chExt cx="4512" cy="5736"/>
          </a:xfrm>
        </p:grpSpPr>
        <p:grpSp>
          <p:nvGrpSpPr>
            <p:cNvPr id="70" name="Group 55"/>
            <p:cNvGrpSpPr/>
            <p:nvPr/>
          </p:nvGrpSpPr>
          <p:grpSpPr>
            <a:xfrm>
              <a:off x="5571" y="4206"/>
              <a:ext cx="4512" cy="5736"/>
              <a:chOff x="2653038" y="1016361"/>
              <a:chExt cx="2148705" cy="2731963"/>
            </a:xfrm>
          </p:grpSpPr>
          <p:sp>
            <p:nvSpPr>
              <p:cNvPr id="78" name="Rounded Rectangle 50"/>
              <p:cNvSpPr/>
              <p:nvPr/>
            </p:nvSpPr>
            <p:spPr>
              <a:xfrm>
                <a:off x="2653038" y="1016361"/>
                <a:ext cx="1918277" cy="2731963"/>
              </a:xfrm>
              <a:prstGeom prst="roundRect">
                <a:avLst>
                  <a:gd name="adj" fmla="val 11205"/>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p>
            </p:txBody>
          </p:sp>
          <p:sp>
            <p:nvSpPr>
              <p:cNvPr id="79" name="Isosceles Triangle 46"/>
              <p:cNvSpPr/>
              <p:nvPr/>
            </p:nvSpPr>
            <p:spPr>
              <a:xfrm rot="5400000">
                <a:off x="4438626" y="2267128"/>
                <a:ext cx="495806" cy="230428"/>
              </a:xfrm>
              <a:prstGeom prst="triangle">
                <a:avLst>
                  <a:gd name="adj" fmla="val 5000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p>
            </p:txBody>
          </p:sp>
        </p:grpSp>
        <p:sp>
          <p:nvSpPr>
            <p:cNvPr id="91" name="矩形 90"/>
            <p:cNvSpPr/>
            <p:nvPr/>
          </p:nvSpPr>
          <p:spPr>
            <a:xfrm>
              <a:off x="6120" y="7385"/>
              <a:ext cx="2926" cy="675"/>
            </a:xfrm>
            <a:prstGeom prst="rect">
              <a:avLst/>
            </a:prstGeom>
          </p:spPr>
          <p:txBody>
            <a:bodyPr wrap="none" lIns="91431" tIns="45716" rIns="91431" bIns="45716">
              <a:spAutoFit/>
            </a:bodyPr>
            <a:lstStyle/>
            <a:p>
              <a:pPr algn="ctr"/>
              <a:r>
                <a:rPr lang="zh-CN" altLang="en-US" sz="2200" b="1" dirty="0">
                  <a:solidFill>
                    <a:schemeClr val="bg1">
                      <a:lumMod val="95000"/>
                    </a:schemeClr>
                  </a:solidFill>
                  <a:latin typeface="微软雅黑" panose="020B0503020204020204" pitchFamily="34" charset="-122"/>
                  <a:ea typeface="微软雅黑" panose="020B0503020204020204" pitchFamily="34" charset="-122"/>
                </a:rPr>
                <a:t>丢失商业机会</a:t>
              </a:r>
              <a:endParaRPr lang="zh-CN" altLang="en-US" sz="2200" b="1" dirty="0">
                <a:solidFill>
                  <a:schemeClr val="bg1">
                    <a:lumMod val="95000"/>
                  </a:schemeClr>
                </a:solidFill>
                <a:latin typeface="微软雅黑" panose="020B0503020204020204" pitchFamily="34" charset="-122"/>
                <a:ea typeface="微软雅黑" panose="020B0503020204020204" pitchFamily="34" charset="-122"/>
              </a:endParaRPr>
            </a:p>
          </p:txBody>
        </p:sp>
        <p:sp>
          <p:nvSpPr>
            <p:cNvPr id="92" name="矩形 47"/>
            <p:cNvSpPr>
              <a:spLocks noChangeArrowheads="1"/>
            </p:cNvSpPr>
            <p:nvPr/>
          </p:nvSpPr>
          <p:spPr bwMode="auto">
            <a:xfrm>
              <a:off x="5829" y="8163"/>
              <a:ext cx="3509" cy="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lnSpc>
                  <a:spcPct val="120000"/>
                </a:lnSpc>
                <a:spcBef>
                  <a:spcPct val="0"/>
                </a:spcBef>
                <a:buNone/>
              </a:pPr>
              <a:r>
                <a:rPr lang="zh-CN" altLang="en-US" sz="1300" dirty="0">
                  <a:solidFill>
                    <a:schemeClr val="bg1">
                      <a:lumMod val="95000"/>
                    </a:schemeClr>
                  </a:solidFill>
                  <a:sym typeface="微软雅黑" panose="020B0503020204020204" pitchFamily="34" charset="-122"/>
                </a:rPr>
                <a:t>创意成果被他人申请专利</a:t>
              </a:r>
              <a:endParaRPr lang="zh-CN" altLang="en-US" sz="1300" dirty="0">
                <a:solidFill>
                  <a:schemeClr val="bg1">
                    <a:lumMod val="95000"/>
                  </a:schemeClr>
                </a:solidFill>
                <a:sym typeface="微软雅黑" panose="020B0503020204020204" pitchFamily="34" charset="-122"/>
              </a:endParaRPr>
            </a:p>
            <a:p>
              <a:pPr algn="ctr">
                <a:lnSpc>
                  <a:spcPct val="120000"/>
                </a:lnSpc>
                <a:spcBef>
                  <a:spcPct val="0"/>
                </a:spcBef>
                <a:buNone/>
              </a:pPr>
              <a:r>
                <a:rPr lang="zh-CN" altLang="en-US" sz="1300" dirty="0">
                  <a:solidFill>
                    <a:schemeClr val="bg1">
                      <a:lumMod val="95000"/>
                    </a:schemeClr>
                  </a:solidFill>
                  <a:sym typeface="微软雅黑" panose="020B0503020204020204" pitchFamily="34" charset="-122"/>
                </a:rPr>
                <a:t>大客户流失</a:t>
              </a:r>
              <a:endParaRPr lang="zh-CN" altLang="en-US" sz="1300" dirty="0">
                <a:solidFill>
                  <a:schemeClr val="bg1">
                    <a:lumMod val="95000"/>
                  </a:schemeClr>
                </a:solidFill>
                <a:sym typeface="微软雅黑" panose="020B0503020204020204" pitchFamily="34" charset="-122"/>
              </a:endParaRPr>
            </a:p>
          </p:txBody>
        </p:sp>
        <p:sp>
          <p:nvSpPr>
            <p:cNvPr id="2" name="Oval 37"/>
            <p:cNvSpPr/>
            <p:nvPr/>
          </p:nvSpPr>
          <p:spPr>
            <a:xfrm>
              <a:off x="6593" y="4650"/>
              <a:ext cx="2211" cy="2211"/>
            </a:xfrm>
            <a:prstGeom prst="ellipse">
              <a:avLst/>
            </a:prstGeom>
            <a:blipFill>
              <a:blip r:embed="rId1" cstate="print"/>
              <a:srcRec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65" dirty="0">
                <a:solidFill>
                  <a:schemeClr val="accent2"/>
                </a:solidFill>
                <a:latin typeface="FontAwesome" pitchFamily="2" charset="0"/>
              </a:endParaRPr>
            </a:p>
          </p:txBody>
        </p:sp>
      </p:grpSp>
      <p:sp>
        <p:nvSpPr>
          <p:cNvPr id="3" name="Oval 33"/>
          <p:cNvSpPr/>
          <p:nvPr/>
        </p:nvSpPr>
        <p:spPr>
          <a:xfrm>
            <a:off x="9311005" y="2953385"/>
            <a:ext cx="1403985" cy="1403985"/>
          </a:xfrm>
          <a:prstGeom prst="ellipse">
            <a:avLst/>
          </a:prstGeom>
          <a:blipFill>
            <a:blip r:embed="rId2" cstate="print"/>
            <a:srcRect/>
            <a:stretch>
              <a:fillRect l="-11425" t="-13260" r="-1835"/>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65" dirty="0">
              <a:solidFill>
                <a:schemeClr val="bg2"/>
              </a:solidFill>
              <a:latin typeface="FontAwesome" pitchFamily="2" charset="0"/>
            </a:endParaRPr>
          </a:p>
        </p:txBody>
      </p:sp>
      <p:grpSp>
        <p:nvGrpSpPr>
          <p:cNvPr id="11" name="组合 10"/>
          <p:cNvGrpSpPr/>
          <p:nvPr/>
        </p:nvGrpSpPr>
        <p:grpSpPr>
          <a:xfrm>
            <a:off x="979805" y="2672080"/>
            <a:ext cx="2865120" cy="3642360"/>
            <a:chOff x="1557" y="4206"/>
            <a:chExt cx="4512" cy="5736"/>
          </a:xfrm>
        </p:grpSpPr>
        <p:grpSp>
          <p:nvGrpSpPr>
            <p:cNvPr id="80" name="Group 57"/>
            <p:cNvGrpSpPr/>
            <p:nvPr/>
          </p:nvGrpSpPr>
          <p:grpSpPr>
            <a:xfrm>
              <a:off x="1557" y="4206"/>
              <a:ext cx="4512" cy="5736"/>
              <a:chOff x="741363" y="1016361"/>
              <a:chExt cx="2148706" cy="2731963"/>
            </a:xfrm>
            <a:solidFill>
              <a:srgbClr val="00B0F0"/>
            </a:solidFill>
          </p:grpSpPr>
          <p:grpSp>
            <p:nvGrpSpPr>
              <p:cNvPr id="81" name="Group 54"/>
              <p:cNvGrpSpPr/>
              <p:nvPr/>
            </p:nvGrpSpPr>
            <p:grpSpPr>
              <a:xfrm>
                <a:off x="741363" y="1016361"/>
                <a:ext cx="2148706" cy="2731963"/>
                <a:chOff x="741363" y="1016361"/>
                <a:chExt cx="2148706" cy="2731963"/>
              </a:xfrm>
              <a:grpFill/>
            </p:grpSpPr>
            <p:sp>
              <p:nvSpPr>
                <p:cNvPr id="85" name="Rounded Rectangle 49"/>
                <p:cNvSpPr/>
                <p:nvPr/>
              </p:nvSpPr>
              <p:spPr>
                <a:xfrm>
                  <a:off x="741363" y="1016361"/>
                  <a:ext cx="1918277" cy="2731963"/>
                </a:xfrm>
                <a:prstGeom prst="roundRect">
                  <a:avLst>
                    <a:gd name="adj" fmla="val 1120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p>
              </p:txBody>
            </p:sp>
            <p:sp>
              <p:nvSpPr>
                <p:cNvPr id="86" name="Isosceles Triangle 45"/>
                <p:cNvSpPr/>
                <p:nvPr/>
              </p:nvSpPr>
              <p:spPr>
                <a:xfrm rot="5400000">
                  <a:off x="2526952" y="2267128"/>
                  <a:ext cx="495806" cy="230428"/>
                </a:xfrm>
                <a:prstGeom prst="triangle">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p>
              </p:txBody>
            </p:sp>
          </p:grpSp>
          <p:sp>
            <p:nvSpPr>
              <p:cNvPr id="84" name="Oval 40"/>
              <p:cNvSpPr/>
              <p:nvPr/>
            </p:nvSpPr>
            <p:spPr>
              <a:xfrm>
                <a:off x="1174001" y="1319774"/>
                <a:ext cx="1053000" cy="105300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65" dirty="0">
                  <a:solidFill>
                    <a:schemeClr val="tx2">
                      <a:lumMod val="75000"/>
                    </a:schemeClr>
                  </a:solidFill>
                  <a:latin typeface="FontAwesome" pitchFamily="2" charset="0"/>
                </a:endParaRPr>
              </a:p>
            </p:txBody>
          </p:sp>
        </p:grpSp>
        <p:sp>
          <p:nvSpPr>
            <p:cNvPr id="89" name="矩形 88"/>
            <p:cNvSpPr/>
            <p:nvPr/>
          </p:nvSpPr>
          <p:spPr>
            <a:xfrm>
              <a:off x="2101" y="7385"/>
              <a:ext cx="2926" cy="675"/>
            </a:xfrm>
            <a:prstGeom prst="rect">
              <a:avLst/>
            </a:prstGeom>
          </p:spPr>
          <p:txBody>
            <a:bodyPr wrap="none" lIns="91431" tIns="45716" rIns="91431" bIns="45716">
              <a:spAutoFit/>
            </a:bodyPr>
            <a:lstStyle/>
            <a:p>
              <a:pPr algn="ctr"/>
              <a:r>
                <a:rPr lang="zh-CN" altLang="en-US" sz="2200" b="1">
                  <a:solidFill>
                    <a:schemeClr val="bg1"/>
                  </a:solidFill>
                  <a:latin typeface="微软雅黑" panose="020B0503020204020204" pitchFamily="34" charset="-122"/>
                  <a:ea typeface="微软雅黑" panose="020B0503020204020204" pitchFamily="34" charset="-122"/>
                  <a:sym typeface="+mn-ea"/>
                </a:rPr>
                <a:t>直接损失金钱</a:t>
              </a:r>
              <a:endParaRPr lang="zh-CN" altLang="en-US" sz="2200" b="1" dirty="0">
                <a:solidFill>
                  <a:schemeClr val="bg1"/>
                </a:solidFill>
                <a:latin typeface="微软雅黑" panose="020B0503020204020204" pitchFamily="34" charset="-122"/>
                <a:ea typeface="微软雅黑" panose="020B0503020204020204" pitchFamily="34" charset="-122"/>
                <a:sym typeface="+mn-ea"/>
              </a:endParaRPr>
            </a:p>
          </p:txBody>
        </p:sp>
        <p:sp>
          <p:nvSpPr>
            <p:cNvPr id="90" name="矩形 47"/>
            <p:cNvSpPr>
              <a:spLocks noChangeArrowheads="1"/>
            </p:cNvSpPr>
            <p:nvPr/>
          </p:nvSpPr>
          <p:spPr bwMode="auto">
            <a:xfrm>
              <a:off x="1809" y="8163"/>
              <a:ext cx="3509" cy="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lnSpc>
                  <a:spcPct val="120000"/>
                </a:lnSpc>
                <a:spcBef>
                  <a:spcPct val="0"/>
                </a:spcBef>
                <a:buNone/>
              </a:pPr>
              <a:r>
                <a:rPr lang="zh-CN" altLang="en-US" sz="1300" dirty="0">
                  <a:solidFill>
                    <a:schemeClr val="bg1">
                      <a:lumMod val="95000"/>
                    </a:schemeClr>
                  </a:solidFill>
                  <a:sym typeface="微软雅黑" panose="020B0503020204020204" pitchFamily="34" charset="-122"/>
                </a:rPr>
                <a:t>银行账户和密码被窃取，导致直接的经济损失</a:t>
              </a:r>
              <a:endParaRPr lang="zh-CN" altLang="en-US" sz="1300" dirty="0">
                <a:solidFill>
                  <a:schemeClr val="bg1">
                    <a:lumMod val="95000"/>
                  </a:schemeClr>
                </a:solidFill>
                <a:sym typeface="微软雅黑" panose="020B0503020204020204" pitchFamily="34" charset="-122"/>
              </a:endParaRPr>
            </a:p>
          </p:txBody>
        </p:sp>
        <p:sp>
          <p:nvSpPr>
            <p:cNvPr id="7" name="椭圆 6"/>
            <p:cNvSpPr/>
            <p:nvPr/>
          </p:nvSpPr>
          <p:spPr>
            <a:xfrm>
              <a:off x="2454" y="4650"/>
              <a:ext cx="2222" cy="220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5" name="图片 4" descr="金钱"/>
            <p:cNvPicPr>
              <a:picLocks noChangeAspect="1"/>
            </p:cNvPicPr>
            <p:nvPr/>
          </p:nvPicPr>
          <p:blipFill>
            <a:blip r:embed="rId3"/>
            <a:stretch>
              <a:fillRect/>
            </a:stretch>
          </p:blipFill>
          <p:spPr>
            <a:xfrm>
              <a:off x="2804" y="5259"/>
              <a:ext cx="1518" cy="995"/>
            </a:xfrm>
            <a:prstGeom prst="rect">
              <a:avLst/>
            </a:prstGeom>
          </p:spPr>
        </p:pic>
      </p:grpSp>
      <p:sp>
        <p:nvSpPr>
          <p:cNvPr id="9" name="椭圆 8"/>
          <p:cNvSpPr/>
          <p:nvPr/>
        </p:nvSpPr>
        <p:spPr>
          <a:xfrm>
            <a:off x="6664325" y="2955290"/>
            <a:ext cx="1410970" cy="140208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10" name="图片 9" descr="形象-白"/>
          <p:cNvPicPr>
            <a:picLocks noChangeAspect="1"/>
          </p:cNvPicPr>
          <p:nvPr/>
        </p:nvPicPr>
        <p:blipFill>
          <a:blip r:embed="rId4"/>
          <a:stretch>
            <a:fillRect/>
          </a:stretch>
        </p:blipFill>
        <p:spPr>
          <a:xfrm>
            <a:off x="7004050" y="3242310"/>
            <a:ext cx="822325" cy="822325"/>
          </a:xfrm>
          <a:prstGeom prst="rect">
            <a:avLst/>
          </a:prstGeom>
        </p:spPr>
      </p:pic>
      <p:pic>
        <p:nvPicPr>
          <p:cNvPr id="4" name="图片 3" descr="销掌门-透明背景-logo"/>
          <p:cNvPicPr>
            <a:picLocks noChangeAspect="1"/>
          </p:cNvPicPr>
          <p:nvPr/>
        </p:nvPicPr>
        <p:blipFill>
          <a:blip r:embed="rId5" cstate="print"/>
          <a:stretch>
            <a:fillRect/>
          </a:stretch>
        </p:blipFill>
        <p:spPr>
          <a:xfrm>
            <a:off x="10789920" y="167005"/>
            <a:ext cx="1132205" cy="829310"/>
          </a:xfrm>
          <a:prstGeom prst="rect">
            <a:avLst/>
          </a:prstGeom>
        </p:spPr>
      </p:pic>
    </p:spTree>
  </p:cSld>
  <p:clrMapOvr>
    <a:masterClrMapping/>
  </p:clrMapOvr>
  <p:transition>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000" fill="hold">
                                          <p:stCondLst>
                                            <p:cond delay="0"/>
                                          </p:stCondLst>
                                        </p:cTn>
                                        <p:tgtEl>
                                          <p:spTgt spid="97"/>
                                        </p:tgtEl>
                                        <p:attrNameLst>
                                          <p:attrName>style.visibility</p:attrName>
                                        </p:attrNameLst>
                                      </p:cBhvr>
                                      <p:to>
                                        <p:strVal val="visible"/>
                                      </p:to>
                                    </p:set>
                                    <p:animEffect transition="in" filter="wipe(left)">
                                      <p:cBhvr>
                                        <p:cTn id="7" dur="1000"/>
                                        <p:tgtEl>
                                          <p:spTgt spid="97"/>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000" fill="hold">
                                          <p:stCondLst>
                                            <p:cond delay="0"/>
                                          </p:stCondLst>
                                        </p:cTn>
                                        <p:tgtEl>
                                          <p:spTgt spid="98"/>
                                        </p:tgtEl>
                                        <p:attrNameLst>
                                          <p:attrName>style.visibility</p:attrName>
                                        </p:attrNameLst>
                                      </p:cBhvr>
                                      <p:to>
                                        <p:strVal val="visible"/>
                                      </p:to>
                                    </p:set>
                                    <p:animEffect transition="in" filter="wipe(left)">
                                      <p:cBhvr>
                                        <p:cTn id="11" dur="1000"/>
                                        <p:tgtEl>
                                          <p:spTgt spid="98"/>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88"/>
                                        </p:tgtEl>
                                        <p:attrNameLst>
                                          <p:attrName>style.visibility</p:attrName>
                                        </p:attrNameLst>
                                      </p:cBhvr>
                                      <p:to>
                                        <p:strVal val="visible"/>
                                      </p:to>
                                    </p:set>
                                    <p:anim calcmode="lin" valueType="num">
                                      <p:cBhvr additive="base">
                                        <p:cTn id="16" dur="500" fill="hold"/>
                                        <p:tgtEl>
                                          <p:spTgt spid="88"/>
                                        </p:tgtEl>
                                        <p:attrNameLst>
                                          <p:attrName>ppt_x</p:attrName>
                                        </p:attrNameLst>
                                      </p:cBhvr>
                                      <p:tavLst>
                                        <p:tav tm="0">
                                          <p:val>
                                            <p:strVal val="#ppt_x"/>
                                          </p:val>
                                        </p:tav>
                                        <p:tav tm="100000">
                                          <p:val>
                                            <p:strVal val="#ppt_x"/>
                                          </p:val>
                                        </p:tav>
                                      </p:tavLst>
                                    </p:anim>
                                    <p:anim calcmode="lin" valueType="num">
                                      <p:cBhvr additive="base">
                                        <p:cTn id="17" dur="500" fill="hold"/>
                                        <p:tgtEl>
                                          <p:spTgt spid="88"/>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68"/>
                                        </p:tgtEl>
                                        <p:attrNameLst>
                                          <p:attrName>style.visibility</p:attrName>
                                        </p:attrNameLst>
                                      </p:cBhvr>
                                      <p:to>
                                        <p:strVal val="visible"/>
                                      </p:to>
                                    </p:set>
                                    <p:anim calcmode="lin" valueType="num">
                                      <p:cBhvr additive="base">
                                        <p:cTn id="20" dur="500" fill="hold"/>
                                        <p:tgtEl>
                                          <p:spTgt spid="68"/>
                                        </p:tgtEl>
                                        <p:attrNameLst>
                                          <p:attrName>ppt_x</p:attrName>
                                        </p:attrNameLst>
                                      </p:cBhvr>
                                      <p:tavLst>
                                        <p:tav tm="0">
                                          <p:val>
                                            <p:strVal val="#ppt_x"/>
                                          </p:val>
                                        </p:tav>
                                        <p:tav tm="100000">
                                          <p:val>
                                            <p:strVal val="#ppt_x"/>
                                          </p:val>
                                        </p:tav>
                                      </p:tavLst>
                                    </p:anim>
                                    <p:anim calcmode="lin" valueType="num">
                                      <p:cBhvr additive="base">
                                        <p:cTn id="21" dur="500" fill="hold"/>
                                        <p:tgtEl>
                                          <p:spTgt spid="68"/>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additive="base">
                                        <p:cTn id="26" dur="500" fill="hold"/>
                                        <p:tgtEl>
                                          <p:spTgt spid="11"/>
                                        </p:tgtEl>
                                        <p:attrNameLst>
                                          <p:attrName>ppt_x</p:attrName>
                                        </p:attrNameLst>
                                      </p:cBhvr>
                                      <p:tavLst>
                                        <p:tav tm="0">
                                          <p:val>
                                            <p:strVal val="#ppt_x"/>
                                          </p:val>
                                        </p:tav>
                                        <p:tav tm="100000">
                                          <p:val>
                                            <p:strVal val="#ppt_x"/>
                                          </p:val>
                                        </p:tav>
                                      </p:tavLst>
                                    </p:anim>
                                    <p:anim calcmode="lin" valueType="num">
                                      <p:cBhvr additive="base">
                                        <p:cTn id="27"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additive="base">
                                        <p:cTn id="32" dur="500" fill="hold"/>
                                        <p:tgtEl>
                                          <p:spTgt spid="12"/>
                                        </p:tgtEl>
                                        <p:attrNameLst>
                                          <p:attrName>ppt_x</p:attrName>
                                        </p:attrNameLst>
                                      </p:cBhvr>
                                      <p:tavLst>
                                        <p:tav tm="0">
                                          <p:val>
                                            <p:strVal val="#ppt_x"/>
                                          </p:val>
                                        </p:tav>
                                        <p:tav tm="100000">
                                          <p:val>
                                            <p:strVal val="#ppt_x"/>
                                          </p:val>
                                        </p:tav>
                                      </p:tavLst>
                                    </p:anim>
                                    <p:anim calcmode="lin" valueType="num">
                                      <p:cBhvr additive="base">
                                        <p:cTn id="3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57"/>
                                        </p:tgtEl>
                                        <p:attrNameLst>
                                          <p:attrName>style.visibility</p:attrName>
                                        </p:attrNameLst>
                                      </p:cBhvr>
                                      <p:to>
                                        <p:strVal val="visible"/>
                                      </p:to>
                                    </p:set>
                                    <p:anim calcmode="lin" valueType="num">
                                      <p:cBhvr additive="base">
                                        <p:cTn id="38" dur="500" fill="hold"/>
                                        <p:tgtEl>
                                          <p:spTgt spid="57"/>
                                        </p:tgtEl>
                                        <p:attrNameLst>
                                          <p:attrName>ppt_x</p:attrName>
                                        </p:attrNameLst>
                                      </p:cBhvr>
                                      <p:tavLst>
                                        <p:tav tm="0">
                                          <p:val>
                                            <p:strVal val="#ppt_x"/>
                                          </p:val>
                                        </p:tav>
                                        <p:tav tm="100000">
                                          <p:val>
                                            <p:strVal val="#ppt_x"/>
                                          </p:val>
                                        </p:tav>
                                      </p:tavLst>
                                    </p:anim>
                                    <p:anim calcmode="lin" valueType="num">
                                      <p:cBhvr additive="base">
                                        <p:cTn id="39" dur="500" fill="hold"/>
                                        <p:tgtEl>
                                          <p:spTgt spid="57"/>
                                        </p:tgtEl>
                                        <p:attrNameLst>
                                          <p:attrName>ppt_y</p:attrName>
                                        </p:attrNameLst>
                                      </p:cBhvr>
                                      <p:tavLst>
                                        <p:tav tm="0">
                                          <p:val>
                                            <p:strVal val="1+#ppt_h/2"/>
                                          </p:val>
                                        </p:tav>
                                        <p:tav tm="100000">
                                          <p:val>
                                            <p:strVal val="#ppt_y"/>
                                          </p:val>
                                        </p:tav>
                                      </p:tavLst>
                                    </p:anim>
                                  </p:childTnLst>
                                </p:cTn>
                              </p:par>
                              <p:par>
                                <p:cTn id="40" presetID="2" presetClass="entr" presetSubtype="4" fill="hold" grpId="0" nodeType="withEffect">
                                  <p:stCondLst>
                                    <p:cond delay="0"/>
                                  </p:stCondLst>
                                  <p:childTnLst>
                                    <p:set>
                                      <p:cBhvr>
                                        <p:cTn id="41" dur="1" fill="hold">
                                          <p:stCondLst>
                                            <p:cond delay="0"/>
                                          </p:stCondLst>
                                        </p:cTn>
                                        <p:tgtEl>
                                          <p:spTgt spid="9"/>
                                        </p:tgtEl>
                                        <p:attrNameLst>
                                          <p:attrName>style.visibility</p:attrName>
                                        </p:attrNameLst>
                                      </p:cBhvr>
                                      <p:to>
                                        <p:strVal val="visible"/>
                                      </p:to>
                                    </p:set>
                                    <p:anim calcmode="lin" valueType="num">
                                      <p:cBhvr additive="base">
                                        <p:cTn id="42" dur="500" fill="hold"/>
                                        <p:tgtEl>
                                          <p:spTgt spid="9"/>
                                        </p:tgtEl>
                                        <p:attrNameLst>
                                          <p:attrName>ppt_x</p:attrName>
                                        </p:attrNameLst>
                                      </p:cBhvr>
                                      <p:tavLst>
                                        <p:tav tm="0">
                                          <p:val>
                                            <p:strVal val="#ppt_x"/>
                                          </p:val>
                                        </p:tav>
                                        <p:tav tm="100000">
                                          <p:val>
                                            <p:strVal val="#ppt_x"/>
                                          </p:val>
                                        </p:tav>
                                      </p:tavLst>
                                    </p:anim>
                                    <p:anim calcmode="lin" valueType="num">
                                      <p:cBhvr additive="base">
                                        <p:cTn id="43" dur="500" fill="hold"/>
                                        <p:tgtEl>
                                          <p:spTgt spid="9"/>
                                        </p:tgtEl>
                                        <p:attrNameLst>
                                          <p:attrName>ppt_y</p:attrName>
                                        </p:attrNameLst>
                                      </p:cBhvr>
                                      <p:tavLst>
                                        <p:tav tm="0">
                                          <p:val>
                                            <p:strVal val="1+#ppt_h/2"/>
                                          </p:val>
                                        </p:tav>
                                        <p:tav tm="100000">
                                          <p:val>
                                            <p:strVal val="#ppt_y"/>
                                          </p:val>
                                        </p:tav>
                                      </p:tavLst>
                                    </p:anim>
                                  </p:childTnLst>
                                </p:cTn>
                              </p:par>
                              <p:par>
                                <p:cTn id="44" presetID="2" presetClass="entr" presetSubtype="4" fill="hold" nodeType="withEffect">
                                  <p:stCondLst>
                                    <p:cond delay="0"/>
                                  </p:stCondLst>
                                  <p:childTnLst>
                                    <p:set>
                                      <p:cBhvr>
                                        <p:cTn id="45" dur="1" fill="hold">
                                          <p:stCondLst>
                                            <p:cond delay="0"/>
                                          </p:stCondLst>
                                        </p:cTn>
                                        <p:tgtEl>
                                          <p:spTgt spid="10"/>
                                        </p:tgtEl>
                                        <p:attrNameLst>
                                          <p:attrName>style.visibility</p:attrName>
                                        </p:attrNameLst>
                                      </p:cBhvr>
                                      <p:to>
                                        <p:strVal val="visible"/>
                                      </p:to>
                                    </p:set>
                                    <p:anim calcmode="lin" valueType="num">
                                      <p:cBhvr additive="base">
                                        <p:cTn id="46" dur="500" fill="hold"/>
                                        <p:tgtEl>
                                          <p:spTgt spid="10"/>
                                        </p:tgtEl>
                                        <p:attrNameLst>
                                          <p:attrName>ppt_x</p:attrName>
                                        </p:attrNameLst>
                                      </p:cBhvr>
                                      <p:tavLst>
                                        <p:tav tm="0">
                                          <p:val>
                                            <p:strVal val="#ppt_x"/>
                                          </p:val>
                                        </p:tav>
                                        <p:tav tm="100000">
                                          <p:val>
                                            <p:strVal val="#ppt_x"/>
                                          </p:val>
                                        </p:tav>
                                      </p:tavLst>
                                    </p:anim>
                                    <p:anim calcmode="lin" valueType="num">
                                      <p:cBhvr additive="base">
                                        <p:cTn id="47" dur="500" fill="hold"/>
                                        <p:tgtEl>
                                          <p:spTgt spid="10"/>
                                        </p:tgtEl>
                                        <p:attrNameLst>
                                          <p:attrName>ppt_y</p:attrName>
                                        </p:attrNameLst>
                                      </p:cBhvr>
                                      <p:tavLst>
                                        <p:tav tm="0">
                                          <p:val>
                                            <p:strVal val="1+#ppt_h/2"/>
                                          </p:val>
                                        </p:tav>
                                        <p:tav tm="100000">
                                          <p:val>
                                            <p:strVal val="#ppt_y"/>
                                          </p:val>
                                        </p:tav>
                                      </p:tavLst>
                                    </p:anim>
                                  </p:childTnLst>
                                </p:cTn>
                              </p:par>
                              <p:par>
                                <p:cTn id="48" presetID="2" presetClass="entr" presetSubtype="4" fill="hold" grpId="0" nodeType="withEffect">
                                  <p:stCondLst>
                                    <p:cond delay="0"/>
                                  </p:stCondLst>
                                  <p:childTnLst>
                                    <p:set>
                                      <p:cBhvr>
                                        <p:cTn id="49" dur="1" fill="hold">
                                          <p:stCondLst>
                                            <p:cond delay="0"/>
                                          </p:stCondLst>
                                        </p:cTn>
                                        <p:tgtEl>
                                          <p:spTgt spid="95"/>
                                        </p:tgtEl>
                                        <p:attrNameLst>
                                          <p:attrName>style.visibility</p:attrName>
                                        </p:attrNameLst>
                                      </p:cBhvr>
                                      <p:to>
                                        <p:strVal val="visible"/>
                                      </p:to>
                                    </p:set>
                                    <p:anim calcmode="lin" valueType="num">
                                      <p:cBhvr additive="base">
                                        <p:cTn id="50" dur="500" fill="hold"/>
                                        <p:tgtEl>
                                          <p:spTgt spid="95"/>
                                        </p:tgtEl>
                                        <p:attrNameLst>
                                          <p:attrName>ppt_x</p:attrName>
                                        </p:attrNameLst>
                                      </p:cBhvr>
                                      <p:tavLst>
                                        <p:tav tm="0">
                                          <p:val>
                                            <p:strVal val="#ppt_x"/>
                                          </p:val>
                                        </p:tav>
                                        <p:tav tm="100000">
                                          <p:val>
                                            <p:strVal val="#ppt_x"/>
                                          </p:val>
                                        </p:tav>
                                      </p:tavLst>
                                    </p:anim>
                                    <p:anim calcmode="lin" valueType="num">
                                      <p:cBhvr additive="base">
                                        <p:cTn id="51" dur="500" fill="hold"/>
                                        <p:tgtEl>
                                          <p:spTgt spid="95"/>
                                        </p:tgtEl>
                                        <p:attrNameLst>
                                          <p:attrName>ppt_y</p:attrName>
                                        </p:attrNameLst>
                                      </p:cBhvr>
                                      <p:tavLst>
                                        <p:tav tm="0">
                                          <p:val>
                                            <p:strVal val="1+#ppt_h/2"/>
                                          </p:val>
                                        </p:tav>
                                        <p:tav tm="100000">
                                          <p:val>
                                            <p:strVal val="#ppt_y"/>
                                          </p:val>
                                        </p:tav>
                                      </p:tavLst>
                                    </p:anim>
                                  </p:childTnLst>
                                </p:cTn>
                              </p:par>
                              <p:par>
                                <p:cTn id="52" presetID="2" presetClass="entr" presetSubtype="4" fill="hold" grpId="0" nodeType="withEffect">
                                  <p:stCondLst>
                                    <p:cond delay="0"/>
                                  </p:stCondLst>
                                  <p:childTnLst>
                                    <p:set>
                                      <p:cBhvr>
                                        <p:cTn id="53" dur="1" fill="hold">
                                          <p:stCondLst>
                                            <p:cond delay="0"/>
                                          </p:stCondLst>
                                        </p:cTn>
                                        <p:tgtEl>
                                          <p:spTgt spid="96"/>
                                        </p:tgtEl>
                                        <p:attrNameLst>
                                          <p:attrName>style.visibility</p:attrName>
                                        </p:attrNameLst>
                                      </p:cBhvr>
                                      <p:to>
                                        <p:strVal val="visible"/>
                                      </p:to>
                                    </p:set>
                                    <p:anim calcmode="lin" valueType="num">
                                      <p:cBhvr additive="base">
                                        <p:cTn id="54" dur="500" fill="hold"/>
                                        <p:tgtEl>
                                          <p:spTgt spid="96"/>
                                        </p:tgtEl>
                                        <p:attrNameLst>
                                          <p:attrName>ppt_x</p:attrName>
                                        </p:attrNameLst>
                                      </p:cBhvr>
                                      <p:tavLst>
                                        <p:tav tm="0">
                                          <p:val>
                                            <p:strVal val="#ppt_x"/>
                                          </p:val>
                                        </p:tav>
                                        <p:tav tm="100000">
                                          <p:val>
                                            <p:strVal val="#ppt_x"/>
                                          </p:val>
                                        </p:tav>
                                      </p:tavLst>
                                    </p:anim>
                                    <p:anim calcmode="lin" valueType="num">
                                      <p:cBhvr additive="base">
                                        <p:cTn id="55" dur="500" fill="hold"/>
                                        <p:tgtEl>
                                          <p:spTgt spid="96"/>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grpId="0" nodeType="clickEffect">
                                  <p:stCondLst>
                                    <p:cond delay="0"/>
                                  </p:stCondLst>
                                  <p:childTnLst>
                                    <p:set>
                                      <p:cBhvr>
                                        <p:cTn id="59" dur="1" fill="hold">
                                          <p:stCondLst>
                                            <p:cond delay="0"/>
                                          </p:stCondLst>
                                        </p:cTn>
                                        <p:tgtEl>
                                          <p:spTgt spid="49"/>
                                        </p:tgtEl>
                                        <p:attrNameLst>
                                          <p:attrName>style.visibility</p:attrName>
                                        </p:attrNameLst>
                                      </p:cBhvr>
                                      <p:to>
                                        <p:strVal val="visible"/>
                                      </p:to>
                                    </p:set>
                                    <p:anim calcmode="lin" valueType="num">
                                      <p:cBhvr additive="base">
                                        <p:cTn id="60" dur="500" fill="hold"/>
                                        <p:tgtEl>
                                          <p:spTgt spid="49"/>
                                        </p:tgtEl>
                                        <p:attrNameLst>
                                          <p:attrName>ppt_x</p:attrName>
                                        </p:attrNameLst>
                                      </p:cBhvr>
                                      <p:tavLst>
                                        <p:tav tm="0">
                                          <p:val>
                                            <p:strVal val="#ppt_x"/>
                                          </p:val>
                                        </p:tav>
                                        <p:tav tm="100000">
                                          <p:val>
                                            <p:strVal val="#ppt_x"/>
                                          </p:val>
                                        </p:tav>
                                      </p:tavLst>
                                    </p:anim>
                                    <p:anim calcmode="lin" valueType="num">
                                      <p:cBhvr additive="base">
                                        <p:cTn id="61" dur="500" fill="hold"/>
                                        <p:tgtEl>
                                          <p:spTgt spid="49"/>
                                        </p:tgtEl>
                                        <p:attrNameLst>
                                          <p:attrName>ppt_y</p:attrName>
                                        </p:attrNameLst>
                                      </p:cBhvr>
                                      <p:tavLst>
                                        <p:tav tm="0">
                                          <p:val>
                                            <p:strVal val="1+#ppt_h/2"/>
                                          </p:val>
                                        </p:tav>
                                        <p:tav tm="100000">
                                          <p:val>
                                            <p:strVal val="#ppt_y"/>
                                          </p:val>
                                        </p:tav>
                                      </p:tavLst>
                                    </p:anim>
                                  </p:childTnLst>
                                </p:cTn>
                              </p:par>
                              <p:par>
                                <p:cTn id="62" presetID="2" presetClass="entr" presetSubtype="4" fill="hold" grpId="0" nodeType="withEffect">
                                  <p:stCondLst>
                                    <p:cond delay="0"/>
                                  </p:stCondLst>
                                  <p:childTnLst>
                                    <p:set>
                                      <p:cBhvr>
                                        <p:cTn id="63" dur="1" fill="hold">
                                          <p:stCondLst>
                                            <p:cond delay="0"/>
                                          </p:stCondLst>
                                        </p:cTn>
                                        <p:tgtEl>
                                          <p:spTgt spid="3"/>
                                        </p:tgtEl>
                                        <p:attrNameLst>
                                          <p:attrName>style.visibility</p:attrName>
                                        </p:attrNameLst>
                                      </p:cBhvr>
                                      <p:to>
                                        <p:strVal val="visible"/>
                                      </p:to>
                                    </p:set>
                                    <p:anim calcmode="lin" valueType="num">
                                      <p:cBhvr additive="base">
                                        <p:cTn id="64" dur="500" fill="hold"/>
                                        <p:tgtEl>
                                          <p:spTgt spid="3"/>
                                        </p:tgtEl>
                                        <p:attrNameLst>
                                          <p:attrName>ppt_x</p:attrName>
                                        </p:attrNameLst>
                                      </p:cBhvr>
                                      <p:tavLst>
                                        <p:tav tm="0">
                                          <p:val>
                                            <p:strVal val="#ppt_x"/>
                                          </p:val>
                                        </p:tav>
                                        <p:tav tm="100000">
                                          <p:val>
                                            <p:strVal val="#ppt_x"/>
                                          </p:val>
                                        </p:tav>
                                      </p:tavLst>
                                    </p:anim>
                                    <p:anim calcmode="lin" valueType="num">
                                      <p:cBhvr additive="base">
                                        <p:cTn id="65" dur="500" fill="hold"/>
                                        <p:tgtEl>
                                          <p:spTgt spid="3"/>
                                        </p:tgtEl>
                                        <p:attrNameLst>
                                          <p:attrName>ppt_y</p:attrName>
                                        </p:attrNameLst>
                                      </p:cBhvr>
                                      <p:tavLst>
                                        <p:tav tm="0">
                                          <p:val>
                                            <p:strVal val="1+#ppt_h/2"/>
                                          </p:val>
                                        </p:tav>
                                        <p:tav tm="100000">
                                          <p:val>
                                            <p:strVal val="#ppt_y"/>
                                          </p:val>
                                        </p:tav>
                                      </p:tavLst>
                                    </p:anim>
                                  </p:childTnLst>
                                </p:cTn>
                              </p:par>
                              <p:par>
                                <p:cTn id="66" presetID="2" presetClass="entr" presetSubtype="4" fill="hold" grpId="0" nodeType="withEffect">
                                  <p:stCondLst>
                                    <p:cond delay="0"/>
                                  </p:stCondLst>
                                  <p:childTnLst>
                                    <p:set>
                                      <p:cBhvr>
                                        <p:cTn id="67" dur="1" fill="hold">
                                          <p:stCondLst>
                                            <p:cond delay="0"/>
                                          </p:stCondLst>
                                        </p:cTn>
                                        <p:tgtEl>
                                          <p:spTgt spid="93"/>
                                        </p:tgtEl>
                                        <p:attrNameLst>
                                          <p:attrName>style.visibility</p:attrName>
                                        </p:attrNameLst>
                                      </p:cBhvr>
                                      <p:to>
                                        <p:strVal val="visible"/>
                                      </p:to>
                                    </p:set>
                                    <p:anim calcmode="lin" valueType="num">
                                      <p:cBhvr additive="base">
                                        <p:cTn id="68" dur="500" fill="hold"/>
                                        <p:tgtEl>
                                          <p:spTgt spid="93"/>
                                        </p:tgtEl>
                                        <p:attrNameLst>
                                          <p:attrName>ppt_x</p:attrName>
                                        </p:attrNameLst>
                                      </p:cBhvr>
                                      <p:tavLst>
                                        <p:tav tm="0">
                                          <p:val>
                                            <p:strVal val="#ppt_x"/>
                                          </p:val>
                                        </p:tav>
                                        <p:tav tm="100000">
                                          <p:val>
                                            <p:strVal val="#ppt_x"/>
                                          </p:val>
                                        </p:tav>
                                      </p:tavLst>
                                    </p:anim>
                                    <p:anim calcmode="lin" valueType="num">
                                      <p:cBhvr additive="base">
                                        <p:cTn id="69" dur="500" fill="hold"/>
                                        <p:tgtEl>
                                          <p:spTgt spid="93"/>
                                        </p:tgtEl>
                                        <p:attrNameLst>
                                          <p:attrName>ppt_y</p:attrName>
                                        </p:attrNameLst>
                                      </p:cBhvr>
                                      <p:tavLst>
                                        <p:tav tm="0">
                                          <p:val>
                                            <p:strVal val="1+#ppt_h/2"/>
                                          </p:val>
                                        </p:tav>
                                        <p:tav tm="100000">
                                          <p:val>
                                            <p:strVal val="#ppt_y"/>
                                          </p:val>
                                        </p:tav>
                                      </p:tavLst>
                                    </p:anim>
                                  </p:childTnLst>
                                </p:cTn>
                              </p:par>
                              <p:par>
                                <p:cTn id="70" presetID="2" presetClass="entr" presetSubtype="4" fill="hold" grpId="0" nodeType="withEffect">
                                  <p:stCondLst>
                                    <p:cond delay="0"/>
                                  </p:stCondLst>
                                  <p:childTnLst>
                                    <p:set>
                                      <p:cBhvr>
                                        <p:cTn id="71" dur="1" fill="hold">
                                          <p:stCondLst>
                                            <p:cond delay="0"/>
                                          </p:stCondLst>
                                        </p:cTn>
                                        <p:tgtEl>
                                          <p:spTgt spid="94"/>
                                        </p:tgtEl>
                                        <p:attrNameLst>
                                          <p:attrName>style.visibility</p:attrName>
                                        </p:attrNameLst>
                                      </p:cBhvr>
                                      <p:to>
                                        <p:strVal val="visible"/>
                                      </p:to>
                                    </p:set>
                                    <p:anim calcmode="lin" valueType="num">
                                      <p:cBhvr additive="base">
                                        <p:cTn id="72" dur="500" fill="hold"/>
                                        <p:tgtEl>
                                          <p:spTgt spid="94"/>
                                        </p:tgtEl>
                                        <p:attrNameLst>
                                          <p:attrName>ppt_x</p:attrName>
                                        </p:attrNameLst>
                                      </p:cBhvr>
                                      <p:tavLst>
                                        <p:tav tm="0">
                                          <p:val>
                                            <p:strVal val="#ppt_x"/>
                                          </p:val>
                                        </p:tav>
                                        <p:tav tm="100000">
                                          <p:val>
                                            <p:strVal val="#ppt_x"/>
                                          </p:val>
                                        </p:tav>
                                      </p:tavLst>
                                    </p:anim>
                                    <p:anim calcmode="lin" valueType="num">
                                      <p:cBhvr additive="base">
                                        <p:cTn id="73" dur="500" fill="hold"/>
                                        <p:tgtEl>
                                          <p:spTgt spid="9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 grpId="0"/>
      <p:bldP spid="9" grpId="0" animBg="1"/>
      <p:bldP spid="95" grpId="0"/>
      <p:bldP spid="96" grpId="0"/>
      <p:bldP spid="49" grpId="0" animBg="1"/>
      <p:bldP spid="3" grpId="0" animBg="1"/>
      <p:bldP spid="93" grpId="0"/>
      <p:bldP spid="94" grpId="0"/>
      <p:bldP spid="97" grpId="0"/>
      <p:bldP spid="98"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0"/>
          <p:cNvSpPr txBox="1"/>
          <p:nvPr/>
        </p:nvSpPr>
        <p:spPr>
          <a:xfrm>
            <a:off x="1614805" y="2536190"/>
            <a:ext cx="10666095" cy="829945"/>
          </a:xfrm>
          <a:prstGeom prst="rect">
            <a:avLst/>
          </a:prstGeom>
          <a:noFill/>
        </p:spPr>
        <p:txBody>
          <a:bodyPr wrap="square" rtlCol="0">
            <a:spAutoFit/>
          </a:bodyPr>
          <a:lstStyle/>
          <a:p>
            <a:pPr algn="l"/>
            <a:r>
              <a:rPr lang="zh-CN" altLang="en-US" sz="48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没有网络安全！就没有国家安全</a:t>
            </a:r>
            <a:endParaRPr lang="zh-CN" altLang="en-US" sz="48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 name="文本框 2"/>
          <p:cNvSpPr txBox="1"/>
          <p:nvPr/>
        </p:nvSpPr>
        <p:spPr>
          <a:xfrm>
            <a:off x="1144905" y="3774440"/>
            <a:ext cx="6342380" cy="2676525"/>
          </a:xfrm>
          <a:prstGeom prst="rect">
            <a:avLst/>
          </a:prstGeom>
          <a:noFill/>
        </p:spPr>
        <p:txBody>
          <a:bodyPr wrap="square" rtlCol="0" anchor="t">
            <a:spAutoFit/>
          </a:bodyPr>
          <a:p>
            <a:pPr>
              <a:lnSpc>
                <a:spcPct val="150000"/>
              </a:lnSpc>
            </a:pPr>
            <a:r>
              <a:rPr lang="zh-CN" altLang="en-US" sz="1600" dirty="0">
                <a:ln/>
                <a:solidFill>
                  <a:schemeClr val="tx1"/>
                </a:solidFill>
                <a:effectLst>
                  <a:outerShdw blurRad="38100" dist="19050" dir="2700000" algn="tl" rotWithShape="0">
                    <a:schemeClr val="dk1">
                      <a:alpha val="40000"/>
                      <a:alpha val="40000"/>
                    </a:schemeClr>
                  </a:outerShdw>
                </a:effectLst>
                <a:latin typeface="微软雅黑" panose="020B0503020204020204" pitchFamily="34" charset="-122"/>
                <a:ea typeface="微软雅黑" panose="020B0503020204020204" pitchFamily="34" charset="-122"/>
                <a:sym typeface="+mn-ea"/>
              </a:rPr>
              <a:t>地址：山东 ：山东潍坊市中动大厦</a:t>
            </a:r>
            <a:r>
              <a:rPr lang="en-US" altLang="zh-CN" sz="1600" dirty="0">
                <a:ln/>
                <a:solidFill>
                  <a:schemeClr val="tx1"/>
                </a:solidFill>
                <a:effectLst>
                  <a:outerShdw blurRad="38100" dist="19050" dir="2700000" algn="tl" rotWithShape="0">
                    <a:schemeClr val="dk1">
                      <a:alpha val="40000"/>
                      <a:alpha val="40000"/>
                    </a:schemeClr>
                  </a:outerShdw>
                </a:effectLst>
                <a:latin typeface="微软雅黑" panose="020B0503020204020204" pitchFamily="34" charset="-122"/>
                <a:ea typeface="微软雅黑" panose="020B0503020204020204" pitchFamily="34" charset="-122"/>
                <a:sym typeface="+mn-ea"/>
              </a:rPr>
              <a:t>A</a:t>
            </a:r>
            <a:r>
              <a:rPr lang="zh-CN" altLang="en-US" sz="1600" dirty="0">
                <a:ln/>
                <a:solidFill>
                  <a:schemeClr val="tx1"/>
                </a:solidFill>
                <a:effectLst>
                  <a:outerShdw blurRad="38100" dist="19050" dir="2700000" algn="tl" rotWithShape="0">
                    <a:schemeClr val="dk1">
                      <a:alpha val="40000"/>
                      <a:alpha val="40000"/>
                    </a:schemeClr>
                  </a:outerShdw>
                </a:effectLst>
                <a:latin typeface="微软雅黑" panose="020B0503020204020204" pitchFamily="34" charset="-122"/>
                <a:ea typeface="微软雅黑" panose="020B0503020204020204" pitchFamily="34" charset="-122"/>
                <a:sym typeface="+mn-ea"/>
              </a:rPr>
              <a:t>座</a:t>
            </a:r>
            <a:r>
              <a:rPr lang="en-US" altLang="zh-CN" sz="1600" dirty="0">
                <a:ln/>
                <a:solidFill>
                  <a:schemeClr val="tx1"/>
                </a:solidFill>
                <a:effectLst>
                  <a:outerShdw blurRad="38100" dist="19050" dir="2700000" algn="tl" rotWithShape="0">
                    <a:schemeClr val="dk1">
                      <a:alpha val="40000"/>
                      <a:alpha val="40000"/>
                    </a:schemeClr>
                  </a:outerShdw>
                </a:effectLst>
                <a:latin typeface="微软雅黑" panose="020B0503020204020204" pitchFamily="34" charset="-122"/>
                <a:ea typeface="微软雅黑" panose="020B0503020204020204" pitchFamily="34" charset="-122"/>
                <a:sym typeface="+mn-ea"/>
              </a:rPr>
              <a:t>5</a:t>
            </a:r>
            <a:r>
              <a:rPr lang="zh-CN" altLang="en-US" sz="1600" dirty="0">
                <a:ln/>
                <a:solidFill>
                  <a:schemeClr val="tx1"/>
                </a:solidFill>
                <a:effectLst>
                  <a:outerShdw blurRad="38100" dist="19050" dir="2700000" algn="tl" rotWithShape="0">
                    <a:schemeClr val="dk1">
                      <a:alpha val="40000"/>
                      <a:alpha val="40000"/>
                    </a:schemeClr>
                  </a:outerShdw>
                </a:effectLst>
                <a:latin typeface="微软雅黑" panose="020B0503020204020204" pitchFamily="34" charset="-122"/>
                <a:ea typeface="微软雅黑" panose="020B0503020204020204" pitchFamily="34" charset="-122"/>
                <a:sym typeface="+mn-ea"/>
              </a:rPr>
              <a:t>层</a:t>
            </a:r>
            <a:endParaRPr lang="zh-CN" altLang="en-US" sz="1600" dirty="0">
              <a:ln/>
              <a:solidFill>
                <a:schemeClr val="tx1"/>
              </a:solidFill>
              <a:effectLst>
                <a:outerShdw blurRad="38100" dist="19050" dir="2700000" algn="tl" rotWithShape="0">
                  <a:schemeClr val="dk1">
                    <a:alpha val="40000"/>
                    <a:alpha val="40000"/>
                  </a:schemeClr>
                </a:outerShdw>
              </a:effectLst>
              <a:latin typeface="微软雅黑" panose="020B0503020204020204" pitchFamily="34" charset="-122"/>
              <a:ea typeface="微软雅黑" panose="020B0503020204020204" pitchFamily="34" charset="-122"/>
            </a:endParaRPr>
          </a:p>
          <a:p>
            <a:pPr>
              <a:lnSpc>
                <a:spcPct val="150000"/>
              </a:lnSpc>
            </a:pPr>
            <a:r>
              <a:rPr lang="en-US" altLang="zh-CN" sz="1600" dirty="0">
                <a:ln/>
                <a:solidFill>
                  <a:schemeClr val="tx1"/>
                </a:solidFill>
                <a:effectLst>
                  <a:outerShdw blurRad="38100" dist="19050" dir="2700000" algn="tl" rotWithShape="0">
                    <a:schemeClr val="dk1">
                      <a:alpha val="40000"/>
                      <a:alpha val="40000"/>
                    </a:schemeClr>
                  </a:outerShdw>
                </a:effectLst>
                <a:latin typeface="微软雅黑" panose="020B0503020204020204" pitchFamily="34" charset="-122"/>
                <a:ea typeface="微软雅黑" panose="020B0503020204020204" pitchFamily="34" charset="-122"/>
                <a:sym typeface="+mn-ea"/>
              </a:rPr>
              <a:t>          </a:t>
            </a:r>
            <a:r>
              <a:rPr lang="zh-CN" altLang="en-US" sz="1600" dirty="0">
                <a:ln/>
                <a:solidFill>
                  <a:schemeClr val="tx1"/>
                </a:solidFill>
                <a:effectLst>
                  <a:outerShdw blurRad="38100" dist="19050" dir="2700000" algn="tl" rotWithShape="0">
                    <a:schemeClr val="dk1">
                      <a:alpha val="40000"/>
                      <a:alpha val="40000"/>
                    </a:schemeClr>
                  </a:outerShdw>
                </a:effectLst>
                <a:latin typeface="微软雅黑" panose="020B0503020204020204" pitchFamily="34" charset="-122"/>
                <a:ea typeface="微软雅黑" panose="020B0503020204020204" pitchFamily="34" charset="-122"/>
                <a:sym typeface="+mn-ea"/>
              </a:rPr>
              <a:t>北京</a:t>
            </a:r>
            <a:r>
              <a:rPr lang="en-US" altLang="zh-CN" sz="1600" dirty="0">
                <a:ln/>
                <a:solidFill>
                  <a:schemeClr val="tx1"/>
                </a:solidFill>
                <a:effectLst>
                  <a:outerShdw blurRad="38100" dist="19050" dir="2700000" algn="tl" rotWithShape="0">
                    <a:schemeClr val="dk1">
                      <a:alpha val="40000"/>
                      <a:alpha val="40000"/>
                    </a:schemeClr>
                  </a:outerShdw>
                </a:effectLst>
                <a:latin typeface="微软雅黑" panose="020B0503020204020204" pitchFamily="34" charset="-122"/>
                <a:ea typeface="微软雅黑" panose="020B0503020204020204" pitchFamily="34" charset="-122"/>
                <a:sym typeface="+mn-ea"/>
              </a:rPr>
              <a:t>: </a:t>
            </a:r>
            <a:r>
              <a:rPr lang="zh-CN" altLang="en-US" sz="1600" dirty="0">
                <a:ln/>
                <a:solidFill>
                  <a:schemeClr val="tx1"/>
                </a:solidFill>
                <a:effectLst>
                  <a:outerShdw blurRad="38100" dist="19050" dir="2700000" algn="tl" rotWithShape="0">
                    <a:schemeClr val="dk1">
                      <a:alpha val="40000"/>
                      <a:alpha val="40000"/>
                    </a:schemeClr>
                  </a:outerShdw>
                </a:effectLst>
                <a:latin typeface="微软雅黑" panose="020B0503020204020204" pitchFamily="34" charset="-122"/>
                <a:ea typeface="微软雅黑" panose="020B0503020204020204" pitchFamily="34" charset="-122"/>
                <a:sym typeface="+mn-ea"/>
              </a:rPr>
              <a:t>北京市东城区</a:t>
            </a:r>
            <a:r>
              <a:rPr lang="en-US" altLang="zh-CN" sz="1600" dirty="0">
                <a:ln/>
                <a:solidFill>
                  <a:schemeClr val="tx1"/>
                </a:solidFill>
                <a:effectLst>
                  <a:outerShdw blurRad="38100" dist="19050" dir="2700000" algn="tl" rotWithShape="0">
                    <a:schemeClr val="dk1">
                      <a:alpha val="40000"/>
                      <a:alpha val="40000"/>
                    </a:schemeClr>
                  </a:outerShdw>
                </a:effectLst>
                <a:latin typeface="微软雅黑" panose="020B0503020204020204" pitchFamily="34" charset="-122"/>
                <a:ea typeface="微软雅黑" panose="020B0503020204020204" pitchFamily="34" charset="-122"/>
                <a:sym typeface="+mn-ea"/>
              </a:rPr>
              <a:t>1</a:t>
            </a:r>
            <a:r>
              <a:rPr lang="zh-CN" altLang="en-US" sz="1600" dirty="0">
                <a:ln/>
                <a:solidFill>
                  <a:schemeClr val="tx1"/>
                </a:solidFill>
                <a:effectLst>
                  <a:outerShdw blurRad="38100" dist="19050" dir="2700000" algn="tl" rotWithShape="0">
                    <a:schemeClr val="dk1">
                      <a:alpha val="40000"/>
                      <a:alpha val="40000"/>
                    </a:schemeClr>
                  </a:outerShdw>
                </a:effectLst>
                <a:latin typeface="微软雅黑" panose="020B0503020204020204" pitchFamily="34" charset="-122"/>
                <a:ea typeface="微软雅黑" panose="020B0503020204020204" pitchFamily="34" charset="-122"/>
                <a:sym typeface="+mn-ea"/>
              </a:rPr>
              <a:t>号航天大厦</a:t>
            </a:r>
            <a:r>
              <a:rPr lang="en-US" altLang="zh-CN" sz="1600" dirty="0">
                <a:ln/>
                <a:solidFill>
                  <a:schemeClr val="tx1"/>
                </a:solidFill>
                <a:effectLst>
                  <a:outerShdw blurRad="38100" dist="19050" dir="2700000" algn="tl" rotWithShape="0">
                    <a:schemeClr val="dk1">
                      <a:alpha val="40000"/>
                      <a:alpha val="40000"/>
                    </a:schemeClr>
                  </a:outerShdw>
                </a:effectLst>
                <a:latin typeface="微软雅黑" panose="020B0503020204020204" pitchFamily="34" charset="-122"/>
                <a:ea typeface="微软雅黑" panose="020B0503020204020204" pitchFamily="34" charset="-122"/>
                <a:sym typeface="+mn-ea"/>
              </a:rPr>
              <a:t>9</a:t>
            </a:r>
            <a:r>
              <a:rPr lang="zh-CN" altLang="en-US" sz="1600" dirty="0">
                <a:ln/>
                <a:solidFill>
                  <a:schemeClr val="tx1"/>
                </a:solidFill>
                <a:effectLst>
                  <a:outerShdw blurRad="38100" dist="19050" dir="2700000" algn="tl" rotWithShape="0">
                    <a:schemeClr val="dk1">
                      <a:alpha val="40000"/>
                      <a:alpha val="40000"/>
                    </a:schemeClr>
                  </a:outerShdw>
                </a:effectLst>
                <a:latin typeface="微软雅黑" panose="020B0503020204020204" pitchFamily="34" charset="-122"/>
                <a:ea typeface="微软雅黑" panose="020B0503020204020204" pitchFamily="34" charset="-122"/>
                <a:sym typeface="+mn-ea"/>
              </a:rPr>
              <a:t>层</a:t>
            </a:r>
            <a:endParaRPr lang="zh-CN" altLang="en-US" sz="1600" dirty="0">
              <a:ln/>
              <a:solidFill>
                <a:schemeClr val="tx1"/>
              </a:solidFill>
              <a:effectLst>
                <a:outerShdw blurRad="38100" dist="19050" dir="2700000" algn="tl" rotWithShape="0">
                  <a:schemeClr val="dk1">
                    <a:alpha val="40000"/>
                    <a:alpha val="40000"/>
                  </a:schemeClr>
                </a:outerShdw>
              </a:effectLst>
              <a:latin typeface="微软雅黑" panose="020B0503020204020204" pitchFamily="34" charset="-122"/>
              <a:ea typeface="微软雅黑" panose="020B0503020204020204" pitchFamily="34" charset="-122"/>
            </a:endParaRPr>
          </a:p>
          <a:p>
            <a:pPr>
              <a:lnSpc>
                <a:spcPct val="150000"/>
              </a:lnSpc>
            </a:pPr>
            <a:r>
              <a:rPr lang="en-US" altLang="zh-CN" sz="1600" dirty="0">
                <a:ln/>
                <a:solidFill>
                  <a:schemeClr val="tx1"/>
                </a:solidFill>
                <a:effectLst>
                  <a:outerShdw blurRad="38100" dist="19050" dir="2700000" algn="tl" rotWithShape="0">
                    <a:schemeClr val="dk1">
                      <a:alpha val="40000"/>
                      <a:alpha val="40000"/>
                    </a:schemeClr>
                  </a:outerShdw>
                </a:effectLst>
                <a:latin typeface="微软雅黑" panose="020B0503020204020204" pitchFamily="34" charset="-122"/>
                <a:ea typeface="微软雅黑" panose="020B0503020204020204" pitchFamily="34" charset="-122"/>
                <a:sym typeface="+mn-ea"/>
              </a:rPr>
              <a:t>          深圳: 福田区福田街道岗厦社区福华三路88号财富大厦25E </a:t>
            </a:r>
            <a:endParaRPr lang="en-US" altLang="zh-CN" sz="1600" dirty="0">
              <a:ln/>
              <a:solidFill>
                <a:schemeClr val="tx1"/>
              </a:solidFill>
              <a:effectLst>
                <a:outerShdw blurRad="38100" dist="19050" dir="2700000" algn="tl" rotWithShape="0">
                  <a:schemeClr val="dk1">
                    <a:alpha val="40000"/>
                    <a:alpha val="40000"/>
                  </a:schemeClr>
                </a:outerShdw>
              </a:effectLst>
              <a:latin typeface="微软雅黑" panose="020B0503020204020204" pitchFamily="34" charset="-122"/>
              <a:ea typeface="微软雅黑" panose="020B0503020204020204" pitchFamily="34" charset="-122"/>
            </a:endParaRPr>
          </a:p>
          <a:p>
            <a:pPr>
              <a:lnSpc>
                <a:spcPct val="150000"/>
              </a:lnSpc>
            </a:pPr>
            <a:r>
              <a:rPr lang="en-US" altLang="zh-CN" sz="1600" dirty="0">
                <a:ln/>
                <a:solidFill>
                  <a:schemeClr val="tx1"/>
                </a:solidFill>
                <a:effectLst>
                  <a:outerShdw blurRad="38100" dist="19050" dir="2700000" algn="tl" rotWithShape="0">
                    <a:schemeClr val="dk1">
                      <a:alpha val="40000"/>
                      <a:alpha val="40000"/>
                    </a:schemeClr>
                  </a:outerShdw>
                </a:effectLst>
                <a:latin typeface="微软雅黑" panose="020B0503020204020204" pitchFamily="34" charset="-122"/>
                <a:ea typeface="微软雅黑" panose="020B0503020204020204" pitchFamily="34" charset="-122"/>
                <a:sym typeface="+mn-ea"/>
              </a:rPr>
              <a:t>          </a:t>
            </a:r>
            <a:r>
              <a:rPr lang="zh-CN" sz="1600" dirty="0">
                <a:ln/>
                <a:solidFill>
                  <a:schemeClr val="tx1"/>
                </a:solidFill>
                <a:effectLst>
                  <a:outerShdw blurRad="38100" dist="19050" dir="2700000" algn="tl" rotWithShape="0">
                    <a:schemeClr val="dk1">
                      <a:alpha val="40000"/>
                      <a:alpha val="40000"/>
                    </a:schemeClr>
                  </a:outerShdw>
                </a:effectLst>
                <a:latin typeface="微软雅黑" panose="020B0503020204020204" pitchFamily="34" charset="-122"/>
                <a:ea typeface="微软雅黑" panose="020B0503020204020204" pitchFamily="34" charset="-122"/>
                <a:sym typeface="+mn-ea"/>
              </a:rPr>
              <a:t>深圳网络安全中心：深圳湾一号广场T1-14层</a:t>
            </a:r>
            <a:endParaRPr lang="zh-CN" sz="1600" dirty="0">
              <a:ln/>
              <a:solidFill>
                <a:schemeClr val="tx1"/>
              </a:solidFill>
              <a:effectLst>
                <a:outerShdw blurRad="38100" dist="19050" dir="2700000" algn="tl" rotWithShape="0">
                  <a:schemeClr val="dk1">
                    <a:alpha val="40000"/>
                    <a:alpha val="40000"/>
                  </a:schemeClr>
                </a:outerShdw>
              </a:effectLst>
              <a:latin typeface="微软雅黑" panose="020B0503020204020204" pitchFamily="34" charset="-122"/>
              <a:ea typeface="微软雅黑" panose="020B0503020204020204" pitchFamily="34" charset="-122"/>
            </a:endParaRPr>
          </a:p>
          <a:p>
            <a:pPr>
              <a:lnSpc>
                <a:spcPct val="150000"/>
              </a:lnSpc>
            </a:pPr>
            <a:r>
              <a:rPr lang="en-US" altLang="zh-CN" sz="1600" dirty="0">
                <a:ln/>
                <a:solidFill>
                  <a:schemeClr val="tx1"/>
                </a:solidFill>
                <a:effectLst>
                  <a:outerShdw blurRad="38100" dist="19050" dir="2700000" algn="tl" rotWithShape="0">
                    <a:schemeClr val="dk1">
                      <a:alpha val="40000"/>
                      <a:alpha val="40000"/>
                    </a:schemeClr>
                  </a:outerShdw>
                </a:effectLst>
                <a:latin typeface="微软雅黑" panose="020B0503020204020204" pitchFamily="34" charset="-122"/>
                <a:ea typeface="微软雅黑" panose="020B0503020204020204" pitchFamily="34" charset="-122"/>
                <a:sym typeface="+mn-ea"/>
              </a:rPr>
              <a:t>邮箱：lixiaowei@xzm.cn</a:t>
            </a:r>
            <a:endParaRPr lang="en-US" altLang="zh-CN" sz="1600" dirty="0">
              <a:ln/>
              <a:solidFill>
                <a:schemeClr val="tx1"/>
              </a:solidFill>
              <a:effectLst>
                <a:outerShdw blurRad="38100" dist="19050" dir="2700000" algn="tl" rotWithShape="0">
                  <a:schemeClr val="dk1">
                    <a:alpha val="40000"/>
                    <a:alpha val="40000"/>
                  </a:schemeClr>
                </a:outerShdw>
              </a:effectLst>
              <a:latin typeface="微软雅黑" panose="020B0503020204020204" pitchFamily="34" charset="-122"/>
              <a:ea typeface="微软雅黑" panose="020B0503020204020204" pitchFamily="34" charset="-122"/>
            </a:endParaRPr>
          </a:p>
          <a:p>
            <a:pPr>
              <a:lnSpc>
                <a:spcPct val="150000"/>
              </a:lnSpc>
            </a:pPr>
            <a:r>
              <a:rPr lang="zh-CN" altLang="en-US" sz="1600" dirty="0">
                <a:ln/>
                <a:solidFill>
                  <a:schemeClr val="tx1"/>
                </a:solidFill>
                <a:effectLst>
                  <a:outerShdw blurRad="38100" dist="19050" dir="2700000" algn="tl" rotWithShape="0">
                    <a:schemeClr val="dk1">
                      <a:alpha val="40000"/>
                      <a:alpha val="40000"/>
                    </a:schemeClr>
                  </a:outerShdw>
                </a:effectLst>
                <a:latin typeface="微软雅黑" panose="020B0503020204020204" pitchFamily="34" charset="-122"/>
                <a:ea typeface="微软雅黑" panose="020B0503020204020204" pitchFamily="34" charset="-122"/>
                <a:sym typeface="+mn-ea"/>
              </a:rPr>
              <a:t>电话：400</a:t>
            </a:r>
            <a:r>
              <a:rPr lang="en-US" altLang="zh-CN" sz="1600" dirty="0">
                <a:ln/>
                <a:solidFill>
                  <a:schemeClr val="tx1"/>
                </a:solidFill>
                <a:effectLst>
                  <a:outerShdw blurRad="38100" dist="19050" dir="2700000" algn="tl" rotWithShape="0">
                    <a:schemeClr val="dk1">
                      <a:alpha val="40000"/>
                      <a:alpha val="40000"/>
                    </a:schemeClr>
                  </a:outerShdw>
                </a:effectLst>
                <a:latin typeface="微软雅黑" panose="020B0503020204020204" pitchFamily="34" charset="-122"/>
                <a:ea typeface="微软雅黑" panose="020B0503020204020204" pitchFamily="34" charset="-122"/>
                <a:sym typeface="+mn-ea"/>
              </a:rPr>
              <a:t>99 </a:t>
            </a:r>
            <a:r>
              <a:rPr lang="en-US" sz="1600" dirty="0">
                <a:ln/>
                <a:solidFill>
                  <a:schemeClr val="tx1"/>
                </a:solidFill>
                <a:effectLst>
                  <a:outerShdw blurRad="38100" dist="19050" dir="2700000" algn="tl" rotWithShape="0">
                    <a:schemeClr val="dk1">
                      <a:alpha val="40000"/>
                      <a:alpha val="40000"/>
                    </a:schemeClr>
                  </a:outerShdw>
                </a:effectLst>
                <a:latin typeface="微软雅黑" panose="020B0503020204020204" pitchFamily="34" charset="-122"/>
                <a:ea typeface="微软雅黑" panose="020B0503020204020204" pitchFamily="34" charset="-122"/>
                <a:sym typeface="+mn-ea"/>
              </a:rPr>
              <a:t>40099</a:t>
            </a:r>
            <a:r>
              <a:rPr lang="zh-CN" altLang="en-US" sz="1600" dirty="0">
                <a:ln/>
                <a:solidFill>
                  <a:schemeClr val="tx1"/>
                </a:solidFill>
                <a:effectLst>
                  <a:outerShdw blurRad="38100" dist="19050" dir="2700000" algn="tl" rotWithShape="0">
                    <a:schemeClr val="dk1">
                      <a:alpha val="40000"/>
                      <a:alpha val="40000"/>
                    </a:schemeClr>
                  </a:outerShdw>
                </a:effectLst>
                <a:latin typeface="微软雅黑" panose="020B0503020204020204" pitchFamily="34" charset="-122"/>
                <a:ea typeface="微软雅黑" panose="020B0503020204020204" pitchFamily="34" charset="-122"/>
                <a:sym typeface="+mn-ea"/>
              </a:rPr>
              <a:t>      </a:t>
            </a:r>
            <a:endParaRPr lang="zh-CN" altLang="en-US" sz="1600" dirty="0">
              <a:ln/>
              <a:solidFill>
                <a:schemeClr val="tx1"/>
              </a:solidFill>
              <a:effectLst>
                <a:outerShdw blurRad="38100" dist="19050" dir="2700000" algn="tl" rotWithShape="0">
                  <a:schemeClr val="dk1">
                    <a:alpha val="40000"/>
                    <a:alpha val="40000"/>
                  </a:schemeClr>
                </a:outerShdw>
              </a:effectLst>
              <a:latin typeface="微软雅黑" panose="020B0503020204020204" pitchFamily="34" charset="-122"/>
              <a:ea typeface="微软雅黑" panose="020B0503020204020204" pitchFamily="34" charset="-122"/>
            </a:endParaRPr>
          </a:p>
          <a:p>
            <a:pPr>
              <a:lnSpc>
                <a:spcPct val="150000"/>
              </a:lnSpc>
            </a:pPr>
            <a:r>
              <a:rPr lang="zh-CN" altLang="en-US" sz="1600" dirty="0">
                <a:ln/>
                <a:solidFill>
                  <a:schemeClr val="tx1"/>
                </a:solidFill>
                <a:effectLst>
                  <a:outerShdw blurRad="38100" dist="19050" dir="2700000" algn="tl" rotWithShape="0">
                    <a:schemeClr val="dk1">
                      <a:alpha val="40000"/>
                      <a:alpha val="40000"/>
                    </a:schemeClr>
                  </a:outerShdw>
                </a:effectLst>
                <a:latin typeface="微软雅黑" panose="020B0503020204020204" pitchFamily="34" charset="-122"/>
                <a:ea typeface="微软雅黑" panose="020B0503020204020204" pitchFamily="34" charset="-122"/>
                <a:sym typeface="+mn-ea"/>
              </a:rPr>
              <a:t>网址：</a:t>
            </a:r>
            <a:r>
              <a:rPr lang="zh-CN" altLang="en-US" sz="1600" dirty="0">
                <a:ln/>
                <a:solidFill>
                  <a:schemeClr val="tx1"/>
                </a:solidFill>
                <a:effectLst>
                  <a:outerShdw blurRad="38100" dist="19050" dir="2700000" algn="tl" rotWithShape="0">
                    <a:schemeClr val="dk1">
                      <a:alpha val="40000"/>
                      <a:alpha val="40000"/>
                    </a:schemeClr>
                  </a:outerShdw>
                </a:effectLst>
                <a:latin typeface="微软雅黑" panose="020B0503020204020204" pitchFamily="34" charset="-122"/>
                <a:ea typeface="微软雅黑" panose="020B0503020204020204" pitchFamily="34" charset="-122"/>
                <a:sym typeface="+mn-ea"/>
              </a:rPr>
              <a:t>http://www.</a:t>
            </a:r>
            <a:r>
              <a:rPr lang="en-US" altLang="zh-CN" sz="1600" dirty="0">
                <a:ln/>
                <a:solidFill>
                  <a:schemeClr val="tx1"/>
                </a:solidFill>
                <a:effectLst>
                  <a:outerShdw blurRad="38100" dist="19050" dir="2700000" algn="tl" rotWithShape="0">
                    <a:schemeClr val="dk1">
                      <a:alpha val="40000"/>
                      <a:alpha val="40000"/>
                    </a:schemeClr>
                  </a:outerShdw>
                </a:effectLst>
                <a:latin typeface="微软雅黑" panose="020B0503020204020204" pitchFamily="34" charset="-122"/>
                <a:ea typeface="微软雅黑" panose="020B0503020204020204" pitchFamily="34" charset="-122"/>
                <a:sym typeface="+mn-ea"/>
              </a:rPr>
              <a:t>xzm.</a:t>
            </a:r>
            <a:r>
              <a:rPr lang="zh-CN" altLang="en-US" sz="1600" dirty="0">
                <a:ln/>
                <a:solidFill>
                  <a:schemeClr val="tx1"/>
                </a:solidFill>
                <a:effectLst>
                  <a:outerShdw blurRad="38100" dist="19050" dir="2700000" algn="tl" rotWithShape="0">
                    <a:schemeClr val="dk1">
                      <a:alpha val="40000"/>
                      <a:alpha val="40000"/>
                    </a:schemeClr>
                  </a:outerShdw>
                </a:effectLst>
                <a:latin typeface="微软雅黑" panose="020B0503020204020204" pitchFamily="34" charset="-122"/>
                <a:ea typeface="微软雅黑" panose="020B0503020204020204" pitchFamily="34" charset="-122"/>
                <a:sym typeface="+mn-ea"/>
              </a:rPr>
              <a:t>cn</a:t>
            </a:r>
            <a:endParaRPr lang="zh-CN" altLang="en-US" sz="1600" dirty="0">
              <a:ln/>
              <a:solidFill>
                <a:schemeClr val="tx1"/>
              </a:solidFill>
              <a:effectLst>
                <a:outerShdw blurRad="38100" dist="19050" dir="2700000" algn="tl" rotWithShape="0">
                  <a:schemeClr val="dk1">
                    <a:alpha val="40000"/>
                    <a:alpha val="40000"/>
                  </a:schemeClr>
                </a:outerShdw>
              </a:effectLst>
              <a:latin typeface="微软雅黑" panose="020B0503020204020204" pitchFamily="34" charset="-122"/>
              <a:ea typeface="微软雅黑" panose="020B0503020204020204" pitchFamily="34" charset="-122"/>
              <a:sym typeface="+mn-ea"/>
            </a:endParaRPr>
          </a:p>
        </p:txBody>
      </p:sp>
      <p:pic>
        <p:nvPicPr>
          <p:cNvPr id="4" name="图片 3" descr="2661658545086_.pic"/>
          <p:cNvPicPr>
            <a:picLocks noChangeAspect="1"/>
          </p:cNvPicPr>
          <p:nvPr/>
        </p:nvPicPr>
        <p:blipFill>
          <a:blip r:embed="rId1"/>
          <a:stretch>
            <a:fillRect/>
          </a:stretch>
        </p:blipFill>
        <p:spPr>
          <a:xfrm>
            <a:off x="8985885" y="3760470"/>
            <a:ext cx="2690495" cy="269049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advTm="3000"/>
    </mc:Choice>
    <mc:Fallback>
      <p:transition advTm="3000"/>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5" name="Straight Connector 26"/>
          <p:cNvCxnSpPr/>
          <p:nvPr/>
        </p:nvCxnSpPr>
        <p:spPr>
          <a:xfrm>
            <a:off x="6096000" y="1676575"/>
            <a:ext cx="0" cy="1329435"/>
          </a:xfrm>
          <a:prstGeom prst="line">
            <a:avLst/>
          </a:prstGeom>
          <a:ln w="19050">
            <a:solidFill>
              <a:schemeClr val="tx1">
                <a:lumMod val="75000"/>
                <a:lumOff val="25000"/>
              </a:schemeClr>
            </a:solidFill>
            <a:prstDash val="solid"/>
            <a:headEnd type="oval"/>
            <a:tailEnd type="oval"/>
          </a:ln>
        </p:spPr>
        <p:style>
          <a:lnRef idx="1">
            <a:schemeClr val="accent1"/>
          </a:lnRef>
          <a:fillRef idx="0">
            <a:schemeClr val="accent1"/>
          </a:fillRef>
          <a:effectRef idx="0">
            <a:schemeClr val="accent1"/>
          </a:effectRef>
          <a:fontRef idx="minor">
            <a:schemeClr val="tx1"/>
          </a:fontRef>
        </p:style>
      </p:cxnSp>
      <p:cxnSp>
        <p:nvCxnSpPr>
          <p:cNvPr id="26" name="Straight Connector 19"/>
          <p:cNvCxnSpPr/>
          <p:nvPr/>
        </p:nvCxnSpPr>
        <p:spPr>
          <a:xfrm>
            <a:off x="6096000" y="3851991"/>
            <a:ext cx="0" cy="1332047"/>
          </a:xfrm>
          <a:prstGeom prst="line">
            <a:avLst/>
          </a:prstGeom>
          <a:ln w="19050">
            <a:solidFill>
              <a:schemeClr val="tx1">
                <a:lumMod val="75000"/>
                <a:lumOff val="25000"/>
              </a:schemeClr>
            </a:solidFill>
            <a:prstDash val="solid"/>
            <a:headEnd type="oval"/>
            <a:tailEnd type="oval"/>
          </a:ln>
        </p:spPr>
        <p:style>
          <a:lnRef idx="1">
            <a:schemeClr val="accent1"/>
          </a:lnRef>
          <a:fillRef idx="0">
            <a:schemeClr val="accent1"/>
          </a:fillRef>
          <a:effectRef idx="0">
            <a:schemeClr val="accent1"/>
          </a:effectRef>
          <a:fontRef idx="minor">
            <a:schemeClr val="tx1"/>
          </a:fontRef>
        </p:style>
      </p:cxnSp>
      <p:cxnSp>
        <p:nvCxnSpPr>
          <p:cNvPr id="28" name="Straight Connector 17"/>
          <p:cNvCxnSpPr/>
          <p:nvPr/>
        </p:nvCxnSpPr>
        <p:spPr>
          <a:xfrm>
            <a:off x="6082030" y="201295"/>
            <a:ext cx="13970" cy="1475105"/>
          </a:xfrm>
          <a:prstGeom prst="line">
            <a:avLst/>
          </a:prstGeom>
          <a:ln w="19050">
            <a:solidFill>
              <a:schemeClr val="tx1">
                <a:lumMod val="75000"/>
                <a:lumOff val="25000"/>
              </a:schemeClr>
            </a:solidFill>
            <a:prstDash val="solid"/>
            <a:tailEnd type="oval"/>
          </a:ln>
        </p:spPr>
        <p:style>
          <a:lnRef idx="1">
            <a:schemeClr val="accent1"/>
          </a:lnRef>
          <a:fillRef idx="0">
            <a:schemeClr val="accent1"/>
          </a:fillRef>
          <a:effectRef idx="0">
            <a:schemeClr val="accent1"/>
          </a:effectRef>
          <a:fontRef idx="minor">
            <a:schemeClr val="tx1"/>
          </a:fontRef>
        </p:style>
      </p:cxnSp>
      <p:sp>
        <p:nvSpPr>
          <p:cNvPr id="29" name="Oval 22"/>
          <p:cNvSpPr/>
          <p:nvPr/>
        </p:nvSpPr>
        <p:spPr>
          <a:xfrm>
            <a:off x="5077357" y="1209749"/>
            <a:ext cx="933656" cy="933652"/>
          </a:xfrm>
          <a:prstGeom prst="ellipse">
            <a:avLst/>
          </a:pr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35" b="1" dirty="0">
              <a:solidFill>
                <a:schemeClr val="tx2">
                  <a:lumMod val="75000"/>
                </a:schemeClr>
              </a:solidFill>
              <a:latin typeface="FontAwesome" pitchFamily="2" charset="0"/>
            </a:endParaRPr>
          </a:p>
        </p:txBody>
      </p:sp>
      <p:sp>
        <p:nvSpPr>
          <p:cNvPr id="30" name="Text Placeholder 3"/>
          <p:cNvSpPr txBox="1"/>
          <p:nvPr/>
        </p:nvSpPr>
        <p:spPr>
          <a:xfrm>
            <a:off x="5688330" y="3306128"/>
            <a:ext cx="815340" cy="245745"/>
          </a:xfrm>
          <a:prstGeom prst="rect">
            <a:avLst/>
          </a:prstGeom>
        </p:spPr>
        <p:txBody>
          <a:bodyPr wrap="none" lIns="0" tIns="0" rIns="0" bIns="0" anchor="ctr" anchorCtr="0">
            <a:spAutoFit/>
          </a:bodyPr>
          <a:lstStyle>
            <a:defPPr>
              <a:defRPr lang="zh-CN"/>
            </a:defPPr>
            <a:lvl1pPr indent="0" algn="ctr">
              <a:buNone/>
              <a:defRPr sz="1600" baseline="0">
                <a:solidFill>
                  <a:schemeClr val="bg1"/>
                </a:solidFill>
                <a:latin typeface="Arial Black" panose="020B0A040201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r>
              <a:rPr lang="zh-CN" b="1" dirty="0">
                <a:solidFill>
                  <a:srgbClr val="00B0F0"/>
                </a:solidFill>
              </a:rPr>
              <a:t>安全隐患</a:t>
            </a:r>
            <a:endParaRPr lang="zh-CN" b="1" dirty="0">
              <a:solidFill>
                <a:srgbClr val="00B0F0"/>
              </a:solidFill>
            </a:endParaRPr>
          </a:p>
        </p:txBody>
      </p:sp>
      <p:sp>
        <p:nvSpPr>
          <p:cNvPr id="33" name="TextBox 149"/>
          <p:cNvSpPr txBox="1"/>
          <p:nvPr/>
        </p:nvSpPr>
        <p:spPr>
          <a:xfrm>
            <a:off x="5010753" y="1521545"/>
            <a:ext cx="1075055" cy="306705"/>
          </a:xfrm>
          <a:prstGeom prst="rect">
            <a:avLst/>
          </a:prstGeom>
          <a:noFill/>
        </p:spPr>
        <p:txBody>
          <a:bodyPr wrap="none" rtlCol="0">
            <a:spAutoFit/>
          </a:bodyPr>
          <a:lstStyle>
            <a:defPPr>
              <a:defRPr lang="zh-CN"/>
            </a:defPPr>
            <a:lvl1pPr algn="r">
              <a:defRPr sz="1400">
                <a:solidFill>
                  <a:schemeClr val="bg1">
                    <a:lumMod val="65000"/>
                  </a:schemeClr>
                </a:solidFill>
                <a:latin typeface="Arial Black" panose="020B0A04020102020204" pitchFamily="34" charset="0"/>
              </a:defRPr>
            </a:lvl1pPr>
          </a:lstStyle>
          <a:p>
            <a:pPr algn="ctr"/>
            <a:r>
              <a:rPr lang="zh-CN" altLang="id-ID" b="1" dirty="0">
                <a:solidFill>
                  <a:schemeClr val="bg1">
                    <a:lumMod val="95000"/>
                  </a:schemeClr>
                </a:solidFill>
              </a:rPr>
              <a:t>企业管理层</a:t>
            </a:r>
            <a:endParaRPr lang="zh-CN" altLang="id-ID" b="1" dirty="0">
              <a:solidFill>
                <a:schemeClr val="bg1">
                  <a:lumMod val="95000"/>
                </a:schemeClr>
              </a:solidFill>
            </a:endParaRPr>
          </a:p>
        </p:txBody>
      </p:sp>
      <p:sp>
        <p:nvSpPr>
          <p:cNvPr id="34" name="TextBox 159"/>
          <p:cNvSpPr txBox="1"/>
          <p:nvPr/>
        </p:nvSpPr>
        <p:spPr>
          <a:xfrm>
            <a:off x="6940389" y="1653368"/>
            <a:ext cx="2016760" cy="368300"/>
          </a:xfrm>
          <a:prstGeom prst="rect">
            <a:avLst/>
          </a:prstGeom>
          <a:noFill/>
        </p:spPr>
        <p:txBody>
          <a:bodyPr wrap="none" rtlCol="0">
            <a:spAutoFit/>
          </a:bodyPr>
          <a:lstStyle/>
          <a:p>
            <a:r>
              <a:rPr lang="zh-CN" sz="1800" b="1" dirty="0">
                <a:solidFill>
                  <a:schemeClr val="tx1">
                    <a:lumMod val="85000"/>
                    <a:lumOff val="15000"/>
                  </a:schemeClr>
                </a:solidFill>
                <a:latin typeface="微软雅黑" panose="020B0503020204020204" pitchFamily="34" charset="-122"/>
                <a:ea typeface="微软雅黑" panose="020B0503020204020204" pitchFamily="34" charset="-122"/>
              </a:rPr>
              <a:t>图纸报表随意丢放</a:t>
            </a:r>
            <a:endParaRPr lang="zh-CN" sz="180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35" name="矩形 47"/>
          <p:cNvSpPr>
            <a:spLocks noChangeArrowheads="1"/>
          </p:cNvSpPr>
          <p:nvPr/>
        </p:nvSpPr>
        <p:spPr bwMode="auto">
          <a:xfrm>
            <a:off x="6940389" y="2017165"/>
            <a:ext cx="2897777" cy="735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spcBef>
                <a:spcPct val="0"/>
              </a:spcBef>
              <a:buNone/>
            </a:pPr>
            <a:r>
              <a:rPr lang="zh-CN" altLang="en-US" sz="1400" dirty="0">
                <a:solidFill>
                  <a:schemeClr val="tx1">
                    <a:lumMod val="85000"/>
                    <a:lumOff val="15000"/>
                  </a:schemeClr>
                </a:solidFill>
                <a:sym typeface="微软雅黑" panose="020B0503020204020204" pitchFamily="34" charset="-122"/>
              </a:rPr>
              <a:t>员工在日常的工作中，普遍对公司的核心数据不在意，将打印出来的敏感数据随意堆放在办公桌上。</a:t>
            </a:r>
            <a:endParaRPr lang="zh-CN" altLang="en-US" sz="1400" dirty="0">
              <a:solidFill>
                <a:schemeClr val="tx1">
                  <a:lumMod val="85000"/>
                  <a:lumOff val="15000"/>
                </a:schemeClr>
              </a:solidFill>
              <a:sym typeface="微软雅黑" panose="020B0503020204020204" pitchFamily="34" charset="-122"/>
            </a:endParaRPr>
          </a:p>
        </p:txBody>
      </p:sp>
      <p:cxnSp>
        <p:nvCxnSpPr>
          <p:cNvPr id="51" name="Straight Connector 17"/>
          <p:cNvCxnSpPr/>
          <p:nvPr/>
        </p:nvCxnSpPr>
        <p:spPr>
          <a:xfrm flipH="1" flipV="1">
            <a:off x="6096000" y="5200015"/>
            <a:ext cx="3175" cy="1375410"/>
          </a:xfrm>
          <a:prstGeom prst="line">
            <a:avLst/>
          </a:prstGeom>
          <a:ln w="19050">
            <a:solidFill>
              <a:schemeClr val="tx1">
                <a:lumMod val="75000"/>
                <a:lumOff val="25000"/>
              </a:schemeClr>
            </a:solidFill>
            <a:prstDash val="solid"/>
            <a:tailEnd type="oval"/>
          </a:ln>
        </p:spPr>
        <p:style>
          <a:lnRef idx="1">
            <a:schemeClr val="accent1"/>
          </a:lnRef>
          <a:fillRef idx="0">
            <a:schemeClr val="accent1"/>
          </a:fillRef>
          <a:effectRef idx="0">
            <a:schemeClr val="accent1"/>
          </a:effectRef>
          <a:fontRef idx="minor">
            <a:schemeClr val="tx1"/>
          </a:fontRef>
        </p:style>
      </p:cxnSp>
      <p:sp>
        <p:nvSpPr>
          <p:cNvPr id="54" name="Oval 22"/>
          <p:cNvSpPr/>
          <p:nvPr/>
        </p:nvSpPr>
        <p:spPr>
          <a:xfrm>
            <a:off x="6208927" y="4711674"/>
            <a:ext cx="933656" cy="933652"/>
          </a:xfrm>
          <a:prstGeom prst="ellipse">
            <a:avLst/>
          </a:prstGeom>
          <a:solidFill>
            <a:srgbClr val="00B0F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35" b="1" dirty="0">
              <a:solidFill>
                <a:schemeClr val="tx2">
                  <a:lumMod val="75000"/>
                </a:schemeClr>
              </a:solidFill>
              <a:latin typeface="FontAwesome" pitchFamily="2" charset="0"/>
            </a:endParaRPr>
          </a:p>
        </p:txBody>
      </p:sp>
      <p:sp>
        <p:nvSpPr>
          <p:cNvPr id="55" name="TextBox 149"/>
          <p:cNvSpPr txBox="1"/>
          <p:nvPr/>
        </p:nvSpPr>
        <p:spPr>
          <a:xfrm>
            <a:off x="6227446" y="5023470"/>
            <a:ext cx="896620" cy="306705"/>
          </a:xfrm>
          <a:prstGeom prst="rect">
            <a:avLst/>
          </a:prstGeom>
          <a:noFill/>
        </p:spPr>
        <p:txBody>
          <a:bodyPr wrap="none" rtlCol="0">
            <a:spAutoFit/>
          </a:bodyPr>
          <a:lstStyle>
            <a:defPPr>
              <a:defRPr lang="zh-CN"/>
            </a:defPPr>
            <a:lvl1pPr algn="r">
              <a:defRPr sz="1400">
                <a:solidFill>
                  <a:schemeClr val="bg1">
                    <a:lumMod val="65000"/>
                  </a:schemeClr>
                </a:solidFill>
                <a:latin typeface="Arial Black" panose="020B0A04020102020204" pitchFamily="34" charset="0"/>
              </a:defRPr>
            </a:lvl1pPr>
          </a:lstStyle>
          <a:p>
            <a:pPr algn="ctr"/>
            <a:r>
              <a:rPr lang="zh-CN" b="1" dirty="0">
                <a:solidFill>
                  <a:schemeClr val="bg1">
                    <a:lumMod val="95000"/>
                  </a:schemeClr>
                </a:solidFill>
              </a:rPr>
              <a:t>公司员工</a:t>
            </a:r>
            <a:endParaRPr lang="zh-CN" b="1" dirty="0">
              <a:solidFill>
                <a:schemeClr val="bg1">
                  <a:lumMod val="95000"/>
                </a:schemeClr>
              </a:solidFill>
            </a:endParaRPr>
          </a:p>
        </p:txBody>
      </p:sp>
      <p:sp>
        <p:nvSpPr>
          <p:cNvPr id="59" name="TextBox 159"/>
          <p:cNvSpPr txBox="1"/>
          <p:nvPr/>
        </p:nvSpPr>
        <p:spPr>
          <a:xfrm>
            <a:off x="6940389" y="2761957"/>
            <a:ext cx="2016760" cy="368300"/>
          </a:xfrm>
          <a:prstGeom prst="rect">
            <a:avLst/>
          </a:prstGeom>
          <a:noFill/>
        </p:spPr>
        <p:txBody>
          <a:bodyPr wrap="none" rtlCol="0">
            <a:spAutoFit/>
          </a:bodyPr>
          <a:lstStyle/>
          <a:p>
            <a:r>
              <a:rPr lang="zh-CN" altLang="en-US" sz="1800" b="1" dirty="0">
                <a:solidFill>
                  <a:schemeClr val="tx1">
                    <a:lumMod val="85000"/>
                    <a:lumOff val="15000"/>
                  </a:schemeClr>
                </a:solidFill>
                <a:latin typeface="微软雅黑" panose="020B0503020204020204" pitchFamily="34" charset="-122"/>
                <a:ea typeface="微软雅黑" panose="020B0503020204020204" pitchFamily="34" charset="-122"/>
              </a:rPr>
              <a:t>敏感文件随意发送</a:t>
            </a:r>
            <a:endParaRPr lang="id-ID" sz="180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60" name="矩形 47"/>
          <p:cNvSpPr>
            <a:spLocks noChangeArrowheads="1"/>
          </p:cNvSpPr>
          <p:nvPr/>
        </p:nvSpPr>
        <p:spPr bwMode="auto">
          <a:xfrm>
            <a:off x="6940389" y="3125754"/>
            <a:ext cx="2897777" cy="951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spcBef>
                <a:spcPct val="0"/>
              </a:spcBef>
              <a:buNone/>
            </a:pPr>
            <a:r>
              <a:rPr lang="zh-CN" altLang="en-US" sz="1400" dirty="0">
                <a:solidFill>
                  <a:schemeClr val="tx1">
                    <a:lumMod val="85000"/>
                    <a:lumOff val="15000"/>
                  </a:schemeClr>
                </a:solidFill>
                <a:sym typeface="微软雅黑" panose="020B0503020204020204" pitchFamily="34" charset="-122"/>
              </a:rPr>
              <a:t>员工在工作当中随意地发送公司的敏感数据给其他人员，无意间造成泄密，甚至发生泄密事件时，无人知晓。</a:t>
            </a:r>
            <a:endParaRPr lang="zh-CN" altLang="en-US" sz="1400" dirty="0">
              <a:solidFill>
                <a:schemeClr val="tx1">
                  <a:lumMod val="85000"/>
                  <a:lumOff val="15000"/>
                </a:schemeClr>
              </a:solidFill>
              <a:sym typeface="微软雅黑" panose="020B0503020204020204" pitchFamily="34" charset="-122"/>
            </a:endParaRPr>
          </a:p>
        </p:txBody>
      </p:sp>
      <p:sp>
        <p:nvSpPr>
          <p:cNvPr id="62" name="矩形 61"/>
          <p:cNvSpPr/>
          <p:nvPr/>
        </p:nvSpPr>
        <p:spPr>
          <a:xfrm>
            <a:off x="9920631" y="1703486"/>
            <a:ext cx="1523846" cy="1900379"/>
          </a:xfrm>
          <a:prstGeom prst="rect">
            <a:avLst/>
          </a:prstGeom>
          <a:blipFill>
            <a:blip r:embed="rId1" cstate="print"/>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3"/>
          <p:cNvSpPr>
            <a:spLocks noChangeArrowheads="1"/>
          </p:cNvSpPr>
          <p:nvPr/>
        </p:nvSpPr>
        <p:spPr bwMode="auto">
          <a:xfrm>
            <a:off x="1073958" y="224898"/>
            <a:ext cx="4523105" cy="582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l">
              <a:spcBef>
                <a:spcPct val="0"/>
              </a:spcBef>
              <a:buNone/>
            </a:pPr>
            <a:r>
              <a:rPr lang="en-US" altLang="zh-CN" b="1" dirty="0">
                <a:solidFill>
                  <a:schemeClr val="tx1">
                    <a:lumMod val="65000"/>
                    <a:lumOff val="35000"/>
                  </a:schemeClr>
                </a:solidFill>
                <a:latin typeface="Arial" panose="020B0604020202020204" pitchFamily="34" charset="0"/>
                <a:cs typeface="Arial" panose="020B0604020202020204" pitchFamily="34" charset="0"/>
                <a:sym typeface="Impact" panose="020B0806030902050204" pitchFamily="34" charset="0"/>
              </a:rPr>
              <a:t>2.3 </a:t>
            </a:r>
            <a:r>
              <a:rPr lang="zh-CN" altLang="en-US" b="1" dirty="0">
                <a:solidFill>
                  <a:schemeClr val="tx1">
                    <a:lumMod val="65000"/>
                    <a:lumOff val="35000"/>
                  </a:schemeClr>
                </a:solidFill>
                <a:latin typeface="Arial" panose="020B0604020202020204" pitchFamily="34" charset="0"/>
                <a:cs typeface="Arial" panose="020B0604020202020204" pitchFamily="34" charset="0"/>
                <a:sym typeface="Impact" panose="020B0806030902050204" pitchFamily="34" charset="0"/>
              </a:rPr>
              <a:t>造成泄密的主要原因</a:t>
            </a:r>
            <a:endParaRPr lang="zh-CN" altLang="en-US" b="1" dirty="0">
              <a:solidFill>
                <a:schemeClr val="tx1">
                  <a:lumMod val="65000"/>
                  <a:lumOff val="35000"/>
                </a:schemeClr>
              </a:solidFill>
              <a:latin typeface="Arial" panose="020B0604020202020204" pitchFamily="34" charset="0"/>
              <a:cs typeface="Arial" panose="020B0604020202020204" pitchFamily="34" charset="0"/>
              <a:sym typeface="Impact" panose="020B0806030902050204" pitchFamily="34" charset="0"/>
            </a:endParaRPr>
          </a:p>
        </p:txBody>
      </p:sp>
      <p:sp>
        <p:nvSpPr>
          <p:cNvPr id="3" name="文本框 37"/>
          <p:cNvSpPr txBox="1"/>
          <p:nvPr/>
        </p:nvSpPr>
        <p:spPr>
          <a:xfrm>
            <a:off x="1073958" y="759817"/>
            <a:ext cx="2308007" cy="335915"/>
          </a:xfrm>
          <a:prstGeom prst="rect">
            <a:avLst/>
          </a:prstGeom>
          <a:noFill/>
        </p:spPr>
        <p:txBody>
          <a:bodyPr wrap="square" lIns="91431" tIns="45716" rIns="91431" bIns="45716" rtlCol="0">
            <a:spAutoFit/>
          </a:bodyPr>
          <a:lstStyle>
            <a:defPPr>
              <a:defRPr lang="zh-CN"/>
            </a:defPPr>
            <a:lvl1pPr>
              <a:defRPr sz="1600">
                <a:solidFill>
                  <a:schemeClr val="tx1">
                    <a:lumMod val="50000"/>
                    <a:lumOff val="50000"/>
                  </a:schemeClr>
                </a:solidFill>
                <a:latin typeface="Arial" panose="020B0604020202020204" pitchFamily="34" charset="0"/>
                <a:cs typeface="Arial" panose="020B0604020202020204" pitchFamily="34" charset="0"/>
              </a:defRPr>
            </a:lvl1pPr>
          </a:lstStyle>
          <a:p>
            <a:r>
              <a:rPr lang="en-US" dirty="0">
                <a:solidFill>
                  <a:schemeClr val="tx1">
                    <a:lumMod val="65000"/>
                    <a:lumOff val="35000"/>
                  </a:schemeClr>
                </a:solidFill>
              </a:rPr>
              <a:t>The Main Reasons</a:t>
            </a:r>
            <a:endParaRPr lang="en-US" dirty="0">
              <a:solidFill>
                <a:schemeClr val="tx1">
                  <a:lumMod val="65000"/>
                  <a:lumOff val="35000"/>
                </a:schemeClr>
              </a:solidFill>
            </a:endParaRPr>
          </a:p>
        </p:txBody>
      </p:sp>
      <p:sp>
        <p:nvSpPr>
          <p:cNvPr id="5" name="圆角矩形 4"/>
          <p:cNvSpPr/>
          <p:nvPr/>
        </p:nvSpPr>
        <p:spPr>
          <a:xfrm>
            <a:off x="1082987" y="1811967"/>
            <a:ext cx="3996000" cy="1980000"/>
          </a:xfrm>
          <a:prstGeom prst="roundRect">
            <a:avLst>
              <a:gd name="adj" fmla="val 9774"/>
            </a:avLst>
          </a:prstGeom>
          <a:noFill/>
          <a:ln w="190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zh-CN" altLang="en-US" sz="2000" b="1" dirty="0">
                <a:solidFill>
                  <a:schemeClr val="tx1"/>
                </a:solidFill>
                <a:latin typeface="微软雅黑" panose="020B0503020204020204" pitchFamily="34" charset="-122"/>
                <a:ea typeface="微软雅黑" panose="020B0503020204020204" pitchFamily="34" charset="-122"/>
              </a:rPr>
              <a:t>关注外网安全</a:t>
            </a:r>
            <a:endParaRPr lang="en-US" altLang="zh-CN" sz="2000" b="1" dirty="0">
              <a:solidFill>
                <a:srgbClr val="00428C"/>
              </a:solidFill>
              <a:latin typeface="微软雅黑" panose="020B0503020204020204" pitchFamily="34" charset="-122"/>
              <a:ea typeface="微软雅黑" panose="020B0503020204020204" pitchFamily="34" charset="-122"/>
            </a:endParaRPr>
          </a:p>
          <a:p>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部署防火墙、</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rPr>
              <a:t>IDS/IPS</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、漏洞扫描系统等，防范外部入侵（黑客、木马等）</a:t>
            </a:r>
            <a:endPar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endParaRPr>
          </a:p>
          <a:p>
            <a:pPr>
              <a:lnSpc>
                <a:spcPct val="150000"/>
              </a:lnSpc>
            </a:pPr>
            <a:endParaRPr lang="en-US" altLang="zh-CN" dirty="0">
              <a:solidFill>
                <a:schemeClr val="tx1">
                  <a:lumMod val="75000"/>
                  <a:lumOff val="25000"/>
                </a:schemeClr>
              </a:solidFill>
              <a:latin typeface="微软雅黑" panose="020B0503020204020204" pitchFamily="34" charset="-122"/>
              <a:ea typeface="微软雅黑" panose="020B0503020204020204" pitchFamily="34" charset="-122"/>
            </a:endParaRPr>
          </a:p>
          <a:p>
            <a:pPr>
              <a:lnSpc>
                <a:spcPct val="150000"/>
              </a:lnSpc>
            </a:pPr>
            <a:endParaRPr lang="zh-CN" altLang="en-US" dirty="0">
              <a:solidFill>
                <a:schemeClr val="tx1">
                  <a:lumMod val="75000"/>
                  <a:lumOff val="25000"/>
                </a:schemeClr>
              </a:solidFill>
              <a:latin typeface="微软雅黑" panose="020B0503020204020204" pitchFamily="34" charset="-122"/>
              <a:ea typeface="微软雅黑" panose="020B0503020204020204" pitchFamily="34" charset="-122"/>
            </a:endParaRPr>
          </a:p>
        </p:txBody>
      </p:sp>
      <p:pic>
        <p:nvPicPr>
          <p:cNvPr id="10" name="Picture 4" descr="D:\备用机文件-zhonggm\PPT-统一图标\128\防火墙 (6).png"/>
          <p:cNvPicPr>
            <a:picLocks noChangeAspect="1" noChangeArrowheads="1"/>
          </p:cNvPicPr>
          <p:nvPr/>
        </p:nvPicPr>
        <p:blipFill>
          <a:blip r:embed="rId2" cstate="print"/>
          <a:srcRect/>
          <a:stretch>
            <a:fillRect/>
          </a:stretch>
        </p:blipFill>
        <p:spPr bwMode="auto">
          <a:xfrm>
            <a:off x="1297301" y="3146823"/>
            <a:ext cx="734400" cy="648000"/>
          </a:xfrm>
          <a:prstGeom prst="rect">
            <a:avLst/>
          </a:prstGeom>
          <a:noFill/>
        </p:spPr>
      </p:pic>
      <p:pic>
        <p:nvPicPr>
          <p:cNvPr id="11" name="图片 10" descr="汇聚层交换机.png"/>
          <p:cNvPicPr>
            <a:picLocks noChangeAspect="1"/>
          </p:cNvPicPr>
          <p:nvPr/>
        </p:nvPicPr>
        <p:blipFill>
          <a:blip r:embed="rId3" cstate="print"/>
          <a:stretch>
            <a:fillRect/>
          </a:stretch>
        </p:blipFill>
        <p:spPr>
          <a:xfrm>
            <a:off x="2440310" y="3310754"/>
            <a:ext cx="1003501" cy="504000"/>
          </a:xfrm>
          <a:prstGeom prst="rect">
            <a:avLst/>
          </a:prstGeom>
        </p:spPr>
      </p:pic>
      <p:pic>
        <p:nvPicPr>
          <p:cNvPr id="12" name="图片 11" descr="硬件-安全网关.png"/>
          <p:cNvPicPr>
            <a:picLocks noChangeAspect="1"/>
          </p:cNvPicPr>
          <p:nvPr/>
        </p:nvPicPr>
        <p:blipFill>
          <a:blip r:embed="rId4" cstate="print"/>
          <a:stretch>
            <a:fillRect/>
          </a:stretch>
        </p:blipFill>
        <p:spPr>
          <a:xfrm>
            <a:off x="3869070" y="3300653"/>
            <a:ext cx="977435" cy="540000"/>
          </a:xfrm>
          <a:prstGeom prst="rect">
            <a:avLst/>
          </a:prstGeom>
        </p:spPr>
      </p:pic>
      <p:sp>
        <p:nvSpPr>
          <p:cNvPr id="9" name="圆角矩形 8"/>
          <p:cNvSpPr/>
          <p:nvPr/>
        </p:nvSpPr>
        <p:spPr>
          <a:xfrm>
            <a:off x="1073804" y="4278942"/>
            <a:ext cx="3996000" cy="1980000"/>
          </a:xfrm>
          <a:prstGeom prst="roundRect">
            <a:avLst>
              <a:gd name="adj" fmla="val 9774"/>
            </a:avLst>
          </a:prstGeom>
          <a:noFill/>
          <a:ln w="190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zh-CN" altLang="en-US" sz="2000" b="1" dirty="0">
                <a:solidFill>
                  <a:schemeClr val="tx1"/>
                </a:solidFill>
                <a:latin typeface="微软雅黑" panose="020B0503020204020204" pitchFamily="34" charset="-122"/>
                <a:ea typeface="微软雅黑" panose="020B0503020204020204" pitchFamily="34" charset="-122"/>
              </a:rPr>
              <a:t>忽视内网安全</a:t>
            </a:r>
            <a:endParaRPr lang="en-US" altLang="zh-CN" sz="2000" b="1" dirty="0">
              <a:solidFill>
                <a:schemeClr val="accent6">
                  <a:lumMod val="75000"/>
                </a:schemeClr>
              </a:solidFill>
              <a:latin typeface="微软雅黑" panose="020B0503020204020204" pitchFamily="34" charset="-122"/>
              <a:ea typeface="微软雅黑" panose="020B0503020204020204" pitchFamily="34" charset="-122"/>
            </a:endParaRPr>
          </a:p>
          <a:p>
            <a:pPr>
              <a:lnSpc>
                <a:spcPct val="150000"/>
              </a:lnSpc>
            </a:pP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缺乏对内部各种</a:t>
            </a:r>
            <a:r>
              <a:rPr lang="zh-CN" altLang="en-US" sz="1600" b="1" dirty="0">
                <a:solidFill>
                  <a:schemeClr val="accent6">
                    <a:lumMod val="75000"/>
                  </a:schemeClr>
                </a:solidFill>
                <a:latin typeface="微软雅黑" panose="020B0503020204020204" pitchFamily="34" charset="-122"/>
                <a:ea typeface="微软雅黑" panose="020B0503020204020204" pitchFamily="34" charset="-122"/>
              </a:rPr>
              <a:t>行为</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进行有效、合规管理</a:t>
            </a:r>
            <a:endPar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endParaRPr>
          </a:p>
          <a:p>
            <a:pPr>
              <a:lnSpc>
                <a:spcPct val="150000"/>
              </a:lnSpc>
            </a:pPr>
            <a:endPar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endParaRPr>
          </a:p>
          <a:p>
            <a:pPr>
              <a:lnSpc>
                <a:spcPct val="150000"/>
              </a:lnSpc>
            </a:pPr>
            <a:endPar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endParaRPr>
          </a:p>
          <a:p>
            <a:pPr>
              <a:lnSpc>
                <a:spcPct val="150000"/>
              </a:lnSpc>
            </a:pP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pic>
        <p:nvPicPr>
          <p:cNvPr id="13" name="Picture 56" descr="D:\备用机文件-zhonggm\PPT-统一图标\128\U盘 (1).png"/>
          <p:cNvPicPr>
            <a:picLocks noChangeAspect="1" noChangeArrowheads="1"/>
          </p:cNvPicPr>
          <p:nvPr/>
        </p:nvPicPr>
        <p:blipFill>
          <a:blip r:embed="rId5" cstate="print"/>
          <a:srcRect/>
          <a:stretch>
            <a:fillRect/>
          </a:stretch>
        </p:blipFill>
        <p:spPr bwMode="auto">
          <a:xfrm>
            <a:off x="1194610" y="5537530"/>
            <a:ext cx="535785" cy="540000"/>
          </a:xfrm>
          <a:prstGeom prst="rect">
            <a:avLst/>
          </a:prstGeom>
          <a:noFill/>
        </p:spPr>
      </p:pic>
      <p:pic>
        <p:nvPicPr>
          <p:cNvPr id="14" name="Picture 53" descr="D:\备用机文件-zhonggm\PPT-统一图标\128\打印机 (1).png"/>
          <p:cNvPicPr>
            <a:picLocks noChangeAspect="1" noChangeArrowheads="1"/>
          </p:cNvPicPr>
          <p:nvPr/>
        </p:nvPicPr>
        <p:blipFill>
          <a:blip r:embed="rId6" cstate="print"/>
          <a:srcRect/>
          <a:stretch>
            <a:fillRect/>
          </a:stretch>
        </p:blipFill>
        <p:spPr bwMode="auto">
          <a:xfrm>
            <a:off x="1945156" y="5524330"/>
            <a:ext cx="540000" cy="540000"/>
          </a:xfrm>
          <a:prstGeom prst="rect">
            <a:avLst/>
          </a:prstGeom>
          <a:noFill/>
        </p:spPr>
      </p:pic>
      <p:pic>
        <p:nvPicPr>
          <p:cNvPr id="15" name="Picture 6" descr="HTTP"/>
          <p:cNvPicPr>
            <a:picLocks noChangeAspect="1" noChangeArrowheads="1"/>
          </p:cNvPicPr>
          <p:nvPr/>
        </p:nvPicPr>
        <p:blipFill>
          <a:blip r:embed="rId7" cstate="print"/>
          <a:srcRect/>
          <a:stretch>
            <a:fillRect/>
          </a:stretch>
        </p:blipFill>
        <p:spPr bwMode="auto">
          <a:xfrm>
            <a:off x="2805611" y="5524330"/>
            <a:ext cx="539999" cy="540000"/>
          </a:xfrm>
          <a:prstGeom prst="rect">
            <a:avLst/>
          </a:prstGeom>
          <a:noFill/>
        </p:spPr>
      </p:pic>
      <p:pic>
        <p:nvPicPr>
          <p:cNvPr id="16" name="Picture 8" descr="即时通讯"/>
          <p:cNvPicPr preferRelativeResize="0">
            <a:picLocks noChangeAspect="1" noChangeArrowheads="1"/>
          </p:cNvPicPr>
          <p:nvPr/>
        </p:nvPicPr>
        <p:blipFill>
          <a:blip r:embed="rId8" cstate="print"/>
          <a:srcRect/>
          <a:stretch>
            <a:fillRect/>
          </a:stretch>
        </p:blipFill>
        <p:spPr bwMode="auto">
          <a:xfrm>
            <a:off x="3632934" y="5551178"/>
            <a:ext cx="540000" cy="540000"/>
          </a:xfrm>
          <a:prstGeom prst="rect">
            <a:avLst/>
          </a:prstGeom>
          <a:noFill/>
          <a:ln w="9525">
            <a:noFill/>
            <a:miter lim="800000"/>
            <a:headEnd/>
            <a:tailEnd/>
          </a:ln>
        </p:spPr>
      </p:pic>
      <p:pic>
        <p:nvPicPr>
          <p:cNvPr id="17" name="Picture 4" descr="D:\备用机文件-zhonggm\PPT-统一图标\128\蓝牙.png"/>
          <p:cNvPicPr>
            <a:picLocks noChangeAspect="1" noChangeArrowheads="1"/>
          </p:cNvPicPr>
          <p:nvPr/>
        </p:nvPicPr>
        <p:blipFill>
          <a:blip r:embed="rId9" cstate="print"/>
          <a:srcRect/>
          <a:stretch>
            <a:fillRect/>
          </a:stretch>
        </p:blipFill>
        <p:spPr bwMode="auto">
          <a:xfrm>
            <a:off x="4329906" y="5534332"/>
            <a:ext cx="540000" cy="540000"/>
          </a:xfrm>
          <a:prstGeom prst="rect">
            <a:avLst/>
          </a:prstGeom>
          <a:noFill/>
        </p:spPr>
      </p:pic>
      <p:sp>
        <p:nvSpPr>
          <p:cNvPr id="23" name="矩形 22"/>
          <p:cNvSpPr/>
          <p:nvPr/>
        </p:nvSpPr>
        <p:spPr>
          <a:xfrm>
            <a:off x="1730375" y="1252220"/>
            <a:ext cx="3355975" cy="5759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800" b="1" dirty="0">
                <a:solidFill>
                  <a:schemeClr val="tx1">
                    <a:lumMod val="75000"/>
                    <a:lumOff val="25000"/>
                  </a:schemeClr>
                </a:solidFill>
                <a:latin typeface="微软雅黑" panose="020B0503020204020204" pitchFamily="34" charset="-122"/>
                <a:ea typeface="微软雅黑" panose="020B0503020204020204" pitchFamily="34" charset="-122"/>
              </a:rPr>
              <a:t>管理者</a:t>
            </a:r>
            <a:r>
              <a:rPr lang="en-US" altLang="zh-CN" sz="1800" b="1" dirty="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en-US" sz="1800" b="1" dirty="0">
                <a:solidFill>
                  <a:schemeClr val="tx1">
                    <a:lumMod val="75000"/>
                    <a:lumOff val="25000"/>
                  </a:schemeClr>
                </a:solidFill>
                <a:latin typeface="微软雅黑" panose="020B0503020204020204" pitchFamily="34" charset="-122"/>
                <a:ea typeface="微软雅黑" panose="020B0503020204020204" pitchFamily="34" charset="-122"/>
              </a:rPr>
              <a:t>对信息安全</a:t>
            </a:r>
            <a:r>
              <a:rPr lang="zh-CN" altLang="en-US" sz="1800" b="1" dirty="0">
                <a:solidFill>
                  <a:srgbClr val="FF0000"/>
                </a:solidFill>
                <a:latin typeface="微软雅黑" panose="020B0503020204020204" pitchFamily="34" charset="-122"/>
                <a:ea typeface="微软雅黑" panose="020B0503020204020204" pitchFamily="34" charset="-122"/>
              </a:rPr>
              <a:t>不够重视</a:t>
            </a:r>
            <a:endParaRPr lang="zh-CN" altLang="en-US" sz="1800" b="1" dirty="0">
              <a:solidFill>
                <a:srgbClr val="FF0000"/>
              </a:solidFill>
              <a:latin typeface="微软雅黑" panose="020B0503020204020204" pitchFamily="34" charset="-122"/>
              <a:ea typeface="微软雅黑" panose="020B0503020204020204" pitchFamily="34" charset="-122"/>
            </a:endParaRPr>
          </a:p>
        </p:txBody>
      </p:sp>
      <p:sp>
        <p:nvSpPr>
          <p:cNvPr id="18" name="矩形 17"/>
          <p:cNvSpPr/>
          <p:nvPr/>
        </p:nvSpPr>
        <p:spPr>
          <a:xfrm>
            <a:off x="7228824" y="5023171"/>
            <a:ext cx="6215106" cy="57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800" b="1" dirty="0">
                <a:solidFill>
                  <a:schemeClr val="tx1">
                    <a:lumMod val="75000"/>
                    <a:lumOff val="25000"/>
                  </a:schemeClr>
                </a:solidFill>
                <a:latin typeface="微软雅黑" panose="020B0503020204020204" pitchFamily="34" charset="-122"/>
                <a:ea typeface="微软雅黑" panose="020B0503020204020204" pitchFamily="34" charset="-122"/>
              </a:rPr>
              <a:t>员工</a:t>
            </a:r>
            <a:r>
              <a:rPr lang="en-US" altLang="zh-CN" sz="1800" b="1" dirty="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en-US" sz="1800" b="1" dirty="0">
                <a:solidFill>
                  <a:srgbClr val="FF0000"/>
                </a:solidFill>
                <a:latin typeface="微软雅黑" panose="020B0503020204020204" pitchFamily="34" charset="-122"/>
                <a:ea typeface="微软雅黑" panose="020B0503020204020204" pitchFamily="34" charset="-122"/>
              </a:rPr>
              <a:t>安全意识</a:t>
            </a:r>
            <a:r>
              <a:rPr lang="zh-CN" altLang="en-US" sz="1800" b="1" dirty="0">
                <a:solidFill>
                  <a:schemeClr val="tx1">
                    <a:lumMod val="75000"/>
                    <a:lumOff val="25000"/>
                  </a:schemeClr>
                </a:solidFill>
                <a:latin typeface="微软雅黑" panose="020B0503020204020204" pitchFamily="34" charset="-122"/>
                <a:ea typeface="微软雅黑" panose="020B0503020204020204" pitchFamily="34" charset="-122"/>
              </a:rPr>
              <a:t>普遍</a:t>
            </a:r>
            <a:r>
              <a:rPr lang="zh-CN" altLang="en-US" sz="1800" b="1" dirty="0">
                <a:solidFill>
                  <a:srgbClr val="FF0000"/>
                </a:solidFill>
                <a:latin typeface="微软雅黑" panose="020B0503020204020204" pitchFamily="34" charset="-122"/>
                <a:ea typeface="微软雅黑" panose="020B0503020204020204" pitchFamily="34" charset="-122"/>
              </a:rPr>
              <a:t>不高</a:t>
            </a:r>
            <a:r>
              <a:rPr lang="zh-CN" altLang="en-US" sz="1800" b="1" dirty="0">
                <a:solidFill>
                  <a:schemeClr val="tx1">
                    <a:lumMod val="75000"/>
                    <a:lumOff val="25000"/>
                  </a:schemeClr>
                </a:solidFill>
                <a:latin typeface="微软雅黑" panose="020B0503020204020204" pitchFamily="34" charset="-122"/>
                <a:ea typeface="微软雅黑" panose="020B0503020204020204" pitchFamily="34" charset="-122"/>
              </a:rPr>
              <a:t>，水平参差不齐</a:t>
            </a:r>
            <a:endParaRPr lang="zh-CN" altLang="en-US" sz="18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pic>
        <p:nvPicPr>
          <p:cNvPr id="4" name="图片 3" descr="员工"/>
          <p:cNvPicPr>
            <a:picLocks noChangeAspect="1"/>
          </p:cNvPicPr>
          <p:nvPr/>
        </p:nvPicPr>
        <p:blipFill>
          <a:blip r:embed="rId10"/>
          <a:stretch>
            <a:fillRect/>
          </a:stretch>
        </p:blipFill>
        <p:spPr>
          <a:xfrm>
            <a:off x="7228840" y="4156710"/>
            <a:ext cx="1239520" cy="880745"/>
          </a:xfrm>
          <a:prstGeom prst="rect">
            <a:avLst/>
          </a:prstGeom>
        </p:spPr>
      </p:pic>
      <p:pic>
        <p:nvPicPr>
          <p:cNvPr id="6" name="图片 5" descr="管理员"/>
          <p:cNvPicPr>
            <a:picLocks noChangeAspect="1"/>
          </p:cNvPicPr>
          <p:nvPr/>
        </p:nvPicPr>
        <p:blipFill>
          <a:blip r:embed="rId11"/>
          <a:stretch>
            <a:fillRect/>
          </a:stretch>
        </p:blipFill>
        <p:spPr>
          <a:xfrm>
            <a:off x="779145" y="822960"/>
            <a:ext cx="1071245" cy="1434465"/>
          </a:xfrm>
          <a:prstGeom prst="rect">
            <a:avLst/>
          </a:prstGeom>
        </p:spPr>
      </p:pic>
      <p:pic>
        <p:nvPicPr>
          <p:cNvPr id="7" name="图片 6" descr="销掌门-透明背景-logo"/>
          <p:cNvPicPr>
            <a:picLocks noChangeAspect="1"/>
          </p:cNvPicPr>
          <p:nvPr/>
        </p:nvPicPr>
        <p:blipFill>
          <a:blip r:embed="rId12" cstate="print"/>
          <a:stretch>
            <a:fillRect/>
          </a:stretch>
        </p:blipFill>
        <p:spPr>
          <a:xfrm>
            <a:off x="10789920" y="167005"/>
            <a:ext cx="1132205" cy="829310"/>
          </a:xfrm>
          <a:prstGeom prst="rect">
            <a:avLst/>
          </a:prstGeom>
        </p:spPr>
      </p:pic>
    </p:spTree>
  </p:cSld>
  <p:clrMapOvr>
    <a:masterClrMapping/>
  </p:clrMapOvr>
  <p:transition spd="slow" advClick="0" advTm="0">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wipe(up)">
                                      <p:cBhvr>
                                        <p:cTn id="16" dur="500"/>
                                        <p:tgtEl>
                                          <p:spTgt spid="28"/>
                                        </p:tgtEl>
                                      </p:cBhvr>
                                    </p:animEffect>
                                  </p:childTnLst>
                                </p:cTn>
                              </p:par>
                            </p:childTnLst>
                          </p:cTn>
                        </p:par>
                        <p:par>
                          <p:cTn id="17" fill="hold">
                            <p:stCondLst>
                              <p:cond delay="500"/>
                            </p:stCondLst>
                            <p:childTnLst>
                              <p:par>
                                <p:cTn id="18" presetID="23" presetClass="entr" presetSubtype="16" fill="hold" grpId="0" nodeType="afterEffect">
                                  <p:stCondLst>
                                    <p:cond delay="0"/>
                                  </p:stCondLst>
                                  <p:childTnLst>
                                    <p:set>
                                      <p:cBhvr>
                                        <p:cTn id="19" dur="1" fill="hold">
                                          <p:stCondLst>
                                            <p:cond delay="0"/>
                                          </p:stCondLst>
                                        </p:cTn>
                                        <p:tgtEl>
                                          <p:spTgt spid="29"/>
                                        </p:tgtEl>
                                        <p:attrNameLst>
                                          <p:attrName>style.visibility</p:attrName>
                                        </p:attrNameLst>
                                      </p:cBhvr>
                                      <p:to>
                                        <p:strVal val="visible"/>
                                      </p:to>
                                    </p:set>
                                    <p:anim calcmode="lin" valueType="num">
                                      <p:cBhvr>
                                        <p:cTn id="20" dur="500" fill="hold"/>
                                        <p:tgtEl>
                                          <p:spTgt spid="29"/>
                                        </p:tgtEl>
                                        <p:attrNameLst>
                                          <p:attrName>ppt_w</p:attrName>
                                        </p:attrNameLst>
                                      </p:cBhvr>
                                      <p:tavLst>
                                        <p:tav tm="0">
                                          <p:val>
                                            <p:fltVal val="0"/>
                                          </p:val>
                                        </p:tav>
                                        <p:tav tm="100000">
                                          <p:val>
                                            <p:strVal val="#ppt_w"/>
                                          </p:val>
                                        </p:tav>
                                      </p:tavLst>
                                    </p:anim>
                                    <p:anim calcmode="lin" valueType="num">
                                      <p:cBhvr>
                                        <p:cTn id="21" dur="500" fill="hold"/>
                                        <p:tgtEl>
                                          <p:spTgt spid="29"/>
                                        </p:tgtEl>
                                        <p:attrNameLst>
                                          <p:attrName>ppt_h</p:attrName>
                                        </p:attrNameLst>
                                      </p:cBhvr>
                                      <p:tavLst>
                                        <p:tav tm="0">
                                          <p:val>
                                            <p:fltVal val="0"/>
                                          </p:val>
                                        </p:tav>
                                        <p:tav tm="100000">
                                          <p:val>
                                            <p:strVal val="#ppt_h"/>
                                          </p:val>
                                        </p:tav>
                                      </p:tavLst>
                                    </p:anim>
                                  </p:childTnLst>
                                </p:cTn>
                              </p:par>
                              <p:par>
                                <p:cTn id="22" presetID="23" presetClass="entr" presetSubtype="16" fill="hold" grpId="0" nodeType="withEffect">
                                  <p:stCondLst>
                                    <p:cond delay="0"/>
                                  </p:stCondLst>
                                  <p:childTnLst>
                                    <p:set>
                                      <p:cBhvr>
                                        <p:cTn id="23" dur="1" fill="hold">
                                          <p:stCondLst>
                                            <p:cond delay="0"/>
                                          </p:stCondLst>
                                        </p:cTn>
                                        <p:tgtEl>
                                          <p:spTgt spid="33"/>
                                        </p:tgtEl>
                                        <p:attrNameLst>
                                          <p:attrName>style.visibility</p:attrName>
                                        </p:attrNameLst>
                                      </p:cBhvr>
                                      <p:to>
                                        <p:strVal val="visible"/>
                                      </p:to>
                                    </p:set>
                                    <p:anim calcmode="lin" valueType="num">
                                      <p:cBhvr>
                                        <p:cTn id="24" dur="500" fill="hold"/>
                                        <p:tgtEl>
                                          <p:spTgt spid="33"/>
                                        </p:tgtEl>
                                        <p:attrNameLst>
                                          <p:attrName>ppt_w</p:attrName>
                                        </p:attrNameLst>
                                      </p:cBhvr>
                                      <p:tavLst>
                                        <p:tav tm="0">
                                          <p:val>
                                            <p:fltVal val="0"/>
                                          </p:val>
                                        </p:tav>
                                        <p:tav tm="100000">
                                          <p:val>
                                            <p:strVal val="#ppt_w"/>
                                          </p:val>
                                        </p:tav>
                                      </p:tavLst>
                                    </p:anim>
                                    <p:anim calcmode="lin" valueType="num">
                                      <p:cBhvr>
                                        <p:cTn id="25" dur="500" fill="hold"/>
                                        <p:tgtEl>
                                          <p:spTgt spid="33"/>
                                        </p:tgtEl>
                                        <p:attrNameLst>
                                          <p:attrName>ppt_h</p:attrName>
                                        </p:attrNameLst>
                                      </p:cBhvr>
                                      <p:tavLst>
                                        <p:tav tm="0">
                                          <p:val>
                                            <p:fltVal val="0"/>
                                          </p:val>
                                        </p:tav>
                                        <p:tav tm="100000">
                                          <p:val>
                                            <p:strVal val="#ppt_h"/>
                                          </p:val>
                                        </p:tav>
                                      </p:tavLst>
                                    </p:anim>
                                  </p:childTnLst>
                                </p:cTn>
                              </p:par>
                            </p:childTnLst>
                          </p:cTn>
                        </p:par>
                        <p:par>
                          <p:cTn id="26" fill="hold">
                            <p:stCondLst>
                              <p:cond delay="1000"/>
                            </p:stCondLst>
                            <p:childTnLst>
                              <p:par>
                                <p:cTn id="27" presetID="2" presetClass="entr" presetSubtype="4" fill="hold" nodeType="after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ppt_x"/>
                                          </p:val>
                                        </p:tav>
                                        <p:tav tm="100000">
                                          <p:val>
                                            <p:strVal val="#ppt_x"/>
                                          </p:val>
                                        </p:tav>
                                      </p:tavLst>
                                    </p:anim>
                                    <p:anim calcmode="lin" valueType="num">
                                      <p:cBhvr additive="base">
                                        <p:cTn id="30" dur="500" fill="hold"/>
                                        <p:tgtEl>
                                          <p:spTgt spid="6"/>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23"/>
                                        </p:tgtEl>
                                        <p:attrNameLst>
                                          <p:attrName>style.visibility</p:attrName>
                                        </p:attrNameLst>
                                      </p:cBhvr>
                                      <p:to>
                                        <p:strVal val="visible"/>
                                      </p:to>
                                    </p:set>
                                    <p:anim calcmode="lin" valueType="num">
                                      <p:cBhvr additive="base">
                                        <p:cTn id="33" dur="500" fill="hold"/>
                                        <p:tgtEl>
                                          <p:spTgt spid="23"/>
                                        </p:tgtEl>
                                        <p:attrNameLst>
                                          <p:attrName>ppt_x</p:attrName>
                                        </p:attrNameLst>
                                      </p:cBhvr>
                                      <p:tavLst>
                                        <p:tav tm="0">
                                          <p:val>
                                            <p:strVal val="#ppt_x"/>
                                          </p:val>
                                        </p:tav>
                                        <p:tav tm="100000">
                                          <p:val>
                                            <p:strVal val="#ppt_x"/>
                                          </p:val>
                                        </p:tav>
                                      </p:tavLst>
                                    </p:anim>
                                    <p:anim calcmode="lin" valueType="num">
                                      <p:cBhvr additive="base">
                                        <p:cTn id="34" dur="500" fill="hold"/>
                                        <p:tgtEl>
                                          <p:spTgt spid="23"/>
                                        </p:tgtEl>
                                        <p:attrNameLst>
                                          <p:attrName>ppt_y</p:attrName>
                                        </p:attrNameLst>
                                      </p:cBhvr>
                                      <p:tavLst>
                                        <p:tav tm="0">
                                          <p:val>
                                            <p:strVal val="1+#ppt_h/2"/>
                                          </p:val>
                                        </p:tav>
                                        <p:tav tm="100000">
                                          <p:val>
                                            <p:strVal val="#ppt_y"/>
                                          </p:val>
                                        </p:tav>
                                      </p:tavLst>
                                    </p:anim>
                                  </p:childTnLst>
                                </p:cTn>
                              </p:par>
                            </p:childTnLst>
                          </p:cTn>
                        </p:par>
                        <p:par>
                          <p:cTn id="35" fill="hold">
                            <p:stCondLst>
                              <p:cond delay="1500"/>
                            </p:stCondLst>
                            <p:childTnLst>
                              <p:par>
                                <p:cTn id="36" presetID="2" presetClass="entr" presetSubtype="4" fill="hold" grpId="0" nodeType="afterEffect">
                                  <p:stCondLst>
                                    <p:cond delay="0"/>
                                  </p:stCondLst>
                                  <p:childTnLst>
                                    <p:set>
                                      <p:cBhvr>
                                        <p:cTn id="37" dur="1" fill="hold">
                                          <p:stCondLst>
                                            <p:cond delay="0"/>
                                          </p:stCondLst>
                                        </p:cTn>
                                        <p:tgtEl>
                                          <p:spTgt spid="5"/>
                                        </p:tgtEl>
                                        <p:attrNameLst>
                                          <p:attrName>style.visibility</p:attrName>
                                        </p:attrNameLst>
                                      </p:cBhvr>
                                      <p:to>
                                        <p:strVal val="visible"/>
                                      </p:to>
                                    </p:set>
                                    <p:anim calcmode="lin" valueType="num">
                                      <p:cBhvr additive="base">
                                        <p:cTn id="38" dur="500" fill="hold"/>
                                        <p:tgtEl>
                                          <p:spTgt spid="5"/>
                                        </p:tgtEl>
                                        <p:attrNameLst>
                                          <p:attrName>ppt_x</p:attrName>
                                        </p:attrNameLst>
                                      </p:cBhvr>
                                      <p:tavLst>
                                        <p:tav tm="0">
                                          <p:val>
                                            <p:strVal val="#ppt_x"/>
                                          </p:val>
                                        </p:tav>
                                        <p:tav tm="100000">
                                          <p:val>
                                            <p:strVal val="#ppt_x"/>
                                          </p:val>
                                        </p:tav>
                                      </p:tavLst>
                                    </p:anim>
                                    <p:anim calcmode="lin" valueType="num">
                                      <p:cBhvr additive="base">
                                        <p:cTn id="39" dur="500" fill="hold"/>
                                        <p:tgtEl>
                                          <p:spTgt spid="5"/>
                                        </p:tgtEl>
                                        <p:attrNameLst>
                                          <p:attrName>ppt_y</p:attrName>
                                        </p:attrNameLst>
                                      </p:cBhvr>
                                      <p:tavLst>
                                        <p:tav tm="0">
                                          <p:val>
                                            <p:strVal val="1+#ppt_h/2"/>
                                          </p:val>
                                        </p:tav>
                                        <p:tav tm="100000">
                                          <p:val>
                                            <p:strVal val="#ppt_y"/>
                                          </p:val>
                                        </p:tav>
                                      </p:tavLst>
                                    </p:anim>
                                  </p:childTnLst>
                                </p:cTn>
                              </p:par>
                              <p:par>
                                <p:cTn id="40" presetID="2" presetClass="entr" presetSubtype="4" fill="hold" nodeType="withEffect">
                                  <p:stCondLst>
                                    <p:cond delay="0"/>
                                  </p:stCondLst>
                                  <p:childTnLst>
                                    <p:set>
                                      <p:cBhvr>
                                        <p:cTn id="41" dur="1" fill="hold">
                                          <p:stCondLst>
                                            <p:cond delay="0"/>
                                          </p:stCondLst>
                                        </p:cTn>
                                        <p:tgtEl>
                                          <p:spTgt spid="10"/>
                                        </p:tgtEl>
                                        <p:attrNameLst>
                                          <p:attrName>style.visibility</p:attrName>
                                        </p:attrNameLst>
                                      </p:cBhvr>
                                      <p:to>
                                        <p:strVal val="visible"/>
                                      </p:to>
                                    </p:set>
                                    <p:anim calcmode="lin" valueType="num">
                                      <p:cBhvr additive="base">
                                        <p:cTn id="42" dur="500" fill="hold"/>
                                        <p:tgtEl>
                                          <p:spTgt spid="10"/>
                                        </p:tgtEl>
                                        <p:attrNameLst>
                                          <p:attrName>ppt_x</p:attrName>
                                        </p:attrNameLst>
                                      </p:cBhvr>
                                      <p:tavLst>
                                        <p:tav tm="0">
                                          <p:val>
                                            <p:strVal val="#ppt_x"/>
                                          </p:val>
                                        </p:tav>
                                        <p:tav tm="100000">
                                          <p:val>
                                            <p:strVal val="#ppt_x"/>
                                          </p:val>
                                        </p:tav>
                                      </p:tavLst>
                                    </p:anim>
                                    <p:anim calcmode="lin" valueType="num">
                                      <p:cBhvr additive="base">
                                        <p:cTn id="43" dur="500" fill="hold"/>
                                        <p:tgtEl>
                                          <p:spTgt spid="10"/>
                                        </p:tgtEl>
                                        <p:attrNameLst>
                                          <p:attrName>ppt_y</p:attrName>
                                        </p:attrNameLst>
                                      </p:cBhvr>
                                      <p:tavLst>
                                        <p:tav tm="0">
                                          <p:val>
                                            <p:strVal val="1+#ppt_h/2"/>
                                          </p:val>
                                        </p:tav>
                                        <p:tav tm="100000">
                                          <p:val>
                                            <p:strVal val="#ppt_y"/>
                                          </p:val>
                                        </p:tav>
                                      </p:tavLst>
                                    </p:anim>
                                  </p:childTnLst>
                                </p:cTn>
                              </p:par>
                              <p:par>
                                <p:cTn id="44" presetID="2" presetClass="entr" presetSubtype="4" fill="hold" nodeType="withEffect">
                                  <p:stCondLst>
                                    <p:cond delay="0"/>
                                  </p:stCondLst>
                                  <p:childTnLst>
                                    <p:set>
                                      <p:cBhvr>
                                        <p:cTn id="45" dur="1" fill="hold">
                                          <p:stCondLst>
                                            <p:cond delay="0"/>
                                          </p:stCondLst>
                                        </p:cTn>
                                        <p:tgtEl>
                                          <p:spTgt spid="12"/>
                                        </p:tgtEl>
                                        <p:attrNameLst>
                                          <p:attrName>style.visibility</p:attrName>
                                        </p:attrNameLst>
                                      </p:cBhvr>
                                      <p:to>
                                        <p:strVal val="visible"/>
                                      </p:to>
                                    </p:set>
                                    <p:anim calcmode="lin" valueType="num">
                                      <p:cBhvr additive="base">
                                        <p:cTn id="46" dur="500" fill="hold"/>
                                        <p:tgtEl>
                                          <p:spTgt spid="12"/>
                                        </p:tgtEl>
                                        <p:attrNameLst>
                                          <p:attrName>ppt_x</p:attrName>
                                        </p:attrNameLst>
                                      </p:cBhvr>
                                      <p:tavLst>
                                        <p:tav tm="0">
                                          <p:val>
                                            <p:strVal val="#ppt_x"/>
                                          </p:val>
                                        </p:tav>
                                        <p:tav tm="100000">
                                          <p:val>
                                            <p:strVal val="#ppt_x"/>
                                          </p:val>
                                        </p:tav>
                                      </p:tavLst>
                                    </p:anim>
                                    <p:anim calcmode="lin" valueType="num">
                                      <p:cBhvr additive="base">
                                        <p:cTn id="47" dur="500" fill="hold"/>
                                        <p:tgtEl>
                                          <p:spTgt spid="12"/>
                                        </p:tgtEl>
                                        <p:attrNameLst>
                                          <p:attrName>ppt_y</p:attrName>
                                        </p:attrNameLst>
                                      </p:cBhvr>
                                      <p:tavLst>
                                        <p:tav tm="0">
                                          <p:val>
                                            <p:strVal val="1+#ppt_h/2"/>
                                          </p:val>
                                        </p:tav>
                                        <p:tav tm="100000">
                                          <p:val>
                                            <p:strVal val="#ppt_y"/>
                                          </p:val>
                                        </p:tav>
                                      </p:tavLst>
                                    </p:anim>
                                  </p:childTnLst>
                                </p:cTn>
                              </p:par>
                              <p:par>
                                <p:cTn id="48" presetID="2" presetClass="entr" presetSubtype="4" fill="hold" nodeType="withEffect">
                                  <p:stCondLst>
                                    <p:cond delay="0"/>
                                  </p:stCondLst>
                                  <p:childTnLst>
                                    <p:set>
                                      <p:cBhvr>
                                        <p:cTn id="49" dur="1" fill="hold">
                                          <p:stCondLst>
                                            <p:cond delay="0"/>
                                          </p:stCondLst>
                                        </p:cTn>
                                        <p:tgtEl>
                                          <p:spTgt spid="11"/>
                                        </p:tgtEl>
                                        <p:attrNameLst>
                                          <p:attrName>style.visibility</p:attrName>
                                        </p:attrNameLst>
                                      </p:cBhvr>
                                      <p:to>
                                        <p:strVal val="visible"/>
                                      </p:to>
                                    </p:set>
                                    <p:anim calcmode="lin" valueType="num">
                                      <p:cBhvr additive="base">
                                        <p:cTn id="50" dur="500" fill="hold"/>
                                        <p:tgtEl>
                                          <p:spTgt spid="11"/>
                                        </p:tgtEl>
                                        <p:attrNameLst>
                                          <p:attrName>ppt_x</p:attrName>
                                        </p:attrNameLst>
                                      </p:cBhvr>
                                      <p:tavLst>
                                        <p:tav tm="0">
                                          <p:val>
                                            <p:strVal val="#ppt_x"/>
                                          </p:val>
                                        </p:tav>
                                        <p:tav tm="100000">
                                          <p:val>
                                            <p:strVal val="#ppt_x"/>
                                          </p:val>
                                        </p:tav>
                                      </p:tavLst>
                                    </p:anim>
                                    <p:anim calcmode="lin" valueType="num">
                                      <p:cBhvr additive="base">
                                        <p:cTn id="51" dur="500" fill="hold"/>
                                        <p:tgtEl>
                                          <p:spTgt spid="11"/>
                                        </p:tgtEl>
                                        <p:attrNameLst>
                                          <p:attrName>ppt_y</p:attrName>
                                        </p:attrNameLst>
                                      </p:cBhvr>
                                      <p:tavLst>
                                        <p:tav tm="0">
                                          <p:val>
                                            <p:strVal val="1+#ppt_h/2"/>
                                          </p:val>
                                        </p:tav>
                                        <p:tav tm="100000">
                                          <p:val>
                                            <p:strVal val="#ppt_y"/>
                                          </p:val>
                                        </p:tav>
                                      </p:tavLst>
                                    </p:anim>
                                  </p:childTnLst>
                                </p:cTn>
                              </p:par>
                            </p:childTnLst>
                          </p:cTn>
                        </p:par>
                        <p:par>
                          <p:cTn id="52" fill="hold">
                            <p:stCondLst>
                              <p:cond delay="2000"/>
                            </p:stCondLst>
                            <p:childTnLst>
                              <p:par>
                                <p:cTn id="53" presetID="2" presetClass="entr" presetSubtype="4" fill="hold" grpId="1" nodeType="afterEffect">
                                  <p:stCondLst>
                                    <p:cond delay="0"/>
                                  </p:stCondLst>
                                  <p:childTnLst>
                                    <p:set>
                                      <p:cBhvr>
                                        <p:cTn id="54" dur="1" fill="hold">
                                          <p:stCondLst>
                                            <p:cond delay="0"/>
                                          </p:stCondLst>
                                        </p:cTn>
                                        <p:tgtEl>
                                          <p:spTgt spid="9"/>
                                        </p:tgtEl>
                                        <p:attrNameLst>
                                          <p:attrName>style.visibility</p:attrName>
                                        </p:attrNameLst>
                                      </p:cBhvr>
                                      <p:to>
                                        <p:strVal val="visible"/>
                                      </p:to>
                                    </p:set>
                                    <p:anim calcmode="lin" valueType="num">
                                      <p:cBhvr additive="base">
                                        <p:cTn id="55" dur="500" fill="hold"/>
                                        <p:tgtEl>
                                          <p:spTgt spid="9"/>
                                        </p:tgtEl>
                                        <p:attrNameLst>
                                          <p:attrName>ppt_x</p:attrName>
                                        </p:attrNameLst>
                                      </p:cBhvr>
                                      <p:tavLst>
                                        <p:tav tm="0">
                                          <p:val>
                                            <p:strVal val="#ppt_x"/>
                                          </p:val>
                                        </p:tav>
                                        <p:tav tm="100000">
                                          <p:val>
                                            <p:strVal val="#ppt_x"/>
                                          </p:val>
                                        </p:tav>
                                      </p:tavLst>
                                    </p:anim>
                                    <p:anim calcmode="lin" valueType="num">
                                      <p:cBhvr additive="base">
                                        <p:cTn id="56" dur="500" fill="hold"/>
                                        <p:tgtEl>
                                          <p:spTgt spid="9"/>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13"/>
                                        </p:tgtEl>
                                        <p:attrNameLst>
                                          <p:attrName>style.visibility</p:attrName>
                                        </p:attrNameLst>
                                      </p:cBhvr>
                                      <p:to>
                                        <p:strVal val="visible"/>
                                      </p:to>
                                    </p:set>
                                    <p:anim calcmode="lin" valueType="num">
                                      <p:cBhvr additive="base">
                                        <p:cTn id="59" dur="500" fill="hold"/>
                                        <p:tgtEl>
                                          <p:spTgt spid="13"/>
                                        </p:tgtEl>
                                        <p:attrNameLst>
                                          <p:attrName>ppt_x</p:attrName>
                                        </p:attrNameLst>
                                      </p:cBhvr>
                                      <p:tavLst>
                                        <p:tav tm="0">
                                          <p:val>
                                            <p:strVal val="#ppt_x"/>
                                          </p:val>
                                        </p:tav>
                                        <p:tav tm="100000">
                                          <p:val>
                                            <p:strVal val="#ppt_x"/>
                                          </p:val>
                                        </p:tav>
                                      </p:tavLst>
                                    </p:anim>
                                    <p:anim calcmode="lin" valueType="num">
                                      <p:cBhvr additive="base">
                                        <p:cTn id="60" dur="500" fill="hold"/>
                                        <p:tgtEl>
                                          <p:spTgt spid="13"/>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14"/>
                                        </p:tgtEl>
                                        <p:attrNameLst>
                                          <p:attrName>style.visibility</p:attrName>
                                        </p:attrNameLst>
                                      </p:cBhvr>
                                      <p:to>
                                        <p:strVal val="visible"/>
                                      </p:to>
                                    </p:set>
                                    <p:anim calcmode="lin" valueType="num">
                                      <p:cBhvr additive="base">
                                        <p:cTn id="63" dur="500" fill="hold"/>
                                        <p:tgtEl>
                                          <p:spTgt spid="14"/>
                                        </p:tgtEl>
                                        <p:attrNameLst>
                                          <p:attrName>ppt_x</p:attrName>
                                        </p:attrNameLst>
                                      </p:cBhvr>
                                      <p:tavLst>
                                        <p:tav tm="0">
                                          <p:val>
                                            <p:strVal val="#ppt_x"/>
                                          </p:val>
                                        </p:tav>
                                        <p:tav tm="100000">
                                          <p:val>
                                            <p:strVal val="#ppt_x"/>
                                          </p:val>
                                        </p:tav>
                                      </p:tavLst>
                                    </p:anim>
                                    <p:anim calcmode="lin" valueType="num">
                                      <p:cBhvr additive="base">
                                        <p:cTn id="64" dur="500" fill="hold"/>
                                        <p:tgtEl>
                                          <p:spTgt spid="14"/>
                                        </p:tgtEl>
                                        <p:attrNameLst>
                                          <p:attrName>ppt_y</p:attrName>
                                        </p:attrNameLst>
                                      </p:cBhvr>
                                      <p:tavLst>
                                        <p:tav tm="0">
                                          <p:val>
                                            <p:strVal val="1+#ppt_h/2"/>
                                          </p:val>
                                        </p:tav>
                                        <p:tav tm="100000">
                                          <p:val>
                                            <p:strVal val="#ppt_y"/>
                                          </p:val>
                                        </p:tav>
                                      </p:tavLst>
                                    </p:anim>
                                  </p:childTnLst>
                                </p:cTn>
                              </p:par>
                              <p:par>
                                <p:cTn id="65" presetID="2" presetClass="entr" presetSubtype="4" fill="hold" nodeType="withEffect">
                                  <p:stCondLst>
                                    <p:cond delay="0"/>
                                  </p:stCondLst>
                                  <p:childTnLst>
                                    <p:set>
                                      <p:cBhvr>
                                        <p:cTn id="66" dur="1" fill="hold">
                                          <p:stCondLst>
                                            <p:cond delay="0"/>
                                          </p:stCondLst>
                                        </p:cTn>
                                        <p:tgtEl>
                                          <p:spTgt spid="15"/>
                                        </p:tgtEl>
                                        <p:attrNameLst>
                                          <p:attrName>style.visibility</p:attrName>
                                        </p:attrNameLst>
                                      </p:cBhvr>
                                      <p:to>
                                        <p:strVal val="visible"/>
                                      </p:to>
                                    </p:set>
                                    <p:anim calcmode="lin" valueType="num">
                                      <p:cBhvr additive="base">
                                        <p:cTn id="67" dur="500" fill="hold"/>
                                        <p:tgtEl>
                                          <p:spTgt spid="15"/>
                                        </p:tgtEl>
                                        <p:attrNameLst>
                                          <p:attrName>ppt_x</p:attrName>
                                        </p:attrNameLst>
                                      </p:cBhvr>
                                      <p:tavLst>
                                        <p:tav tm="0">
                                          <p:val>
                                            <p:strVal val="#ppt_x"/>
                                          </p:val>
                                        </p:tav>
                                        <p:tav tm="100000">
                                          <p:val>
                                            <p:strVal val="#ppt_x"/>
                                          </p:val>
                                        </p:tav>
                                      </p:tavLst>
                                    </p:anim>
                                    <p:anim calcmode="lin" valueType="num">
                                      <p:cBhvr additive="base">
                                        <p:cTn id="68" dur="500" fill="hold"/>
                                        <p:tgtEl>
                                          <p:spTgt spid="15"/>
                                        </p:tgtEl>
                                        <p:attrNameLst>
                                          <p:attrName>ppt_y</p:attrName>
                                        </p:attrNameLst>
                                      </p:cBhvr>
                                      <p:tavLst>
                                        <p:tav tm="0">
                                          <p:val>
                                            <p:strVal val="1+#ppt_h/2"/>
                                          </p:val>
                                        </p:tav>
                                        <p:tav tm="100000">
                                          <p:val>
                                            <p:strVal val="#ppt_y"/>
                                          </p:val>
                                        </p:tav>
                                      </p:tavLst>
                                    </p:anim>
                                  </p:childTnLst>
                                </p:cTn>
                              </p:par>
                              <p:par>
                                <p:cTn id="69" presetID="2" presetClass="entr" presetSubtype="4" fill="hold" nodeType="withEffect">
                                  <p:stCondLst>
                                    <p:cond delay="0"/>
                                  </p:stCondLst>
                                  <p:childTnLst>
                                    <p:set>
                                      <p:cBhvr>
                                        <p:cTn id="70" dur="1" fill="hold">
                                          <p:stCondLst>
                                            <p:cond delay="0"/>
                                          </p:stCondLst>
                                        </p:cTn>
                                        <p:tgtEl>
                                          <p:spTgt spid="16"/>
                                        </p:tgtEl>
                                        <p:attrNameLst>
                                          <p:attrName>style.visibility</p:attrName>
                                        </p:attrNameLst>
                                      </p:cBhvr>
                                      <p:to>
                                        <p:strVal val="visible"/>
                                      </p:to>
                                    </p:set>
                                    <p:anim calcmode="lin" valueType="num">
                                      <p:cBhvr additive="base">
                                        <p:cTn id="71" dur="500" fill="hold"/>
                                        <p:tgtEl>
                                          <p:spTgt spid="16"/>
                                        </p:tgtEl>
                                        <p:attrNameLst>
                                          <p:attrName>ppt_x</p:attrName>
                                        </p:attrNameLst>
                                      </p:cBhvr>
                                      <p:tavLst>
                                        <p:tav tm="0">
                                          <p:val>
                                            <p:strVal val="#ppt_x"/>
                                          </p:val>
                                        </p:tav>
                                        <p:tav tm="100000">
                                          <p:val>
                                            <p:strVal val="#ppt_x"/>
                                          </p:val>
                                        </p:tav>
                                      </p:tavLst>
                                    </p:anim>
                                    <p:anim calcmode="lin" valueType="num">
                                      <p:cBhvr additive="base">
                                        <p:cTn id="72" dur="500" fill="hold"/>
                                        <p:tgtEl>
                                          <p:spTgt spid="16"/>
                                        </p:tgtEl>
                                        <p:attrNameLst>
                                          <p:attrName>ppt_y</p:attrName>
                                        </p:attrNameLst>
                                      </p:cBhvr>
                                      <p:tavLst>
                                        <p:tav tm="0">
                                          <p:val>
                                            <p:strVal val="1+#ppt_h/2"/>
                                          </p:val>
                                        </p:tav>
                                        <p:tav tm="100000">
                                          <p:val>
                                            <p:strVal val="#ppt_y"/>
                                          </p:val>
                                        </p:tav>
                                      </p:tavLst>
                                    </p:anim>
                                  </p:childTnLst>
                                </p:cTn>
                              </p:par>
                              <p:par>
                                <p:cTn id="73" presetID="2" presetClass="entr" presetSubtype="4" fill="hold" nodeType="withEffect">
                                  <p:stCondLst>
                                    <p:cond delay="0"/>
                                  </p:stCondLst>
                                  <p:childTnLst>
                                    <p:set>
                                      <p:cBhvr>
                                        <p:cTn id="74" dur="1" fill="hold">
                                          <p:stCondLst>
                                            <p:cond delay="0"/>
                                          </p:stCondLst>
                                        </p:cTn>
                                        <p:tgtEl>
                                          <p:spTgt spid="17"/>
                                        </p:tgtEl>
                                        <p:attrNameLst>
                                          <p:attrName>style.visibility</p:attrName>
                                        </p:attrNameLst>
                                      </p:cBhvr>
                                      <p:to>
                                        <p:strVal val="visible"/>
                                      </p:to>
                                    </p:set>
                                    <p:anim calcmode="lin" valueType="num">
                                      <p:cBhvr additive="base">
                                        <p:cTn id="75" dur="500" fill="hold"/>
                                        <p:tgtEl>
                                          <p:spTgt spid="17"/>
                                        </p:tgtEl>
                                        <p:attrNameLst>
                                          <p:attrName>ppt_x</p:attrName>
                                        </p:attrNameLst>
                                      </p:cBhvr>
                                      <p:tavLst>
                                        <p:tav tm="0">
                                          <p:val>
                                            <p:strVal val="#ppt_x"/>
                                          </p:val>
                                        </p:tav>
                                        <p:tav tm="100000">
                                          <p:val>
                                            <p:strVal val="#ppt_x"/>
                                          </p:val>
                                        </p:tav>
                                      </p:tavLst>
                                    </p:anim>
                                    <p:anim calcmode="lin" valueType="num">
                                      <p:cBhvr additive="base">
                                        <p:cTn id="7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22" presetClass="entr" presetSubtype="1" fill="hold" nodeType="clickEffect">
                                  <p:stCondLst>
                                    <p:cond delay="0"/>
                                  </p:stCondLst>
                                  <p:childTnLst>
                                    <p:set>
                                      <p:cBhvr>
                                        <p:cTn id="80" dur="1" fill="hold">
                                          <p:stCondLst>
                                            <p:cond delay="0"/>
                                          </p:stCondLst>
                                        </p:cTn>
                                        <p:tgtEl>
                                          <p:spTgt spid="25"/>
                                        </p:tgtEl>
                                        <p:attrNameLst>
                                          <p:attrName>style.visibility</p:attrName>
                                        </p:attrNameLst>
                                      </p:cBhvr>
                                      <p:to>
                                        <p:strVal val="visible"/>
                                      </p:to>
                                    </p:set>
                                    <p:animEffect transition="in" filter="wipe(up)">
                                      <p:cBhvr>
                                        <p:cTn id="81" dur="500"/>
                                        <p:tgtEl>
                                          <p:spTgt spid="25"/>
                                        </p:tgtEl>
                                      </p:cBhvr>
                                    </p:animEffect>
                                  </p:childTnLst>
                                </p:cTn>
                              </p:par>
                            </p:childTnLst>
                          </p:cTn>
                        </p:par>
                        <p:par>
                          <p:cTn id="82" fill="hold">
                            <p:stCondLst>
                              <p:cond delay="500"/>
                            </p:stCondLst>
                            <p:childTnLst>
                              <p:par>
                                <p:cTn id="83" presetID="12" presetClass="entr" presetSubtype="4" fill="hold" grpId="0" nodeType="afterEffect">
                                  <p:stCondLst>
                                    <p:cond delay="0"/>
                                  </p:stCondLst>
                                  <p:childTnLst>
                                    <p:set>
                                      <p:cBhvr>
                                        <p:cTn id="84" dur="1" fill="hold">
                                          <p:stCondLst>
                                            <p:cond delay="0"/>
                                          </p:stCondLst>
                                        </p:cTn>
                                        <p:tgtEl>
                                          <p:spTgt spid="30"/>
                                        </p:tgtEl>
                                        <p:attrNameLst>
                                          <p:attrName>style.visibility</p:attrName>
                                        </p:attrNameLst>
                                      </p:cBhvr>
                                      <p:to>
                                        <p:strVal val="visible"/>
                                      </p:to>
                                    </p:set>
                                    <p:animEffect transition="in" filter="slide(fromBottom)">
                                      <p:cBhvr>
                                        <p:cTn id="85" dur="500"/>
                                        <p:tgtEl>
                                          <p:spTgt spid="30"/>
                                        </p:tgtEl>
                                      </p:cBhvr>
                                    </p:animEffect>
                                  </p:childTnLst>
                                </p:cTn>
                              </p:par>
                            </p:childTnLst>
                          </p:cTn>
                        </p:par>
                        <p:par>
                          <p:cTn id="86" fill="hold">
                            <p:stCondLst>
                              <p:cond delay="1000"/>
                            </p:stCondLst>
                            <p:childTnLst>
                              <p:par>
                                <p:cTn id="87" presetID="22" presetClass="entr" presetSubtype="1" fill="hold" nodeType="afterEffect">
                                  <p:stCondLst>
                                    <p:cond delay="0"/>
                                  </p:stCondLst>
                                  <p:childTnLst>
                                    <p:set>
                                      <p:cBhvr>
                                        <p:cTn id="88" dur="1" fill="hold">
                                          <p:stCondLst>
                                            <p:cond delay="0"/>
                                          </p:stCondLst>
                                        </p:cTn>
                                        <p:tgtEl>
                                          <p:spTgt spid="26"/>
                                        </p:tgtEl>
                                        <p:attrNameLst>
                                          <p:attrName>style.visibility</p:attrName>
                                        </p:attrNameLst>
                                      </p:cBhvr>
                                      <p:to>
                                        <p:strVal val="visible"/>
                                      </p:to>
                                    </p:set>
                                    <p:animEffect transition="in" filter="wipe(up)">
                                      <p:cBhvr>
                                        <p:cTn id="89" dur="500"/>
                                        <p:tgtEl>
                                          <p:spTgt spid="26"/>
                                        </p:tgtEl>
                                      </p:cBhvr>
                                    </p:animEffect>
                                  </p:childTnLst>
                                </p:cTn>
                              </p:par>
                            </p:childTnLst>
                          </p:cTn>
                        </p:par>
                        <p:par>
                          <p:cTn id="90" fill="hold">
                            <p:stCondLst>
                              <p:cond delay="1500"/>
                            </p:stCondLst>
                            <p:childTnLst>
                              <p:par>
                                <p:cTn id="91" presetID="23" presetClass="entr" presetSubtype="16" fill="hold" grpId="0" nodeType="afterEffect">
                                  <p:stCondLst>
                                    <p:cond delay="0"/>
                                  </p:stCondLst>
                                  <p:childTnLst>
                                    <p:set>
                                      <p:cBhvr>
                                        <p:cTn id="92" dur="1" fill="hold">
                                          <p:stCondLst>
                                            <p:cond delay="0"/>
                                          </p:stCondLst>
                                        </p:cTn>
                                        <p:tgtEl>
                                          <p:spTgt spid="54"/>
                                        </p:tgtEl>
                                        <p:attrNameLst>
                                          <p:attrName>style.visibility</p:attrName>
                                        </p:attrNameLst>
                                      </p:cBhvr>
                                      <p:to>
                                        <p:strVal val="visible"/>
                                      </p:to>
                                    </p:set>
                                    <p:anim calcmode="lin" valueType="num">
                                      <p:cBhvr>
                                        <p:cTn id="93" dur="500" fill="hold"/>
                                        <p:tgtEl>
                                          <p:spTgt spid="54"/>
                                        </p:tgtEl>
                                        <p:attrNameLst>
                                          <p:attrName>ppt_w</p:attrName>
                                        </p:attrNameLst>
                                      </p:cBhvr>
                                      <p:tavLst>
                                        <p:tav tm="0">
                                          <p:val>
                                            <p:fltVal val="0"/>
                                          </p:val>
                                        </p:tav>
                                        <p:tav tm="100000">
                                          <p:val>
                                            <p:strVal val="#ppt_w"/>
                                          </p:val>
                                        </p:tav>
                                      </p:tavLst>
                                    </p:anim>
                                    <p:anim calcmode="lin" valueType="num">
                                      <p:cBhvr>
                                        <p:cTn id="94" dur="500" fill="hold"/>
                                        <p:tgtEl>
                                          <p:spTgt spid="54"/>
                                        </p:tgtEl>
                                        <p:attrNameLst>
                                          <p:attrName>ppt_h</p:attrName>
                                        </p:attrNameLst>
                                      </p:cBhvr>
                                      <p:tavLst>
                                        <p:tav tm="0">
                                          <p:val>
                                            <p:fltVal val="0"/>
                                          </p:val>
                                        </p:tav>
                                        <p:tav tm="100000">
                                          <p:val>
                                            <p:strVal val="#ppt_h"/>
                                          </p:val>
                                        </p:tav>
                                      </p:tavLst>
                                    </p:anim>
                                  </p:childTnLst>
                                </p:cTn>
                              </p:par>
                              <p:par>
                                <p:cTn id="95" presetID="23" presetClass="entr" presetSubtype="16" fill="hold" grpId="0" nodeType="withEffect">
                                  <p:stCondLst>
                                    <p:cond delay="0"/>
                                  </p:stCondLst>
                                  <p:childTnLst>
                                    <p:set>
                                      <p:cBhvr>
                                        <p:cTn id="96" dur="1" fill="hold">
                                          <p:stCondLst>
                                            <p:cond delay="0"/>
                                          </p:stCondLst>
                                        </p:cTn>
                                        <p:tgtEl>
                                          <p:spTgt spid="55"/>
                                        </p:tgtEl>
                                        <p:attrNameLst>
                                          <p:attrName>style.visibility</p:attrName>
                                        </p:attrNameLst>
                                      </p:cBhvr>
                                      <p:to>
                                        <p:strVal val="visible"/>
                                      </p:to>
                                    </p:set>
                                    <p:anim calcmode="lin" valueType="num">
                                      <p:cBhvr>
                                        <p:cTn id="97" dur="500" fill="hold"/>
                                        <p:tgtEl>
                                          <p:spTgt spid="55"/>
                                        </p:tgtEl>
                                        <p:attrNameLst>
                                          <p:attrName>ppt_w</p:attrName>
                                        </p:attrNameLst>
                                      </p:cBhvr>
                                      <p:tavLst>
                                        <p:tav tm="0">
                                          <p:val>
                                            <p:fltVal val="0"/>
                                          </p:val>
                                        </p:tav>
                                        <p:tav tm="100000">
                                          <p:val>
                                            <p:strVal val="#ppt_w"/>
                                          </p:val>
                                        </p:tav>
                                      </p:tavLst>
                                    </p:anim>
                                    <p:anim calcmode="lin" valueType="num">
                                      <p:cBhvr>
                                        <p:cTn id="98" dur="500" fill="hold"/>
                                        <p:tgtEl>
                                          <p:spTgt spid="55"/>
                                        </p:tgtEl>
                                        <p:attrNameLst>
                                          <p:attrName>ppt_h</p:attrName>
                                        </p:attrNameLst>
                                      </p:cBhvr>
                                      <p:tavLst>
                                        <p:tav tm="0">
                                          <p:val>
                                            <p:fltVal val="0"/>
                                          </p:val>
                                        </p:tav>
                                        <p:tav tm="100000">
                                          <p:val>
                                            <p:strVal val="#ppt_h"/>
                                          </p:val>
                                        </p:tav>
                                      </p:tavLst>
                                    </p:anim>
                                  </p:childTnLst>
                                </p:cTn>
                              </p:par>
                            </p:childTnLst>
                          </p:cTn>
                        </p:par>
                        <p:par>
                          <p:cTn id="99" fill="hold">
                            <p:stCondLst>
                              <p:cond delay="2000"/>
                            </p:stCondLst>
                            <p:childTnLst>
                              <p:par>
                                <p:cTn id="100" presetID="2" presetClass="entr" presetSubtype="4" fill="hold" nodeType="afterEffect">
                                  <p:stCondLst>
                                    <p:cond delay="0"/>
                                  </p:stCondLst>
                                  <p:childTnLst>
                                    <p:set>
                                      <p:cBhvr>
                                        <p:cTn id="101" dur="1" fill="hold">
                                          <p:stCondLst>
                                            <p:cond delay="0"/>
                                          </p:stCondLst>
                                        </p:cTn>
                                        <p:tgtEl>
                                          <p:spTgt spid="4"/>
                                        </p:tgtEl>
                                        <p:attrNameLst>
                                          <p:attrName>style.visibility</p:attrName>
                                        </p:attrNameLst>
                                      </p:cBhvr>
                                      <p:to>
                                        <p:strVal val="visible"/>
                                      </p:to>
                                    </p:set>
                                    <p:anim calcmode="lin" valueType="num">
                                      <p:cBhvr additive="base">
                                        <p:cTn id="102" dur="500" fill="hold"/>
                                        <p:tgtEl>
                                          <p:spTgt spid="4"/>
                                        </p:tgtEl>
                                        <p:attrNameLst>
                                          <p:attrName>ppt_x</p:attrName>
                                        </p:attrNameLst>
                                      </p:cBhvr>
                                      <p:tavLst>
                                        <p:tav tm="0">
                                          <p:val>
                                            <p:strVal val="#ppt_x"/>
                                          </p:val>
                                        </p:tav>
                                        <p:tav tm="100000">
                                          <p:val>
                                            <p:strVal val="#ppt_x"/>
                                          </p:val>
                                        </p:tav>
                                      </p:tavLst>
                                    </p:anim>
                                    <p:anim calcmode="lin" valueType="num">
                                      <p:cBhvr additive="base">
                                        <p:cTn id="103" dur="500" fill="hold"/>
                                        <p:tgtEl>
                                          <p:spTgt spid="4"/>
                                        </p:tgtEl>
                                        <p:attrNameLst>
                                          <p:attrName>ppt_y</p:attrName>
                                        </p:attrNameLst>
                                      </p:cBhvr>
                                      <p:tavLst>
                                        <p:tav tm="0">
                                          <p:val>
                                            <p:strVal val="1+#ppt_h/2"/>
                                          </p:val>
                                        </p:tav>
                                        <p:tav tm="100000">
                                          <p:val>
                                            <p:strVal val="#ppt_y"/>
                                          </p:val>
                                        </p:tav>
                                      </p:tavLst>
                                    </p:anim>
                                  </p:childTnLst>
                                </p:cTn>
                              </p:par>
                              <p:par>
                                <p:cTn id="104" presetID="2" presetClass="entr" presetSubtype="4" fill="hold" grpId="0" nodeType="withEffect">
                                  <p:stCondLst>
                                    <p:cond delay="0"/>
                                  </p:stCondLst>
                                  <p:childTnLst>
                                    <p:set>
                                      <p:cBhvr>
                                        <p:cTn id="105" dur="1" fill="hold">
                                          <p:stCondLst>
                                            <p:cond delay="0"/>
                                          </p:stCondLst>
                                        </p:cTn>
                                        <p:tgtEl>
                                          <p:spTgt spid="18"/>
                                        </p:tgtEl>
                                        <p:attrNameLst>
                                          <p:attrName>style.visibility</p:attrName>
                                        </p:attrNameLst>
                                      </p:cBhvr>
                                      <p:to>
                                        <p:strVal val="visible"/>
                                      </p:to>
                                    </p:set>
                                    <p:anim calcmode="lin" valueType="num">
                                      <p:cBhvr additive="base">
                                        <p:cTn id="106" dur="500" fill="hold"/>
                                        <p:tgtEl>
                                          <p:spTgt spid="18"/>
                                        </p:tgtEl>
                                        <p:attrNameLst>
                                          <p:attrName>ppt_x</p:attrName>
                                        </p:attrNameLst>
                                      </p:cBhvr>
                                      <p:tavLst>
                                        <p:tav tm="0">
                                          <p:val>
                                            <p:strVal val="#ppt_x"/>
                                          </p:val>
                                        </p:tav>
                                        <p:tav tm="100000">
                                          <p:val>
                                            <p:strVal val="#ppt_x"/>
                                          </p:val>
                                        </p:tav>
                                      </p:tavLst>
                                    </p:anim>
                                    <p:anim calcmode="lin" valueType="num">
                                      <p:cBhvr additive="base">
                                        <p:cTn id="107" dur="500" fill="hold"/>
                                        <p:tgtEl>
                                          <p:spTgt spid="18"/>
                                        </p:tgtEl>
                                        <p:attrNameLst>
                                          <p:attrName>ppt_y</p:attrName>
                                        </p:attrNameLst>
                                      </p:cBhvr>
                                      <p:tavLst>
                                        <p:tav tm="0">
                                          <p:val>
                                            <p:strVal val="1+#ppt_h/2"/>
                                          </p:val>
                                        </p:tav>
                                        <p:tav tm="100000">
                                          <p:val>
                                            <p:strVal val="#ppt_y"/>
                                          </p:val>
                                        </p:tav>
                                      </p:tavLst>
                                    </p:anim>
                                  </p:childTnLst>
                                </p:cTn>
                              </p:par>
                            </p:childTnLst>
                          </p:cTn>
                        </p:par>
                        <p:par>
                          <p:cTn id="108" fill="hold">
                            <p:stCondLst>
                              <p:cond delay="2500"/>
                            </p:stCondLst>
                            <p:childTnLst>
                              <p:par>
                                <p:cTn id="109" presetID="2" presetClass="entr" presetSubtype="2" fill="hold" grpId="0" nodeType="afterEffect">
                                  <p:stCondLst>
                                    <p:cond delay="0"/>
                                  </p:stCondLst>
                                  <p:childTnLst>
                                    <p:set>
                                      <p:cBhvr>
                                        <p:cTn id="110" dur="1" fill="hold">
                                          <p:stCondLst>
                                            <p:cond delay="0"/>
                                          </p:stCondLst>
                                        </p:cTn>
                                        <p:tgtEl>
                                          <p:spTgt spid="34"/>
                                        </p:tgtEl>
                                        <p:attrNameLst>
                                          <p:attrName>style.visibility</p:attrName>
                                        </p:attrNameLst>
                                      </p:cBhvr>
                                      <p:to>
                                        <p:strVal val="visible"/>
                                      </p:to>
                                    </p:set>
                                    <p:anim calcmode="lin" valueType="num">
                                      <p:cBhvr additive="base">
                                        <p:cTn id="111" dur="400" fill="hold"/>
                                        <p:tgtEl>
                                          <p:spTgt spid="34"/>
                                        </p:tgtEl>
                                        <p:attrNameLst>
                                          <p:attrName>ppt_x</p:attrName>
                                        </p:attrNameLst>
                                      </p:cBhvr>
                                      <p:tavLst>
                                        <p:tav tm="0">
                                          <p:val>
                                            <p:strVal val="1+#ppt_w/2"/>
                                          </p:val>
                                        </p:tav>
                                        <p:tav tm="100000">
                                          <p:val>
                                            <p:strVal val="#ppt_x"/>
                                          </p:val>
                                        </p:tav>
                                      </p:tavLst>
                                    </p:anim>
                                    <p:anim calcmode="lin" valueType="num">
                                      <p:cBhvr additive="base">
                                        <p:cTn id="112" dur="400" fill="hold"/>
                                        <p:tgtEl>
                                          <p:spTgt spid="34"/>
                                        </p:tgtEl>
                                        <p:attrNameLst>
                                          <p:attrName>ppt_y</p:attrName>
                                        </p:attrNameLst>
                                      </p:cBhvr>
                                      <p:tavLst>
                                        <p:tav tm="0">
                                          <p:val>
                                            <p:strVal val="#ppt_y"/>
                                          </p:val>
                                        </p:tav>
                                        <p:tav tm="100000">
                                          <p:val>
                                            <p:strVal val="#ppt_y"/>
                                          </p:val>
                                        </p:tav>
                                      </p:tavLst>
                                    </p:anim>
                                  </p:childTnLst>
                                </p:cTn>
                              </p:par>
                              <p:par>
                                <p:cTn id="113" presetID="2" presetClass="entr" presetSubtype="2" fill="hold" grpId="0" nodeType="withEffect">
                                  <p:stCondLst>
                                    <p:cond delay="0"/>
                                  </p:stCondLst>
                                  <p:childTnLst>
                                    <p:set>
                                      <p:cBhvr>
                                        <p:cTn id="114" dur="1" fill="hold">
                                          <p:stCondLst>
                                            <p:cond delay="0"/>
                                          </p:stCondLst>
                                        </p:cTn>
                                        <p:tgtEl>
                                          <p:spTgt spid="35"/>
                                        </p:tgtEl>
                                        <p:attrNameLst>
                                          <p:attrName>style.visibility</p:attrName>
                                        </p:attrNameLst>
                                      </p:cBhvr>
                                      <p:to>
                                        <p:strVal val="visible"/>
                                      </p:to>
                                    </p:set>
                                    <p:anim calcmode="lin" valueType="num">
                                      <p:cBhvr additive="base">
                                        <p:cTn id="115" dur="400" fill="hold"/>
                                        <p:tgtEl>
                                          <p:spTgt spid="35"/>
                                        </p:tgtEl>
                                        <p:attrNameLst>
                                          <p:attrName>ppt_x</p:attrName>
                                        </p:attrNameLst>
                                      </p:cBhvr>
                                      <p:tavLst>
                                        <p:tav tm="0">
                                          <p:val>
                                            <p:strVal val="1+#ppt_w/2"/>
                                          </p:val>
                                        </p:tav>
                                        <p:tav tm="100000">
                                          <p:val>
                                            <p:strVal val="#ppt_x"/>
                                          </p:val>
                                        </p:tav>
                                      </p:tavLst>
                                    </p:anim>
                                    <p:anim calcmode="lin" valueType="num">
                                      <p:cBhvr additive="base">
                                        <p:cTn id="116" dur="400" fill="hold"/>
                                        <p:tgtEl>
                                          <p:spTgt spid="35"/>
                                        </p:tgtEl>
                                        <p:attrNameLst>
                                          <p:attrName>ppt_y</p:attrName>
                                        </p:attrNameLst>
                                      </p:cBhvr>
                                      <p:tavLst>
                                        <p:tav tm="0">
                                          <p:val>
                                            <p:strVal val="#ppt_y"/>
                                          </p:val>
                                        </p:tav>
                                        <p:tav tm="100000">
                                          <p:val>
                                            <p:strVal val="#ppt_y"/>
                                          </p:val>
                                        </p:tav>
                                      </p:tavLst>
                                    </p:anim>
                                  </p:childTnLst>
                                </p:cTn>
                              </p:par>
                              <p:par>
                                <p:cTn id="117" presetID="2" presetClass="entr" presetSubtype="2" fill="hold" grpId="0" nodeType="withEffect">
                                  <p:stCondLst>
                                    <p:cond delay="0"/>
                                  </p:stCondLst>
                                  <p:childTnLst>
                                    <p:set>
                                      <p:cBhvr>
                                        <p:cTn id="118" dur="1" fill="hold">
                                          <p:stCondLst>
                                            <p:cond delay="0"/>
                                          </p:stCondLst>
                                        </p:cTn>
                                        <p:tgtEl>
                                          <p:spTgt spid="59"/>
                                        </p:tgtEl>
                                        <p:attrNameLst>
                                          <p:attrName>style.visibility</p:attrName>
                                        </p:attrNameLst>
                                      </p:cBhvr>
                                      <p:to>
                                        <p:strVal val="visible"/>
                                      </p:to>
                                    </p:set>
                                    <p:anim calcmode="lin" valueType="num">
                                      <p:cBhvr additive="base">
                                        <p:cTn id="119" dur="400" fill="hold"/>
                                        <p:tgtEl>
                                          <p:spTgt spid="59"/>
                                        </p:tgtEl>
                                        <p:attrNameLst>
                                          <p:attrName>ppt_x</p:attrName>
                                        </p:attrNameLst>
                                      </p:cBhvr>
                                      <p:tavLst>
                                        <p:tav tm="0">
                                          <p:val>
                                            <p:strVal val="1+#ppt_w/2"/>
                                          </p:val>
                                        </p:tav>
                                        <p:tav tm="100000">
                                          <p:val>
                                            <p:strVal val="#ppt_x"/>
                                          </p:val>
                                        </p:tav>
                                      </p:tavLst>
                                    </p:anim>
                                    <p:anim calcmode="lin" valueType="num">
                                      <p:cBhvr additive="base">
                                        <p:cTn id="120" dur="400" fill="hold"/>
                                        <p:tgtEl>
                                          <p:spTgt spid="59"/>
                                        </p:tgtEl>
                                        <p:attrNameLst>
                                          <p:attrName>ppt_y</p:attrName>
                                        </p:attrNameLst>
                                      </p:cBhvr>
                                      <p:tavLst>
                                        <p:tav tm="0">
                                          <p:val>
                                            <p:strVal val="#ppt_y"/>
                                          </p:val>
                                        </p:tav>
                                        <p:tav tm="100000">
                                          <p:val>
                                            <p:strVal val="#ppt_y"/>
                                          </p:val>
                                        </p:tav>
                                      </p:tavLst>
                                    </p:anim>
                                  </p:childTnLst>
                                </p:cTn>
                              </p:par>
                              <p:par>
                                <p:cTn id="121" presetID="2" presetClass="entr" presetSubtype="2" fill="hold" grpId="0" nodeType="withEffect">
                                  <p:stCondLst>
                                    <p:cond delay="0"/>
                                  </p:stCondLst>
                                  <p:childTnLst>
                                    <p:set>
                                      <p:cBhvr>
                                        <p:cTn id="122" dur="1" fill="hold">
                                          <p:stCondLst>
                                            <p:cond delay="0"/>
                                          </p:stCondLst>
                                        </p:cTn>
                                        <p:tgtEl>
                                          <p:spTgt spid="60"/>
                                        </p:tgtEl>
                                        <p:attrNameLst>
                                          <p:attrName>style.visibility</p:attrName>
                                        </p:attrNameLst>
                                      </p:cBhvr>
                                      <p:to>
                                        <p:strVal val="visible"/>
                                      </p:to>
                                    </p:set>
                                    <p:anim calcmode="lin" valueType="num">
                                      <p:cBhvr additive="base">
                                        <p:cTn id="123" dur="400" fill="hold"/>
                                        <p:tgtEl>
                                          <p:spTgt spid="60"/>
                                        </p:tgtEl>
                                        <p:attrNameLst>
                                          <p:attrName>ppt_x</p:attrName>
                                        </p:attrNameLst>
                                      </p:cBhvr>
                                      <p:tavLst>
                                        <p:tav tm="0">
                                          <p:val>
                                            <p:strVal val="1+#ppt_w/2"/>
                                          </p:val>
                                        </p:tav>
                                        <p:tav tm="100000">
                                          <p:val>
                                            <p:strVal val="#ppt_x"/>
                                          </p:val>
                                        </p:tav>
                                      </p:tavLst>
                                    </p:anim>
                                    <p:anim calcmode="lin" valueType="num">
                                      <p:cBhvr additive="base">
                                        <p:cTn id="124" dur="400" fill="hold"/>
                                        <p:tgtEl>
                                          <p:spTgt spid="60"/>
                                        </p:tgtEl>
                                        <p:attrNameLst>
                                          <p:attrName>ppt_y</p:attrName>
                                        </p:attrNameLst>
                                      </p:cBhvr>
                                      <p:tavLst>
                                        <p:tav tm="0">
                                          <p:val>
                                            <p:strVal val="#ppt_y"/>
                                          </p:val>
                                        </p:tav>
                                        <p:tav tm="100000">
                                          <p:val>
                                            <p:strVal val="#ppt_y"/>
                                          </p:val>
                                        </p:tav>
                                      </p:tavLst>
                                    </p:anim>
                                  </p:childTnLst>
                                </p:cTn>
                              </p:par>
                              <p:par>
                                <p:cTn id="125" presetID="2" presetClass="entr" presetSubtype="2" fill="hold" grpId="0" nodeType="withEffect">
                                  <p:stCondLst>
                                    <p:cond delay="0"/>
                                  </p:stCondLst>
                                  <p:childTnLst>
                                    <p:set>
                                      <p:cBhvr>
                                        <p:cTn id="126" dur="1" fill="hold">
                                          <p:stCondLst>
                                            <p:cond delay="0"/>
                                          </p:stCondLst>
                                        </p:cTn>
                                        <p:tgtEl>
                                          <p:spTgt spid="62"/>
                                        </p:tgtEl>
                                        <p:attrNameLst>
                                          <p:attrName>style.visibility</p:attrName>
                                        </p:attrNameLst>
                                      </p:cBhvr>
                                      <p:to>
                                        <p:strVal val="visible"/>
                                      </p:to>
                                    </p:set>
                                    <p:anim calcmode="lin" valueType="num">
                                      <p:cBhvr additive="base">
                                        <p:cTn id="127" dur="500" fill="hold"/>
                                        <p:tgtEl>
                                          <p:spTgt spid="62"/>
                                        </p:tgtEl>
                                        <p:attrNameLst>
                                          <p:attrName>ppt_x</p:attrName>
                                        </p:attrNameLst>
                                      </p:cBhvr>
                                      <p:tavLst>
                                        <p:tav tm="0">
                                          <p:val>
                                            <p:strVal val="1+#ppt_w/2"/>
                                          </p:val>
                                        </p:tav>
                                        <p:tav tm="100000">
                                          <p:val>
                                            <p:strVal val="#ppt_x"/>
                                          </p:val>
                                        </p:tav>
                                      </p:tavLst>
                                    </p:anim>
                                    <p:anim calcmode="lin" valueType="num">
                                      <p:cBhvr additive="base">
                                        <p:cTn id="128" dur="500" fill="hold"/>
                                        <p:tgtEl>
                                          <p:spTgt spid="62"/>
                                        </p:tgtEl>
                                        <p:attrNameLst>
                                          <p:attrName>ppt_y</p:attrName>
                                        </p:attrNameLst>
                                      </p:cBhvr>
                                      <p:tavLst>
                                        <p:tav tm="0">
                                          <p:val>
                                            <p:strVal val="#ppt_y"/>
                                          </p:val>
                                        </p:tav>
                                        <p:tav tm="100000">
                                          <p:val>
                                            <p:strVal val="#ppt_y"/>
                                          </p:val>
                                        </p:tav>
                                      </p:tavLst>
                                    </p:anim>
                                  </p:childTnLst>
                                </p:cTn>
                              </p:par>
                            </p:childTnLst>
                          </p:cTn>
                        </p:par>
                        <p:par>
                          <p:cTn id="129" fill="hold">
                            <p:stCondLst>
                              <p:cond delay="3000"/>
                            </p:stCondLst>
                            <p:childTnLst>
                              <p:par>
                                <p:cTn id="130" presetID="22" presetClass="entr" presetSubtype="1" fill="hold" nodeType="afterEffect">
                                  <p:stCondLst>
                                    <p:cond delay="0"/>
                                  </p:stCondLst>
                                  <p:childTnLst>
                                    <p:set>
                                      <p:cBhvr>
                                        <p:cTn id="131" dur="1" fill="hold">
                                          <p:stCondLst>
                                            <p:cond delay="0"/>
                                          </p:stCondLst>
                                        </p:cTn>
                                        <p:tgtEl>
                                          <p:spTgt spid="51"/>
                                        </p:tgtEl>
                                        <p:attrNameLst>
                                          <p:attrName>style.visibility</p:attrName>
                                        </p:attrNameLst>
                                      </p:cBhvr>
                                      <p:to>
                                        <p:strVal val="visible"/>
                                      </p:to>
                                    </p:set>
                                    <p:animEffect transition="in" filter="wipe(up)">
                                      <p:cBhvr>
                                        <p:cTn id="132"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bldLvl="0" animBg="1"/>
      <p:bldP spid="30" grpId="0"/>
      <p:bldP spid="33" grpId="0"/>
      <p:bldP spid="34" grpId="0"/>
      <p:bldP spid="35" grpId="0"/>
      <p:bldP spid="54" grpId="0" bldLvl="0" animBg="1"/>
      <p:bldP spid="55" grpId="0"/>
      <p:bldP spid="59" grpId="0"/>
      <p:bldP spid="60" grpId="0"/>
      <p:bldP spid="62" grpId="0" bldLvl="0" animBg="1"/>
      <p:bldP spid="2" grpId="0"/>
      <p:bldP spid="3" grpId="0"/>
      <p:bldP spid="23" grpId="0" animBg="1"/>
      <p:bldP spid="5" grpId="0" animBg="1"/>
      <p:bldP spid="9" grpId="1" animBg="1"/>
      <p:bldP spid="1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矩形 3"/>
          <p:cNvSpPr>
            <a:spLocks noChangeArrowheads="1"/>
          </p:cNvSpPr>
          <p:nvPr/>
        </p:nvSpPr>
        <p:spPr bwMode="auto">
          <a:xfrm>
            <a:off x="1073958" y="224898"/>
            <a:ext cx="4523105" cy="582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l" eaLnBrk="1" hangingPunct="1">
              <a:spcBef>
                <a:spcPct val="0"/>
              </a:spcBef>
              <a:buFont typeface="Arial" panose="020B0604020202020204" pitchFamily="34" charset="0"/>
              <a:buNone/>
            </a:pPr>
            <a:r>
              <a:rPr lang="en-US" altLang="zh-CN" b="1" dirty="0">
                <a:solidFill>
                  <a:schemeClr val="tx1">
                    <a:lumMod val="65000"/>
                    <a:lumOff val="35000"/>
                  </a:schemeClr>
                </a:solidFill>
                <a:latin typeface="Arial" panose="020B0604020202020204" pitchFamily="34" charset="0"/>
                <a:cs typeface="Arial" panose="020B0604020202020204" pitchFamily="34" charset="0"/>
                <a:sym typeface="Impact" panose="020B0806030902050204" pitchFamily="34" charset="0"/>
              </a:rPr>
              <a:t>2.4 </a:t>
            </a:r>
            <a:r>
              <a:rPr lang="zh-CN" altLang="en-US" b="1" dirty="0">
                <a:solidFill>
                  <a:schemeClr val="tx1">
                    <a:lumMod val="65000"/>
                    <a:lumOff val="35000"/>
                  </a:schemeClr>
                </a:solidFill>
                <a:latin typeface="Arial" panose="020B0604020202020204" pitchFamily="34" charset="0"/>
                <a:cs typeface="Arial" panose="020B0604020202020204" pitchFamily="34" charset="0"/>
                <a:sym typeface="Impact" panose="020B0806030902050204" pitchFamily="34" charset="0"/>
              </a:rPr>
              <a:t>信息泄露的主要途径</a:t>
            </a:r>
            <a:endParaRPr lang="zh-CN" altLang="en-US" b="1" dirty="0">
              <a:solidFill>
                <a:schemeClr val="tx1">
                  <a:lumMod val="75000"/>
                  <a:lumOff val="25000"/>
                </a:schemeClr>
              </a:solidFill>
              <a:latin typeface="Arial" panose="020B0604020202020204" pitchFamily="34" charset="0"/>
              <a:ea typeface="宋体" pitchFamily="2" charset="-122"/>
              <a:cs typeface="Arial" panose="020B0604020202020204" pitchFamily="34" charset="0"/>
            </a:endParaRPr>
          </a:p>
        </p:txBody>
      </p:sp>
      <p:sp>
        <p:nvSpPr>
          <p:cNvPr id="37" name="文本框 37"/>
          <p:cNvSpPr txBox="1"/>
          <p:nvPr/>
        </p:nvSpPr>
        <p:spPr>
          <a:xfrm>
            <a:off x="1073785" y="760095"/>
            <a:ext cx="3924300" cy="335915"/>
          </a:xfrm>
          <a:prstGeom prst="rect">
            <a:avLst/>
          </a:prstGeom>
          <a:noFill/>
        </p:spPr>
        <p:txBody>
          <a:bodyPr wrap="square" lIns="91431" tIns="45716" rIns="91431" bIns="45716" rtlCol="0">
            <a:spAutoFit/>
          </a:bodyPr>
          <a:lstStyle>
            <a:defPPr>
              <a:defRPr lang="zh-CN"/>
            </a:defPPr>
            <a:lvl1pPr>
              <a:defRPr sz="1600">
                <a:solidFill>
                  <a:schemeClr val="tx1">
                    <a:lumMod val="50000"/>
                    <a:lumOff val="50000"/>
                  </a:schemeClr>
                </a:solidFill>
                <a:latin typeface="Arial" panose="020B0604020202020204" pitchFamily="34" charset="0"/>
                <a:cs typeface="Arial" panose="020B0604020202020204" pitchFamily="34" charset="0"/>
              </a:defRPr>
            </a:lvl1pPr>
          </a:lstStyle>
          <a:p>
            <a:r>
              <a:rPr lang="en-US" altLang="zh-CN" dirty="0">
                <a:solidFill>
                  <a:schemeClr val="tx1">
                    <a:lumMod val="65000"/>
                    <a:lumOff val="35000"/>
                  </a:schemeClr>
                </a:solidFill>
                <a:sym typeface="+mn-ea"/>
              </a:rPr>
              <a:t>Information Leakage Main Path</a:t>
            </a:r>
            <a:endParaRPr lang="zh-CN" altLang="en-US" dirty="0">
              <a:solidFill>
                <a:schemeClr val="tx1">
                  <a:lumMod val="75000"/>
                  <a:lumOff val="25000"/>
                </a:schemeClr>
              </a:solidFill>
            </a:endParaRPr>
          </a:p>
        </p:txBody>
      </p:sp>
      <p:sp>
        <p:nvSpPr>
          <p:cNvPr id="41" name="Oval 1"/>
          <p:cNvSpPr/>
          <p:nvPr/>
        </p:nvSpPr>
        <p:spPr>
          <a:xfrm>
            <a:off x="1182634" y="3153191"/>
            <a:ext cx="3149184" cy="3149184"/>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43" name="Oval 5"/>
          <p:cNvSpPr/>
          <p:nvPr/>
        </p:nvSpPr>
        <p:spPr>
          <a:xfrm>
            <a:off x="4653964" y="3153191"/>
            <a:ext cx="3149184" cy="3149184"/>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grpSp>
        <p:nvGrpSpPr>
          <p:cNvPr id="52" name="Group 14"/>
          <p:cNvGrpSpPr/>
          <p:nvPr/>
        </p:nvGrpSpPr>
        <p:grpSpPr>
          <a:xfrm>
            <a:off x="5869270" y="3543199"/>
            <a:ext cx="653049" cy="636640"/>
            <a:chOff x="2305050" y="3436938"/>
            <a:chExt cx="315913" cy="307975"/>
          </a:xfrm>
          <a:solidFill>
            <a:schemeClr val="bg1"/>
          </a:solidFill>
        </p:grpSpPr>
        <p:sp>
          <p:nvSpPr>
            <p:cNvPr id="53" name="Freeform 31"/>
            <p:cNvSpPr>
              <a:spLocks noEditPoints="1"/>
            </p:cNvSpPr>
            <p:nvPr/>
          </p:nvSpPr>
          <p:spPr bwMode="auto">
            <a:xfrm>
              <a:off x="2452688" y="3579813"/>
              <a:ext cx="168275" cy="165100"/>
            </a:xfrm>
            <a:custGeom>
              <a:avLst/>
              <a:gdLst>
                <a:gd name="T0" fmla="*/ 58 w 64"/>
                <a:gd name="T1" fmla="*/ 34 h 63"/>
                <a:gd name="T2" fmla="*/ 31 w 64"/>
                <a:gd name="T3" fmla="*/ 7 h 63"/>
                <a:gd name="T4" fmla="*/ 15 w 64"/>
                <a:gd name="T5" fmla="*/ 3 h 63"/>
                <a:gd name="T6" fmla="*/ 11 w 64"/>
                <a:gd name="T7" fmla="*/ 0 h 63"/>
                <a:gd name="T8" fmla="*/ 9 w 64"/>
                <a:gd name="T9" fmla="*/ 4 h 63"/>
                <a:gd name="T10" fmla="*/ 4 w 64"/>
                <a:gd name="T11" fmla="*/ 5 h 63"/>
                <a:gd name="T12" fmla="*/ 2 w 64"/>
                <a:gd name="T13" fmla="*/ 9 h 63"/>
                <a:gd name="T14" fmla="*/ 0 w 64"/>
                <a:gd name="T15" fmla="*/ 11 h 63"/>
                <a:gd name="T16" fmla="*/ 4 w 64"/>
                <a:gd name="T17" fmla="*/ 14 h 63"/>
                <a:gd name="T18" fmla="*/ 8 w 64"/>
                <a:gd name="T19" fmla="*/ 30 h 63"/>
                <a:gd name="T20" fmla="*/ 35 w 64"/>
                <a:gd name="T21" fmla="*/ 57 h 63"/>
                <a:gd name="T22" fmla="*/ 58 w 64"/>
                <a:gd name="T23" fmla="*/ 57 h 63"/>
                <a:gd name="T24" fmla="*/ 58 w 64"/>
                <a:gd name="T25" fmla="*/ 34 h 63"/>
                <a:gd name="T26" fmla="*/ 53 w 64"/>
                <a:gd name="T27" fmla="*/ 52 h 63"/>
                <a:gd name="T28" fmla="*/ 38 w 64"/>
                <a:gd name="T29" fmla="*/ 51 h 63"/>
                <a:gd name="T30" fmla="*/ 14 w 64"/>
                <a:gd name="T31" fmla="*/ 27 h 63"/>
                <a:gd name="T32" fmla="*/ 10 w 64"/>
                <a:gd name="T33" fmla="*/ 21 h 63"/>
                <a:gd name="T34" fmla="*/ 14 w 64"/>
                <a:gd name="T35" fmla="*/ 25 h 63"/>
                <a:gd name="T36" fmla="*/ 26 w 64"/>
                <a:gd name="T37" fmla="*/ 25 h 63"/>
                <a:gd name="T38" fmla="*/ 26 w 64"/>
                <a:gd name="T39" fmla="*/ 14 h 63"/>
                <a:gd name="T40" fmla="*/ 20 w 64"/>
                <a:gd name="T41" fmla="*/ 9 h 63"/>
                <a:gd name="T42" fmla="*/ 29 w 64"/>
                <a:gd name="T43" fmla="*/ 12 h 63"/>
                <a:gd name="T44" fmla="*/ 53 w 64"/>
                <a:gd name="T45" fmla="*/ 36 h 63"/>
                <a:gd name="T46" fmla="*/ 53 w 64"/>
                <a:gd name="T47" fmla="*/ 52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4" h="63">
                  <a:moveTo>
                    <a:pt x="58" y="34"/>
                  </a:moveTo>
                  <a:cubicBezTo>
                    <a:pt x="31" y="7"/>
                    <a:pt x="31" y="7"/>
                    <a:pt x="31" y="7"/>
                  </a:cubicBezTo>
                  <a:cubicBezTo>
                    <a:pt x="27" y="2"/>
                    <a:pt x="20" y="1"/>
                    <a:pt x="15" y="3"/>
                  </a:cubicBezTo>
                  <a:cubicBezTo>
                    <a:pt x="11" y="0"/>
                    <a:pt x="11" y="0"/>
                    <a:pt x="11" y="0"/>
                  </a:cubicBezTo>
                  <a:cubicBezTo>
                    <a:pt x="9" y="4"/>
                    <a:pt x="9" y="4"/>
                    <a:pt x="9" y="4"/>
                  </a:cubicBezTo>
                  <a:cubicBezTo>
                    <a:pt x="4" y="5"/>
                    <a:pt x="4" y="5"/>
                    <a:pt x="4" y="5"/>
                  </a:cubicBezTo>
                  <a:cubicBezTo>
                    <a:pt x="2" y="9"/>
                    <a:pt x="2" y="9"/>
                    <a:pt x="2" y="9"/>
                  </a:cubicBezTo>
                  <a:cubicBezTo>
                    <a:pt x="0" y="11"/>
                    <a:pt x="0" y="11"/>
                    <a:pt x="0" y="11"/>
                  </a:cubicBezTo>
                  <a:cubicBezTo>
                    <a:pt x="4" y="14"/>
                    <a:pt x="4" y="14"/>
                    <a:pt x="4" y="14"/>
                  </a:cubicBezTo>
                  <a:cubicBezTo>
                    <a:pt x="3" y="20"/>
                    <a:pt x="4" y="26"/>
                    <a:pt x="8" y="30"/>
                  </a:cubicBezTo>
                  <a:cubicBezTo>
                    <a:pt x="35" y="57"/>
                    <a:pt x="35" y="57"/>
                    <a:pt x="35" y="57"/>
                  </a:cubicBezTo>
                  <a:cubicBezTo>
                    <a:pt x="41" y="63"/>
                    <a:pt x="52" y="63"/>
                    <a:pt x="58" y="57"/>
                  </a:cubicBezTo>
                  <a:cubicBezTo>
                    <a:pt x="64" y="50"/>
                    <a:pt x="64" y="40"/>
                    <a:pt x="58" y="34"/>
                  </a:cubicBezTo>
                  <a:close/>
                  <a:moveTo>
                    <a:pt x="53" y="52"/>
                  </a:moveTo>
                  <a:cubicBezTo>
                    <a:pt x="49" y="56"/>
                    <a:pt x="42" y="56"/>
                    <a:pt x="38" y="51"/>
                  </a:cubicBezTo>
                  <a:cubicBezTo>
                    <a:pt x="14" y="27"/>
                    <a:pt x="14" y="27"/>
                    <a:pt x="14" y="27"/>
                  </a:cubicBezTo>
                  <a:cubicBezTo>
                    <a:pt x="12" y="26"/>
                    <a:pt x="11" y="23"/>
                    <a:pt x="10" y="21"/>
                  </a:cubicBezTo>
                  <a:cubicBezTo>
                    <a:pt x="14" y="25"/>
                    <a:pt x="14" y="25"/>
                    <a:pt x="14" y="25"/>
                  </a:cubicBezTo>
                  <a:cubicBezTo>
                    <a:pt x="18" y="28"/>
                    <a:pt x="22" y="28"/>
                    <a:pt x="26" y="25"/>
                  </a:cubicBezTo>
                  <a:cubicBezTo>
                    <a:pt x="29" y="22"/>
                    <a:pt x="29" y="17"/>
                    <a:pt x="26" y="14"/>
                  </a:cubicBezTo>
                  <a:cubicBezTo>
                    <a:pt x="20" y="9"/>
                    <a:pt x="20" y="9"/>
                    <a:pt x="20" y="9"/>
                  </a:cubicBezTo>
                  <a:cubicBezTo>
                    <a:pt x="23" y="9"/>
                    <a:pt x="26" y="10"/>
                    <a:pt x="29" y="12"/>
                  </a:cubicBezTo>
                  <a:cubicBezTo>
                    <a:pt x="53" y="36"/>
                    <a:pt x="53" y="36"/>
                    <a:pt x="53" y="36"/>
                  </a:cubicBezTo>
                  <a:cubicBezTo>
                    <a:pt x="57" y="41"/>
                    <a:pt x="57" y="48"/>
                    <a:pt x="53" y="5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US" sz="3200"/>
            </a:p>
          </p:txBody>
        </p:sp>
        <p:sp>
          <p:nvSpPr>
            <p:cNvPr id="54" name="Freeform 32"/>
            <p:cNvSpPr>
              <a:spLocks noEditPoints="1"/>
            </p:cNvSpPr>
            <p:nvPr/>
          </p:nvSpPr>
          <p:spPr bwMode="auto">
            <a:xfrm>
              <a:off x="2305050" y="3436938"/>
              <a:ext cx="171450" cy="161925"/>
            </a:xfrm>
            <a:custGeom>
              <a:avLst/>
              <a:gdLst>
                <a:gd name="T0" fmla="*/ 50 w 65"/>
                <a:gd name="T1" fmla="*/ 60 h 62"/>
                <a:gd name="T2" fmla="*/ 53 w 65"/>
                <a:gd name="T3" fmla="*/ 62 h 62"/>
                <a:gd name="T4" fmla="*/ 58 w 65"/>
                <a:gd name="T5" fmla="*/ 60 h 62"/>
                <a:gd name="T6" fmla="*/ 60 w 65"/>
                <a:gd name="T7" fmla="*/ 56 h 62"/>
                <a:gd name="T8" fmla="*/ 63 w 65"/>
                <a:gd name="T9" fmla="*/ 56 h 62"/>
                <a:gd name="T10" fmla="*/ 65 w 65"/>
                <a:gd name="T11" fmla="*/ 52 h 62"/>
                <a:gd name="T12" fmla="*/ 60 w 65"/>
                <a:gd name="T13" fmla="*/ 48 h 62"/>
                <a:gd name="T14" fmla="*/ 56 w 65"/>
                <a:gd name="T15" fmla="*/ 33 h 62"/>
                <a:gd name="T16" fmla="*/ 29 w 65"/>
                <a:gd name="T17" fmla="*/ 6 h 62"/>
                <a:gd name="T18" fmla="*/ 6 w 65"/>
                <a:gd name="T19" fmla="*/ 6 h 62"/>
                <a:gd name="T20" fmla="*/ 6 w 65"/>
                <a:gd name="T21" fmla="*/ 29 h 62"/>
                <a:gd name="T22" fmla="*/ 33 w 65"/>
                <a:gd name="T23" fmla="*/ 56 h 62"/>
                <a:gd name="T24" fmla="*/ 50 w 65"/>
                <a:gd name="T25" fmla="*/ 60 h 62"/>
                <a:gd name="T26" fmla="*/ 11 w 65"/>
                <a:gd name="T27" fmla="*/ 27 h 62"/>
                <a:gd name="T28" fmla="*/ 11 w 65"/>
                <a:gd name="T29" fmla="*/ 11 h 62"/>
                <a:gd name="T30" fmla="*/ 27 w 65"/>
                <a:gd name="T31" fmla="*/ 11 h 62"/>
                <a:gd name="T32" fmla="*/ 51 w 65"/>
                <a:gd name="T33" fmla="*/ 35 h 62"/>
                <a:gd name="T34" fmla="*/ 54 w 65"/>
                <a:gd name="T35" fmla="*/ 41 h 62"/>
                <a:gd name="T36" fmla="*/ 43 w 65"/>
                <a:gd name="T37" fmla="*/ 41 h 62"/>
                <a:gd name="T38" fmla="*/ 43 w 65"/>
                <a:gd name="T39" fmla="*/ 52 h 62"/>
                <a:gd name="T40" fmla="*/ 44 w 65"/>
                <a:gd name="T41" fmla="*/ 54 h 62"/>
                <a:gd name="T42" fmla="*/ 35 w 65"/>
                <a:gd name="T43" fmla="*/ 51 h 62"/>
                <a:gd name="T44" fmla="*/ 11 w 65"/>
                <a:gd name="T45" fmla="*/ 27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5" h="62">
                  <a:moveTo>
                    <a:pt x="50" y="60"/>
                  </a:moveTo>
                  <a:cubicBezTo>
                    <a:pt x="53" y="62"/>
                    <a:pt x="53" y="62"/>
                    <a:pt x="53" y="62"/>
                  </a:cubicBezTo>
                  <a:cubicBezTo>
                    <a:pt x="58" y="60"/>
                    <a:pt x="58" y="60"/>
                    <a:pt x="58" y="60"/>
                  </a:cubicBezTo>
                  <a:cubicBezTo>
                    <a:pt x="60" y="56"/>
                    <a:pt x="60" y="56"/>
                    <a:pt x="60" y="56"/>
                  </a:cubicBezTo>
                  <a:cubicBezTo>
                    <a:pt x="63" y="56"/>
                    <a:pt x="63" y="56"/>
                    <a:pt x="63" y="56"/>
                  </a:cubicBezTo>
                  <a:cubicBezTo>
                    <a:pt x="65" y="52"/>
                    <a:pt x="65" y="52"/>
                    <a:pt x="65" y="52"/>
                  </a:cubicBezTo>
                  <a:cubicBezTo>
                    <a:pt x="60" y="48"/>
                    <a:pt x="60" y="48"/>
                    <a:pt x="60" y="48"/>
                  </a:cubicBezTo>
                  <a:cubicBezTo>
                    <a:pt x="62" y="43"/>
                    <a:pt x="60" y="37"/>
                    <a:pt x="56" y="33"/>
                  </a:cubicBezTo>
                  <a:cubicBezTo>
                    <a:pt x="29" y="6"/>
                    <a:pt x="29" y="6"/>
                    <a:pt x="29" y="6"/>
                  </a:cubicBezTo>
                  <a:cubicBezTo>
                    <a:pt x="23" y="0"/>
                    <a:pt x="12" y="0"/>
                    <a:pt x="6" y="6"/>
                  </a:cubicBezTo>
                  <a:cubicBezTo>
                    <a:pt x="0" y="12"/>
                    <a:pt x="0" y="23"/>
                    <a:pt x="6" y="29"/>
                  </a:cubicBezTo>
                  <a:cubicBezTo>
                    <a:pt x="33" y="56"/>
                    <a:pt x="33" y="56"/>
                    <a:pt x="33" y="56"/>
                  </a:cubicBezTo>
                  <a:cubicBezTo>
                    <a:pt x="38" y="61"/>
                    <a:pt x="44" y="62"/>
                    <a:pt x="50" y="60"/>
                  </a:cubicBezTo>
                  <a:close/>
                  <a:moveTo>
                    <a:pt x="11" y="27"/>
                  </a:moveTo>
                  <a:cubicBezTo>
                    <a:pt x="7" y="22"/>
                    <a:pt x="7" y="15"/>
                    <a:pt x="11" y="11"/>
                  </a:cubicBezTo>
                  <a:cubicBezTo>
                    <a:pt x="15" y="7"/>
                    <a:pt x="22" y="7"/>
                    <a:pt x="27" y="11"/>
                  </a:cubicBezTo>
                  <a:cubicBezTo>
                    <a:pt x="51" y="35"/>
                    <a:pt x="51" y="35"/>
                    <a:pt x="51" y="35"/>
                  </a:cubicBezTo>
                  <a:cubicBezTo>
                    <a:pt x="52" y="37"/>
                    <a:pt x="53" y="39"/>
                    <a:pt x="54" y="41"/>
                  </a:cubicBezTo>
                  <a:cubicBezTo>
                    <a:pt x="51" y="38"/>
                    <a:pt x="46" y="38"/>
                    <a:pt x="43" y="41"/>
                  </a:cubicBezTo>
                  <a:cubicBezTo>
                    <a:pt x="40" y="44"/>
                    <a:pt x="40" y="49"/>
                    <a:pt x="43" y="52"/>
                  </a:cubicBezTo>
                  <a:cubicBezTo>
                    <a:pt x="44" y="54"/>
                    <a:pt x="44" y="54"/>
                    <a:pt x="44" y="54"/>
                  </a:cubicBezTo>
                  <a:cubicBezTo>
                    <a:pt x="41" y="54"/>
                    <a:pt x="38" y="53"/>
                    <a:pt x="35" y="51"/>
                  </a:cubicBezTo>
                  <a:lnTo>
                    <a:pt x="11" y="2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US" sz="3200"/>
            </a:p>
          </p:txBody>
        </p:sp>
        <p:sp>
          <p:nvSpPr>
            <p:cNvPr id="55" name="Rectangle 33"/>
            <p:cNvSpPr>
              <a:spLocks noChangeArrowheads="1"/>
            </p:cNvSpPr>
            <p:nvPr/>
          </p:nvSpPr>
          <p:spPr bwMode="auto">
            <a:xfrm>
              <a:off x="2481263" y="3533775"/>
              <a:ext cx="7938" cy="301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endParaRPr lang="en-US" sz="3200"/>
            </a:p>
          </p:txBody>
        </p:sp>
        <p:sp>
          <p:nvSpPr>
            <p:cNvPr id="56" name="Rectangle 34"/>
            <p:cNvSpPr>
              <a:spLocks noChangeArrowheads="1"/>
            </p:cNvSpPr>
            <p:nvPr/>
          </p:nvSpPr>
          <p:spPr bwMode="auto">
            <a:xfrm>
              <a:off x="2492375" y="3563938"/>
              <a:ext cx="30163" cy="79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endParaRPr lang="en-US" sz="3200"/>
            </a:p>
          </p:txBody>
        </p:sp>
        <p:sp>
          <p:nvSpPr>
            <p:cNvPr id="57" name="Rectangle 35"/>
            <p:cNvSpPr>
              <a:spLocks noChangeArrowheads="1"/>
            </p:cNvSpPr>
            <p:nvPr/>
          </p:nvSpPr>
          <p:spPr bwMode="auto">
            <a:xfrm>
              <a:off x="2441575" y="3614738"/>
              <a:ext cx="7938" cy="317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endParaRPr lang="en-US" sz="3200"/>
            </a:p>
          </p:txBody>
        </p:sp>
        <p:sp>
          <p:nvSpPr>
            <p:cNvPr id="58" name="Rectangle 36"/>
            <p:cNvSpPr>
              <a:spLocks noChangeArrowheads="1"/>
            </p:cNvSpPr>
            <p:nvPr/>
          </p:nvSpPr>
          <p:spPr bwMode="auto">
            <a:xfrm>
              <a:off x="2408238" y="3606800"/>
              <a:ext cx="28575" cy="79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endParaRPr lang="en-US" sz="3200"/>
            </a:p>
          </p:txBody>
        </p:sp>
      </p:grpSp>
      <p:sp>
        <p:nvSpPr>
          <p:cNvPr id="29" name="矩形 50"/>
          <p:cNvSpPr>
            <a:spLocks noChangeArrowheads="1"/>
          </p:cNvSpPr>
          <p:nvPr/>
        </p:nvSpPr>
        <p:spPr bwMode="auto">
          <a:xfrm>
            <a:off x="1252274" y="4350749"/>
            <a:ext cx="3009905" cy="429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spcBef>
                <a:spcPct val="0"/>
              </a:spcBef>
              <a:buNone/>
            </a:pPr>
            <a:r>
              <a:rPr lang="zh-CN" altLang="en-US" sz="2200" b="1" dirty="0">
                <a:solidFill>
                  <a:schemeClr val="bg1">
                    <a:lumMod val="95000"/>
                  </a:schemeClr>
                </a:solidFill>
              </a:rPr>
              <a:t>外部窃取 </a:t>
            </a:r>
            <a:endParaRPr lang="zh-CN" altLang="en-US" sz="2200" b="1" dirty="0">
              <a:solidFill>
                <a:schemeClr val="bg1">
                  <a:lumMod val="95000"/>
                </a:schemeClr>
              </a:solidFill>
            </a:endParaRPr>
          </a:p>
        </p:txBody>
      </p:sp>
      <p:sp>
        <p:nvSpPr>
          <p:cNvPr id="30" name="矩形 17"/>
          <p:cNvSpPr>
            <a:spLocks noChangeArrowheads="1"/>
          </p:cNvSpPr>
          <p:nvPr/>
        </p:nvSpPr>
        <p:spPr bwMode="auto">
          <a:xfrm>
            <a:off x="1526854" y="4803603"/>
            <a:ext cx="2460745" cy="866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lnSpc>
                <a:spcPct val="120000"/>
              </a:lnSpc>
              <a:spcBef>
                <a:spcPct val="0"/>
              </a:spcBef>
              <a:buNone/>
            </a:pPr>
            <a:r>
              <a:rPr sz="1400" dirty="0">
                <a:solidFill>
                  <a:schemeClr val="bg1">
                    <a:lumMod val="95000"/>
                  </a:schemeClr>
                </a:solidFill>
                <a:sym typeface="微软雅黑" panose="020B0503020204020204" pitchFamily="34" charset="-122"/>
              </a:rPr>
              <a:t>漏洞攻击</a:t>
            </a:r>
            <a:endParaRPr sz="1400" dirty="0">
              <a:solidFill>
                <a:schemeClr val="bg1">
                  <a:lumMod val="95000"/>
                </a:schemeClr>
              </a:solidFill>
              <a:sym typeface="微软雅黑" panose="020B0503020204020204" pitchFamily="34" charset="-122"/>
            </a:endParaRPr>
          </a:p>
          <a:p>
            <a:pPr algn="ctr">
              <a:lnSpc>
                <a:spcPct val="120000"/>
              </a:lnSpc>
              <a:spcBef>
                <a:spcPct val="0"/>
              </a:spcBef>
              <a:buNone/>
            </a:pPr>
            <a:r>
              <a:rPr sz="1400" dirty="0">
                <a:solidFill>
                  <a:schemeClr val="bg1">
                    <a:lumMod val="95000"/>
                  </a:schemeClr>
                </a:solidFill>
                <a:sym typeface="微软雅黑" panose="020B0503020204020204" pitchFamily="34" charset="-122"/>
              </a:rPr>
              <a:t>网络监听</a:t>
            </a:r>
            <a:endParaRPr sz="1400" dirty="0">
              <a:solidFill>
                <a:schemeClr val="bg1">
                  <a:lumMod val="95000"/>
                </a:schemeClr>
              </a:solidFill>
              <a:sym typeface="微软雅黑" panose="020B0503020204020204" pitchFamily="34" charset="-122"/>
            </a:endParaRPr>
          </a:p>
          <a:p>
            <a:pPr algn="ctr">
              <a:lnSpc>
                <a:spcPct val="120000"/>
              </a:lnSpc>
              <a:spcBef>
                <a:spcPct val="0"/>
              </a:spcBef>
              <a:buNone/>
            </a:pPr>
            <a:r>
              <a:rPr sz="1400" dirty="0">
                <a:solidFill>
                  <a:schemeClr val="bg1">
                    <a:lumMod val="95000"/>
                  </a:schemeClr>
                </a:solidFill>
                <a:sym typeface="微软雅黑" panose="020B0503020204020204" pitchFamily="34" charset="-122"/>
              </a:rPr>
              <a:t>木马入侵</a:t>
            </a:r>
            <a:endParaRPr sz="1400" dirty="0">
              <a:solidFill>
                <a:schemeClr val="bg1">
                  <a:lumMod val="95000"/>
                </a:schemeClr>
              </a:solidFill>
              <a:sym typeface="微软雅黑" panose="020B0503020204020204" pitchFamily="34" charset="-122"/>
            </a:endParaRPr>
          </a:p>
        </p:txBody>
      </p:sp>
      <p:sp>
        <p:nvSpPr>
          <p:cNvPr id="31" name="矩形 59"/>
          <p:cNvSpPr>
            <a:spLocks noChangeArrowheads="1"/>
          </p:cNvSpPr>
          <p:nvPr/>
        </p:nvSpPr>
        <p:spPr bwMode="auto">
          <a:xfrm>
            <a:off x="4723604" y="4350749"/>
            <a:ext cx="3009905" cy="429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spcBef>
                <a:spcPct val="0"/>
              </a:spcBef>
              <a:buNone/>
            </a:pPr>
            <a:r>
              <a:rPr lang="zh-CN" altLang="en-US" sz="2200" b="1" dirty="0">
                <a:solidFill>
                  <a:schemeClr val="bg1">
                    <a:lumMod val="95000"/>
                  </a:schemeClr>
                </a:solidFill>
                <a:sym typeface="微软雅黑" panose="020B0503020204020204" pitchFamily="34" charset="-122"/>
              </a:rPr>
              <a:t>内部泄密</a:t>
            </a:r>
            <a:endParaRPr lang="zh-CN" altLang="en-US" sz="2200" dirty="0">
              <a:solidFill>
                <a:schemeClr val="bg1">
                  <a:lumMod val="95000"/>
                </a:schemeClr>
              </a:solidFill>
              <a:latin typeface="Arial" panose="020B0604020202020204" pitchFamily="34" charset="0"/>
              <a:ea typeface="宋体" pitchFamily="2" charset="-122"/>
            </a:endParaRPr>
          </a:p>
        </p:txBody>
      </p:sp>
      <p:sp>
        <p:nvSpPr>
          <p:cNvPr id="33" name="矩形 17"/>
          <p:cNvSpPr>
            <a:spLocks noChangeArrowheads="1"/>
          </p:cNvSpPr>
          <p:nvPr/>
        </p:nvSpPr>
        <p:spPr bwMode="auto">
          <a:xfrm>
            <a:off x="4944745" y="4803775"/>
            <a:ext cx="2615565" cy="1124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lnSpc>
                <a:spcPct val="120000"/>
              </a:lnSpc>
              <a:spcBef>
                <a:spcPct val="0"/>
              </a:spcBef>
              <a:buNone/>
            </a:pPr>
            <a:r>
              <a:rPr lang="zh-CN" altLang="en-US" sz="1400" dirty="0">
                <a:solidFill>
                  <a:schemeClr val="bg1">
                    <a:lumMod val="95000"/>
                  </a:schemeClr>
                </a:solidFill>
                <a:sym typeface="微软雅黑" panose="020B0503020204020204" pitchFamily="34" charset="-122"/>
              </a:rPr>
              <a:t>通过邮件附件、在线互动工具【如：</a:t>
            </a:r>
            <a:r>
              <a:rPr lang="en-US" altLang="zh-CN" sz="1400" dirty="0">
                <a:solidFill>
                  <a:schemeClr val="bg1">
                    <a:lumMod val="95000"/>
                  </a:schemeClr>
                </a:solidFill>
                <a:sym typeface="微软雅黑" panose="020B0503020204020204" pitchFamily="34" charset="-122"/>
              </a:rPr>
              <a:t>QQ</a:t>
            </a:r>
            <a:r>
              <a:rPr lang="zh-CN" altLang="en-US" sz="1400" dirty="0">
                <a:solidFill>
                  <a:schemeClr val="bg1">
                    <a:lumMod val="95000"/>
                  </a:schemeClr>
                </a:solidFill>
                <a:sym typeface="微软雅黑" panose="020B0503020204020204" pitchFamily="34" charset="-122"/>
              </a:rPr>
              <a:t>、微信、Skype】、</a:t>
            </a:r>
            <a:r>
              <a:rPr lang="en-US" altLang="zh-CN" sz="1400" dirty="0">
                <a:solidFill>
                  <a:schemeClr val="bg1">
                    <a:lumMod val="95000"/>
                  </a:schemeClr>
                </a:solidFill>
                <a:sym typeface="微软雅黑" panose="020B0503020204020204" pitchFamily="34" charset="-122"/>
              </a:rPr>
              <a:t>USB</a:t>
            </a:r>
            <a:r>
              <a:rPr lang="zh-CN" altLang="en-US" sz="1400" dirty="0">
                <a:solidFill>
                  <a:schemeClr val="bg1">
                    <a:lumMod val="95000"/>
                  </a:schemeClr>
                </a:solidFill>
                <a:sym typeface="微软雅黑" panose="020B0503020204020204" pitchFamily="34" charset="-122"/>
              </a:rPr>
              <a:t>存储设备、智能手机、打印、蓝牙、红外等泄密</a:t>
            </a:r>
            <a:endParaRPr lang="zh-CN" altLang="en-US" sz="1400" dirty="0">
              <a:solidFill>
                <a:schemeClr val="bg1">
                  <a:lumMod val="95000"/>
                </a:schemeClr>
              </a:solidFill>
              <a:sym typeface="微软雅黑" panose="020B0503020204020204" pitchFamily="34" charset="-122"/>
            </a:endParaRPr>
          </a:p>
        </p:txBody>
      </p:sp>
      <p:grpSp>
        <p:nvGrpSpPr>
          <p:cNvPr id="4" name="组合 3"/>
          <p:cNvGrpSpPr/>
          <p:nvPr/>
        </p:nvGrpSpPr>
        <p:grpSpPr>
          <a:xfrm>
            <a:off x="8125460" y="3174365"/>
            <a:ext cx="3148330" cy="3148330"/>
            <a:chOff x="12796" y="4999"/>
            <a:chExt cx="4958" cy="4958"/>
          </a:xfrm>
        </p:grpSpPr>
        <p:sp>
          <p:nvSpPr>
            <p:cNvPr id="45" name="Oval 7"/>
            <p:cNvSpPr/>
            <p:nvPr/>
          </p:nvSpPr>
          <p:spPr>
            <a:xfrm>
              <a:off x="12796" y="4999"/>
              <a:ext cx="4959" cy="4959"/>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grpSp>
          <p:nvGrpSpPr>
            <p:cNvPr id="59" name="Group 21"/>
            <p:cNvGrpSpPr/>
            <p:nvPr/>
          </p:nvGrpSpPr>
          <p:grpSpPr>
            <a:xfrm>
              <a:off x="14827" y="5609"/>
              <a:ext cx="828" cy="932"/>
              <a:chOff x="3354388" y="4348163"/>
              <a:chExt cx="290513" cy="327025"/>
            </a:xfrm>
            <a:solidFill>
              <a:schemeClr val="bg1"/>
            </a:solidFill>
          </p:grpSpPr>
          <p:sp>
            <p:nvSpPr>
              <p:cNvPr id="60" name="Freeform 67"/>
              <p:cNvSpPr>
                <a:spLocks noEditPoints="1"/>
              </p:cNvSpPr>
              <p:nvPr/>
            </p:nvSpPr>
            <p:spPr bwMode="auto">
              <a:xfrm>
                <a:off x="3354388" y="4348163"/>
                <a:ext cx="290513" cy="327025"/>
              </a:xfrm>
              <a:custGeom>
                <a:avLst/>
                <a:gdLst>
                  <a:gd name="T0" fmla="*/ 66 w 111"/>
                  <a:gd name="T1" fmla="*/ 87 h 125"/>
                  <a:gd name="T2" fmla="*/ 66 w 111"/>
                  <a:gd name="T3" fmla="*/ 78 h 125"/>
                  <a:gd name="T4" fmla="*/ 108 w 111"/>
                  <a:gd name="T5" fmla="*/ 78 h 125"/>
                  <a:gd name="T6" fmla="*/ 108 w 111"/>
                  <a:gd name="T7" fmla="*/ 71 h 125"/>
                  <a:gd name="T8" fmla="*/ 108 w 111"/>
                  <a:gd name="T9" fmla="*/ 7 h 125"/>
                  <a:gd name="T10" fmla="*/ 108 w 111"/>
                  <a:gd name="T11" fmla="*/ 0 h 125"/>
                  <a:gd name="T12" fmla="*/ 101 w 111"/>
                  <a:gd name="T13" fmla="*/ 0 h 125"/>
                  <a:gd name="T14" fmla="*/ 11 w 111"/>
                  <a:gd name="T15" fmla="*/ 0 h 125"/>
                  <a:gd name="T16" fmla="*/ 4 w 111"/>
                  <a:gd name="T17" fmla="*/ 0 h 125"/>
                  <a:gd name="T18" fmla="*/ 4 w 111"/>
                  <a:gd name="T19" fmla="*/ 7 h 125"/>
                  <a:gd name="T20" fmla="*/ 4 w 111"/>
                  <a:gd name="T21" fmla="*/ 71 h 125"/>
                  <a:gd name="T22" fmla="*/ 4 w 111"/>
                  <a:gd name="T23" fmla="*/ 78 h 125"/>
                  <a:gd name="T24" fmla="*/ 45 w 111"/>
                  <a:gd name="T25" fmla="*/ 78 h 125"/>
                  <a:gd name="T26" fmla="*/ 45 w 111"/>
                  <a:gd name="T27" fmla="*/ 87 h 125"/>
                  <a:gd name="T28" fmla="*/ 0 w 111"/>
                  <a:gd name="T29" fmla="*/ 87 h 125"/>
                  <a:gd name="T30" fmla="*/ 0 w 111"/>
                  <a:gd name="T31" fmla="*/ 120 h 125"/>
                  <a:gd name="T32" fmla="*/ 4 w 111"/>
                  <a:gd name="T33" fmla="*/ 120 h 125"/>
                  <a:gd name="T34" fmla="*/ 4 w 111"/>
                  <a:gd name="T35" fmla="*/ 125 h 125"/>
                  <a:gd name="T36" fmla="*/ 10 w 111"/>
                  <a:gd name="T37" fmla="*/ 125 h 125"/>
                  <a:gd name="T38" fmla="*/ 10 w 111"/>
                  <a:gd name="T39" fmla="*/ 120 h 125"/>
                  <a:gd name="T40" fmla="*/ 99 w 111"/>
                  <a:gd name="T41" fmla="*/ 120 h 125"/>
                  <a:gd name="T42" fmla="*/ 99 w 111"/>
                  <a:gd name="T43" fmla="*/ 125 h 125"/>
                  <a:gd name="T44" fmla="*/ 106 w 111"/>
                  <a:gd name="T45" fmla="*/ 125 h 125"/>
                  <a:gd name="T46" fmla="*/ 106 w 111"/>
                  <a:gd name="T47" fmla="*/ 120 h 125"/>
                  <a:gd name="T48" fmla="*/ 111 w 111"/>
                  <a:gd name="T49" fmla="*/ 120 h 125"/>
                  <a:gd name="T50" fmla="*/ 111 w 111"/>
                  <a:gd name="T51" fmla="*/ 87 h 125"/>
                  <a:gd name="T52" fmla="*/ 66 w 111"/>
                  <a:gd name="T53" fmla="*/ 87 h 125"/>
                  <a:gd name="T54" fmla="*/ 18 w 111"/>
                  <a:gd name="T55" fmla="*/ 113 h 125"/>
                  <a:gd name="T56" fmla="*/ 7 w 111"/>
                  <a:gd name="T57" fmla="*/ 102 h 125"/>
                  <a:gd name="T58" fmla="*/ 18 w 111"/>
                  <a:gd name="T59" fmla="*/ 92 h 125"/>
                  <a:gd name="T60" fmla="*/ 29 w 111"/>
                  <a:gd name="T61" fmla="*/ 102 h 125"/>
                  <a:gd name="T62" fmla="*/ 18 w 111"/>
                  <a:gd name="T63" fmla="*/ 113 h 125"/>
                  <a:gd name="T64" fmla="*/ 10 w 111"/>
                  <a:gd name="T65" fmla="*/ 71 h 125"/>
                  <a:gd name="T66" fmla="*/ 10 w 111"/>
                  <a:gd name="T67" fmla="*/ 7 h 125"/>
                  <a:gd name="T68" fmla="*/ 102 w 111"/>
                  <a:gd name="T69" fmla="*/ 7 h 125"/>
                  <a:gd name="T70" fmla="*/ 102 w 111"/>
                  <a:gd name="T71" fmla="*/ 71 h 125"/>
                  <a:gd name="T72" fmla="*/ 10 w 111"/>
                  <a:gd name="T73" fmla="*/ 71 h 125"/>
                  <a:gd name="T74" fmla="*/ 101 w 111"/>
                  <a:gd name="T75" fmla="*/ 114 h 125"/>
                  <a:gd name="T76" fmla="*/ 69 w 111"/>
                  <a:gd name="T77" fmla="*/ 114 h 125"/>
                  <a:gd name="T78" fmla="*/ 69 w 111"/>
                  <a:gd name="T79" fmla="*/ 109 h 125"/>
                  <a:gd name="T80" fmla="*/ 101 w 111"/>
                  <a:gd name="T81" fmla="*/ 109 h 125"/>
                  <a:gd name="T82" fmla="*/ 101 w 111"/>
                  <a:gd name="T83" fmla="*/ 114 h 125"/>
                  <a:gd name="T84" fmla="*/ 101 w 111"/>
                  <a:gd name="T85" fmla="*/ 105 h 125"/>
                  <a:gd name="T86" fmla="*/ 69 w 111"/>
                  <a:gd name="T87" fmla="*/ 105 h 125"/>
                  <a:gd name="T88" fmla="*/ 69 w 111"/>
                  <a:gd name="T89" fmla="*/ 101 h 125"/>
                  <a:gd name="T90" fmla="*/ 101 w 111"/>
                  <a:gd name="T91" fmla="*/ 101 h 125"/>
                  <a:gd name="T92" fmla="*/ 101 w 111"/>
                  <a:gd name="T93" fmla="*/ 105 h 125"/>
                  <a:gd name="T94" fmla="*/ 101 w 111"/>
                  <a:gd name="T95" fmla="*/ 97 h 125"/>
                  <a:gd name="T96" fmla="*/ 69 w 111"/>
                  <a:gd name="T97" fmla="*/ 97 h 125"/>
                  <a:gd name="T98" fmla="*/ 69 w 111"/>
                  <a:gd name="T99" fmla="*/ 92 h 125"/>
                  <a:gd name="T100" fmla="*/ 101 w 111"/>
                  <a:gd name="T101" fmla="*/ 92 h 125"/>
                  <a:gd name="T102" fmla="*/ 101 w 111"/>
                  <a:gd name="T103" fmla="*/ 97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1" h="125">
                    <a:moveTo>
                      <a:pt x="66" y="87"/>
                    </a:moveTo>
                    <a:cubicBezTo>
                      <a:pt x="66" y="78"/>
                      <a:pt x="66" y="78"/>
                      <a:pt x="66" y="78"/>
                    </a:cubicBezTo>
                    <a:cubicBezTo>
                      <a:pt x="108" y="78"/>
                      <a:pt x="108" y="78"/>
                      <a:pt x="108" y="78"/>
                    </a:cubicBezTo>
                    <a:cubicBezTo>
                      <a:pt x="108" y="71"/>
                      <a:pt x="108" y="71"/>
                      <a:pt x="108" y="71"/>
                    </a:cubicBezTo>
                    <a:cubicBezTo>
                      <a:pt x="108" y="7"/>
                      <a:pt x="108" y="7"/>
                      <a:pt x="108" y="7"/>
                    </a:cubicBezTo>
                    <a:cubicBezTo>
                      <a:pt x="108" y="0"/>
                      <a:pt x="108" y="0"/>
                      <a:pt x="108" y="0"/>
                    </a:cubicBezTo>
                    <a:cubicBezTo>
                      <a:pt x="101" y="0"/>
                      <a:pt x="101" y="0"/>
                      <a:pt x="101" y="0"/>
                    </a:cubicBezTo>
                    <a:cubicBezTo>
                      <a:pt x="11" y="0"/>
                      <a:pt x="11" y="0"/>
                      <a:pt x="11" y="0"/>
                    </a:cubicBezTo>
                    <a:cubicBezTo>
                      <a:pt x="4" y="0"/>
                      <a:pt x="4" y="0"/>
                      <a:pt x="4" y="0"/>
                    </a:cubicBezTo>
                    <a:cubicBezTo>
                      <a:pt x="4" y="7"/>
                      <a:pt x="4" y="7"/>
                      <a:pt x="4" y="7"/>
                    </a:cubicBezTo>
                    <a:cubicBezTo>
                      <a:pt x="4" y="71"/>
                      <a:pt x="4" y="71"/>
                      <a:pt x="4" y="71"/>
                    </a:cubicBezTo>
                    <a:cubicBezTo>
                      <a:pt x="4" y="78"/>
                      <a:pt x="4" y="78"/>
                      <a:pt x="4" y="78"/>
                    </a:cubicBezTo>
                    <a:cubicBezTo>
                      <a:pt x="45" y="78"/>
                      <a:pt x="45" y="78"/>
                      <a:pt x="45" y="78"/>
                    </a:cubicBezTo>
                    <a:cubicBezTo>
                      <a:pt x="45" y="87"/>
                      <a:pt x="45" y="87"/>
                      <a:pt x="45" y="87"/>
                    </a:cubicBezTo>
                    <a:cubicBezTo>
                      <a:pt x="0" y="87"/>
                      <a:pt x="0" y="87"/>
                      <a:pt x="0" y="87"/>
                    </a:cubicBezTo>
                    <a:cubicBezTo>
                      <a:pt x="0" y="120"/>
                      <a:pt x="0" y="120"/>
                      <a:pt x="0" y="120"/>
                    </a:cubicBezTo>
                    <a:cubicBezTo>
                      <a:pt x="4" y="120"/>
                      <a:pt x="4" y="120"/>
                      <a:pt x="4" y="120"/>
                    </a:cubicBezTo>
                    <a:cubicBezTo>
                      <a:pt x="4" y="125"/>
                      <a:pt x="4" y="125"/>
                      <a:pt x="4" y="125"/>
                    </a:cubicBezTo>
                    <a:cubicBezTo>
                      <a:pt x="10" y="125"/>
                      <a:pt x="10" y="125"/>
                      <a:pt x="10" y="125"/>
                    </a:cubicBezTo>
                    <a:cubicBezTo>
                      <a:pt x="10" y="120"/>
                      <a:pt x="10" y="120"/>
                      <a:pt x="10" y="120"/>
                    </a:cubicBezTo>
                    <a:cubicBezTo>
                      <a:pt x="99" y="120"/>
                      <a:pt x="99" y="120"/>
                      <a:pt x="99" y="120"/>
                    </a:cubicBezTo>
                    <a:cubicBezTo>
                      <a:pt x="99" y="125"/>
                      <a:pt x="99" y="125"/>
                      <a:pt x="99" y="125"/>
                    </a:cubicBezTo>
                    <a:cubicBezTo>
                      <a:pt x="106" y="125"/>
                      <a:pt x="106" y="125"/>
                      <a:pt x="106" y="125"/>
                    </a:cubicBezTo>
                    <a:cubicBezTo>
                      <a:pt x="106" y="120"/>
                      <a:pt x="106" y="120"/>
                      <a:pt x="106" y="120"/>
                    </a:cubicBezTo>
                    <a:cubicBezTo>
                      <a:pt x="111" y="120"/>
                      <a:pt x="111" y="120"/>
                      <a:pt x="111" y="120"/>
                    </a:cubicBezTo>
                    <a:cubicBezTo>
                      <a:pt x="111" y="87"/>
                      <a:pt x="111" y="87"/>
                      <a:pt x="111" y="87"/>
                    </a:cubicBezTo>
                    <a:lnTo>
                      <a:pt x="66" y="87"/>
                    </a:lnTo>
                    <a:close/>
                    <a:moveTo>
                      <a:pt x="18" y="113"/>
                    </a:moveTo>
                    <a:cubicBezTo>
                      <a:pt x="12" y="113"/>
                      <a:pt x="7" y="108"/>
                      <a:pt x="7" y="102"/>
                    </a:cubicBezTo>
                    <a:cubicBezTo>
                      <a:pt x="7" y="96"/>
                      <a:pt x="12" y="92"/>
                      <a:pt x="18" y="92"/>
                    </a:cubicBezTo>
                    <a:cubicBezTo>
                      <a:pt x="24" y="92"/>
                      <a:pt x="29" y="96"/>
                      <a:pt x="29" y="102"/>
                    </a:cubicBezTo>
                    <a:cubicBezTo>
                      <a:pt x="29" y="108"/>
                      <a:pt x="24" y="113"/>
                      <a:pt x="18" y="113"/>
                    </a:cubicBezTo>
                    <a:close/>
                    <a:moveTo>
                      <a:pt x="10" y="71"/>
                    </a:moveTo>
                    <a:cubicBezTo>
                      <a:pt x="10" y="7"/>
                      <a:pt x="10" y="7"/>
                      <a:pt x="10" y="7"/>
                    </a:cubicBezTo>
                    <a:cubicBezTo>
                      <a:pt x="102" y="7"/>
                      <a:pt x="102" y="7"/>
                      <a:pt x="102" y="7"/>
                    </a:cubicBezTo>
                    <a:cubicBezTo>
                      <a:pt x="102" y="71"/>
                      <a:pt x="102" y="71"/>
                      <a:pt x="102" y="71"/>
                    </a:cubicBezTo>
                    <a:lnTo>
                      <a:pt x="10" y="71"/>
                    </a:lnTo>
                    <a:close/>
                    <a:moveTo>
                      <a:pt x="101" y="114"/>
                    </a:moveTo>
                    <a:cubicBezTo>
                      <a:pt x="69" y="114"/>
                      <a:pt x="69" y="114"/>
                      <a:pt x="69" y="114"/>
                    </a:cubicBezTo>
                    <a:cubicBezTo>
                      <a:pt x="69" y="109"/>
                      <a:pt x="69" y="109"/>
                      <a:pt x="69" y="109"/>
                    </a:cubicBezTo>
                    <a:cubicBezTo>
                      <a:pt x="101" y="109"/>
                      <a:pt x="101" y="109"/>
                      <a:pt x="101" y="109"/>
                    </a:cubicBezTo>
                    <a:lnTo>
                      <a:pt x="101" y="114"/>
                    </a:lnTo>
                    <a:close/>
                    <a:moveTo>
                      <a:pt x="101" y="105"/>
                    </a:moveTo>
                    <a:cubicBezTo>
                      <a:pt x="69" y="105"/>
                      <a:pt x="69" y="105"/>
                      <a:pt x="69" y="105"/>
                    </a:cubicBezTo>
                    <a:cubicBezTo>
                      <a:pt x="69" y="101"/>
                      <a:pt x="69" y="101"/>
                      <a:pt x="69" y="101"/>
                    </a:cubicBezTo>
                    <a:cubicBezTo>
                      <a:pt x="101" y="101"/>
                      <a:pt x="101" y="101"/>
                      <a:pt x="101" y="101"/>
                    </a:cubicBezTo>
                    <a:lnTo>
                      <a:pt x="101" y="105"/>
                    </a:lnTo>
                    <a:close/>
                    <a:moveTo>
                      <a:pt x="101" y="97"/>
                    </a:moveTo>
                    <a:cubicBezTo>
                      <a:pt x="69" y="97"/>
                      <a:pt x="69" y="97"/>
                      <a:pt x="69" y="97"/>
                    </a:cubicBezTo>
                    <a:cubicBezTo>
                      <a:pt x="69" y="92"/>
                      <a:pt x="69" y="92"/>
                      <a:pt x="69" y="92"/>
                    </a:cubicBezTo>
                    <a:cubicBezTo>
                      <a:pt x="101" y="92"/>
                      <a:pt x="101" y="92"/>
                      <a:pt x="101" y="92"/>
                    </a:cubicBezTo>
                    <a:lnTo>
                      <a:pt x="101" y="9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US" sz="3200"/>
              </a:p>
            </p:txBody>
          </p:sp>
          <p:sp>
            <p:nvSpPr>
              <p:cNvPr id="61" name="Oval 68"/>
              <p:cNvSpPr>
                <a:spLocks noChangeArrowheads="1"/>
              </p:cNvSpPr>
              <p:nvPr/>
            </p:nvSpPr>
            <p:spPr bwMode="auto">
              <a:xfrm>
                <a:off x="3379788" y="4597400"/>
                <a:ext cx="39688" cy="39688"/>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US" sz="3200"/>
              </a:p>
            </p:txBody>
          </p:sp>
        </p:grpSp>
        <p:sp>
          <p:nvSpPr>
            <p:cNvPr id="32" name="矩形 62"/>
            <p:cNvSpPr>
              <a:spLocks noChangeArrowheads="1"/>
            </p:cNvSpPr>
            <p:nvPr/>
          </p:nvSpPr>
          <p:spPr bwMode="auto">
            <a:xfrm>
              <a:off x="12905" y="6753"/>
              <a:ext cx="4740" cy="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spcBef>
                  <a:spcPct val="0"/>
                </a:spcBef>
                <a:buNone/>
              </a:pPr>
              <a:r>
                <a:rPr lang="zh-CN" altLang="en-US" sz="2200" b="1" dirty="0">
                  <a:solidFill>
                    <a:schemeClr val="bg1">
                      <a:lumMod val="95000"/>
                    </a:schemeClr>
                  </a:solidFill>
                  <a:sym typeface="微软雅黑" panose="020B0503020204020204" pitchFamily="34" charset="-122"/>
                </a:rPr>
                <a:t>被动丢失</a:t>
              </a:r>
              <a:endParaRPr lang="zh-CN" altLang="en-US" sz="2200" dirty="0">
                <a:solidFill>
                  <a:schemeClr val="bg1">
                    <a:lumMod val="95000"/>
                  </a:schemeClr>
                </a:solidFill>
                <a:latin typeface="Arial" panose="020B0604020202020204" pitchFamily="34" charset="0"/>
                <a:ea typeface="宋体" pitchFamily="2" charset="-122"/>
              </a:endParaRPr>
            </a:p>
          </p:txBody>
        </p:sp>
        <p:sp>
          <p:nvSpPr>
            <p:cNvPr id="34" name="矩形 17"/>
            <p:cNvSpPr>
              <a:spLocks noChangeArrowheads="1"/>
            </p:cNvSpPr>
            <p:nvPr/>
          </p:nvSpPr>
          <p:spPr bwMode="auto">
            <a:xfrm>
              <a:off x="13338" y="7466"/>
              <a:ext cx="3875" cy="1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lnSpc>
                  <a:spcPct val="120000"/>
                </a:lnSpc>
                <a:spcBef>
                  <a:spcPct val="0"/>
                </a:spcBef>
                <a:buNone/>
              </a:pPr>
              <a:r>
                <a:rPr lang="zh-CN" altLang="en-US" sz="1400" dirty="0">
                  <a:solidFill>
                    <a:schemeClr val="bg1">
                      <a:lumMod val="95000"/>
                    </a:schemeClr>
                  </a:solidFill>
                  <a:sym typeface="微软雅黑" panose="020B0503020204020204" pitchFamily="34" charset="-122"/>
                </a:rPr>
                <a:t>通过明文共享、批量下载等方式将公司的机密数据以明文发送出去，导致泄密。</a:t>
              </a:r>
              <a:endParaRPr lang="zh-CN" altLang="en-US" sz="1400" dirty="0">
                <a:solidFill>
                  <a:schemeClr val="bg1">
                    <a:lumMod val="95000"/>
                  </a:schemeClr>
                </a:solidFill>
                <a:sym typeface="微软雅黑" panose="020B0503020204020204" pitchFamily="34" charset="-122"/>
              </a:endParaRPr>
            </a:p>
          </p:txBody>
        </p:sp>
      </p:grpSp>
      <p:cxnSp>
        <p:nvCxnSpPr>
          <p:cNvPr id="25" name="Straight Connector 26"/>
          <p:cNvCxnSpPr/>
          <p:nvPr/>
        </p:nvCxnSpPr>
        <p:spPr>
          <a:xfrm>
            <a:off x="6235700" y="1816275"/>
            <a:ext cx="0" cy="1329435"/>
          </a:xfrm>
          <a:prstGeom prst="line">
            <a:avLst/>
          </a:prstGeom>
          <a:ln w="19050">
            <a:solidFill>
              <a:schemeClr val="tx1">
                <a:lumMod val="75000"/>
                <a:lumOff val="25000"/>
              </a:schemeClr>
            </a:solidFill>
            <a:prstDash val="solid"/>
            <a:headEnd type="oval"/>
            <a:tailEnd type="oval"/>
          </a:ln>
        </p:spPr>
        <p:style>
          <a:lnRef idx="1">
            <a:schemeClr val="accent1"/>
          </a:lnRef>
          <a:fillRef idx="0">
            <a:schemeClr val="accent1"/>
          </a:fillRef>
          <a:effectRef idx="0">
            <a:schemeClr val="accent1"/>
          </a:effectRef>
          <a:fontRef idx="minor">
            <a:schemeClr val="tx1"/>
          </a:fontRef>
        </p:style>
      </p:cxnSp>
      <p:cxnSp>
        <p:nvCxnSpPr>
          <p:cNvPr id="2" name="Straight Connector 26"/>
          <p:cNvCxnSpPr/>
          <p:nvPr/>
        </p:nvCxnSpPr>
        <p:spPr>
          <a:xfrm>
            <a:off x="9678035" y="1823895"/>
            <a:ext cx="0" cy="1329435"/>
          </a:xfrm>
          <a:prstGeom prst="line">
            <a:avLst/>
          </a:prstGeom>
          <a:ln w="19050">
            <a:solidFill>
              <a:schemeClr val="tx1">
                <a:lumMod val="75000"/>
                <a:lumOff val="25000"/>
              </a:schemeClr>
            </a:solidFill>
            <a:prstDash val="solid"/>
            <a:headEnd type="oval"/>
            <a:tailEnd type="oval"/>
          </a:ln>
        </p:spPr>
        <p:style>
          <a:lnRef idx="1">
            <a:schemeClr val="accent1"/>
          </a:lnRef>
          <a:fillRef idx="0">
            <a:schemeClr val="accent1"/>
          </a:fillRef>
          <a:effectRef idx="0">
            <a:schemeClr val="accent1"/>
          </a:effectRef>
          <a:fontRef idx="minor">
            <a:schemeClr val="tx1"/>
          </a:fontRef>
        </p:style>
      </p:cxnSp>
      <p:cxnSp>
        <p:nvCxnSpPr>
          <p:cNvPr id="3" name="Straight Connector 26"/>
          <p:cNvCxnSpPr/>
          <p:nvPr/>
        </p:nvCxnSpPr>
        <p:spPr>
          <a:xfrm>
            <a:off x="2757170" y="1816275"/>
            <a:ext cx="0" cy="1329435"/>
          </a:xfrm>
          <a:prstGeom prst="line">
            <a:avLst/>
          </a:prstGeom>
          <a:ln w="19050">
            <a:solidFill>
              <a:schemeClr val="tx1">
                <a:lumMod val="75000"/>
                <a:lumOff val="25000"/>
              </a:schemeClr>
            </a:solidFill>
            <a:prstDash val="solid"/>
            <a:headEnd type="oval"/>
            <a:tailEnd type="oval"/>
          </a:ln>
        </p:spPr>
        <p:style>
          <a:lnRef idx="1">
            <a:schemeClr val="accent1"/>
          </a:lnRef>
          <a:fillRef idx="0">
            <a:schemeClr val="accent1"/>
          </a:fillRef>
          <a:effectRef idx="0">
            <a:schemeClr val="accent1"/>
          </a:effectRef>
          <a:fontRef idx="minor">
            <a:schemeClr val="tx1"/>
          </a:fontRef>
        </p:style>
      </p:cxnSp>
      <p:sp>
        <p:nvSpPr>
          <p:cNvPr id="5" name="Rounded Rectangle 41"/>
          <p:cNvSpPr/>
          <p:nvPr/>
        </p:nvSpPr>
        <p:spPr>
          <a:xfrm rot="16200000">
            <a:off x="5850890" y="-2056765"/>
            <a:ext cx="742950" cy="7570470"/>
          </a:xfrm>
          <a:prstGeom prst="roundRect">
            <a:avLst>
              <a:gd name="adj" fmla="val 5000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p>
        </p:txBody>
      </p:sp>
      <p:sp>
        <p:nvSpPr>
          <p:cNvPr id="7" name="矩形 50"/>
          <p:cNvSpPr>
            <a:spLocks noChangeArrowheads="1"/>
          </p:cNvSpPr>
          <p:nvPr/>
        </p:nvSpPr>
        <p:spPr bwMode="auto">
          <a:xfrm>
            <a:off x="4717469" y="1512934"/>
            <a:ext cx="3009905" cy="429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spcBef>
                <a:spcPct val="0"/>
              </a:spcBef>
              <a:buNone/>
            </a:pPr>
            <a:r>
              <a:rPr lang="zh-CN" altLang="en-US" sz="2200" b="1" dirty="0">
                <a:solidFill>
                  <a:schemeClr val="bg1">
                    <a:lumMod val="95000"/>
                  </a:schemeClr>
                </a:solidFill>
              </a:rPr>
              <a:t>公司敏感和机密数据 </a:t>
            </a:r>
            <a:endParaRPr lang="zh-CN" altLang="en-US" sz="2200" b="1" dirty="0">
              <a:solidFill>
                <a:schemeClr val="bg1">
                  <a:lumMod val="95000"/>
                </a:schemeClr>
              </a:solidFill>
            </a:endParaRPr>
          </a:p>
        </p:txBody>
      </p:sp>
      <p:grpSp>
        <p:nvGrpSpPr>
          <p:cNvPr id="140" name="Group 13"/>
          <p:cNvGrpSpPr/>
          <p:nvPr/>
        </p:nvGrpSpPr>
        <p:grpSpPr>
          <a:xfrm>
            <a:off x="2470785" y="3500120"/>
            <a:ext cx="563245" cy="668655"/>
            <a:chOff x="427038" y="3595610"/>
            <a:chExt cx="391838" cy="474198"/>
          </a:xfrm>
          <a:solidFill>
            <a:schemeClr val="bg1"/>
          </a:solidFill>
        </p:grpSpPr>
        <p:sp>
          <p:nvSpPr>
            <p:cNvPr id="141" name="Freeform 89"/>
            <p:cNvSpPr/>
            <p:nvPr/>
          </p:nvSpPr>
          <p:spPr bwMode="auto">
            <a:xfrm>
              <a:off x="486937" y="3655509"/>
              <a:ext cx="272041" cy="257066"/>
            </a:xfrm>
            <a:custGeom>
              <a:avLst/>
              <a:gdLst>
                <a:gd name="T0" fmla="*/ 57 w 82"/>
                <a:gd name="T1" fmla="*/ 67 h 78"/>
                <a:gd name="T2" fmla="*/ 57 w 82"/>
                <a:gd name="T3" fmla="*/ 78 h 78"/>
                <a:gd name="T4" fmla="*/ 82 w 82"/>
                <a:gd name="T5" fmla="*/ 40 h 78"/>
                <a:gd name="T6" fmla="*/ 41 w 82"/>
                <a:gd name="T7" fmla="*/ 0 h 78"/>
                <a:gd name="T8" fmla="*/ 0 w 82"/>
                <a:gd name="T9" fmla="*/ 40 h 78"/>
                <a:gd name="T10" fmla="*/ 25 w 82"/>
                <a:gd name="T11" fmla="*/ 78 h 78"/>
                <a:gd name="T12" fmla="*/ 25 w 82"/>
                <a:gd name="T13" fmla="*/ 67 h 78"/>
                <a:gd name="T14" fmla="*/ 10 w 82"/>
                <a:gd name="T15" fmla="*/ 40 h 78"/>
                <a:gd name="T16" fmla="*/ 41 w 82"/>
                <a:gd name="T17" fmla="*/ 10 h 78"/>
                <a:gd name="T18" fmla="*/ 72 w 82"/>
                <a:gd name="T19" fmla="*/ 40 h 78"/>
                <a:gd name="T20" fmla="*/ 57 w 82"/>
                <a:gd name="T21" fmla="*/ 67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2" h="78">
                  <a:moveTo>
                    <a:pt x="57" y="67"/>
                  </a:moveTo>
                  <a:cubicBezTo>
                    <a:pt x="57" y="78"/>
                    <a:pt x="57" y="78"/>
                    <a:pt x="57" y="78"/>
                  </a:cubicBezTo>
                  <a:cubicBezTo>
                    <a:pt x="71" y="72"/>
                    <a:pt x="82" y="57"/>
                    <a:pt x="82" y="40"/>
                  </a:cubicBezTo>
                  <a:cubicBezTo>
                    <a:pt x="82" y="18"/>
                    <a:pt x="63" y="0"/>
                    <a:pt x="41" y="0"/>
                  </a:cubicBezTo>
                  <a:cubicBezTo>
                    <a:pt x="19" y="0"/>
                    <a:pt x="0" y="18"/>
                    <a:pt x="0" y="40"/>
                  </a:cubicBezTo>
                  <a:cubicBezTo>
                    <a:pt x="0" y="57"/>
                    <a:pt x="10" y="72"/>
                    <a:pt x="25" y="78"/>
                  </a:cubicBezTo>
                  <a:cubicBezTo>
                    <a:pt x="25" y="67"/>
                    <a:pt x="25" y="67"/>
                    <a:pt x="25" y="67"/>
                  </a:cubicBezTo>
                  <a:cubicBezTo>
                    <a:pt x="16" y="61"/>
                    <a:pt x="10" y="52"/>
                    <a:pt x="10" y="40"/>
                  </a:cubicBezTo>
                  <a:cubicBezTo>
                    <a:pt x="10" y="23"/>
                    <a:pt x="24" y="10"/>
                    <a:pt x="41" y="10"/>
                  </a:cubicBezTo>
                  <a:cubicBezTo>
                    <a:pt x="58" y="10"/>
                    <a:pt x="72" y="23"/>
                    <a:pt x="72" y="40"/>
                  </a:cubicBezTo>
                  <a:cubicBezTo>
                    <a:pt x="72" y="52"/>
                    <a:pt x="66" y="62"/>
                    <a:pt x="57" y="6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US" sz="3200"/>
            </a:p>
          </p:txBody>
        </p:sp>
        <p:sp>
          <p:nvSpPr>
            <p:cNvPr id="142" name="Freeform 90"/>
            <p:cNvSpPr/>
            <p:nvPr/>
          </p:nvSpPr>
          <p:spPr bwMode="auto">
            <a:xfrm>
              <a:off x="427038" y="3595610"/>
              <a:ext cx="391838" cy="381855"/>
            </a:xfrm>
            <a:custGeom>
              <a:avLst/>
              <a:gdLst>
                <a:gd name="T0" fmla="*/ 59 w 118"/>
                <a:gd name="T1" fmla="*/ 0 h 115"/>
                <a:gd name="T2" fmla="*/ 0 w 118"/>
                <a:gd name="T3" fmla="*/ 58 h 115"/>
                <a:gd name="T4" fmla="*/ 43 w 118"/>
                <a:gd name="T5" fmla="*/ 115 h 115"/>
                <a:gd name="T6" fmla="*/ 43 w 118"/>
                <a:gd name="T7" fmla="*/ 107 h 115"/>
                <a:gd name="T8" fmla="*/ 8 w 118"/>
                <a:gd name="T9" fmla="*/ 58 h 115"/>
                <a:gd name="T10" fmla="*/ 59 w 118"/>
                <a:gd name="T11" fmla="*/ 8 h 115"/>
                <a:gd name="T12" fmla="*/ 110 w 118"/>
                <a:gd name="T13" fmla="*/ 58 h 115"/>
                <a:gd name="T14" fmla="*/ 75 w 118"/>
                <a:gd name="T15" fmla="*/ 107 h 115"/>
                <a:gd name="T16" fmla="*/ 75 w 118"/>
                <a:gd name="T17" fmla="*/ 115 h 115"/>
                <a:gd name="T18" fmla="*/ 118 w 118"/>
                <a:gd name="T19" fmla="*/ 58 h 115"/>
                <a:gd name="T20" fmla="*/ 59 w 118"/>
                <a:gd name="T21" fmla="*/ 0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8" h="115">
                  <a:moveTo>
                    <a:pt x="59" y="0"/>
                  </a:moveTo>
                  <a:cubicBezTo>
                    <a:pt x="26" y="0"/>
                    <a:pt x="0" y="26"/>
                    <a:pt x="0" y="58"/>
                  </a:cubicBezTo>
                  <a:cubicBezTo>
                    <a:pt x="0" y="85"/>
                    <a:pt x="18" y="108"/>
                    <a:pt x="43" y="115"/>
                  </a:cubicBezTo>
                  <a:cubicBezTo>
                    <a:pt x="43" y="107"/>
                    <a:pt x="43" y="107"/>
                    <a:pt x="43" y="107"/>
                  </a:cubicBezTo>
                  <a:cubicBezTo>
                    <a:pt x="23" y="100"/>
                    <a:pt x="8" y="81"/>
                    <a:pt x="8" y="58"/>
                  </a:cubicBezTo>
                  <a:cubicBezTo>
                    <a:pt x="8" y="30"/>
                    <a:pt x="31" y="8"/>
                    <a:pt x="59" y="8"/>
                  </a:cubicBezTo>
                  <a:cubicBezTo>
                    <a:pt x="87" y="8"/>
                    <a:pt x="110" y="30"/>
                    <a:pt x="110" y="58"/>
                  </a:cubicBezTo>
                  <a:cubicBezTo>
                    <a:pt x="110" y="81"/>
                    <a:pt x="95" y="100"/>
                    <a:pt x="75" y="107"/>
                  </a:cubicBezTo>
                  <a:cubicBezTo>
                    <a:pt x="75" y="115"/>
                    <a:pt x="75" y="115"/>
                    <a:pt x="75" y="115"/>
                  </a:cubicBezTo>
                  <a:cubicBezTo>
                    <a:pt x="100" y="108"/>
                    <a:pt x="118" y="86"/>
                    <a:pt x="118" y="58"/>
                  </a:cubicBezTo>
                  <a:cubicBezTo>
                    <a:pt x="118" y="26"/>
                    <a:pt x="92" y="0"/>
                    <a:pt x="5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US" sz="3200"/>
            </a:p>
          </p:txBody>
        </p:sp>
        <p:sp>
          <p:nvSpPr>
            <p:cNvPr id="143" name="Freeform 91"/>
            <p:cNvSpPr/>
            <p:nvPr/>
          </p:nvSpPr>
          <p:spPr bwMode="auto">
            <a:xfrm>
              <a:off x="566802" y="3750348"/>
              <a:ext cx="119797" cy="319460"/>
            </a:xfrm>
            <a:custGeom>
              <a:avLst/>
              <a:gdLst>
                <a:gd name="T0" fmla="*/ 24 w 36"/>
                <a:gd name="T1" fmla="*/ 82 h 96"/>
                <a:gd name="T2" fmla="*/ 24 w 36"/>
                <a:gd name="T3" fmla="*/ 21 h 96"/>
                <a:gd name="T4" fmla="*/ 29 w 36"/>
                <a:gd name="T5" fmla="*/ 12 h 96"/>
                <a:gd name="T6" fmla="*/ 17 w 36"/>
                <a:gd name="T7" fmla="*/ 0 h 96"/>
                <a:gd name="T8" fmla="*/ 5 w 36"/>
                <a:gd name="T9" fmla="*/ 12 h 96"/>
                <a:gd name="T10" fmla="*/ 10 w 36"/>
                <a:gd name="T11" fmla="*/ 21 h 96"/>
                <a:gd name="T12" fmla="*/ 10 w 36"/>
                <a:gd name="T13" fmla="*/ 21 h 96"/>
                <a:gd name="T14" fmla="*/ 10 w 36"/>
                <a:gd name="T15" fmla="*/ 82 h 96"/>
                <a:gd name="T16" fmla="*/ 0 w 36"/>
                <a:gd name="T17" fmla="*/ 96 h 96"/>
                <a:gd name="T18" fmla="*/ 36 w 36"/>
                <a:gd name="T19" fmla="*/ 96 h 96"/>
                <a:gd name="T20" fmla="*/ 24 w 36"/>
                <a:gd name="T21" fmla="*/ 8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6" h="96">
                  <a:moveTo>
                    <a:pt x="24" y="82"/>
                  </a:moveTo>
                  <a:cubicBezTo>
                    <a:pt x="24" y="79"/>
                    <a:pt x="24" y="22"/>
                    <a:pt x="24" y="21"/>
                  </a:cubicBezTo>
                  <a:cubicBezTo>
                    <a:pt x="27" y="19"/>
                    <a:pt x="29" y="16"/>
                    <a:pt x="29" y="12"/>
                  </a:cubicBezTo>
                  <a:cubicBezTo>
                    <a:pt x="29" y="5"/>
                    <a:pt x="24" y="0"/>
                    <a:pt x="17" y="0"/>
                  </a:cubicBezTo>
                  <a:cubicBezTo>
                    <a:pt x="10" y="0"/>
                    <a:pt x="5" y="5"/>
                    <a:pt x="5" y="12"/>
                  </a:cubicBezTo>
                  <a:cubicBezTo>
                    <a:pt x="5" y="16"/>
                    <a:pt x="7" y="19"/>
                    <a:pt x="10" y="21"/>
                  </a:cubicBezTo>
                  <a:cubicBezTo>
                    <a:pt x="10" y="21"/>
                    <a:pt x="10" y="21"/>
                    <a:pt x="10" y="21"/>
                  </a:cubicBezTo>
                  <a:cubicBezTo>
                    <a:pt x="10" y="21"/>
                    <a:pt x="10" y="78"/>
                    <a:pt x="10" y="82"/>
                  </a:cubicBezTo>
                  <a:cubicBezTo>
                    <a:pt x="10" y="92"/>
                    <a:pt x="0" y="96"/>
                    <a:pt x="0" y="96"/>
                  </a:cubicBezTo>
                  <a:cubicBezTo>
                    <a:pt x="36" y="96"/>
                    <a:pt x="36" y="96"/>
                    <a:pt x="36" y="96"/>
                  </a:cubicBezTo>
                  <a:cubicBezTo>
                    <a:pt x="36" y="96"/>
                    <a:pt x="24" y="92"/>
                    <a:pt x="24" y="8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US" sz="3200"/>
            </a:p>
          </p:txBody>
        </p:sp>
      </p:grpSp>
      <p:pic>
        <p:nvPicPr>
          <p:cNvPr id="6" name="图片 5" descr="销掌门-透明背景-logo"/>
          <p:cNvPicPr>
            <a:picLocks noChangeAspect="1"/>
          </p:cNvPicPr>
          <p:nvPr/>
        </p:nvPicPr>
        <p:blipFill>
          <a:blip r:embed="rId1" cstate="print"/>
          <a:stretch>
            <a:fillRect/>
          </a:stretch>
        </p:blipFill>
        <p:spPr>
          <a:xfrm>
            <a:off x="10789920" y="167005"/>
            <a:ext cx="1132205" cy="82931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50" advClick="0" advTm="0">
        <p:push dir="r"/>
      </p:transition>
    </mc:Choice>
    <mc:Fallback>
      <p:transition spd="slow" advClick="0" advTm="0">
        <p:push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left)">
                                      <p:cBhvr>
                                        <p:cTn id="7" dur="500"/>
                                        <p:tgtEl>
                                          <p:spTgt spid="3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7"/>
                                        </p:tgtEl>
                                        <p:attrNameLst>
                                          <p:attrName>style.visibility</p:attrName>
                                        </p:attrNameLst>
                                      </p:cBhvr>
                                      <p:to>
                                        <p:strVal val="visible"/>
                                      </p:to>
                                    </p:set>
                                    <p:animEffect transition="in" filter="wipe(left)">
                                      <p:cBhvr>
                                        <p:cTn id="11" dur="500"/>
                                        <p:tgtEl>
                                          <p:spTgt spid="37"/>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randombar(horizontal)">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wipe(up)">
                                      <p:cBhvr>
                                        <p:cTn id="24" dur="500"/>
                                        <p:tgtEl>
                                          <p:spTgt spid="3"/>
                                        </p:tgtEl>
                                      </p:cBhvr>
                                    </p:animEffect>
                                  </p:childTnLst>
                                </p:cTn>
                              </p:par>
                            </p:childTnLst>
                          </p:cTn>
                        </p:par>
                        <p:par>
                          <p:cTn id="25" fill="hold">
                            <p:stCondLst>
                              <p:cond delay="500"/>
                            </p:stCondLst>
                            <p:childTnLst>
                              <p:par>
                                <p:cTn id="26" presetID="22" presetClass="entr" presetSubtype="1" fill="hold" grpId="0" nodeType="afterEffect">
                                  <p:stCondLst>
                                    <p:cond delay="0"/>
                                  </p:stCondLst>
                                  <p:childTnLst>
                                    <p:set>
                                      <p:cBhvr>
                                        <p:cTn id="27" dur="1" fill="hold">
                                          <p:stCondLst>
                                            <p:cond delay="0"/>
                                          </p:stCondLst>
                                        </p:cTn>
                                        <p:tgtEl>
                                          <p:spTgt spid="41"/>
                                        </p:tgtEl>
                                        <p:attrNameLst>
                                          <p:attrName>style.visibility</p:attrName>
                                        </p:attrNameLst>
                                      </p:cBhvr>
                                      <p:to>
                                        <p:strVal val="visible"/>
                                      </p:to>
                                    </p:set>
                                    <p:animEffect transition="in" filter="wipe(up)">
                                      <p:cBhvr>
                                        <p:cTn id="28" dur="500"/>
                                        <p:tgtEl>
                                          <p:spTgt spid="41"/>
                                        </p:tgtEl>
                                      </p:cBhvr>
                                    </p:animEffect>
                                  </p:childTnLst>
                                </p:cTn>
                              </p:par>
                              <p:par>
                                <p:cTn id="29" presetID="22" presetClass="entr" presetSubtype="1" fill="hold" nodeType="withEffect">
                                  <p:stCondLst>
                                    <p:cond delay="0"/>
                                  </p:stCondLst>
                                  <p:childTnLst>
                                    <p:set>
                                      <p:cBhvr>
                                        <p:cTn id="30" dur="1" fill="hold">
                                          <p:stCondLst>
                                            <p:cond delay="0"/>
                                          </p:stCondLst>
                                        </p:cTn>
                                        <p:tgtEl>
                                          <p:spTgt spid="140"/>
                                        </p:tgtEl>
                                        <p:attrNameLst>
                                          <p:attrName>style.visibility</p:attrName>
                                        </p:attrNameLst>
                                      </p:cBhvr>
                                      <p:to>
                                        <p:strVal val="visible"/>
                                      </p:to>
                                    </p:set>
                                    <p:animEffect transition="in" filter="wipe(up)">
                                      <p:cBhvr>
                                        <p:cTn id="31" dur="500"/>
                                        <p:tgtEl>
                                          <p:spTgt spid="140"/>
                                        </p:tgtEl>
                                      </p:cBhvr>
                                    </p:animEffect>
                                  </p:childTnLst>
                                </p:cTn>
                              </p:par>
                              <p:par>
                                <p:cTn id="32" presetID="22" presetClass="entr" presetSubtype="1" fill="hold" grpId="0" nodeType="with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wipe(up)">
                                      <p:cBhvr>
                                        <p:cTn id="34" dur="500"/>
                                        <p:tgtEl>
                                          <p:spTgt spid="29"/>
                                        </p:tgtEl>
                                      </p:cBhvr>
                                    </p:animEffect>
                                  </p:childTnLst>
                                </p:cTn>
                              </p:par>
                              <p:par>
                                <p:cTn id="35" presetID="22" presetClass="entr" presetSubtype="1" fill="hold" grpId="0" nodeType="with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wipe(up)">
                                      <p:cBhvr>
                                        <p:cTn id="37" dur="500"/>
                                        <p:tgtEl>
                                          <p:spTgt spid="3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nodeType="click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wipe(up)">
                                      <p:cBhvr>
                                        <p:cTn id="42" dur="500"/>
                                        <p:tgtEl>
                                          <p:spTgt spid="25"/>
                                        </p:tgtEl>
                                      </p:cBhvr>
                                    </p:animEffect>
                                  </p:childTnLst>
                                </p:cTn>
                              </p:par>
                            </p:childTnLst>
                          </p:cTn>
                        </p:par>
                        <p:par>
                          <p:cTn id="43" fill="hold">
                            <p:stCondLst>
                              <p:cond delay="500"/>
                            </p:stCondLst>
                            <p:childTnLst>
                              <p:par>
                                <p:cTn id="44" presetID="22" presetClass="entr" presetSubtype="1" fill="hold" grpId="0" nodeType="afterEffect">
                                  <p:stCondLst>
                                    <p:cond delay="0"/>
                                  </p:stCondLst>
                                  <p:childTnLst>
                                    <p:set>
                                      <p:cBhvr>
                                        <p:cTn id="45" dur="1" fill="hold">
                                          <p:stCondLst>
                                            <p:cond delay="0"/>
                                          </p:stCondLst>
                                        </p:cTn>
                                        <p:tgtEl>
                                          <p:spTgt spid="43"/>
                                        </p:tgtEl>
                                        <p:attrNameLst>
                                          <p:attrName>style.visibility</p:attrName>
                                        </p:attrNameLst>
                                      </p:cBhvr>
                                      <p:to>
                                        <p:strVal val="visible"/>
                                      </p:to>
                                    </p:set>
                                    <p:animEffect transition="in" filter="wipe(up)">
                                      <p:cBhvr>
                                        <p:cTn id="46" dur="500"/>
                                        <p:tgtEl>
                                          <p:spTgt spid="43"/>
                                        </p:tgtEl>
                                      </p:cBhvr>
                                    </p:animEffect>
                                  </p:childTnLst>
                                </p:cTn>
                              </p:par>
                              <p:par>
                                <p:cTn id="47" presetID="22" presetClass="entr" presetSubtype="1" fill="hold" nodeType="withEffect">
                                  <p:stCondLst>
                                    <p:cond delay="0"/>
                                  </p:stCondLst>
                                  <p:childTnLst>
                                    <p:set>
                                      <p:cBhvr>
                                        <p:cTn id="48" dur="1" fill="hold">
                                          <p:stCondLst>
                                            <p:cond delay="0"/>
                                          </p:stCondLst>
                                        </p:cTn>
                                        <p:tgtEl>
                                          <p:spTgt spid="52"/>
                                        </p:tgtEl>
                                        <p:attrNameLst>
                                          <p:attrName>style.visibility</p:attrName>
                                        </p:attrNameLst>
                                      </p:cBhvr>
                                      <p:to>
                                        <p:strVal val="visible"/>
                                      </p:to>
                                    </p:set>
                                    <p:animEffect transition="in" filter="wipe(up)">
                                      <p:cBhvr>
                                        <p:cTn id="49" dur="500"/>
                                        <p:tgtEl>
                                          <p:spTgt spid="52"/>
                                        </p:tgtEl>
                                      </p:cBhvr>
                                    </p:animEffect>
                                  </p:childTnLst>
                                </p:cTn>
                              </p:par>
                              <p:par>
                                <p:cTn id="50" presetID="22" presetClass="entr" presetSubtype="1" fill="hold" grpId="0" nodeType="withEffect">
                                  <p:stCondLst>
                                    <p:cond delay="0"/>
                                  </p:stCondLst>
                                  <p:childTnLst>
                                    <p:set>
                                      <p:cBhvr>
                                        <p:cTn id="51" dur="1" fill="hold">
                                          <p:stCondLst>
                                            <p:cond delay="0"/>
                                          </p:stCondLst>
                                        </p:cTn>
                                        <p:tgtEl>
                                          <p:spTgt spid="31"/>
                                        </p:tgtEl>
                                        <p:attrNameLst>
                                          <p:attrName>style.visibility</p:attrName>
                                        </p:attrNameLst>
                                      </p:cBhvr>
                                      <p:to>
                                        <p:strVal val="visible"/>
                                      </p:to>
                                    </p:set>
                                    <p:animEffect transition="in" filter="wipe(up)">
                                      <p:cBhvr>
                                        <p:cTn id="52" dur="500"/>
                                        <p:tgtEl>
                                          <p:spTgt spid="31"/>
                                        </p:tgtEl>
                                      </p:cBhvr>
                                    </p:animEffect>
                                  </p:childTnLst>
                                </p:cTn>
                              </p:par>
                              <p:par>
                                <p:cTn id="53" presetID="22" presetClass="entr" presetSubtype="1" fill="hold" grpId="0" nodeType="withEffect">
                                  <p:stCondLst>
                                    <p:cond delay="0"/>
                                  </p:stCondLst>
                                  <p:childTnLst>
                                    <p:set>
                                      <p:cBhvr>
                                        <p:cTn id="54" dur="1" fill="hold">
                                          <p:stCondLst>
                                            <p:cond delay="0"/>
                                          </p:stCondLst>
                                        </p:cTn>
                                        <p:tgtEl>
                                          <p:spTgt spid="33"/>
                                        </p:tgtEl>
                                        <p:attrNameLst>
                                          <p:attrName>style.visibility</p:attrName>
                                        </p:attrNameLst>
                                      </p:cBhvr>
                                      <p:to>
                                        <p:strVal val="visible"/>
                                      </p:to>
                                    </p:set>
                                    <p:animEffect transition="in" filter="wipe(up)">
                                      <p:cBhvr>
                                        <p:cTn id="55" dur="500"/>
                                        <p:tgtEl>
                                          <p:spTgt spid="33"/>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1" fill="hold" nodeType="clickEffect">
                                  <p:stCondLst>
                                    <p:cond delay="0"/>
                                  </p:stCondLst>
                                  <p:childTnLst>
                                    <p:set>
                                      <p:cBhvr>
                                        <p:cTn id="59" dur="1" fill="hold">
                                          <p:stCondLst>
                                            <p:cond delay="0"/>
                                          </p:stCondLst>
                                        </p:cTn>
                                        <p:tgtEl>
                                          <p:spTgt spid="2"/>
                                        </p:tgtEl>
                                        <p:attrNameLst>
                                          <p:attrName>style.visibility</p:attrName>
                                        </p:attrNameLst>
                                      </p:cBhvr>
                                      <p:to>
                                        <p:strVal val="visible"/>
                                      </p:to>
                                    </p:set>
                                    <p:animEffect transition="in" filter="wipe(up)">
                                      <p:cBhvr>
                                        <p:cTn id="60" dur="500"/>
                                        <p:tgtEl>
                                          <p:spTgt spid="2"/>
                                        </p:tgtEl>
                                      </p:cBhvr>
                                    </p:animEffect>
                                  </p:childTnLst>
                                </p:cTn>
                              </p:par>
                            </p:childTnLst>
                          </p:cTn>
                        </p:par>
                        <p:par>
                          <p:cTn id="61" fill="hold">
                            <p:stCondLst>
                              <p:cond delay="500"/>
                            </p:stCondLst>
                            <p:childTnLst>
                              <p:par>
                                <p:cTn id="62" presetID="22" presetClass="entr" presetSubtype="1" fill="hold" nodeType="afterEffect">
                                  <p:stCondLst>
                                    <p:cond delay="0"/>
                                  </p:stCondLst>
                                  <p:childTnLst>
                                    <p:set>
                                      <p:cBhvr>
                                        <p:cTn id="63" dur="1" fill="hold">
                                          <p:stCondLst>
                                            <p:cond delay="0"/>
                                          </p:stCondLst>
                                        </p:cTn>
                                        <p:tgtEl>
                                          <p:spTgt spid="4"/>
                                        </p:tgtEl>
                                        <p:attrNameLst>
                                          <p:attrName>style.visibility</p:attrName>
                                        </p:attrNameLst>
                                      </p:cBhvr>
                                      <p:to>
                                        <p:strVal val="visible"/>
                                      </p:to>
                                    </p:set>
                                    <p:animEffect transition="in" filter="wipe(up)">
                                      <p:cBhvr>
                                        <p:cTn id="6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p:bldP spid="5" grpId="0" animBg="1"/>
      <p:bldP spid="7" grpId="0"/>
      <p:bldP spid="41" grpId="0" animBg="1"/>
      <p:bldP spid="29" grpId="0"/>
      <p:bldP spid="30" grpId="0"/>
      <p:bldP spid="43" grpId="0" animBg="1"/>
      <p:bldP spid="31" grpId="0"/>
      <p:bldP spid="3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矩形 3"/>
          <p:cNvSpPr>
            <a:spLocks noChangeArrowheads="1"/>
          </p:cNvSpPr>
          <p:nvPr/>
        </p:nvSpPr>
        <p:spPr bwMode="auto">
          <a:xfrm>
            <a:off x="1073958" y="224898"/>
            <a:ext cx="5337175" cy="582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l" eaLnBrk="1" hangingPunct="1">
              <a:spcBef>
                <a:spcPct val="0"/>
              </a:spcBef>
              <a:buFont typeface="Arial" panose="020B0604020202020204" pitchFamily="34" charset="0"/>
              <a:buNone/>
            </a:pPr>
            <a:r>
              <a:rPr lang="en-US" altLang="zh-CN" b="1" dirty="0">
                <a:solidFill>
                  <a:schemeClr val="tx1">
                    <a:lumMod val="65000"/>
                    <a:lumOff val="35000"/>
                  </a:schemeClr>
                </a:solidFill>
                <a:latin typeface="Arial" panose="020B0604020202020204" pitchFamily="34" charset="0"/>
                <a:cs typeface="Arial" panose="020B0604020202020204" pitchFamily="34" charset="0"/>
                <a:sym typeface="Impact" panose="020B0806030902050204" pitchFamily="34" charset="0"/>
              </a:rPr>
              <a:t>2.5 </a:t>
            </a:r>
            <a:r>
              <a:rPr lang="zh-CN" altLang="en-US" b="1" dirty="0">
                <a:solidFill>
                  <a:schemeClr val="tx1">
                    <a:lumMod val="65000"/>
                    <a:lumOff val="35000"/>
                  </a:schemeClr>
                </a:solidFill>
                <a:latin typeface="Arial" panose="020B0604020202020204" pitchFamily="34" charset="0"/>
                <a:cs typeface="Arial" panose="020B0604020202020204" pitchFamily="34" charset="0"/>
                <a:sym typeface="Impact" panose="020B0806030902050204" pitchFamily="34" charset="0"/>
              </a:rPr>
              <a:t>传统数据防泄密管控方式</a:t>
            </a:r>
            <a:endParaRPr lang="zh-CN" altLang="en-US" b="1" dirty="0">
              <a:solidFill>
                <a:schemeClr val="tx1">
                  <a:lumMod val="65000"/>
                  <a:lumOff val="35000"/>
                </a:schemeClr>
              </a:solidFill>
              <a:latin typeface="Arial" panose="020B0604020202020204" pitchFamily="34" charset="0"/>
              <a:cs typeface="Arial" panose="020B0604020202020204" pitchFamily="34" charset="0"/>
              <a:sym typeface="Impact" panose="020B0806030902050204" pitchFamily="34" charset="0"/>
            </a:endParaRPr>
          </a:p>
        </p:txBody>
      </p:sp>
      <p:sp>
        <p:nvSpPr>
          <p:cNvPr id="103" name="文本框 37"/>
          <p:cNvSpPr txBox="1"/>
          <p:nvPr/>
        </p:nvSpPr>
        <p:spPr>
          <a:xfrm>
            <a:off x="1073785" y="760095"/>
            <a:ext cx="5201285" cy="335915"/>
          </a:xfrm>
          <a:prstGeom prst="rect">
            <a:avLst/>
          </a:prstGeom>
          <a:noFill/>
        </p:spPr>
        <p:txBody>
          <a:bodyPr wrap="square" lIns="91431" tIns="45716" rIns="91431" bIns="45716" rtlCol="0">
            <a:spAutoFit/>
          </a:bodyPr>
          <a:lstStyle/>
          <a:p>
            <a:r>
              <a:rPr lang="en-US" altLang="zh-CN" sz="1600" dirty="0">
                <a:solidFill>
                  <a:schemeClr val="tx1">
                    <a:lumMod val="65000"/>
                    <a:lumOff val="35000"/>
                  </a:schemeClr>
                </a:solidFill>
                <a:latin typeface="Arial" panose="020B0604020202020204" pitchFamily="34" charset="0"/>
                <a:cs typeface="Arial" panose="020B0604020202020204" pitchFamily="34" charset="0"/>
              </a:rPr>
              <a:t>Traditional Way of Management and Control</a:t>
            </a:r>
            <a:endParaRPr lang="en-US" altLang="zh-CN" sz="1600" dirty="0">
              <a:solidFill>
                <a:schemeClr val="tx1">
                  <a:lumMod val="65000"/>
                  <a:lumOff val="35000"/>
                </a:schemeClr>
              </a:solidFill>
              <a:latin typeface="Arial" panose="020B0604020202020204" pitchFamily="34" charset="0"/>
              <a:cs typeface="Arial" panose="020B0604020202020204" pitchFamily="34" charset="0"/>
            </a:endParaRPr>
          </a:p>
        </p:txBody>
      </p:sp>
      <p:grpSp>
        <p:nvGrpSpPr>
          <p:cNvPr id="37" name="Group 113"/>
          <p:cNvGrpSpPr/>
          <p:nvPr/>
        </p:nvGrpSpPr>
        <p:grpSpPr>
          <a:xfrm>
            <a:off x="1" y="1892816"/>
            <a:ext cx="2129977" cy="691283"/>
            <a:chOff x="0" y="1419612"/>
            <a:chExt cx="1597483" cy="518462"/>
          </a:xfrm>
          <a:solidFill>
            <a:schemeClr val="accent2"/>
          </a:solidFill>
        </p:grpSpPr>
        <p:sp>
          <p:nvSpPr>
            <p:cNvPr id="38" name="Rectangle 38"/>
            <p:cNvSpPr/>
            <p:nvPr/>
          </p:nvSpPr>
          <p:spPr>
            <a:xfrm>
              <a:off x="0" y="1419612"/>
              <a:ext cx="1597483" cy="518462"/>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39" name="Text Placeholder 3"/>
            <p:cNvSpPr txBox="1"/>
            <p:nvPr/>
          </p:nvSpPr>
          <p:spPr>
            <a:xfrm>
              <a:off x="589208" y="1540344"/>
              <a:ext cx="732990" cy="276999"/>
            </a:xfrm>
            <a:prstGeom prst="rect">
              <a:avLst/>
            </a:prstGeom>
            <a:solidFill>
              <a:srgbClr val="00B0F0"/>
            </a:solidFill>
          </p:spPr>
          <p:txBody>
            <a:bodyPr wrap="squar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8565">
                <a:spcBef>
                  <a:spcPct val="20000"/>
                </a:spcBef>
                <a:defRPr/>
              </a:pPr>
              <a:r>
                <a:rPr lang="en-US" sz="2400" dirty="0">
                  <a:solidFill>
                    <a:schemeClr val="bg1"/>
                  </a:solidFill>
                  <a:latin typeface="Impact" panose="020B0806030902050204" pitchFamily="34" charset="0"/>
                </a:rPr>
                <a:t>01</a:t>
              </a:r>
              <a:endParaRPr lang="en-US" sz="2400" dirty="0">
                <a:solidFill>
                  <a:schemeClr val="bg1"/>
                </a:solidFill>
                <a:latin typeface="Impact" panose="020B0806030902050204" pitchFamily="34" charset="0"/>
              </a:endParaRPr>
            </a:p>
          </p:txBody>
        </p:sp>
      </p:grpSp>
      <p:grpSp>
        <p:nvGrpSpPr>
          <p:cNvPr id="40" name="Group 114"/>
          <p:cNvGrpSpPr/>
          <p:nvPr/>
        </p:nvGrpSpPr>
        <p:grpSpPr>
          <a:xfrm>
            <a:off x="1" y="2993750"/>
            <a:ext cx="2129977" cy="691283"/>
            <a:chOff x="0" y="2226109"/>
            <a:chExt cx="1597483" cy="518462"/>
          </a:xfrm>
          <a:solidFill>
            <a:schemeClr val="bg2"/>
          </a:solidFill>
        </p:grpSpPr>
        <p:sp>
          <p:nvSpPr>
            <p:cNvPr id="41" name="Rectangle 40"/>
            <p:cNvSpPr/>
            <p:nvPr/>
          </p:nvSpPr>
          <p:spPr>
            <a:xfrm>
              <a:off x="0" y="2226109"/>
              <a:ext cx="1597483" cy="518462"/>
            </a:xfrm>
            <a:prstGeom prst="rect">
              <a:avLst/>
            </a:prstGeom>
            <a:solidFill>
              <a:srgbClr val="3636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42" name="Text Placeholder 3"/>
            <p:cNvSpPr txBox="1"/>
            <p:nvPr/>
          </p:nvSpPr>
          <p:spPr>
            <a:xfrm>
              <a:off x="575072" y="2346841"/>
              <a:ext cx="747126" cy="276999"/>
            </a:xfrm>
            <a:prstGeom prst="rect">
              <a:avLst/>
            </a:prstGeom>
            <a:noFill/>
          </p:spPr>
          <p:txBody>
            <a:bodyPr wrap="squar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8565">
                <a:spcBef>
                  <a:spcPct val="20000"/>
                </a:spcBef>
                <a:defRPr/>
              </a:pPr>
              <a:r>
                <a:rPr lang="en-US" sz="2400" dirty="0">
                  <a:solidFill>
                    <a:schemeClr val="bg1"/>
                  </a:solidFill>
                  <a:latin typeface="Impact" panose="020B0806030902050204" pitchFamily="34" charset="0"/>
                </a:rPr>
                <a:t>02</a:t>
              </a:r>
              <a:endParaRPr lang="en-US" sz="2400" dirty="0">
                <a:solidFill>
                  <a:schemeClr val="bg1"/>
                </a:solidFill>
                <a:latin typeface="Impact" panose="020B0806030902050204" pitchFamily="34" charset="0"/>
              </a:endParaRPr>
            </a:p>
          </p:txBody>
        </p:sp>
      </p:grpSp>
      <p:grpSp>
        <p:nvGrpSpPr>
          <p:cNvPr id="45" name="Group 115"/>
          <p:cNvGrpSpPr/>
          <p:nvPr/>
        </p:nvGrpSpPr>
        <p:grpSpPr>
          <a:xfrm>
            <a:off x="1" y="4094684"/>
            <a:ext cx="2129977" cy="691283"/>
            <a:chOff x="0" y="3090216"/>
            <a:chExt cx="1597483" cy="518462"/>
          </a:xfrm>
          <a:solidFill>
            <a:schemeClr val="accent1"/>
          </a:solidFill>
        </p:grpSpPr>
        <p:sp>
          <p:nvSpPr>
            <p:cNvPr id="46" name="Rectangle 43"/>
            <p:cNvSpPr/>
            <p:nvPr/>
          </p:nvSpPr>
          <p:spPr>
            <a:xfrm>
              <a:off x="0" y="3090216"/>
              <a:ext cx="1597483" cy="518462"/>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47" name="Text Placeholder 3"/>
            <p:cNvSpPr txBox="1"/>
            <p:nvPr/>
          </p:nvSpPr>
          <p:spPr>
            <a:xfrm>
              <a:off x="575072" y="3210948"/>
              <a:ext cx="747126" cy="276999"/>
            </a:xfrm>
            <a:prstGeom prst="rect">
              <a:avLst/>
            </a:prstGeom>
            <a:solidFill>
              <a:srgbClr val="00B0F0"/>
            </a:solidFill>
          </p:spPr>
          <p:txBody>
            <a:bodyPr wrap="squar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8565">
                <a:spcBef>
                  <a:spcPct val="20000"/>
                </a:spcBef>
                <a:defRPr/>
              </a:pPr>
              <a:r>
                <a:rPr lang="en-US" sz="2400" dirty="0">
                  <a:solidFill>
                    <a:schemeClr val="bg1"/>
                  </a:solidFill>
                  <a:latin typeface="Impact" panose="020B0806030902050204" pitchFamily="34" charset="0"/>
                </a:rPr>
                <a:t>03</a:t>
              </a:r>
              <a:endParaRPr lang="en-US" sz="2400" dirty="0">
                <a:solidFill>
                  <a:schemeClr val="bg1"/>
                </a:solidFill>
                <a:latin typeface="Impact" panose="020B0806030902050204" pitchFamily="34" charset="0"/>
              </a:endParaRPr>
            </a:p>
          </p:txBody>
        </p:sp>
      </p:grpSp>
      <p:grpSp>
        <p:nvGrpSpPr>
          <p:cNvPr id="48" name="Group 116"/>
          <p:cNvGrpSpPr/>
          <p:nvPr/>
        </p:nvGrpSpPr>
        <p:grpSpPr>
          <a:xfrm>
            <a:off x="1" y="5195619"/>
            <a:ext cx="2129977" cy="691283"/>
            <a:chOff x="0" y="3896714"/>
            <a:chExt cx="1597483" cy="518462"/>
          </a:xfrm>
          <a:solidFill>
            <a:schemeClr val="accent3"/>
          </a:solidFill>
        </p:grpSpPr>
        <p:sp>
          <p:nvSpPr>
            <p:cNvPr id="49" name="Rectangle 46"/>
            <p:cNvSpPr/>
            <p:nvPr/>
          </p:nvSpPr>
          <p:spPr>
            <a:xfrm>
              <a:off x="0" y="3896714"/>
              <a:ext cx="1597483" cy="518462"/>
            </a:xfrm>
            <a:prstGeom prst="rect">
              <a:avLst/>
            </a:prstGeom>
            <a:solidFill>
              <a:srgbClr val="3636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81" name="Text Placeholder 3"/>
            <p:cNvSpPr txBox="1"/>
            <p:nvPr/>
          </p:nvSpPr>
          <p:spPr>
            <a:xfrm>
              <a:off x="575072" y="4017446"/>
              <a:ext cx="747125" cy="276999"/>
            </a:xfrm>
            <a:prstGeom prst="rect">
              <a:avLst/>
            </a:prstGeom>
            <a:noFill/>
          </p:spPr>
          <p:txBody>
            <a:bodyPr wrap="squar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8565">
                <a:spcBef>
                  <a:spcPct val="20000"/>
                </a:spcBef>
                <a:defRPr/>
              </a:pPr>
              <a:r>
                <a:rPr lang="en-US" sz="2400" dirty="0">
                  <a:solidFill>
                    <a:schemeClr val="bg1"/>
                  </a:solidFill>
                  <a:latin typeface="Impact" panose="020B0806030902050204" pitchFamily="34" charset="0"/>
                </a:rPr>
                <a:t>04</a:t>
              </a:r>
              <a:endParaRPr lang="en-US" sz="2400" dirty="0">
                <a:solidFill>
                  <a:schemeClr val="bg1"/>
                </a:solidFill>
                <a:latin typeface="Impact" panose="020B0806030902050204" pitchFamily="34" charset="0"/>
              </a:endParaRPr>
            </a:p>
          </p:txBody>
        </p:sp>
      </p:grpSp>
      <p:sp>
        <p:nvSpPr>
          <p:cNvPr id="82" name="Freeform 37"/>
          <p:cNvSpPr/>
          <p:nvPr/>
        </p:nvSpPr>
        <p:spPr>
          <a:xfrm rot="16200000">
            <a:off x="1523362" y="1978766"/>
            <a:ext cx="844903" cy="365764"/>
          </a:xfrm>
          <a:custGeom>
            <a:avLst/>
            <a:gdLst>
              <a:gd name="connsiteX0" fmla="*/ 0 w 633676"/>
              <a:gd name="connsiteY0" fmla="*/ 274320 h 274320"/>
              <a:gd name="connsiteX1" fmla="*/ 68580 w 633676"/>
              <a:gd name="connsiteY1" fmla="*/ 0 h 274320"/>
              <a:gd name="connsiteX2" fmla="*/ 633676 w 633676"/>
              <a:gd name="connsiteY2" fmla="*/ 0 h 274320"/>
              <a:gd name="connsiteX3" fmla="*/ 565096 w 633676"/>
              <a:gd name="connsiteY3" fmla="*/ 274320 h 274320"/>
              <a:gd name="connsiteX4" fmla="*/ 0 w 633676"/>
              <a:gd name="connsiteY4" fmla="*/ 274320 h 274320"/>
              <a:gd name="connsiteX0-1" fmla="*/ 0 w 633676"/>
              <a:gd name="connsiteY0-2" fmla="*/ 274320 h 274320"/>
              <a:gd name="connsiteX1-3" fmla="*/ 115214 w 633676"/>
              <a:gd name="connsiteY1-4" fmla="*/ 0 h 274320"/>
              <a:gd name="connsiteX2-5" fmla="*/ 633676 w 633676"/>
              <a:gd name="connsiteY2-6" fmla="*/ 0 h 274320"/>
              <a:gd name="connsiteX3-7" fmla="*/ 565096 w 633676"/>
              <a:gd name="connsiteY3-8" fmla="*/ 274320 h 274320"/>
              <a:gd name="connsiteX4-9" fmla="*/ 0 w 633676"/>
              <a:gd name="connsiteY4-10" fmla="*/ 274320 h 274320"/>
              <a:gd name="connsiteX0-11" fmla="*/ 0 w 576069"/>
              <a:gd name="connsiteY0-12" fmla="*/ 274320 h 274320"/>
              <a:gd name="connsiteX1-13" fmla="*/ 57607 w 576069"/>
              <a:gd name="connsiteY1-14" fmla="*/ 0 h 274320"/>
              <a:gd name="connsiteX2-15" fmla="*/ 576069 w 576069"/>
              <a:gd name="connsiteY2-16" fmla="*/ 0 h 274320"/>
              <a:gd name="connsiteX3-17" fmla="*/ 507489 w 576069"/>
              <a:gd name="connsiteY3-18" fmla="*/ 274320 h 274320"/>
              <a:gd name="connsiteX4-19" fmla="*/ 0 w 576069"/>
              <a:gd name="connsiteY4-20" fmla="*/ 274320 h 274320"/>
              <a:gd name="connsiteX0-21" fmla="*/ 0 w 576069"/>
              <a:gd name="connsiteY0-22" fmla="*/ 274323 h 274323"/>
              <a:gd name="connsiteX1-23" fmla="*/ 57607 w 576069"/>
              <a:gd name="connsiteY1-24" fmla="*/ 0 h 274323"/>
              <a:gd name="connsiteX2-25" fmla="*/ 576069 w 576069"/>
              <a:gd name="connsiteY2-26" fmla="*/ 0 h 274323"/>
              <a:gd name="connsiteX3-27" fmla="*/ 507489 w 576069"/>
              <a:gd name="connsiteY3-28" fmla="*/ 274320 h 274323"/>
              <a:gd name="connsiteX4-29" fmla="*/ 0 w 576069"/>
              <a:gd name="connsiteY4-30" fmla="*/ 274323 h 274323"/>
              <a:gd name="connsiteX0-31" fmla="*/ 0 w 576069"/>
              <a:gd name="connsiteY0-32" fmla="*/ 274323 h 274323"/>
              <a:gd name="connsiteX1-33" fmla="*/ 57607 w 576069"/>
              <a:gd name="connsiteY1-34" fmla="*/ 0 h 274323"/>
              <a:gd name="connsiteX2-35" fmla="*/ 576069 w 576069"/>
              <a:gd name="connsiteY2-36" fmla="*/ 0 h 274323"/>
              <a:gd name="connsiteX3-37" fmla="*/ 507489 w 576069"/>
              <a:gd name="connsiteY3-38" fmla="*/ 274320 h 274323"/>
              <a:gd name="connsiteX4-39" fmla="*/ 0 w 576069"/>
              <a:gd name="connsiteY4-40" fmla="*/ 274323 h 274323"/>
              <a:gd name="connsiteX0-41" fmla="*/ 0 w 633677"/>
              <a:gd name="connsiteY0-42" fmla="*/ 274323 h 274323"/>
              <a:gd name="connsiteX1-43" fmla="*/ 115215 w 633677"/>
              <a:gd name="connsiteY1-44" fmla="*/ 0 h 274323"/>
              <a:gd name="connsiteX2-45" fmla="*/ 633677 w 633677"/>
              <a:gd name="connsiteY2-46" fmla="*/ 0 h 274323"/>
              <a:gd name="connsiteX3-47" fmla="*/ 565097 w 633677"/>
              <a:gd name="connsiteY3-48" fmla="*/ 274320 h 274323"/>
              <a:gd name="connsiteX4-49" fmla="*/ 0 w 633677"/>
              <a:gd name="connsiteY4-50" fmla="*/ 274323 h 274323"/>
              <a:gd name="connsiteX0-51" fmla="*/ 0 w 633677"/>
              <a:gd name="connsiteY0-52" fmla="*/ 274323 h 274323"/>
              <a:gd name="connsiteX1-53" fmla="*/ 115215 w 633677"/>
              <a:gd name="connsiteY1-54" fmla="*/ 0 h 274323"/>
              <a:gd name="connsiteX2-55" fmla="*/ 633677 w 633677"/>
              <a:gd name="connsiteY2-56" fmla="*/ 0 h 274323"/>
              <a:gd name="connsiteX3-57" fmla="*/ 518463 w 633677"/>
              <a:gd name="connsiteY3-58" fmla="*/ 274323 h 274323"/>
              <a:gd name="connsiteX4-59" fmla="*/ 0 w 633677"/>
              <a:gd name="connsiteY4-60" fmla="*/ 274323 h 27432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33677" h="274323">
                <a:moveTo>
                  <a:pt x="0" y="274323"/>
                </a:moveTo>
                <a:lnTo>
                  <a:pt x="115215" y="0"/>
                </a:lnTo>
                <a:lnTo>
                  <a:pt x="633677" y="0"/>
                </a:lnTo>
                <a:lnTo>
                  <a:pt x="518463" y="274323"/>
                </a:lnTo>
                <a:lnTo>
                  <a:pt x="0" y="274323"/>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p>
        </p:txBody>
      </p:sp>
      <p:sp>
        <p:nvSpPr>
          <p:cNvPr id="83" name="Freeform 41"/>
          <p:cNvSpPr/>
          <p:nvPr/>
        </p:nvSpPr>
        <p:spPr>
          <a:xfrm rot="16200000">
            <a:off x="1523362" y="3079699"/>
            <a:ext cx="844903" cy="365764"/>
          </a:xfrm>
          <a:custGeom>
            <a:avLst/>
            <a:gdLst>
              <a:gd name="connsiteX0" fmla="*/ 0 w 633676"/>
              <a:gd name="connsiteY0" fmla="*/ 274320 h 274320"/>
              <a:gd name="connsiteX1" fmla="*/ 68580 w 633676"/>
              <a:gd name="connsiteY1" fmla="*/ 0 h 274320"/>
              <a:gd name="connsiteX2" fmla="*/ 633676 w 633676"/>
              <a:gd name="connsiteY2" fmla="*/ 0 h 274320"/>
              <a:gd name="connsiteX3" fmla="*/ 565096 w 633676"/>
              <a:gd name="connsiteY3" fmla="*/ 274320 h 274320"/>
              <a:gd name="connsiteX4" fmla="*/ 0 w 633676"/>
              <a:gd name="connsiteY4" fmla="*/ 274320 h 274320"/>
              <a:gd name="connsiteX0-1" fmla="*/ 0 w 633676"/>
              <a:gd name="connsiteY0-2" fmla="*/ 274320 h 274320"/>
              <a:gd name="connsiteX1-3" fmla="*/ 115214 w 633676"/>
              <a:gd name="connsiteY1-4" fmla="*/ 0 h 274320"/>
              <a:gd name="connsiteX2-5" fmla="*/ 633676 w 633676"/>
              <a:gd name="connsiteY2-6" fmla="*/ 0 h 274320"/>
              <a:gd name="connsiteX3-7" fmla="*/ 565096 w 633676"/>
              <a:gd name="connsiteY3-8" fmla="*/ 274320 h 274320"/>
              <a:gd name="connsiteX4-9" fmla="*/ 0 w 633676"/>
              <a:gd name="connsiteY4-10" fmla="*/ 274320 h 274320"/>
              <a:gd name="connsiteX0-11" fmla="*/ 0 w 576069"/>
              <a:gd name="connsiteY0-12" fmla="*/ 274320 h 274320"/>
              <a:gd name="connsiteX1-13" fmla="*/ 57607 w 576069"/>
              <a:gd name="connsiteY1-14" fmla="*/ 0 h 274320"/>
              <a:gd name="connsiteX2-15" fmla="*/ 576069 w 576069"/>
              <a:gd name="connsiteY2-16" fmla="*/ 0 h 274320"/>
              <a:gd name="connsiteX3-17" fmla="*/ 507489 w 576069"/>
              <a:gd name="connsiteY3-18" fmla="*/ 274320 h 274320"/>
              <a:gd name="connsiteX4-19" fmla="*/ 0 w 576069"/>
              <a:gd name="connsiteY4-20" fmla="*/ 274320 h 274320"/>
              <a:gd name="connsiteX0-21" fmla="*/ 0 w 576069"/>
              <a:gd name="connsiteY0-22" fmla="*/ 274323 h 274323"/>
              <a:gd name="connsiteX1-23" fmla="*/ 57607 w 576069"/>
              <a:gd name="connsiteY1-24" fmla="*/ 0 h 274323"/>
              <a:gd name="connsiteX2-25" fmla="*/ 576069 w 576069"/>
              <a:gd name="connsiteY2-26" fmla="*/ 0 h 274323"/>
              <a:gd name="connsiteX3-27" fmla="*/ 507489 w 576069"/>
              <a:gd name="connsiteY3-28" fmla="*/ 274320 h 274323"/>
              <a:gd name="connsiteX4-29" fmla="*/ 0 w 576069"/>
              <a:gd name="connsiteY4-30" fmla="*/ 274323 h 274323"/>
              <a:gd name="connsiteX0-31" fmla="*/ 0 w 576069"/>
              <a:gd name="connsiteY0-32" fmla="*/ 274323 h 274323"/>
              <a:gd name="connsiteX1-33" fmla="*/ 57607 w 576069"/>
              <a:gd name="connsiteY1-34" fmla="*/ 0 h 274323"/>
              <a:gd name="connsiteX2-35" fmla="*/ 576069 w 576069"/>
              <a:gd name="connsiteY2-36" fmla="*/ 0 h 274323"/>
              <a:gd name="connsiteX3-37" fmla="*/ 507489 w 576069"/>
              <a:gd name="connsiteY3-38" fmla="*/ 274320 h 274323"/>
              <a:gd name="connsiteX4-39" fmla="*/ 0 w 576069"/>
              <a:gd name="connsiteY4-40" fmla="*/ 274323 h 274323"/>
              <a:gd name="connsiteX0-41" fmla="*/ 0 w 633677"/>
              <a:gd name="connsiteY0-42" fmla="*/ 274323 h 274323"/>
              <a:gd name="connsiteX1-43" fmla="*/ 115215 w 633677"/>
              <a:gd name="connsiteY1-44" fmla="*/ 0 h 274323"/>
              <a:gd name="connsiteX2-45" fmla="*/ 633677 w 633677"/>
              <a:gd name="connsiteY2-46" fmla="*/ 0 h 274323"/>
              <a:gd name="connsiteX3-47" fmla="*/ 565097 w 633677"/>
              <a:gd name="connsiteY3-48" fmla="*/ 274320 h 274323"/>
              <a:gd name="connsiteX4-49" fmla="*/ 0 w 633677"/>
              <a:gd name="connsiteY4-50" fmla="*/ 274323 h 274323"/>
              <a:gd name="connsiteX0-51" fmla="*/ 0 w 633677"/>
              <a:gd name="connsiteY0-52" fmla="*/ 274323 h 274323"/>
              <a:gd name="connsiteX1-53" fmla="*/ 115215 w 633677"/>
              <a:gd name="connsiteY1-54" fmla="*/ 0 h 274323"/>
              <a:gd name="connsiteX2-55" fmla="*/ 633677 w 633677"/>
              <a:gd name="connsiteY2-56" fmla="*/ 0 h 274323"/>
              <a:gd name="connsiteX3-57" fmla="*/ 518463 w 633677"/>
              <a:gd name="connsiteY3-58" fmla="*/ 274323 h 274323"/>
              <a:gd name="connsiteX4-59" fmla="*/ 0 w 633677"/>
              <a:gd name="connsiteY4-60" fmla="*/ 274323 h 27432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33677" h="274323">
                <a:moveTo>
                  <a:pt x="0" y="274323"/>
                </a:moveTo>
                <a:lnTo>
                  <a:pt x="115215" y="0"/>
                </a:lnTo>
                <a:lnTo>
                  <a:pt x="633677" y="0"/>
                </a:lnTo>
                <a:lnTo>
                  <a:pt x="518463" y="274323"/>
                </a:lnTo>
                <a:lnTo>
                  <a:pt x="0" y="274323"/>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p>
        </p:txBody>
      </p:sp>
      <p:sp>
        <p:nvSpPr>
          <p:cNvPr id="84" name="Freeform 44"/>
          <p:cNvSpPr/>
          <p:nvPr/>
        </p:nvSpPr>
        <p:spPr>
          <a:xfrm rot="16200000">
            <a:off x="1523362" y="4180633"/>
            <a:ext cx="844903" cy="365764"/>
          </a:xfrm>
          <a:custGeom>
            <a:avLst/>
            <a:gdLst>
              <a:gd name="connsiteX0" fmla="*/ 0 w 633676"/>
              <a:gd name="connsiteY0" fmla="*/ 274320 h 274320"/>
              <a:gd name="connsiteX1" fmla="*/ 68580 w 633676"/>
              <a:gd name="connsiteY1" fmla="*/ 0 h 274320"/>
              <a:gd name="connsiteX2" fmla="*/ 633676 w 633676"/>
              <a:gd name="connsiteY2" fmla="*/ 0 h 274320"/>
              <a:gd name="connsiteX3" fmla="*/ 565096 w 633676"/>
              <a:gd name="connsiteY3" fmla="*/ 274320 h 274320"/>
              <a:gd name="connsiteX4" fmla="*/ 0 w 633676"/>
              <a:gd name="connsiteY4" fmla="*/ 274320 h 274320"/>
              <a:gd name="connsiteX0-1" fmla="*/ 0 w 633676"/>
              <a:gd name="connsiteY0-2" fmla="*/ 274320 h 274320"/>
              <a:gd name="connsiteX1-3" fmla="*/ 115214 w 633676"/>
              <a:gd name="connsiteY1-4" fmla="*/ 0 h 274320"/>
              <a:gd name="connsiteX2-5" fmla="*/ 633676 w 633676"/>
              <a:gd name="connsiteY2-6" fmla="*/ 0 h 274320"/>
              <a:gd name="connsiteX3-7" fmla="*/ 565096 w 633676"/>
              <a:gd name="connsiteY3-8" fmla="*/ 274320 h 274320"/>
              <a:gd name="connsiteX4-9" fmla="*/ 0 w 633676"/>
              <a:gd name="connsiteY4-10" fmla="*/ 274320 h 274320"/>
              <a:gd name="connsiteX0-11" fmla="*/ 0 w 576069"/>
              <a:gd name="connsiteY0-12" fmla="*/ 274320 h 274320"/>
              <a:gd name="connsiteX1-13" fmla="*/ 57607 w 576069"/>
              <a:gd name="connsiteY1-14" fmla="*/ 0 h 274320"/>
              <a:gd name="connsiteX2-15" fmla="*/ 576069 w 576069"/>
              <a:gd name="connsiteY2-16" fmla="*/ 0 h 274320"/>
              <a:gd name="connsiteX3-17" fmla="*/ 507489 w 576069"/>
              <a:gd name="connsiteY3-18" fmla="*/ 274320 h 274320"/>
              <a:gd name="connsiteX4-19" fmla="*/ 0 w 576069"/>
              <a:gd name="connsiteY4-20" fmla="*/ 274320 h 274320"/>
              <a:gd name="connsiteX0-21" fmla="*/ 0 w 576069"/>
              <a:gd name="connsiteY0-22" fmla="*/ 274323 h 274323"/>
              <a:gd name="connsiteX1-23" fmla="*/ 57607 w 576069"/>
              <a:gd name="connsiteY1-24" fmla="*/ 0 h 274323"/>
              <a:gd name="connsiteX2-25" fmla="*/ 576069 w 576069"/>
              <a:gd name="connsiteY2-26" fmla="*/ 0 h 274323"/>
              <a:gd name="connsiteX3-27" fmla="*/ 507489 w 576069"/>
              <a:gd name="connsiteY3-28" fmla="*/ 274320 h 274323"/>
              <a:gd name="connsiteX4-29" fmla="*/ 0 w 576069"/>
              <a:gd name="connsiteY4-30" fmla="*/ 274323 h 274323"/>
              <a:gd name="connsiteX0-31" fmla="*/ 0 w 576069"/>
              <a:gd name="connsiteY0-32" fmla="*/ 274323 h 274323"/>
              <a:gd name="connsiteX1-33" fmla="*/ 57607 w 576069"/>
              <a:gd name="connsiteY1-34" fmla="*/ 0 h 274323"/>
              <a:gd name="connsiteX2-35" fmla="*/ 576069 w 576069"/>
              <a:gd name="connsiteY2-36" fmla="*/ 0 h 274323"/>
              <a:gd name="connsiteX3-37" fmla="*/ 507489 w 576069"/>
              <a:gd name="connsiteY3-38" fmla="*/ 274320 h 274323"/>
              <a:gd name="connsiteX4-39" fmla="*/ 0 w 576069"/>
              <a:gd name="connsiteY4-40" fmla="*/ 274323 h 274323"/>
              <a:gd name="connsiteX0-41" fmla="*/ 0 w 633677"/>
              <a:gd name="connsiteY0-42" fmla="*/ 274323 h 274323"/>
              <a:gd name="connsiteX1-43" fmla="*/ 115215 w 633677"/>
              <a:gd name="connsiteY1-44" fmla="*/ 0 h 274323"/>
              <a:gd name="connsiteX2-45" fmla="*/ 633677 w 633677"/>
              <a:gd name="connsiteY2-46" fmla="*/ 0 h 274323"/>
              <a:gd name="connsiteX3-47" fmla="*/ 565097 w 633677"/>
              <a:gd name="connsiteY3-48" fmla="*/ 274320 h 274323"/>
              <a:gd name="connsiteX4-49" fmla="*/ 0 w 633677"/>
              <a:gd name="connsiteY4-50" fmla="*/ 274323 h 274323"/>
              <a:gd name="connsiteX0-51" fmla="*/ 0 w 633677"/>
              <a:gd name="connsiteY0-52" fmla="*/ 274323 h 274323"/>
              <a:gd name="connsiteX1-53" fmla="*/ 115215 w 633677"/>
              <a:gd name="connsiteY1-54" fmla="*/ 0 h 274323"/>
              <a:gd name="connsiteX2-55" fmla="*/ 633677 w 633677"/>
              <a:gd name="connsiteY2-56" fmla="*/ 0 h 274323"/>
              <a:gd name="connsiteX3-57" fmla="*/ 518463 w 633677"/>
              <a:gd name="connsiteY3-58" fmla="*/ 274323 h 274323"/>
              <a:gd name="connsiteX4-59" fmla="*/ 0 w 633677"/>
              <a:gd name="connsiteY4-60" fmla="*/ 274323 h 27432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33677" h="274323">
                <a:moveTo>
                  <a:pt x="0" y="274323"/>
                </a:moveTo>
                <a:lnTo>
                  <a:pt x="115215" y="0"/>
                </a:lnTo>
                <a:lnTo>
                  <a:pt x="633677" y="0"/>
                </a:lnTo>
                <a:lnTo>
                  <a:pt x="518463" y="274323"/>
                </a:lnTo>
                <a:lnTo>
                  <a:pt x="0" y="274323"/>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p>
        </p:txBody>
      </p:sp>
      <p:sp>
        <p:nvSpPr>
          <p:cNvPr id="85" name="Freeform 47"/>
          <p:cNvSpPr/>
          <p:nvPr/>
        </p:nvSpPr>
        <p:spPr>
          <a:xfrm rot="16200000">
            <a:off x="1523362" y="5281569"/>
            <a:ext cx="844903" cy="365764"/>
          </a:xfrm>
          <a:custGeom>
            <a:avLst/>
            <a:gdLst>
              <a:gd name="connsiteX0" fmla="*/ 0 w 633676"/>
              <a:gd name="connsiteY0" fmla="*/ 274320 h 274320"/>
              <a:gd name="connsiteX1" fmla="*/ 68580 w 633676"/>
              <a:gd name="connsiteY1" fmla="*/ 0 h 274320"/>
              <a:gd name="connsiteX2" fmla="*/ 633676 w 633676"/>
              <a:gd name="connsiteY2" fmla="*/ 0 h 274320"/>
              <a:gd name="connsiteX3" fmla="*/ 565096 w 633676"/>
              <a:gd name="connsiteY3" fmla="*/ 274320 h 274320"/>
              <a:gd name="connsiteX4" fmla="*/ 0 w 633676"/>
              <a:gd name="connsiteY4" fmla="*/ 274320 h 274320"/>
              <a:gd name="connsiteX0-1" fmla="*/ 0 w 633676"/>
              <a:gd name="connsiteY0-2" fmla="*/ 274320 h 274320"/>
              <a:gd name="connsiteX1-3" fmla="*/ 115214 w 633676"/>
              <a:gd name="connsiteY1-4" fmla="*/ 0 h 274320"/>
              <a:gd name="connsiteX2-5" fmla="*/ 633676 w 633676"/>
              <a:gd name="connsiteY2-6" fmla="*/ 0 h 274320"/>
              <a:gd name="connsiteX3-7" fmla="*/ 565096 w 633676"/>
              <a:gd name="connsiteY3-8" fmla="*/ 274320 h 274320"/>
              <a:gd name="connsiteX4-9" fmla="*/ 0 w 633676"/>
              <a:gd name="connsiteY4-10" fmla="*/ 274320 h 274320"/>
              <a:gd name="connsiteX0-11" fmla="*/ 0 w 576069"/>
              <a:gd name="connsiteY0-12" fmla="*/ 274320 h 274320"/>
              <a:gd name="connsiteX1-13" fmla="*/ 57607 w 576069"/>
              <a:gd name="connsiteY1-14" fmla="*/ 0 h 274320"/>
              <a:gd name="connsiteX2-15" fmla="*/ 576069 w 576069"/>
              <a:gd name="connsiteY2-16" fmla="*/ 0 h 274320"/>
              <a:gd name="connsiteX3-17" fmla="*/ 507489 w 576069"/>
              <a:gd name="connsiteY3-18" fmla="*/ 274320 h 274320"/>
              <a:gd name="connsiteX4-19" fmla="*/ 0 w 576069"/>
              <a:gd name="connsiteY4-20" fmla="*/ 274320 h 274320"/>
              <a:gd name="connsiteX0-21" fmla="*/ 0 w 576069"/>
              <a:gd name="connsiteY0-22" fmla="*/ 274323 h 274323"/>
              <a:gd name="connsiteX1-23" fmla="*/ 57607 w 576069"/>
              <a:gd name="connsiteY1-24" fmla="*/ 0 h 274323"/>
              <a:gd name="connsiteX2-25" fmla="*/ 576069 w 576069"/>
              <a:gd name="connsiteY2-26" fmla="*/ 0 h 274323"/>
              <a:gd name="connsiteX3-27" fmla="*/ 507489 w 576069"/>
              <a:gd name="connsiteY3-28" fmla="*/ 274320 h 274323"/>
              <a:gd name="connsiteX4-29" fmla="*/ 0 w 576069"/>
              <a:gd name="connsiteY4-30" fmla="*/ 274323 h 274323"/>
              <a:gd name="connsiteX0-31" fmla="*/ 0 w 576069"/>
              <a:gd name="connsiteY0-32" fmla="*/ 274323 h 274323"/>
              <a:gd name="connsiteX1-33" fmla="*/ 57607 w 576069"/>
              <a:gd name="connsiteY1-34" fmla="*/ 0 h 274323"/>
              <a:gd name="connsiteX2-35" fmla="*/ 576069 w 576069"/>
              <a:gd name="connsiteY2-36" fmla="*/ 0 h 274323"/>
              <a:gd name="connsiteX3-37" fmla="*/ 507489 w 576069"/>
              <a:gd name="connsiteY3-38" fmla="*/ 274320 h 274323"/>
              <a:gd name="connsiteX4-39" fmla="*/ 0 w 576069"/>
              <a:gd name="connsiteY4-40" fmla="*/ 274323 h 274323"/>
              <a:gd name="connsiteX0-41" fmla="*/ 0 w 633677"/>
              <a:gd name="connsiteY0-42" fmla="*/ 274323 h 274323"/>
              <a:gd name="connsiteX1-43" fmla="*/ 115215 w 633677"/>
              <a:gd name="connsiteY1-44" fmla="*/ 0 h 274323"/>
              <a:gd name="connsiteX2-45" fmla="*/ 633677 w 633677"/>
              <a:gd name="connsiteY2-46" fmla="*/ 0 h 274323"/>
              <a:gd name="connsiteX3-47" fmla="*/ 565097 w 633677"/>
              <a:gd name="connsiteY3-48" fmla="*/ 274320 h 274323"/>
              <a:gd name="connsiteX4-49" fmla="*/ 0 w 633677"/>
              <a:gd name="connsiteY4-50" fmla="*/ 274323 h 274323"/>
              <a:gd name="connsiteX0-51" fmla="*/ 0 w 633677"/>
              <a:gd name="connsiteY0-52" fmla="*/ 274323 h 274323"/>
              <a:gd name="connsiteX1-53" fmla="*/ 115215 w 633677"/>
              <a:gd name="connsiteY1-54" fmla="*/ 0 h 274323"/>
              <a:gd name="connsiteX2-55" fmla="*/ 633677 w 633677"/>
              <a:gd name="connsiteY2-56" fmla="*/ 0 h 274323"/>
              <a:gd name="connsiteX3-57" fmla="*/ 518463 w 633677"/>
              <a:gd name="connsiteY3-58" fmla="*/ 274323 h 274323"/>
              <a:gd name="connsiteX4-59" fmla="*/ 0 w 633677"/>
              <a:gd name="connsiteY4-60" fmla="*/ 274323 h 27432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33677" h="274323">
                <a:moveTo>
                  <a:pt x="0" y="274323"/>
                </a:moveTo>
                <a:lnTo>
                  <a:pt x="115215" y="0"/>
                </a:lnTo>
                <a:lnTo>
                  <a:pt x="633677" y="0"/>
                </a:lnTo>
                <a:lnTo>
                  <a:pt x="518463" y="274323"/>
                </a:lnTo>
                <a:lnTo>
                  <a:pt x="0" y="274323"/>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p>
        </p:txBody>
      </p:sp>
      <p:sp>
        <p:nvSpPr>
          <p:cNvPr id="92" name="Pentagon 39"/>
          <p:cNvSpPr/>
          <p:nvPr/>
        </p:nvSpPr>
        <p:spPr>
          <a:xfrm>
            <a:off x="1755946" y="1739195"/>
            <a:ext cx="4333069" cy="691282"/>
          </a:xfrm>
          <a:prstGeom prst="homePlat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p>
        </p:txBody>
      </p:sp>
      <p:sp>
        <p:nvSpPr>
          <p:cNvPr id="95" name="Pentagon 42"/>
          <p:cNvSpPr/>
          <p:nvPr/>
        </p:nvSpPr>
        <p:spPr>
          <a:xfrm>
            <a:off x="1762932" y="2840128"/>
            <a:ext cx="3641785" cy="691282"/>
          </a:xfrm>
          <a:prstGeom prst="homePlat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p>
        </p:txBody>
      </p:sp>
      <p:sp>
        <p:nvSpPr>
          <p:cNvPr id="98" name="Pentagon 45"/>
          <p:cNvSpPr/>
          <p:nvPr/>
        </p:nvSpPr>
        <p:spPr>
          <a:xfrm>
            <a:off x="1762933" y="3941061"/>
            <a:ext cx="2947064" cy="691282"/>
          </a:xfrm>
          <a:prstGeom prst="homePlat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p>
        </p:txBody>
      </p:sp>
      <p:sp>
        <p:nvSpPr>
          <p:cNvPr id="101" name="Pentagon 48"/>
          <p:cNvSpPr/>
          <p:nvPr/>
        </p:nvSpPr>
        <p:spPr>
          <a:xfrm>
            <a:off x="1762933" y="5041995"/>
            <a:ext cx="2235681" cy="691282"/>
          </a:xfrm>
          <a:prstGeom prst="homePlat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p>
        </p:txBody>
      </p:sp>
      <p:sp>
        <p:nvSpPr>
          <p:cNvPr id="50" name="TextBox 59"/>
          <p:cNvSpPr txBox="1">
            <a:spLocks noChangeArrowheads="1"/>
          </p:cNvSpPr>
          <p:nvPr/>
        </p:nvSpPr>
        <p:spPr bwMode="auto">
          <a:xfrm flipH="1">
            <a:off x="3248092" y="1866045"/>
            <a:ext cx="2395325" cy="428625"/>
          </a:xfrm>
          <a:prstGeom prst="rect">
            <a:avLst/>
          </a:prstGeom>
          <a:noFill/>
          <a:ln>
            <a:noFill/>
          </a:ln>
        </p:spPr>
        <p:txBody>
          <a:bodyPr wrap="square" lIns="91431" tIns="45716" rIns="91431" bIns="45716" anchor="ctr">
            <a:spAutoFit/>
          </a:bodyPr>
          <a:lstStyle>
            <a:lvl1pPr eaLnBrk="0" hangingPunct="0">
              <a:defRPr>
                <a:solidFill>
                  <a:schemeClr val="tx1"/>
                </a:solidFill>
                <a:latin typeface="Arial" panose="020B0604020202020204" pitchFamily="34" charset="0"/>
                <a:ea typeface="宋体" pitchFamily="2" charset="-122"/>
              </a:defRPr>
            </a:lvl1pPr>
            <a:lvl2pPr marL="742950" indent="-285750" eaLnBrk="0" hangingPunct="0">
              <a:defRPr>
                <a:solidFill>
                  <a:schemeClr val="tx1"/>
                </a:solidFill>
                <a:latin typeface="Arial" panose="020B0604020202020204" pitchFamily="34" charset="0"/>
                <a:ea typeface="宋体" pitchFamily="2" charset="-122"/>
              </a:defRPr>
            </a:lvl2pPr>
            <a:lvl3pPr marL="1143000" indent="-228600" eaLnBrk="0" hangingPunct="0">
              <a:defRPr>
                <a:solidFill>
                  <a:schemeClr val="tx1"/>
                </a:solidFill>
                <a:latin typeface="Arial" panose="020B0604020202020204" pitchFamily="34" charset="0"/>
                <a:ea typeface="宋体" pitchFamily="2" charset="-122"/>
              </a:defRPr>
            </a:lvl3pPr>
            <a:lvl4pPr marL="1600200" indent="-228600" eaLnBrk="0" hangingPunct="0">
              <a:defRPr>
                <a:solidFill>
                  <a:schemeClr val="tx1"/>
                </a:solidFill>
                <a:latin typeface="Arial" panose="020B0604020202020204" pitchFamily="34" charset="0"/>
                <a:ea typeface="宋体" pitchFamily="2" charset="-122"/>
              </a:defRPr>
            </a:lvl4pPr>
            <a:lvl5pPr marL="2057400" indent="-228600" eaLnBrk="0" hangingPunct="0">
              <a:defRPr>
                <a:solidFill>
                  <a:schemeClr val="tx1"/>
                </a:solidFill>
                <a:latin typeface="Arial" panose="020B0604020202020204"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itchFamily="2" charset="-122"/>
              </a:defRPr>
            </a:lvl9pPr>
          </a:lstStyle>
          <a:p>
            <a:pPr algn="r" fontAlgn="ctr">
              <a:defRPr/>
            </a:pPr>
            <a:r>
              <a:rPr lang="zh-CN" altLang="en-US" sz="2200" b="1" dirty="0">
                <a:solidFill>
                  <a:schemeClr val="bg1"/>
                </a:solidFill>
                <a:latin typeface="微软雅黑" panose="020B0503020204020204" pitchFamily="34" charset="-122"/>
                <a:ea typeface="微软雅黑" panose="020B0503020204020204" pitchFamily="34" charset="-122"/>
              </a:rPr>
              <a:t>无精细化管理</a:t>
            </a:r>
            <a:endParaRPr lang="en-US" altLang="ko-KR" sz="2200" kern="0" dirty="0">
              <a:solidFill>
                <a:schemeClr val="bg1"/>
              </a:solidFill>
              <a:latin typeface="微软雅黑" panose="020B0503020204020204" pitchFamily="34" charset="-122"/>
              <a:ea typeface="微软雅黑" panose="020B0503020204020204" pitchFamily="34" charset="-122"/>
            </a:endParaRPr>
          </a:p>
        </p:txBody>
      </p:sp>
      <p:sp>
        <p:nvSpPr>
          <p:cNvPr id="51" name="矩形 50"/>
          <p:cNvSpPr>
            <a:spLocks noChangeArrowheads="1"/>
          </p:cNvSpPr>
          <p:nvPr/>
        </p:nvSpPr>
        <p:spPr bwMode="auto">
          <a:xfrm>
            <a:off x="7180126" y="1944768"/>
            <a:ext cx="4049096" cy="335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p>
            <a:pPr>
              <a:lnSpc>
                <a:spcPct val="114000"/>
              </a:lnSpc>
            </a:pP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导致缺乏审计，信息无法追查。</a:t>
            </a:r>
            <a:endParaRPr lang="zh-CN" altLang="en-US" sz="1400" dirty="0">
              <a:solidFill>
                <a:schemeClr val="tx1">
                  <a:lumMod val="65000"/>
                  <a:lumOff val="35000"/>
                </a:schemeClr>
              </a:solidFill>
            </a:endParaRPr>
          </a:p>
        </p:txBody>
      </p:sp>
      <p:sp>
        <p:nvSpPr>
          <p:cNvPr id="52" name="TextBox 59"/>
          <p:cNvSpPr txBox="1">
            <a:spLocks noChangeArrowheads="1"/>
          </p:cNvSpPr>
          <p:nvPr/>
        </p:nvSpPr>
        <p:spPr bwMode="auto">
          <a:xfrm flipH="1">
            <a:off x="2569044" y="2946030"/>
            <a:ext cx="2395325" cy="428625"/>
          </a:xfrm>
          <a:prstGeom prst="rect">
            <a:avLst/>
          </a:prstGeom>
          <a:noFill/>
          <a:ln>
            <a:noFill/>
          </a:ln>
        </p:spPr>
        <p:txBody>
          <a:bodyPr wrap="square" lIns="91431" tIns="45716" rIns="91431" bIns="45716" anchor="ctr">
            <a:spAutoFit/>
          </a:bodyPr>
          <a:lstStyle>
            <a:lvl1pPr eaLnBrk="0" hangingPunct="0">
              <a:defRPr>
                <a:solidFill>
                  <a:schemeClr val="tx1"/>
                </a:solidFill>
                <a:latin typeface="Arial" panose="020B0604020202020204" pitchFamily="34" charset="0"/>
                <a:ea typeface="宋体" pitchFamily="2" charset="-122"/>
              </a:defRPr>
            </a:lvl1pPr>
            <a:lvl2pPr marL="742950" indent="-285750" eaLnBrk="0" hangingPunct="0">
              <a:defRPr>
                <a:solidFill>
                  <a:schemeClr val="tx1"/>
                </a:solidFill>
                <a:latin typeface="Arial" panose="020B0604020202020204" pitchFamily="34" charset="0"/>
                <a:ea typeface="宋体" pitchFamily="2" charset="-122"/>
              </a:defRPr>
            </a:lvl2pPr>
            <a:lvl3pPr marL="1143000" indent="-228600" eaLnBrk="0" hangingPunct="0">
              <a:defRPr>
                <a:solidFill>
                  <a:schemeClr val="tx1"/>
                </a:solidFill>
                <a:latin typeface="Arial" panose="020B0604020202020204" pitchFamily="34" charset="0"/>
                <a:ea typeface="宋体" pitchFamily="2" charset="-122"/>
              </a:defRPr>
            </a:lvl3pPr>
            <a:lvl4pPr marL="1600200" indent="-228600" eaLnBrk="0" hangingPunct="0">
              <a:defRPr>
                <a:solidFill>
                  <a:schemeClr val="tx1"/>
                </a:solidFill>
                <a:latin typeface="Arial" panose="020B0604020202020204" pitchFamily="34" charset="0"/>
                <a:ea typeface="宋体" pitchFamily="2" charset="-122"/>
              </a:defRPr>
            </a:lvl4pPr>
            <a:lvl5pPr marL="2057400" indent="-228600" eaLnBrk="0" hangingPunct="0">
              <a:defRPr>
                <a:solidFill>
                  <a:schemeClr val="tx1"/>
                </a:solidFill>
                <a:latin typeface="Arial" panose="020B0604020202020204"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itchFamily="2" charset="-122"/>
              </a:defRPr>
            </a:lvl9pPr>
          </a:lstStyle>
          <a:p>
            <a:pPr algn="r" fontAlgn="ctr">
              <a:defRPr/>
            </a:pPr>
            <a:r>
              <a:rPr lang="zh-CN" altLang="en-US" sz="2200" b="1" dirty="0">
                <a:solidFill>
                  <a:schemeClr val="bg1"/>
                </a:solidFill>
                <a:latin typeface="微软雅黑" panose="020B0503020204020204" pitchFamily="34" charset="-122"/>
                <a:ea typeface="微软雅黑" panose="020B0503020204020204" pitchFamily="34" charset="-122"/>
              </a:rPr>
              <a:t>无水印管控</a:t>
            </a:r>
            <a:endParaRPr lang="en-US" altLang="ko-KR" sz="2200" kern="0" dirty="0">
              <a:solidFill>
                <a:schemeClr val="bg1"/>
              </a:solidFill>
              <a:latin typeface="微软雅黑" panose="020B0503020204020204" pitchFamily="34" charset="-122"/>
              <a:ea typeface="微软雅黑" panose="020B0503020204020204" pitchFamily="34" charset="-122"/>
            </a:endParaRPr>
          </a:p>
        </p:txBody>
      </p:sp>
      <p:sp>
        <p:nvSpPr>
          <p:cNvPr id="53" name="TextBox 59"/>
          <p:cNvSpPr txBox="1">
            <a:spLocks noChangeArrowheads="1"/>
          </p:cNvSpPr>
          <p:nvPr/>
        </p:nvSpPr>
        <p:spPr bwMode="auto">
          <a:xfrm flipH="1">
            <a:off x="1857638" y="4039939"/>
            <a:ext cx="2395325" cy="428625"/>
          </a:xfrm>
          <a:prstGeom prst="rect">
            <a:avLst/>
          </a:prstGeom>
          <a:noFill/>
          <a:ln>
            <a:noFill/>
          </a:ln>
        </p:spPr>
        <p:txBody>
          <a:bodyPr wrap="square" lIns="91431" tIns="45716" rIns="91431" bIns="45716" anchor="ctr">
            <a:spAutoFit/>
          </a:bodyPr>
          <a:lstStyle>
            <a:lvl1pPr eaLnBrk="0" hangingPunct="0">
              <a:defRPr>
                <a:solidFill>
                  <a:schemeClr val="tx1"/>
                </a:solidFill>
                <a:latin typeface="Arial" panose="020B0604020202020204" pitchFamily="34" charset="0"/>
                <a:ea typeface="宋体" pitchFamily="2" charset="-122"/>
              </a:defRPr>
            </a:lvl1pPr>
            <a:lvl2pPr marL="742950" indent="-285750" eaLnBrk="0" hangingPunct="0">
              <a:defRPr>
                <a:solidFill>
                  <a:schemeClr val="tx1"/>
                </a:solidFill>
                <a:latin typeface="Arial" panose="020B0604020202020204" pitchFamily="34" charset="0"/>
                <a:ea typeface="宋体" pitchFamily="2" charset="-122"/>
              </a:defRPr>
            </a:lvl2pPr>
            <a:lvl3pPr marL="1143000" indent="-228600" eaLnBrk="0" hangingPunct="0">
              <a:defRPr>
                <a:solidFill>
                  <a:schemeClr val="tx1"/>
                </a:solidFill>
                <a:latin typeface="Arial" panose="020B0604020202020204" pitchFamily="34" charset="0"/>
                <a:ea typeface="宋体" pitchFamily="2" charset="-122"/>
              </a:defRPr>
            </a:lvl3pPr>
            <a:lvl4pPr marL="1600200" indent="-228600" eaLnBrk="0" hangingPunct="0">
              <a:defRPr>
                <a:solidFill>
                  <a:schemeClr val="tx1"/>
                </a:solidFill>
                <a:latin typeface="Arial" panose="020B0604020202020204" pitchFamily="34" charset="0"/>
                <a:ea typeface="宋体" pitchFamily="2" charset="-122"/>
              </a:defRPr>
            </a:lvl4pPr>
            <a:lvl5pPr marL="2057400" indent="-228600" eaLnBrk="0" hangingPunct="0">
              <a:defRPr>
                <a:solidFill>
                  <a:schemeClr val="tx1"/>
                </a:solidFill>
                <a:latin typeface="Arial" panose="020B0604020202020204"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itchFamily="2" charset="-122"/>
              </a:defRPr>
            </a:lvl9pPr>
          </a:lstStyle>
          <a:p>
            <a:pPr algn="r" fontAlgn="ctr">
              <a:defRPr/>
            </a:pPr>
            <a:r>
              <a:rPr lang="zh-CN" altLang="en-US" sz="2200" b="1" dirty="0">
                <a:solidFill>
                  <a:schemeClr val="bg1"/>
                </a:solidFill>
                <a:latin typeface="微软雅黑" panose="020B0503020204020204" pitchFamily="34" charset="-122"/>
                <a:ea typeface="微软雅黑" panose="020B0503020204020204" pitchFamily="34" charset="-122"/>
              </a:rPr>
              <a:t>无权限管控</a:t>
            </a:r>
            <a:endParaRPr lang="en-US" altLang="ko-KR" sz="2200" kern="0" dirty="0">
              <a:solidFill>
                <a:schemeClr val="bg1"/>
              </a:solidFill>
              <a:latin typeface="微软雅黑" panose="020B0503020204020204" pitchFamily="34" charset="-122"/>
              <a:ea typeface="微软雅黑" panose="020B0503020204020204" pitchFamily="34" charset="-122"/>
            </a:endParaRPr>
          </a:p>
        </p:txBody>
      </p:sp>
      <p:sp>
        <p:nvSpPr>
          <p:cNvPr id="54" name="TextBox 59"/>
          <p:cNvSpPr txBox="1">
            <a:spLocks noChangeArrowheads="1"/>
          </p:cNvSpPr>
          <p:nvPr/>
        </p:nvSpPr>
        <p:spPr bwMode="auto">
          <a:xfrm flipH="1">
            <a:off x="1275050" y="5156421"/>
            <a:ext cx="2395325" cy="428625"/>
          </a:xfrm>
          <a:prstGeom prst="rect">
            <a:avLst/>
          </a:prstGeom>
          <a:noFill/>
          <a:ln>
            <a:noFill/>
          </a:ln>
        </p:spPr>
        <p:txBody>
          <a:bodyPr wrap="square" lIns="91431" tIns="45716" rIns="91431" bIns="45716">
            <a:spAutoFit/>
          </a:bodyPr>
          <a:lstStyle>
            <a:lvl1pPr eaLnBrk="0" hangingPunct="0">
              <a:defRPr>
                <a:solidFill>
                  <a:schemeClr val="tx1"/>
                </a:solidFill>
                <a:latin typeface="Arial" panose="020B0604020202020204" pitchFamily="34" charset="0"/>
                <a:ea typeface="宋体" pitchFamily="2" charset="-122"/>
              </a:defRPr>
            </a:lvl1pPr>
            <a:lvl2pPr marL="742950" indent="-285750" eaLnBrk="0" hangingPunct="0">
              <a:defRPr>
                <a:solidFill>
                  <a:schemeClr val="tx1"/>
                </a:solidFill>
                <a:latin typeface="Arial" panose="020B0604020202020204" pitchFamily="34" charset="0"/>
                <a:ea typeface="宋体" pitchFamily="2" charset="-122"/>
              </a:defRPr>
            </a:lvl2pPr>
            <a:lvl3pPr marL="1143000" indent="-228600" eaLnBrk="0" hangingPunct="0">
              <a:defRPr>
                <a:solidFill>
                  <a:schemeClr val="tx1"/>
                </a:solidFill>
                <a:latin typeface="Arial" panose="020B0604020202020204" pitchFamily="34" charset="0"/>
                <a:ea typeface="宋体" pitchFamily="2" charset="-122"/>
              </a:defRPr>
            </a:lvl3pPr>
            <a:lvl4pPr marL="1600200" indent="-228600" eaLnBrk="0" hangingPunct="0">
              <a:defRPr>
                <a:solidFill>
                  <a:schemeClr val="tx1"/>
                </a:solidFill>
                <a:latin typeface="Arial" panose="020B0604020202020204" pitchFamily="34" charset="0"/>
                <a:ea typeface="宋体" pitchFamily="2" charset="-122"/>
              </a:defRPr>
            </a:lvl4pPr>
            <a:lvl5pPr marL="2057400" indent="-228600" eaLnBrk="0" hangingPunct="0">
              <a:defRPr>
                <a:solidFill>
                  <a:schemeClr val="tx1"/>
                </a:solidFill>
                <a:latin typeface="Arial" panose="020B0604020202020204"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itchFamily="2" charset="-122"/>
              </a:defRPr>
            </a:lvl9pPr>
          </a:lstStyle>
          <a:p>
            <a:pPr algn="r">
              <a:defRPr/>
            </a:pPr>
            <a:r>
              <a:rPr lang="zh-CN" altLang="en-US" sz="2200" b="1" dirty="0">
                <a:solidFill>
                  <a:schemeClr val="bg1"/>
                </a:solidFill>
                <a:latin typeface="微软雅黑" panose="020B0503020204020204" pitchFamily="34" charset="-122"/>
                <a:ea typeface="微软雅黑" panose="020B0503020204020204" pitchFamily="34" charset="-122"/>
              </a:rPr>
              <a:t>无输出管控</a:t>
            </a:r>
            <a:endParaRPr lang="en-US" altLang="ko-KR" sz="2200" kern="0" dirty="0">
              <a:solidFill>
                <a:schemeClr val="bg1"/>
              </a:solidFill>
              <a:latin typeface="微软雅黑" panose="020B0503020204020204" pitchFamily="34" charset="-122"/>
              <a:ea typeface="微软雅黑" panose="020B0503020204020204" pitchFamily="34" charset="-122"/>
            </a:endParaRPr>
          </a:p>
        </p:txBody>
      </p:sp>
      <p:sp>
        <p:nvSpPr>
          <p:cNvPr id="87" name="Oval 50"/>
          <p:cNvSpPr/>
          <p:nvPr/>
        </p:nvSpPr>
        <p:spPr>
          <a:xfrm>
            <a:off x="5588000" y="2781300"/>
            <a:ext cx="792480" cy="79248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p>
        </p:txBody>
      </p:sp>
      <p:sp>
        <p:nvSpPr>
          <p:cNvPr id="89" name="Oval 57"/>
          <p:cNvSpPr/>
          <p:nvPr/>
        </p:nvSpPr>
        <p:spPr>
          <a:xfrm>
            <a:off x="4166235" y="5008245"/>
            <a:ext cx="792480" cy="79248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p>
        </p:txBody>
      </p:sp>
      <p:grpSp>
        <p:nvGrpSpPr>
          <p:cNvPr id="4" name="组合 3"/>
          <p:cNvGrpSpPr/>
          <p:nvPr/>
        </p:nvGrpSpPr>
        <p:grpSpPr>
          <a:xfrm>
            <a:off x="6275397" y="1690703"/>
            <a:ext cx="792364" cy="792365"/>
            <a:chOff x="6275397" y="1688395"/>
            <a:chExt cx="792364" cy="792365"/>
          </a:xfrm>
        </p:grpSpPr>
        <p:sp>
          <p:nvSpPr>
            <p:cNvPr id="86" name="Oval 49"/>
            <p:cNvSpPr/>
            <p:nvPr/>
          </p:nvSpPr>
          <p:spPr>
            <a:xfrm>
              <a:off x="6275397" y="1688395"/>
              <a:ext cx="792364" cy="79236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p>
          </p:txBody>
        </p:sp>
        <p:grpSp>
          <p:nvGrpSpPr>
            <p:cNvPr id="66" name="组合 65"/>
            <p:cNvGrpSpPr/>
            <p:nvPr/>
          </p:nvGrpSpPr>
          <p:grpSpPr>
            <a:xfrm>
              <a:off x="6414717" y="1849486"/>
              <a:ext cx="513724" cy="470183"/>
              <a:chOff x="2158354" y="2417495"/>
              <a:chExt cx="550987" cy="504288"/>
            </a:xfrm>
          </p:grpSpPr>
          <p:sp>
            <p:nvSpPr>
              <p:cNvPr id="67" name="Freeform 26"/>
              <p:cNvSpPr>
                <a:spLocks noEditPoints="1"/>
              </p:cNvSpPr>
              <p:nvPr/>
            </p:nvSpPr>
            <p:spPr bwMode="auto">
              <a:xfrm>
                <a:off x="2158354" y="2417495"/>
                <a:ext cx="357759" cy="359114"/>
              </a:xfrm>
              <a:custGeom>
                <a:avLst/>
                <a:gdLst/>
                <a:ahLst/>
                <a:cxnLst>
                  <a:cxn ang="0">
                    <a:pos x="51" y="27"/>
                  </a:cxn>
                  <a:cxn ang="0">
                    <a:pos x="46" y="23"/>
                  </a:cxn>
                  <a:cxn ang="0">
                    <a:pos x="52" y="20"/>
                  </a:cxn>
                  <a:cxn ang="0">
                    <a:pos x="49" y="13"/>
                  </a:cxn>
                  <a:cxn ang="0">
                    <a:pos x="47" y="12"/>
                  </a:cxn>
                  <a:cxn ang="0">
                    <a:pos x="40" y="13"/>
                  </a:cxn>
                  <a:cxn ang="0">
                    <a:pos x="43" y="7"/>
                  </a:cxn>
                  <a:cxn ang="0">
                    <a:pos x="37" y="2"/>
                  </a:cxn>
                  <a:cxn ang="0">
                    <a:pos x="32" y="7"/>
                  </a:cxn>
                  <a:cxn ang="0">
                    <a:pos x="29" y="1"/>
                  </a:cxn>
                  <a:cxn ang="0">
                    <a:pos x="27" y="0"/>
                  </a:cxn>
                  <a:cxn ang="0">
                    <a:pos x="19" y="2"/>
                  </a:cxn>
                  <a:cxn ang="0">
                    <a:pos x="18" y="9"/>
                  </a:cxn>
                  <a:cxn ang="0">
                    <a:pos x="12" y="4"/>
                  </a:cxn>
                  <a:cxn ang="0">
                    <a:pos x="6" y="10"/>
                  </a:cxn>
                  <a:cxn ang="0">
                    <a:pos x="10" y="15"/>
                  </a:cxn>
                  <a:cxn ang="0">
                    <a:pos x="3" y="16"/>
                  </a:cxn>
                  <a:cxn ang="0">
                    <a:pos x="2" y="17"/>
                  </a:cxn>
                  <a:cxn ang="0">
                    <a:pos x="0" y="25"/>
                  </a:cxn>
                  <a:cxn ang="0">
                    <a:pos x="7" y="27"/>
                  </a:cxn>
                  <a:cxn ang="0">
                    <a:pos x="2" y="31"/>
                  </a:cxn>
                  <a:cxn ang="0">
                    <a:pos x="4" y="39"/>
                  </a:cxn>
                  <a:cxn ang="0">
                    <a:pos x="6" y="40"/>
                  </a:cxn>
                  <a:cxn ang="0">
                    <a:pos x="12" y="40"/>
                  </a:cxn>
                  <a:cxn ang="0">
                    <a:pos x="10" y="47"/>
                  </a:cxn>
                  <a:cxn ang="0">
                    <a:pos x="17" y="50"/>
                  </a:cxn>
                  <a:cxn ang="0">
                    <a:pos x="21" y="45"/>
                  </a:cxn>
                  <a:cxn ang="0">
                    <a:pos x="23" y="51"/>
                  </a:cxn>
                  <a:cxn ang="0">
                    <a:pos x="24" y="52"/>
                  </a:cxn>
                  <a:cxn ang="0">
                    <a:pos x="32" y="52"/>
                  </a:cxn>
                  <a:cxn ang="0">
                    <a:pos x="33" y="50"/>
                  </a:cxn>
                  <a:cxn ang="0">
                    <a:pos x="35" y="44"/>
                  </a:cxn>
                  <a:cxn ang="0">
                    <a:pos x="40" y="48"/>
                  </a:cxn>
                  <a:cxn ang="0">
                    <a:pos x="46" y="43"/>
                  </a:cxn>
                  <a:cxn ang="0">
                    <a:pos x="46" y="41"/>
                  </a:cxn>
                  <a:cxn ang="0">
                    <a:pos x="43" y="35"/>
                  </a:cxn>
                  <a:cxn ang="0">
                    <a:pos x="50" y="36"/>
                  </a:cxn>
                  <a:cxn ang="0">
                    <a:pos x="52" y="29"/>
                  </a:cxn>
                  <a:cxn ang="0">
                    <a:pos x="33" y="28"/>
                  </a:cxn>
                  <a:cxn ang="0">
                    <a:pos x="19" y="25"/>
                  </a:cxn>
                  <a:cxn ang="0">
                    <a:pos x="33" y="28"/>
                  </a:cxn>
                </a:cxnLst>
                <a:rect l="0" t="0" r="r" b="b"/>
                <a:pathLst>
                  <a:path w="52" h="52">
                    <a:moveTo>
                      <a:pt x="52" y="27"/>
                    </a:moveTo>
                    <a:cubicBezTo>
                      <a:pt x="52" y="27"/>
                      <a:pt x="52" y="27"/>
                      <a:pt x="51" y="27"/>
                    </a:cubicBezTo>
                    <a:cubicBezTo>
                      <a:pt x="46" y="26"/>
                      <a:pt x="46" y="26"/>
                      <a:pt x="46" y="26"/>
                    </a:cubicBezTo>
                    <a:cubicBezTo>
                      <a:pt x="46" y="23"/>
                      <a:pt x="46" y="23"/>
                      <a:pt x="46" y="23"/>
                    </a:cubicBezTo>
                    <a:cubicBezTo>
                      <a:pt x="51" y="21"/>
                      <a:pt x="51" y="21"/>
                      <a:pt x="51" y="21"/>
                    </a:cubicBezTo>
                    <a:cubicBezTo>
                      <a:pt x="51" y="21"/>
                      <a:pt x="51" y="21"/>
                      <a:pt x="52" y="20"/>
                    </a:cubicBezTo>
                    <a:cubicBezTo>
                      <a:pt x="52" y="20"/>
                      <a:pt x="52" y="20"/>
                      <a:pt x="51" y="19"/>
                    </a:cubicBezTo>
                    <a:cubicBezTo>
                      <a:pt x="49" y="13"/>
                      <a:pt x="49" y="13"/>
                      <a:pt x="49" y="13"/>
                    </a:cubicBezTo>
                    <a:cubicBezTo>
                      <a:pt x="49" y="12"/>
                      <a:pt x="48" y="12"/>
                      <a:pt x="48" y="12"/>
                    </a:cubicBezTo>
                    <a:cubicBezTo>
                      <a:pt x="48" y="12"/>
                      <a:pt x="47" y="12"/>
                      <a:pt x="47" y="12"/>
                    </a:cubicBezTo>
                    <a:cubicBezTo>
                      <a:pt x="42" y="14"/>
                      <a:pt x="42" y="14"/>
                      <a:pt x="42" y="14"/>
                    </a:cubicBezTo>
                    <a:cubicBezTo>
                      <a:pt x="40" y="13"/>
                      <a:pt x="40" y="13"/>
                      <a:pt x="40" y="13"/>
                    </a:cubicBezTo>
                    <a:cubicBezTo>
                      <a:pt x="43" y="8"/>
                      <a:pt x="43" y="8"/>
                      <a:pt x="43" y="8"/>
                    </a:cubicBezTo>
                    <a:cubicBezTo>
                      <a:pt x="43" y="7"/>
                      <a:pt x="43" y="7"/>
                      <a:pt x="43" y="7"/>
                    </a:cubicBezTo>
                    <a:cubicBezTo>
                      <a:pt x="43" y="6"/>
                      <a:pt x="43" y="6"/>
                      <a:pt x="43" y="6"/>
                    </a:cubicBezTo>
                    <a:cubicBezTo>
                      <a:pt x="37" y="2"/>
                      <a:pt x="37" y="2"/>
                      <a:pt x="37" y="2"/>
                    </a:cubicBezTo>
                    <a:cubicBezTo>
                      <a:pt x="36" y="2"/>
                      <a:pt x="35" y="2"/>
                      <a:pt x="35" y="3"/>
                    </a:cubicBezTo>
                    <a:cubicBezTo>
                      <a:pt x="32" y="7"/>
                      <a:pt x="32" y="7"/>
                      <a:pt x="32" y="7"/>
                    </a:cubicBezTo>
                    <a:cubicBezTo>
                      <a:pt x="30" y="7"/>
                      <a:pt x="30" y="7"/>
                      <a:pt x="30" y="7"/>
                    </a:cubicBezTo>
                    <a:cubicBezTo>
                      <a:pt x="29" y="1"/>
                      <a:pt x="29" y="1"/>
                      <a:pt x="29" y="1"/>
                    </a:cubicBezTo>
                    <a:cubicBezTo>
                      <a:pt x="29" y="1"/>
                      <a:pt x="29" y="1"/>
                      <a:pt x="29" y="0"/>
                    </a:cubicBezTo>
                    <a:cubicBezTo>
                      <a:pt x="28" y="0"/>
                      <a:pt x="28" y="0"/>
                      <a:pt x="27" y="0"/>
                    </a:cubicBezTo>
                    <a:cubicBezTo>
                      <a:pt x="20" y="1"/>
                      <a:pt x="20" y="1"/>
                      <a:pt x="20" y="1"/>
                    </a:cubicBezTo>
                    <a:cubicBezTo>
                      <a:pt x="20" y="1"/>
                      <a:pt x="19" y="1"/>
                      <a:pt x="19" y="2"/>
                    </a:cubicBezTo>
                    <a:cubicBezTo>
                      <a:pt x="20" y="8"/>
                      <a:pt x="20" y="8"/>
                      <a:pt x="20" y="8"/>
                    </a:cubicBezTo>
                    <a:cubicBezTo>
                      <a:pt x="18" y="9"/>
                      <a:pt x="18" y="9"/>
                      <a:pt x="18" y="9"/>
                    </a:cubicBezTo>
                    <a:cubicBezTo>
                      <a:pt x="14" y="4"/>
                      <a:pt x="14" y="4"/>
                      <a:pt x="14" y="4"/>
                    </a:cubicBezTo>
                    <a:cubicBezTo>
                      <a:pt x="13" y="4"/>
                      <a:pt x="12" y="4"/>
                      <a:pt x="12" y="4"/>
                    </a:cubicBezTo>
                    <a:cubicBezTo>
                      <a:pt x="7" y="9"/>
                      <a:pt x="7" y="9"/>
                      <a:pt x="7" y="9"/>
                    </a:cubicBezTo>
                    <a:cubicBezTo>
                      <a:pt x="6" y="9"/>
                      <a:pt x="6" y="9"/>
                      <a:pt x="6" y="10"/>
                    </a:cubicBezTo>
                    <a:cubicBezTo>
                      <a:pt x="6" y="10"/>
                      <a:pt x="6" y="11"/>
                      <a:pt x="6" y="11"/>
                    </a:cubicBezTo>
                    <a:cubicBezTo>
                      <a:pt x="10" y="15"/>
                      <a:pt x="10" y="15"/>
                      <a:pt x="10" y="15"/>
                    </a:cubicBezTo>
                    <a:cubicBezTo>
                      <a:pt x="9" y="17"/>
                      <a:pt x="9" y="17"/>
                      <a:pt x="9" y="17"/>
                    </a:cubicBezTo>
                    <a:cubicBezTo>
                      <a:pt x="3" y="16"/>
                      <a:pt x="3" y="16"/>
                      <a:pt x="3" y="16"/>
                    </a:cubicBezTo>
                    <a:cubicBezTo>
                      <a:pt x="3" y="16"/>
                      <a:pt x="3" y="16"/>
                      <a:pt x="2" y="16"/>
                    </a:cubicBezTo>
                    <a:cubicBezTo>
                      <a:pt x="2" y="16"/>
                      <a:pt x="2" y="16"/>
                      <a:pt x="2" y="17"/>
                    </a:cubicBezTo>
                    <a:cubicBezTo>
                      <a:pt x="0" y="24"/>
                      <a:pt x="0" y="24"/>
                      <a:pt x="0" y="24"/>
                    </a:cubicBezTo>
                    <a:cubicBezTo>
                      <a:pt x="0" y="24"/>
                      <a:pt x="0" y="24"/>
                      <a:pt x="0" y="25"/>
                    </a:cubicBezTo>
                    <a:cubicBezTo>
                      <a:pt x="1" y="25"/>
                      <a:pt x="1" y="25"/>
                      <a:pt x="1" y="25"/>
                    </a:cubicBezTo>
                    <a:cubicBezTo>
                      <a:pt x="7" y="27"/>
                      <a:pt x="7" y="27"/>
                      <a:pt x="7" y="27"/>
                    </a:cubicBezTo>
                    <a:cubicBezTo>
                      <a:pt x="7" y="29"/>
                      <a:pt x="7" y="29"/>
                      <a:pt x="7" y="29"/>
                    </a:cubicBezTo>
                    <a:cubicBezTo>
                      <a:pt x="2" y="31"/>
                      <a:pt x="2" y="31"/>
                      <a:pt x="2" y="31"/>
                    </a:cubicBezTo>
                    <a:cubicBezTo>
                      <a:pt x="1" y="31"/>
                      <a:pt x="1" y="32"/>
                      <a:pt x="1" y="33"/>
                    </a:cubicBezTo>
                    <a:cubicBezTo>
                      <a:pt x="4" y="39"/>
                      <a:pt x="4" y="39"/>
                      <a:pt x="4" y="39"/>
                    </a:cubicBezTo>
                    <a:cubicBezTo>
                      <a:pt x="4" y="40"/>
                      <a:pt x="4" y="40"/>
                      <a:pt x="5" y="40"/>
                    </a:cubicBezTo>
                    <a:cubicBezTo>
                      <a:pt x="5" y="40"/>
                      <a:pt x="5" y="40"/>
                      <a:pt x="6" y="40"/>
                    </a:cubicBezTo>
                    <a:cubicBezTo>
                      <a:pt x="11" y="38"/>
                      <a:pt x="11" y="38"/>
                      <a:pt x="11" y="38"/>
                    </a:cubicBezTo>
                    <a:cubicBezTo>
                      <a:pt x="12" y="40"/>
                      <a:pt x="12" y="40"/>
                      <a:pt x="12" y="40"/>
                    </a:cubicBezTo>
                    <a:cubicBezTo>
                      <a:pt x="9" y="45"/>
                      <a:pt x="9" y="45"/>
                      <a:pt x="9" y="45"/>
                    </a:cubicBezTo>
                    <a:cubicBezTo>
                      <a:pt x="9" y="45"/>
                      <a:pt x="9" y="46"/>
                      <a:pt x="10" y="47"/>
                    </a:cubicBezTo>
                    <a:cubicBezTo>
                      <a:pt x="16" y="50"/>
                      <a:pt x="16" y="50"/>
                      <a:pt x="16" y="50"/>
                    </a:cubicBezTo>
                    <a:cubicBezTo>
                      <a:pt x="16" y="50"/>
                      <a:pt x="17" y="50"/>
                      <a:pt x="17" y="50"/>
                    </a:cubicBezTo>
                    <a:cubicBezTo>
                      <a:pt x="17" y="50"/>
                      <a:pt x="18" y="50"/>
                      <a:pt x="18" y="50"/>
                    </a:cubicBezTo>
                    <a:cubicBezTo>
                      <a:pt x="21" y="45"/>
                      <a:pt x="21" y="45"/>
                      <a:pt x="21" y="45"/>
                    </a:cubicBezTo>
                    <a:cubicBezTo>
                      <a:pt x="23" y="45"/>
                      <a:pt x="23" y="45"/>
                      <a:pt x="23" y="45"/>
                    </a:cubicBezTo>
                    <a:cubicBezTo>
                      <a:pt x="23" y="51"/>
                      <a:pt x="23" y="51"/>
                      <a:pt x="23" y="51"/>
                    </a:cubicBezTo>
                    <a:cubicBezTo>
                      <a:pt x="23" y="51"/>
                      <a:pt x="24" y="52"/>
                      <a:pt x="24" y="52"/>
                    </a:cubicBezTo>
                    <a:cubicBezTo>
                      <a:pt x="24" y="52"/>
                      <a:pt x="24" y="52"/>
                      <a:pt x="24" y="52"/>
                    </a:cubicBezTo>
                    <a:cubicBezTo>
                      <a:pt x="25" y="52"/>
                      <a:pt x="25" y="52"/>
                      <a:pt x="25" y="52"/>
                    </a:cubicBezTo>
                    <a:cubicBezTo>
                      <a:pt x="32" y="52"/>
                      <a:pt x="32" y="52"/>
                      <a:pt x="32" y="52"/>
                    </a:cubicBezTo>
                    <a:cubicBezTo>
                      <a:pt x="32" y="52"/>
                      <a:pt x="33" y="51"/>
                      <a:pt x="33" y="51"/>
                    </a:cubicBezTo>
                    <a:cubicBezTo>
                      <a:pt x="33" y="51"/>
                      <a:pt x="33" y="50"/>
                      <a:pt x="33" y="50"/>
                    </a:cubicBezTo>
                    <a:cubicBezTo>
                      <a:pt x="33" y="44"/>
                      <a:pt x="33" y="44"/>
                      <a:pt x="33" y="44"/>
                    </a:cubicBezTo>
                    <a:cubicBezTo>
                      <a:pt x="35" y="44"/>
                      <a:pt x="35" y="44"/>
                      <a:pt x="35" y="44"/>
                    </a:cubicBezTo>
                    <a:cubicBezTo>
                      <a:pt x="39" y="48"/>
                      <a:pt x="39" y="48"/>
                      <a:pt x="39" y="48"/>
                    </a:cubicBezTo>
                    <a:cubicBezTo>
                      <a:pt x="39" y="48"/>
                      <a:pt x="39" y="48"/>
                      <a:pt x="40" y="48"/>
                    </a:cubicBezTo>
                    <a:cubicBezTo>
                      <a:pt x="40" y="48"/>
                      <a:pt x="40" y="48"/>
                      <a:pt x="41" y="48"/>
                    </a:cubicBezTo>
                    <a:cubicBezTo>
                      <a:pt x="46" y="43"/>
                      <a:pt x="46" y="43"/>
                      <a:pt x="46" y="43"/>
                    </a:cubicBezTo>
                    <a:cubicBezTo>
                      <a:pt x="46" y="43"/>
                      <a:pt x="46" y="43"/>
                      <a:pt x="46" y="42"/>
                    </a:cubicBezTo>
                    <a:cubicBezTo>
                      <a:pt x="46" y="42"/>
                      <a:pt x="46" y="42"/>
                      <a:pt x="46" y="41"/>
                    </a:cubicBezTo>
                    <a:cubicBezTo>
                      <a:pt x="42" y="37"/>
                      <a:pt x="42" y="37"/>
                      <a:pt x="42" y="37"/>
                    </a:cubicBezTo>
                    <a:cubicBezTo>
                      <a:pt x="43" y="35"/>
                      <a:pt x="43" y="35"/>
                      <a:pt x="43" y="35"/>
                    </a:cubicBezTo>
                    <a:cubicBezTo>
                      <a:pt x="49" y="36"/>
                      <a:pt x="49" y="36"/>
                      <a:pt x="49" y="36"/>
                    </a:cubicBezTo>
                    <a:cubicBezTo>
                      <a:pt x="49" y="37"/>
                      <a:pt x="50" y="36"/>
                      <a:pt x="50" y="36"/>
                    </a:cubicBezTo>
                    <a:cubicBezTo>
                      <a:pt x="50" y="36"/>
                      <a:pt x="51" y="36"/>
                      <a:pt x="51" y="35"/>
                    </a:cubicBezTo>
                    <a:cubicBezTo>
                      <a:pt x="52" y="29"/>
                      <a:pt x="52" y="29"/>
                      <a:pt x="52" y="29"/>
                    </a:cubicBezTo>
                    <a:cubicBezTo>
                      <a:pt x="52" y="28"/>
                      <a:pt x="52" y="28"/>
                      <a:pt x="52" y="27"/>
                    </a:cubicBezTo>
                    <a:close/>
                    <a:moveTo>
                      <a:pt x="33" y="28"/>
                    </a:moveTo>
                    <a:cubicBezTo>
                      <a:pt x="32" y="31"/>
                      <a:pt x="28" y="34"/>
                      <a:pt x="25" y="33"/>
                    </a:cubicBezTo>
                    <a:cubicBezTo>
                      <a:pt x="21" y="32"/>
                      <a:pt x="18" y="28"/>
                      <a:pt x="19" y="25"/>
                    </a:cubicBezTo>
                    <a:cubicBezTo>
                      <a:pt x="20" y="21"/>
                      <a:pt x="24" y="18"/>
                      <a:pt x="28" y="19"/>
                    </a:cubicBezTo>
                    <a:cubicBezTo>
                      <a:pt x="32" y="20"/>
                      <a:pt x="34" y="24"/>
                      <a:pt x="33" y="28"/>
                    </a:cubicBezTo>
                    <a:close/>
                  </a:path>
                </a:pathLst>
              </a:custGeom>
              <a:solidFill>
                <a:schemeClr val="bg1">
                  <a:lumMod val="95000"/>
                </a:schemeClr>
              </a:solidFill>
              <a:ln w="9525">
                <a:noFill/>
                <a:round/>
              </a:ln>
            </p:spPr>
            <p:txBody>
              <a:bodyPr/>
              <a:lstStyle/>
              <a:p>
                <a:pPr>
                  <a:defRPr/>
                </a:pPr>
                <a:endParaRPr lang="da-DK" sz="2400" kern="0" dirty="0">
                  <a:solidFill>
                    <a:sysClr val="windowText" lastClr="000000"/>
                  </a:solidFill>
                  <a:latin typeface="微软雅黑" panose="020B0503020204020204" pitchFamily="34" charset="-122"/>
                  <a:ea typeface="微软雅黑" panose="020B0503020204020204" pitchFamily="34" charset="-122"/>
                </a:endParaRPr>
              </a:p>
            </p:txBody>
          </p:sp>
          <p:sp>
            <p:nvSpPr>
              <p:cNvPr id="68" name="Freeform 27"/>
              <p:cNvSpPr>
                <a:spLocks noEditPoints="1"/>
              </p:cNvSpPr>
              <p:nvPr/>
            </p:nvSpPr>
            <p:spPr bwMode="auto">
              <a:xfrm>
                <a:off x="2454892" y="2665819"/>
                <a:ext cx="254449" cy="255964"/>
              </a:xfrm>
              <a:custGeom>
                <a:avLst/>
                <a:gdLst/>
                <a:ahLst/>
                <a:cxnLst>
                  <a:cxn ang="0">
                    <a:pos x="33" y="29"/>
                  </a:cxn>
                  <a:cxn ang="0">
                    <a:pos x="31" y="24"/>
                  </a:cxn>
                  <a:cxn ang="0">
                    <a:pos x="36" y="25"/>
                  </a:cxn>
                  <a:cxn ang="0">
                    <a:pos x="37" y="20"/>
                  </a:cxn>
                  <a:cxn ang="0">
                    <a:pos x="36" y="18"/>
                  </a:cxn>
                  <a:cxn ang="0">
                    <a:pos x="32" y="16"/>
                  </a:cxn>
                  <a:cxn ang="0">
                    <a:pos x="37" y="14"/>
                  </a:cxn>
                  <a:cxn ang="0">
                    <a:pos x="35" y="9"/>
                  </a:cxn>
                  <a:cxn ang="0">
                    <a:pos x="30" y="10"/>
                  </a:cxn>
                  <a:cxn ang="0">
                    <a:pos x="31" y="5"/>
                  </a:cxn>
                  <a:cxn ang="0">
                    <a:pos x="30" y="4"/>
                  </a:cxn>
                  <a:cxn ang="0">
                    <a:pos x="24" y="2"/>
                  </a:cxn>
                  <a:cxn ang="0">
                    <a:pos x="21" y="5"/>
                  </a:cxn>
                  <a:cxn ang="0">
                    <a:pos x="19" y="0"/>
                  </a:cxn>
                  <a:cxn ang="0">
                    <a:pos x="14" y="1"/>
                  </a:cxn>
                  <a:cxn ang="0">
                    <a:pos x="14" y="5"/>
                  </a:cxn>
                  <a:cxn ang="0">
                    <a:pos x="10" y="3"/>
                  </a:cxn>
                  <a:cxn ang="0">
                    <a:pos x="8" y="3"/>
                  </a:cxn>
                  <a:cxn ang="0">
                    <a:pos x="4" y="7"/>
                  </a:cxn>
                  <a:cxn ang="0">
                    <a:pos x="7" y="11"/>
                  </a:cxn>
                  <a:cxn ang="0">
                    <a:pos x="3" y="11"/>
                  </a:cxn>
                  <a:cxn ang="0">
                    <a:pos x="0" y="17"/>
                  </a:cxn>
                  <a:cxn ang="0">
                    <a:pos x="1" y="18"/>
                  </a:cxn>
                  <a:cxn ang="0">
                    <a:pos x="5" y="20"/>
                  </a:cxn>
                  <a:cxn ang="0">
                    <a:pos x="1" y="23"/>
                  </a:cxn>
                  <a:cxn ang="0">
                    <a:pos x="4" y="28"/>
                  </a:cxn>
                  <a:cxn ang="0">
                    <a:pos x="8" y="27"/>
                  </a:cxn>
                  <a:cxn ang="0">
                    <a:pos x="7" y="31"/>
                  </a:cxn>
                  <a:cxn ang="0">
                    <a:pos x="7" y="33"/>
                  </a:cxn>
                  <a:cxn ang="0">
                    <a:pos x="12" y="35"/>
                  </a:cxn>
                  <a:cxn ang="0">
                    <a:pos x="13" y="35"/>
                  </a:cxn>
                  <a:cxn ang="0">
                    <a:pos x="17" y="32"/>
                  </a:cxn>
                  <a:cxn ang="0">
                    <a:pos x="17" y="37"/>
                  </a:cxn>
                  <a:cxn ang="0">
                    <a:pos x="23" y="36"/>
                  </a:cxn>
                  <a:cxn ang="0">
                    <a:pos x="24" y="35"/>
                  </a:cxn>
                  <a:cxn ang="0">
                    <a:pos x="25" y="31"/>
                  </a:cxn>
                  <a:cxn ang="0">
                    <a:pos x="28" y="34"/>
                  </a:cxn>
                  <a:cxn ang="0">
                    <a:pos x="33" y="30"/>
                  </a:cxn>
                  <a:cxn ang="0">
                    <a:pos x="22" y="22"/>
                  </a:cxn>
                  <a:cxn ang="0">
                    <a:pos x="15" y="15"/>
                  </a:cxn>
                  <a:cxn ang="0">
                    <a:pos x="22" y="22"/>
                  </a:cxn>
                </a:cxnLst>
                <a:rect l="0" t="0" r="r" b="b"/>
                <a:pathLst>
                  <a:path w="37" h="37">
                    <a:moveTo>
                      <a:pt x="33" y="29"/>
                    </a:moveTo>
                    <a:cubicBezTo>
                      <a:pt x="33" y="29"/>
                      <a:pt x="33" y="29"/>
                      <a:pt x="33" y="29"/>
                    </a:cubicBezTo>
                    <a:cubicBezTo>
                      <a:pt x="30" y="26"/>
                      <a:pt x="30" y="26"/>
                      <a:pt x="30" y="26"/>
                    </a:cubicBezTo>
                    <a:cubicBezTo>
                      <a:pt x="31" y="24"/>
                      <a:pt x="31" y="24"/>
                      <a:pt x="31" y="24"/>
                    </a:cubicBezTo>
                    <a:cubicBezTo>
                      <a:pt x="35" y="25"/>
                      <a:pt x="35" y="25"/>
                      <a:pt x="35" y="25"/>
                    </a:cubicBezTo>
                    <a:cubicBezTo>
                      <a:pt x="35" y="25"/>
                      <a:pt x="36" y="25"/>
                      <a:pt x="36" y="25"/>
                    </a:cubicBezTo>
                    <a:cubicBezTo>
                      <a:pt x="36" y="25"/>
                      <a:pt x="36" y="25"/>
                      <a:pt x="36" y="24"/>
                    </a:cubicBezTo>
                    <a:cubicBezTo>
                      <a:pt x="37" y="20"/>
                      <a:pt x="37" y="20"/>
                      <a:pt x="37" y="20"/>
                    </a:cubicBezTo>
                    <a:cubicBezTo>
                      <a:pt x="37" y="19"/>
                      <a:pt x="37" y="19"/>
                      <a:pt x="37" y="19"/>
                    </a:cubicBezTo>
                    <a:cubicBezTo>
                      <a:pt x="37" y="19"/>
                      <a:pt x="37" y="18"/>
                      <a:pt x="36" y="18"/>
                    </a:cubicBezTo>
                    <a:cubicBezTo>
                      <a:pt x="33" y="18"/>
                      <a:pt x="33" y="18"/>
                      <a:pt x="33" y="18"/>
                    </a:cubicBezTo>
                    <a:cubicBezTo>
                      <a:pt x="32" y="16"/>
                      <a:pt x="32" y="16"/>
                      <a:pt x="32" y="16"/>
                    </a:cubicBezTo>
                    <a:cubicBezTo>
                      <a:pt x="36" y="14"/>
                      <a:pt x="36" y="14"/>
                      <a:pt x="36" y="14"/>
                    </a:cubicBezTo>
                    <a:cubicBezTo>
                      <a:pt x="36" y="14"/>
                      <a:pt x="37" y="14"/>
                      <a:pt x="37" y="14"/>
                    </a:cubicBezTo>
                    <a:cubicBezTo>
                      <a:pt x="37" y="14"/>
                      <a:pt x="37" y="13"/>
                      <a:pt x="37" y="13"/>
                    </a:cubicBezTo>
                    <a:cubicBezTo>
                      <a:pt x="35" y="9"/>
                      <a:pt x="35" y="9"/>
                      <a:pt x="35" y="9"/>
                    </a:cubicBezTo>
                    <a:cubicBezTo>
                      <a:pt x="34" y="8"/>
                      <a:pt x="34" y="8"/>
                      <a:pt x="33" y="8"/>
                    </a:cubicBezTo>
                    <a:cubicBezTo>
                      <a:pt x="30" y="10"/>
                      <a:pt x="30" y="10"/>
                      <a:pt x="30" y="10"/>
                    </a:cubicBezTo>
                    <a:cubicBezTo>
                      <a:pt x="29" y="8"/>
                      <a:pt x="29" y="8"/>
                      <a:pt x="29" y="8"/>
                    </a:cubicBezTo>
                    <a:cubicBezTo>
                      <a:pt x="31" y="5"/>
                      <a:pt x="31" y="5"/>
                      <a:pt x="31" y="5"/>
                    </a:cubicBezTo>
                    <a:cubicBezTo>
                      <a:pt x="31" y="5"/>
                      <a:pt x="31" y="4"/>
                      <a:pt x="31" y="4"/>
                    </a:cubicBezTo>
                    <a:cubicBezTo>
                      <a:pt x="31" y="4"/>
                      <a:pt x="30" y="4"/>
                      <a:pt x="30" y="4"/>
                    </a:cubicBezTo>
                    <a:cubicBezTo>
                      <a:pt x="26" y="1"/>
                      <a:pt x="26" y="1"/>
                      <a:pt x="26" y="1"/>
                    </a:cubicBezTo>
                    <a:cubicBezTo>
                      <a:pt x="25" y="1"/>
                      <a:pt x="25" y="1"/>
                      <a:pt x="24" y="2"/>
                    </a:cubicBezTo>
                    <a:cubicBezTo>
                      <a:pt x="22" y="5"/>
                      <a:pt x="22" y="5"/>
                      <a:pt x="22" y="5"/>
                    </a:cubicBezTo>
                    <a:cubicBezTo>
                      <a:pt x="21" y="5"/>
                      <a:pt x="21" y="5"/>
                      <a:pt x="21" y="5"/>
                    </a:cubicBezTo>
                    <a:cubicBezTo>
                      <a:pt x="21" y="1"/>
                      <a:pt x="21" y="1"/>
                      <a:pt x="21" y="1"/>
                    </a:cubicBezTo>
                    <a:cubicBezTo>
                      <a:pt x="20" y="0"/>
                      <a:pt x="20" y="0"/>
                      <a:pt x="19" y="0"/>
                    </a:cubicBezTo>
                    <a:cubicBezTo>
                      <a:pt x="14" y="0"/>
                      <a:pt x="14" y="0"/>
                      <a:pt x="14" y="0"/>
                    </a:cubicBezTo>
                    <a:cubicBezTo>
                      <a:pt x="14" y="0"/>
                      <a:pt x="14" y="0"/>
                      <a:pt x="14" y="1"/>
                    </a:cubicBezTo>
                    <a:cubicBezTo>
                      <a:pt x="14" y="1"/>
                      <a:pt x="14" y="1"/>
                      <a:pt x="14" y="1"/>
                    </a:cubicBezTo>
                    <a:cubicBezTo>
                      <a:pt x="14" y="5"/>
                      <a:pt x="14" y="5"/>
                      <a:pt x="14" y="5"/>
                    </a:cubicBezTo>
                    <a:cubicBezTo>
                      <a:pt x="13" y="6"/>
                      <a:pt x="13" y="6"/>
                      <a:pt x="13" y="6"/>
                    </a:cubicBezTo>
                    <a:cubicBezTo>
                      <a:pt x="10" y="3"/>
                      <a:pt x="10" y="3"/>
                      <a:pt x="10" y="3"/>
                    </a:cubicBezTo>
                    <a:cubicBezTo>
                      <a:pt x="10" y="3"/>
                      <a:pt x="9" y="3"/>
                      <a:pt x="9" y="3"/>
                    </a:cubicBezTo>
                    <a:cubicBezTo>
                      <a:pt x="9" y="3"/>
                      <a:pt x="9" y="3"/>
                      <a:pt x="8" y="3"/>
                    </a:cubicBezTo>
                    <a:cubicBezTo>
                      <a:pt x="5" y="6"/>
                      <a:pt x="5" y="6"/>
                      <a:pt x="5" y="6"/>
                    </a:cubicBezTo>
                    <a:cubicBezTo>
                      <a:pt x="5" y="6"/>
                      <a:pt x="4" y="7"/>
                      <a:pt x="4" y="7"/>
                    </a:cubicBezTo>
                    <a:cubicBezTo>
                      <a:pt x="4" y="7"/>
                      <a:pt x="4" y="8"/>
                      <a:pt x="5" y="8"/>
                    </a:cubicBezTo>
                    <a:cubicBezTo>
                      <a:pt x="7" y="11"/>
                      <a:pt x="7" y="11"/>
                      <a:pt x="7" y="11"/>
                    </a:cubicBezTo>
                    <a:cubicBezTo>
                      <a:pt x="7" y="12"/>
                      <a:pt x="7" y="12"/>
                      <a:pt x="7" y="12"/>
                    </a:cubicBezTo>
                    <a:cubicBezTo>
                      <a:pt x="3" y="11"/>
                      <a:pt x="3" y="11"/>
                      <a:pt x="3" y="11"/>
                    </a:cubicBezTo>
                    <a:cubicBezTo>
                      <a:pt x="2" y="11"/>
                      <a:pt x="2" y="11"/>
                      <a:pt x="1" y="12"/>
                    </a:cubicBezTo>
                    <a:cubicBezTo>
                      <a:pt x="0" y="17"/>
                      <a:pt x="0" y="17"/>
                      <a:pt x="0" y="17"/>
                    </a:cubicBezTo>
                    <a:cubicBezTo>
                      <a:pt x="0" y="17"/>
                      <a:pt x="0" y="17"/>
                      <a:pt x="1" y="18"/>
                    </a:cubicBezTo>
                    <a:cubicBezTo>
                      <a:pt x="1" y="18"/>
                      <a:pt x="1" y="18"/>
                      <a:pt x="1" y="18"/>
                    </a:cubicBezTo>
                    <a:cubicBezTo>
                      <a:pt x="5" y="19"/>
                      <a:pt x="5" y="19"/>
                      <a:pt x="5" y="19"/>
                    </a:cubicBezTo>
                    <a:cubicBezTo>
                      <a:pt x="5" y="20"/>
                      <a:pt x="5" y="20"/>
                      <a:pt x="5" y="20"/>
                    </a:cubicBezTo>
                    <a:cubicBezTo>
                      <a:pt x="2" y="22"/>
                      <a:pt x="2" y="22"/>
                      <a:pt x="2" y="22"/>
                    </a:cubicBezTo>
                    <a:cubicBezTo>
                      <a:pt x="1" y="22"/>
                      <a:pt x="1" y="23"/>
                      <a:pt x="1" y="23"/>
                    </a:cubicBezTo>
                    <a:cubicBezTo>
                      <a:pt x="3" y="28"/>
                      <a:pt x="3" y="28"/>
                      <a:pt x="3" y="28"/>
                    </a:cubicBezTo>
                    <a:cubicBezTo>
                      <a:pt x="3" y="28"/>
                      <a:pt x="3" y="28"/>
                      <a:pt x="4" y="28"/>
                    </a:cubicBezTo>
                    <a:cubicBezTo>
                      <a:pt x="4" y="29"/>
                      <a:pt x="4" y="29"/>
                      <a:pt x="4" y="28"/>
                    </a:cubicBezTo>
                    <a:cubicBezTo>
                      <a:pt x="8" y="27"/>
                      <a:pt x="8" y="27"/>
                      <a:pt x="8" y="27"/>
                    </a:cubicBezTo>
                    <a:cubicBezTo>
                      <a:pt x="9" y="28"/>
                      <a:pt x="9" y="28"/>
                      <a:pt x="9" y="28"/>
                    </a:cubicBezTo>
                    <a:cubicBezTo>
                      <a:pt x="7" y="31"/>
                      <a:pt x="7" y="31"/>
                      <a:pt x="7" y="31"/>
                    </a:cubicBezTo>
                    <a:cubicBezTo>
                      <a:pt x="7" y="32"/>
                      <a:pt x="7" y="32"/>
                      <a:pt x="7" y="32"/>
                    </a:cubicBezTo>
                    <a:cubicBezTo>
                      <a:pt x="7" y="32"/>
                      <a:pt x="7" y="33"/>
                      <a:pt x="7" y="33"/>
                    </a:cubicBezTo>
                    <a:cubicBezTo>
                      <a:pt x="7" y="33"/>
                      <a:pt x="7" y="33"/>
                      <a:pt x="7" y="33"/>
                    </a:cubicBezTo>
                    <a:cubicBezTo>
                      <a:pt x="12" y="35"/>
                      <a:pt x="12" y="35"/>
                      <a:pt x="12" y="35"/>
                    </a:cubicBezTo>
                    <a:cubicBezTo>
                      <a:pt x="12" y="35"/>
                      <a:pt x="12" y="35"/>
                      <a:pt x="13" y="35"/>
                    </a:cubicBezTo>
                    <a:cubicBezTo>
                      <a:pt x="13" y="35"/>
                      <a:pt x="13" y="35"/>
                      <a:pt x="13" y="35"/>
                    </a:cubicBezTo>
                    <a:cubicBezTo>
                      <a:pt x="15" y="31"/>
                      <a:pt x="15" y="31"/>
                      <a:pt x="15" y="31"/>
                    </a:cubicBezTo>
                    <a:cubicBezTo>
                      <a:pt x="17" y="32"/>
                      <a:pt x="17" y="32"/>
                      <a:pt x="17" y="32"/>
                    </a:cubicBezTo>
                    <a:cubicBezTo>
                      <a:pt x="17" y="36"/>
                      <a:pt x="17" y="36"/>
                      <a:pt x="17" y="36"/>
                    </a:cubicBezTo>
                    <a:cubicBezTo>
                      <a:pt x="17" y="36"/>
                      <a:pt x="17" y="36"/>
                      <a:pt x="17" y="37"/>
                    </a:cubicBezTo>
                    <a:cubicBezTo>
                      <a:pt x="18" y="37"/>
                      <a:pt x="18" y="37"/>
                      <a:pt x="18" y="37"/>
                    </a:cubicBezTo>
                    <a:cubicBezTo>
                      <a:pt x="23" y="36"/>
                      <a:pt x="23" y="36"/>
                      <a:pt x="23" y="36"/>
                    </a:cubicBezTo>
                    <a:cubicBezTo>
                      <a:pt x="23" y="36"/>
                      <a:pt x="24" y="36"/>
                      <a:pt x="24" y="36"/>
                    </a:cubicBezTo>
                    <a:cubicBezTo>
                      <a:pt x="24" y="36"/>
                      <a:pt x="24" y="35"/>
                      <a:pt x="24" y="35"/>
                    </a:cubicBezTo>
                    <a:cubicBezTo>
                      <a:pt x="24" y="31"/>
                      <a:pt x="24" y="31"/>
                      <a:pt x="24" y="31"/>
                    </a:cubicBezTo>
                    <a:cubicBezTo>
                      <a:pt x="25" y="31"/>
                      <a:pt x="25" y="31"/>
                      <a:pt x="25" y="31"/>
                    </a:cubicBezTo>
                    <a:cubicBezTo>
                      <a:pt x="28" y="33"/>
                      <a:pt x="28" y="33"/>
                      <a:pt x="28" y="33"/>
                    </a:cubicBezTo>
                    <a:cubicBezTo>
                      <a:pt x="28" y="34"/>
                      <a:pt x="28" y="34"/>
                      <a:pt x="28" y="34"/>
                    </a:cubicBezTo>
                    <a:cubicBezTo>
                      <a:pt x="29" y="34"/>
                      <a:pt x="29" y="34"/>
                      <a:pt x="29" y="34"/>
                    </a:cubicBezTo>
                    <a:cubicBezTo>
                      <a:pt x="33" y="30"/>
                      <a:pt x="33" y="30"/>
                      <a:pt x="33" y="30"/>
                    </a:cubicBezTo>
                    <a:cubicBezTo>
                      <a:pt x="33" y="30"/>
                      <a:pt x="33" y="30"/>
                      <a:pt x="33" y="29"/>
                    </a:cubicBezTo>
                    <a:close/>
                    <a:moveTo>
                      <a:pt x="22" y="22"/>
                    </a:moveTo>
                    <a:cubicBezTo>
                      <a:pt x="20" y="24"/>
                      <a:pt x="17" y="24"/>
                      <a:pt x="15" y="22"/>
                    </a:cubicBezTo>
                    <a:cubicBezTo>
                      <a:pt x="13" y="20"/>
                      <a:pt x="13" y="16"/>
                      <a:pt x="15" y="15"/>
                    </a:cubicBezTo>
                    <a:cubicBezTo>
                      <a:pt x="17" y="13"/>
                      <a:pt x="21" y="13"/>
                      <a:pt x="23" y="15"/>
                    </a:cubicBezTo>
                    <a:cubicBezTo>
                      <a:pt x="24" y="17"/>
                      <a:pt x="24" y="20"/>
                      <a:pt x="22" y="22"/>
                    </a:cubicBezTo>
                    <a:close/>
                  </a:path>
                </a:pathLst>
              </a:custGeom>
              <a:solidFill>
                <a:schemeClr val="bg1">
                  <a:lumMod val="95000"/>
                </a:schemeClr>
              </a:solidFill>
              <a:ln w="9525">
                <a:noFill/>
                <a:round/>
              </a:ln>
            </p:spPr>
            <p:txBody>
              <a:bodyPr/>
              <a:lstStyle/>
              <a:p>
                <a:pPr>
                  <a:defRPr/>
                </a:pPr>
                <a:endParaRPr lang="da-DK" sz="2400" kern="0" dirty="0">
                  <a:solidFill>
                    <a:sysClr val="windowText" lastClr="000000"/>
                  </a:solidFill>
                  <a:latin typeface="微软雅黑" panose="020B0503020204020204" pitchFamily="34" charset="-122"/>
                  <a:ea typeface="微软雅黑" panose="020B0503020204020204" pitchFamily="34" charset="-122"/>
                </a:endParaRPr>
              </a:p>
            </p:txBody>
          </p:sp>
        </p:grpSp>
      </p:grpSp>
      <p:grpSp>
        <p:nvGrpSpPr>
          <p:cNvPr id="2" name="组合 1"/>
          <p:cNvGrpSpPr/>
          <p:nvPr/>
        </p:nvGrpSpPr>
        <p:grpSpPr>
          <a:xfrm>
            <a:off x="4886646" y="3916384"/>
            <a:ext cx="792364" cy="792365"/>
            <a:chOff x="4899179" y="3916384"/>
            <a:chExt cx="792364" cy="792365"/>
          </a:xfrm>
        </p:grpSpPr>
        <p:sp>
          <p:nvSpPr>
            <p:cNvPr id="88" name="Oval 56"/>
            <p:cNvSpPr/>
            <p:nvPr/>
          </p:nvSpPr>
          <p:spPr>
            <a:xfrm>
              <a:off x="4899179" y="3916384"/>
              <a:ext cx="792364" cy="79236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p>
          </p:txBody>
        </p:sp>
        <p:sp>
          <p:nvSpPr>
            <p:cNvPr id="71" name="Freeform 41"/>
            <p:cNvSpPr>
              <a:spLocks noChangeAspect="1" noEditPoints="1"/>
            </p:cNvSpPr>
            <p:nvPr/>
          </p:nvSpPr>
          <p:spPr bwMode="auto">
            <a:xfrm>
              <a:off x="5072106" y="4133218"/>
              <a:ext cx="446510" cy="358697"/>
            </a:xfrm>
            <a:custGeom>
              <a:avLst/>
              <a:gdLst>
                <a:gd name="T0" fmla="*/ 1176335871 w 72"/>
                <a:gd name="T1" fmla="*/ 232073966 h 58"/>
                <a:gd name="T2" fmla="*/ 2147483647 w 72"/>
                <a:gd name="T3" fmla="*/ 232073966 h 58"/>
                <a:gd name="T4" fmla="*/ 2147483647 w 72"/>
                <a:gd name="T5" fmla="*/ 510570880 h 58"/>
                <a:gd name="T6" fmla="*/ 2147483647 w 72"/>
                <a:gd name="T7" fmla="*/ 510570880 h 58"/>
                <a:gd name="T8" fmla="*/ 2147483647 w 72"/>
                <a:gd name="T9" fmla="*/ 185664591 h 58"/>
                <a:gd name="T10" fmla="*/ 2147483647 w 72"/>
                <a:gd name="T11" fmla="*/ 0 h 58"/>
                <a:gd name="T12" fmla="*/ 1129279435 w 72"/>
                <a:gd name="T13" fmla="*/ 0 h 58"/>
                <a:gd name="T14" fmla="*/ 941067411 w 72"/>
                <a:gd name="T15" fmla="*/ 185664591 h 58"/>
                <a:gd name="T16" fmla="*/ 941067411 w 72"/>
                <a:gd name="T17" fmla="*/ 510570880 h 58"/>
                <a:gd name="T18" fmla="*/ 1176335871 w 72"/>
                <a:gd name="T19" fmla="*/ 510570880 h 58"/>
                <a:gd name="T20" fmla="*/ 1176335871 w 72"/>
                <a:gd name="T21" fmla="*/ 232073966 h 58"/>
                <a:gd name="T22" fmla="*/ 0 w 72"/>
                <a:gd name="T23" fmla="*/ 881893143 h 58"/>
                <a:gd name="T24" fmla="*/ 0 w 72"/>
                <a:gd name="T25" fmla="*/ 2147483647 h 58"/>
                <a:gd name="T26" fmla="*/ 235268568 w 72"/>
                <a:gd name="T27" fmla="*/ 2147483647 h 58"/>
                <a:gd name="T28" fmla="*/ 470530276 w 72"/>
                <a:gd name="T29" fmla="*/ 2147483647 h 58"/>
                <a:gd name="T30" fmla="*/ 470530276 w 72"/>
                <a:gd name="T31" fmla="*/ 649812471 h 58"/>
                <a:gd name="T32" fmla="*/ 235268568 w 72"/>
                <a:gd name="T33" fmla="*/ 649812471 h 58"/>
                <a:gd name="T34" fmla="*/ 0 w 72"/>
                <a:gd name="T35" fmla="*/ 881893143 h 58"/>
                <a:gd name="T36" fmla="*/ 658749160 w 72"/>
                <a:gd name="T37" fmla="*/ 2147483647 h 58"/>
                <a:gd name="T38" fmla="*/ 2147483647 w 72"/>
                <a:gd name="T39" fmla="*/ 2147483647 h 58"/>
                <a:gd name="T40" fmla="*/ 2147483647 w 72"/>
                <a:gd name="T41" fmla="*/ 649812471 h 58"/>
                <a:gd name="T42" fmla="*/ 658749160 w 72"/>
                <a:gd name="T43" fmla="*/ 649812471 h 58"/>
                <a:gd name="T44" fmla="*/ 658749160 w 72"/>
                <a:gd name="T45" fmla="*/ 2147483647 h 58"/>
                <a:gd name="T46" fmla="*/ 2147483647 w 72"/>
                <a:gd name="T47" fmla="*/ 649812471 h 58"/>
                <a:gd name="T48" fmla="*/ 2147483647 w 72"/>
                <a:gd name="T49" fmla="*/ 649812471 h 58"/>
                <a:gd name="T50" fmla="*/ 2147483647 w 72"/>
                <a:gd name="T51" fmla="*/ 2147483647 h 58"/>
                <a:gd name="T52" fmla="*/ 2147483647 w 72"/>
                <a:gd name="T53" fmla="*/ 2147483647 h 58"/>
                <a:gd name="T54" fmla="*/ 2147483647 w 72"/>
                <a:gd name="T55" fmla="*/ 2147483647 h 58"/>
                <a:gd name="T56" fmla="*/ 2147483647 w 72"/>
                <a:gd name="T57" fmla="*/ 881893143 h 58"/>
                <a:gd name="T58" fmla="*/ 2147483647 w 72"/>
                <a:gd name="T59" fmla="*/ 649812471 h 5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72"/>
                <a:gd name="T91" fmla="*/ 0 h 58"/>
                <a:gd name="T92" fmla="*/ 72 w 72"/>
                <a:gd name="T93" fmla="*/ 58 h 5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72" h="58">
                  <a:moveTo>
                    <a:pt x="25" y="5"/>
                  </a:moveTo>
                  <a:cubicBezTo>
                    <a:pt x="48" y="5"/>
                    <a:pt x="48" y="5"/>
                    <a:pt x="48" y="5"/>
                  </a:cubicBezTo>
                  <a:cubicBezTo>
                    <a:pt x="48" y="11"/>
                    <a:pt x="48" y="11"/>
                    <a:pt x="48" y="11"/>
                  </a:cubicBezTo>
                  <a:cubicBezTo>
                    <a:pt x="53" y="11"/>
                    <a:pt x="53" y="11"/>
                    <a:pt x="53" y="11"/>
                  </a:cubicBezTo>
                  <a:cubicBezTo>
                    <a:pt x="53" y="4"/>
                    <a:pt x="53" y="4"/>
                    <a:pt x="53" y="4"/>
                  </a:cubicBezTo>
                  <a:cubicBezTo>
                    <a:pt x="53" y="2"/>
                    <a:pt x="51" y="0"/>
                    <a:pt x="48" y="0"/>
                  </a:cubicBezTo>
                  <a:cubicBezTo>
                    <a:pt x="24" y="0"/>
                    <a:pt x="24" y="0"/>
                    <a:pt x="24" y="0"/>
                  </a:cubicBezTo>
                  <a:cubicBezTo>
                    <a:pt x="22" y="0"/>
                    <a:pt x="20" y="2"/>
                    <a:pt x="20" y="4"/>
                  </a:cubicBezTo>
                  <a:cubicBezTo>
                    <a:pt x="20" y="11"/>
                    <a:pt x="20" y="11"/>
                    <a:pt x="20" y="11"/>
                  </a:cubicBezTo>
                  <a:cubicBezTo>
                    <a:pt x="25" y="11"/>
                    <a:pt x="25" y="11"/>
                    <a:pt x="25" y="11"/>
                  </a:cubicBezTo>
                  <a:lnTo>
                    <a:pt x="25" y="5"/>
                  </a:lnTo>
                  <a:close/>
                  <a:moveTo>
                    <a:pt x="0" y="19"/>
                  </a:moveTo>
                  <a:cubicBezTo>
                    <a:pt x="0" y="53"/>
                    <a:pt x="0" y="53"/>
                    <a:pt x="0" y="53"/>
                  </a:cubicBezTo>
                  <a:cubicBezTo>
                    <a:pt x="0" y="56"/>
                    <a:pt x="3" y="58"/>
                    <a:pt x="5" y="58"/>
                  </a:cubicBezTo>
                  <a:cubicBezTo>
                    <a:pt x="10" y="58"/>
                    <a:pt x="10" y="58"/>
                    <a:pt x="10" y="58"/>
                  </a:cubicBezTo>
                  <a:cubicBezTo>
                    <a:pt x="10" y="14"/>
                    <a:pt x="10" y="14"/>
                    <a:pt x="10" y="14"/>
                  </a:cubicBezTo>
                  <a:cubicBezTo>
                    <a:pt x="5" y="14"/>
                    <a:pt x="5" y="14"/>
                    <a:pt x="5" y="14"/>
                  </a:cubicBezTo>
                  <a:cubicBezTo>
                    <a:pt x="3" y="14"/>
                    <a:pt x="0" y="16"/>
                    <a:pt x="0" y="19"/>
                  </a:cubicBezTo>
                  <a:close/>
                  <a:moveTo>
                    <a:pt x="14" y="58"/>
                  </a:moveTo>
                  <a:cubicBezTo>
                    <a:pt x="59" y="58"/>
                    <a:pt x="59" y="58"/>
                    <a:pt x="59" y="58"/>
                  </a:cubicBezTo>
                  <a:cubicBezTo>
                    <a:pt x="59" y="14"/>
                    <a:pt x="59" y="14"/>
                    <a:pt x="59" y="14"/>
                  </a:cubicBezTo>
                  <a:cubicBezTo>
                    <a:pt x="14" y="14"/>
                    <a:pt x="14" y="14"/>
                    <a:pt x="14" y="14"/>
                  </a:cubicBezTo>
                  <a:lnTo>
                    <a:pt x="14" y="58"/>
                  </a:lnTo>
                  <a:close/>
                  <a:moveTo>
                    <a:pt x="67" y="14"/>
                  </a:moveTo>
                  <a:cubicBezTo>
                    <a:pt x="63" y="14"/>
                    <a:pt x="63" y="14"/>
                    <a:pt x="63" y="14"/>
                  </a:cubicBezTo>
                  <a:cubicBezTo>
                    <a:pt x="63" y="58"/>
                    <a:pt x="63" y="58"/>
                    <a:pt x="63" y="58"/>
                  </a:cubicBezTo>
                  <a:cubicBezTo>
                    <a:pt x="67" y="58"/>
                    <a:pt x="67" y="58"/>
                    <a:pt x="67" y="58"/>
                  </a:cubicBezTo>
                  <a:cubicBezTo>
                    <a:pt x="70" y="58"/>
                    <a:pt x="72" y="56"/>
                    <a:pt x="72" y="53"/>
                  </a:cubicBezTo>
                  <a:cubicBezTo>
                    <a:pt x="72" y="19"/>
                    <a:pt x="72" y="19"/>
                    <a:pt x="72" y="19"/>
                  </a:cubicBezTo>
                  <a:cubicBezTo>
                    <a:pt x="72" y="16"/>
                    <a:pt x="70" y="14"/>
                    <a:pt x="67" y="14"/>
                  </a:cubicBezTo>
                  <a:close/>
                </a:path>
              </a:pathLst>
            </a:custGeom>
            <a:solidFill>
              <a:schemeClr val="bg1">
                <a:lumMod val="95000"/>
              </a:schemeClr>
            </a:solidFill>
            <a:ln w="9525">
              <a:noFill/>
              <a:round/>
            </a:ln>
          </p:spPr>
          <p:txBody>
            <a:bodyPr/>
            <a:lstStyle/>
            <a:p>
              <a:pPr>
                <a:defRPr/>
              </a:pPr>
              <a:endParaRPr lang="en-US" sz="2400" kern="0" dirty="0">
                <a:solidFill>
                  <a:sysClr val="windowText" lastClr="000000"/>
                </a:solidFill>
                <a:latin typeface="微软雅黑" panose="020B0503020204020204" pitchFamily="34" charset="-122"/>
                <a:ea typeface="微软雅黑" panose="020B0503020204020204" pitchFamily="34" charset="-122"/>
              </a:endParaRPr>
            </a:p>
          </p:txBody>
        </p:sp>
      </p:grpSp>
      <p:sp>
        <p:nvSpPr>
          <p:cNvPr id="73" name="矩形 72"/>
          <p:cNvSpPr>
            <a:spLocks noChangeArrowheads="1"/>
          </p:cNvSpPr>
          <p:nvPr/>
        </p:nvSpPr>
        <p:spPr bwMode="auto">
          <a:xfrm>
            <a:off x="6485006" y="3000844"/>
            <a:ext cx="4049096" cy="335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p>
            <a:pPr>
              <a:lnSpc>
                <a:spcPct val="114000"/>
              </a:lnSpc>
            </a:pP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缺少视觉震慑，无法防止拍照。</a:t>
            </a:r>
            <a:endParaRPr lang="zh-CN" altLang="en-US" sz="1400" dirty="0">
              <a:solidFill>
                <a:schemeClr val="tx1">
                  <a:lumMod val="65000"/>
                  <a:lumOff val="35000"/>
                </a:schemeClr>
              </a:solidFill>
            </a:endParaRPr>
          </a:p>
        </p:txBody>
      </p:sp>
      <p:sp>
        <p:nvSpPr>
          <p:cNvPr id="74" name="矩形 73"/>
          <p:cNvSpPr>
            <a:spLocks noChangeArrowheads="1"/>
          </p:cNvSpPr>
          <p:nvPr/>
        </p:nvSpPr>
        <p:spPr bwMode="auto">
          <a:xfrm>
            <a:off x="5789885" y="4155431"/>
            <a:ext cx="4049096" cy="335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p>
            <a:pPr>
              <a:lnSpc>
                <a:spcPct val="114000"/>
              </a:lnSpc>
            </a:pP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导致数据外发给第三方时难以保证安全。</a:t>
            </a:r>
            <a:endParaRPr lang="zh-CN" altLang="en-US" sz="1400" dirty="0">
              <a:solidFill>
                <a:schemeClr val="tx1">
                  <a:lumMod val="65000"/>
                  <a:lumOff val="35000"/>
                </a:schemeClr>
              </a:solidFill>
            </a:endParaRPr>
          </a:p>
        </p:txBody>
      </p:sp>
      <p:sp>
        <p:nvSpPr>
          <p:cNvPr id="75" name="矩形 74"/>
          <p:cNvSpPr>
            <a:spLocks noChangeArrowheads="1"/>
          </p:cNvSpPr>
          <p:nvPr/>
        </p:nvSpPr>
        <p:spPr bwMode="auto">
          <a:xfrm>
            <a:off x="5094764" y="5218492"/>
            <a:ext cx="4049096" cy="335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p>
            <a:pPr>
              <a:lnSpc>
                <a:spcPct val="114000"/>
              </a:lnSpc>
            </a:pPr>
            <a:r>
              <a:rPr lang="zh-CN"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导致</a:t>
            </a:r>
            <a:r>
              <a:rPr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网络共享资源的访问缺乏权限管控</a:t>
            </a:r>
            <a:r>
              <a:rPr lang="zh-CN"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a:t>
            </a:r>
            <a:endParaRPr lang="zh-CN"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6" name="图片 5" descr="照相机"/>
          <p:cNvPicPr>
            <a:picLocks noChangeAspect="1"/>
          </p:cNvPicPr>
          <p:nvPr/>
        </p:nvPicPr>
        <p:blipFill>
          <a:blip r:embed="rId1"/>
          <a:stretch>
            <a:fillRect/>
          </a:stretch>
        </p:blipFill>
        <p:spPr>
          <a:xfrm>
            <a:off x="5702300" y="2943860"/>
            <a:ext cx="548640" cy="424815"/>
          </a:xfrm>
          <a:prstGeom prst="rect">
            <a:avLst/>
          </a:prstGeom>
        </p:spPr>
      </p:pic>
      <p:pic>
        <p:nvPicPr>
          <p:cNvPr id="7" name="图片 6" descr="USB"/>
          <p:cNvPicPr>
            <a:picLocks noChangeAspect="1"/>
          </p:cNvPicPr>
          <p:nvPr/>
        </p:nvPicPr>
        <p:blipFill>
          <a:blip r:embed="rId2"/>
          <a:stretch>
            <a:fillRect/>
          </a:stretch>
        </p:blipFill>
        <p:spPr>
          <a:xfrm>
            <a:off x="4311015" y="5078730"/>
            <a:ext cx="502285" cy="583565"/>
          </a:xfrm>
          <a:prstGeom prst="rect">
            <a:avLst/>
          </a:prstGeom>
        </p:spPr>
      </p:pic>
      <p:pic>
        <p:nvPicPr>
          <p:cNvPr id="3" name="图片 2" descr="销掌门-透明背景-logo"/>
          <p:cNvPicPr>
            <a:picLocks noChangeAspect="1"/>
          </p:cNvPicPr>
          <p:nvPr/>
        </p:nvPicPr>
        <p:blipFill>
          <a:blip r:embed="rId3" cstate="print"/>
          <a:stretch>
            <a:fillRect/>
          </a:stretch>
        </p:blipFill>
        <p:spPr>
          <a:xfrm>
            <a:off x="10789920" y="167005"/>
            <a:ext cx="1132205" cy="829310"/>
          </a:xfrm>
          <a:prstGeom prst="rect">
            <a:avLst/>
          </a:prstGeom>
        </p:spPr>
      </p:pic>
    </p:spTree>
  </p:cSld>
  <p:clrMapOvr>
    <a:masterClrMapping/>
  </p:clrMapOvr>
  <p:transition spd="slow" advClick="0" advTm="0">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2"/>
                                        </p:tgtEl>
                                        <p:attrNameLst>
                                          <p:attrName>style.visibility</p:attrName>
                                        </p:attrNameLst>
                                      </p:cBhvr>
                                      <p:to>
                                        <p:strVal val="visible"/>
                                      </p:to>
                                    </p:set>
                                    <p:animEffect transition="in" filter="wipe(left)">
                                      <p:cBhvr>
                                        <p:cTn id="7" dur="500"/>
                                        <p:tgtEl>
                                          <p:spTgt spid="10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03"/>
                                        </p:tgtEl>
                                        <p:attrNameLst>
                                          <p:attrName>style.visibility</p:attrName>
                                        </p:attrNameLst>
                                      </p:cBhvr>
                                      <p:to>
                                        <p:strVal val="visible"/>
                                      </p:to>
                                    </p:set>
                                    <p:animEffect transition="in" filter="wipe(left)">
                                      <p:cBhvr>
                                        <p:cTn id="11" dur="500"/>
                                        <p:tgtEl>
                                          <p:spTgt spid="10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wipe(left)">
                                      <p:cBhvr>
                                        <p:cTn id="16" dur="400"/>
                                        <p:tgtEl>
                                          <p:spTgt spid="37"/>
                                        </p:tgtEl>
                                      </p:cBhvr>
                                    </p:animEffect>
                                  </p:childTnLst>
                                </p:cTn>
                              </p:par>
                            </p:childTnLst>
                          </p:cTn>
                        </p:par>
                        <p:par>
                          <p:cTn id="17" fill="hold">
                            <p:stCondLst>
                              <p:cond delay="500"/>
                            </p:stCondLst>
                            <p:childTnLst>
                              <p:par>
                                <p:cTn id="18" presetID="22" presetClass="entr" presetSubtype="2" fill="hold" grpId="0" nodeType="afterEffect">
                                  <p:stCondLst>
                                    <p:cond delay="0"/>
                                  </p:stCondLst>
                                  <p:childTnLst>
                                    <p:set>
                                      <p:cBhvr>
                                        <p:cTn id="19" dur="1" fill="hold">
                                          <p:stCondLst>
                                            <p:cond delay="0"/>
                                          </p:stCondLst>
                                        </p:cTn>
                                        <p:tgtEl>
                                          <p:spTgt spid="82"/>
                                        </p:tgtEl>
                                        <p:attrNameLst>
                                          <p:attrName>style.visibility</p:attrName>
                                        </p:attrNameLst>
                                      </p:cBhvr>
                                      <p:to>
                                        <p:strVal val="visible"/>
                                      </p:to>
                                    </p:set>
                                    <p:animEffect transition="in" filter="wipe(right)">
                                      <p:cBhvr>
                                        <p:cTn id="20" dur="250"/>
                                        <p:tgtEl>
                                          <p:spTgt spid="82"/>
                                        </p:tgtEl>
                                      </p:cBhvr>
                                    </p:animEffect>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92"/>
                                        </p:tgtEl>
                                        <p:attrNameLst>
                                          <p:attrName>style.visibility</p:attrName>
                                        </p:attrNameLst>
                                      </p:cBhvr>
                                      <p:to>
                                        <p:strVal val="visible"/>
                                      </p:to>
                                    </p:set>
                                    <p:animEffect transition="in" filter="wipe(left)">
                                      <p:cBhvr>
                                        <p:cTn id="24" dur="500"/>
                                        <p:tgtEl>
                                          <p:spTgt spid="92"/>
                                        </p:tgtEl>
                                      </p:cBhvr>
                                    </p:animEffect>
                                  </p:childTnLst>
                                </p:cTn>
                              </p:par>
                            </p:childTnLst>
                          </p:cTn>
                        </p:par>
                        <p:par>
                          <p:cTn id="25" fill="hold">
                            <p:stCondLst>
                              <p:cond delay="1500"/>
                            </p:stCondLst>
                            <p:childTnLst>
                              <p:par>
                                <p:cTn id="26" presetID="22" presetClass="entr" presetSubtype="8" fill="hold" grpId="0" nodeType="afterEffect">
                                  <p:stCondLst>
                                    <p:cond delay="0"/>
                                  </p:stCondLst>
                                  <p:childTnLst>
                                    <p:set>
                                      <p:cBhvr>
                                        <p:cTn id="27" dur="1" fill="hold">
                                          <p:stCondLst>
                                            <p:cond delay="0"/>
                                          </p:stCondLst>
                                        </p:cTn>
                                        <p:tgtEl>
                                          <p:spTgt spid="50"/>
                                        </p:tgtEl>
                                        <p:attrNameLst>
                                          <p:attrName>style.visibility</p:attrName>
                                        </p:attrNameLst>
                                      </p:cBhvr>
                                      <p:to>
                                        <p:strVal val="visible"/>
                                      </p:to>
                                    </p:set>
                                    <p:animEffect transition="in" filter="wipe(left)">
                                      <p:cBhvr>
                                        <p:cTn id="28" dur="500"/>
                                        <p:tgtEl>
                                          <p:spTgt spid="50"/>
                                        </p:tgtEl>
                                      </p:cBhvr>
                                    </p:animEffect>
                                  </p:childTnLst>
                                </p:cTn>
                              </p:par>
                            </p:childTnLst>
                          </p:cTn>
                        </p:par>
                        <p:par>
                          <p:cTn id="29" fill="hold">
                            <p:stCondLst>
                              <p:cond delay="2000"/>
                            </p:stCondLst>
                            <p:childTnLst>
                              <p:par>
                                <p:cTn id="30" presetID="21" presetClass="entr" presetSubtype="1" fill="hold" nodeType="afterEffect">
                                  <p:stCondLst>
                                    <p:cond delay="0"/>
                                  </p:stCondLst>
                                  <p:childTnLst>
                                    <p:set>
                                      <p:cBhvr>
                                        <p:cTn id="31" dur="1000" fill="hold">
                                          <p:stCondLst>
                                            <p:cond delay="0"/>
                                          </p:stCondLst>
                                        </p:cTn>
                                        <p:tgtEl>
                                          <p:spTgt spid="4"/>
                                        </p:tgtEl>
                                        <p:attrNameLst>
                                          <p:attrName>style.visibility</p:attrName>
                                        </p:attrNameLst>
                                      </p:cBhvr>
                                      <p:to>
                                        <p:strVal val="visible"/>
                                      </p:to>
                                    </p:set>
                                    <p:animEffect transition="in" filter="wheel(1)">
                                      <p:cBhvr>
                                        <p:cTn id="32" dur="1000"/>
                                        <p:tgtEl>
                                          <p:spTgt spid="4"/>
                                        </p:tgtEl>
                                      </p:cBhvr>
                                    </p:animEffect>
                                  </p:childTnLst>
                                </p:cTn>
                              </p:par>
                              <p:par>
                                <p:cTn id="33" presetID="21" presetClass="entr" presetSubtype="1" fill="hold" grpId="0" nodeType="withEffect">
                                  <p:stCondLst>
                                    <p:cond delay="0"/>
                                  </p:stCondLst>
                                  <p:childTnLst>
                                    <p:set>
                                      <p:cBhvr>
                                        <p:cTn id="34" dur="1000" fill="hold">
                                          <p:stCondLst>
                                            <p:cond delay="0"/>
                                          </p:stCondLst>
                                        </p:cTn>
                                        <p:tgtEl>
                                          <p:spTgt spid="51"/>
                                        </p:tgtEl>
                                        <p:attrNameLst>
                                          <p:attrName>style.visibility</p:attrName>
                                        </p:attrNameLst>
                                      </p:cBhvr>
                                      <p:to>
                                        <p:strVal val="visible"/>
                                      </p:to>
                                    </p:set>
                                    <p:animEffect transition="in" filter="wheel(1)">
                                      <p:cBhvr>
                                        <p:cTn id="35" dur="1000"/>
                                        <p:tgtEl>
                                          <p:spTgt spid="51"/>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40"/>
                                        </p:tgtEl>
                                        <p:attrNameLst>
                                          <p:attrName>style.visibility</p:attrName>
                                        </p:attrNameLst>
                                      </p:cBhvr>
                                      <p:to>
                                        <p:strVal val="visible"/>
                                      </p:to>
                                    </p:set>
                                    <p:animEffect transition="in" filter="wipe(left)">
                                      <p:cBhvr>
                                        <p:cTn id="40" dur="400"/>
                                        <p:tgtEl>
                                          <p:spTgt spid="40"/>
                                        </p:tgtEl>
                                      </p:cBhvr>
                                    </p:animEffect>
                                  </p:childTnLst>
                                </p:cTn>
                              </p:par>
                            </p:childTnLst>
                          </p:cTn>
                        </p:par>
                        <p:par>
                          <p:cTn id="41" fill="hold">
                            <p:stCondLst>
                              <p:cond delay="500"/>
                            </p:stCondLst>
                            <p:childTnLst>
                              <p:par>
                                <p:cTn id="42" presetID="22" presetClass="entr" presetSubtype="2" fill="hold" grpId="0" nodeType="afterEffect">
                                  <p:stCondLst>
                                    <p:cond delay="0"/>
                                  </p:stCondLst>
                                  <p:childTnLst>
                                    <p:set>
                                      <p:cBhvr>
                                        <p:cTn id="43" dur="1" fill="hold">
                                          <p:stCondLst>
                                            <p:cond delay="0"/>
                                          </p:stCondLst>
                                        </p:cTn>
                                        <p:tgtEl>
                                          <p:spTgt spid="83"/>
                                        </p:tgtEl>
                                        <p:attrNameLst>
                                          <p:attrName>style.visibility</p:attrName>
                                        </p:attrNameLst>
                                      </p:cBhvr>
                                      <p:to>
                                        <p:strVal val="visible"/>
                                      </p:to>
                                    </p:set>
                                    <p:animEffect transition="in" filter="wipe(right)">
                                      <p:cBhvr>
                                        <p:cTn id="44" dur="250"/>
                                        <p:tgtEl>
                                          <p:spTgt spid="83"/>
                                        </p:tgtEl>
                                      </p:cBhvr>
                                    </p:animEffect>
                                  </p:childTnLst>
                                </p:cTn>
                              </p:par>
                            </p:childTnLst>
                          </p:cTn>
                        </p:par>
                        <p:par>
                          <p:cTn id="45" fill="hold">
                            <p:stCondLst>
                              <p:cond delay="1000"/>
                            </p:stCondLst>
                            <p:childTnLst>
                              <p:par>
                                <p:cTn id="46" presetID="22" presetClass="entr" presetSubtype="8" fill="hold" grpId="0" nodeType="afterEffect">
                                  <p:stCondLst>
                                    <p:cond delay="0"/>
                                  </p:stCondLst>
                                  <p:childTnLst>
                                    <p:set>
                                      <p:cBhvr>
                                        <p:cTn id="47" dur="1" fill="hold">
                                          <p:stCondLst>
                                            <p:cond delay="0"/>
                                          </p:stCondLst>
                                        </p:cTn>
                                        <p:tgtEl>
                                          <p:spTgt spid="95"/>
                                        </p:tgtEl>
                                        <p:attrNameLst>
                                          <p:attrName>style.visibility</p:attrName>
                                        </p:attrNameLst>
                                      </p:cBhvr>
                                      <p:to>
                                        <p:strVal val="visible"/>
                                      </p:to>
                                    </p:set>
                                    <p:animEffect transition="in" filter="wipe(left)">
                                      <p:cBhvr>
                                        <p:cTn id="48" dur="500"/>
                                        <p:tgtEl>
                                          <p:spTgt spid="95"/>
                                        </p:tgtEl>
                                      </p:cBhvr>
                                    </p:animEffect>
                                  </p:childTnLst>
                                </p:cTn>
                              </p:par>
                            </p:childTnLst>
                          </p:cTn>
                        </p:par>
                        <p:par>
                          <p:cTn id="49" fill="hold">
                            <p:stCondLst>
                              <p:cond delay="1500"/>
                            </p:stCondLst>
                            <p:childTnLst>
                              <p:par>
                                <p:cTn id="50" presetID="22" presetClass="entr" presetSubtype="8" fill="hold" grpId="0" nodeType="afterEffect">
                                  <p:stCondLst>
                                    <p:cond delay="0"/>
                                  </p:stCondLst>
                                  <p:childTnLst>
                                    <p:set>
                                      <p:cBhvr>
                                        <p:cTn id="51" dur="1" fill="hold">
                                          <p:stCondLst>
                                            <p:cond delay="0"/>
                                          </p:stCondLst>
                                        </p:cTn>
                                        <p:tgtEl>
                                          <p:spTgt spid="52"/>
                                        </p:tgtEl>
                                        <p:attrNameLst>
                                          <p:attrName>style.visibility</p:attrName>
                                        </p:attrNameLst>
                                      </p:cBhvr>
                                      <p:to>
                                        <p:strVal val="visible"/>
                                      </p:to>
                                    </p:set>
                                    <p:animEffect transition="in" filter="wipe(left)">
                                      <p:cBhvr>
                                        <p:cTn id="52" dur="500"/>
                                        <p:tgtEl>
                                          <p:spTgt spid="52"/>
                                        </p:tgtEl>
                                      </p:cBhvr>
                                    </p:animEffect>
                                  </p:childTnLst>
                                </p:cTn>
                              </p:par>
                            </p:childTnLst>
                          </p:cTn>
                        </p:par>
                        <p:par>
                          <p:cTn id="53" fill="hold">
                            <p:stCondLst>
                              <p:cond delay="2000"/>
                            </p:stCondLst>
                            <p:childTnLst>
                              <p:par>
                                <p:cTn id="54" presetID="21" presetClass="entr" presetSubtype="1" fill="hold" grpId="1" nodeType="afterEffect">
                                  <p:stCondLst>
                                    <p:cond delay="0"/>
                                  </p:stCondLst>
                                  <p:childTnLst>
                                    <p:set>
                                      <p:cBhvr>
                                        <p:cTn id="55" dur="1000" fill="hold">
                                          <p:stCondLst>
                                            <p:cond delay="0"/>
                                          </p:stCondLst>
                                        </p:cTn>
                                        <p:tgtEl>
                                          <p:spTgt spid="73"/>
                                        </p:tgtEl>
                                        <p:attrNameLst>
                                          <p:attrName>style.visibility</p:attrName>
                                        </p:attrNameLst>
                                      </p:cBhvr>
                                      <p:to>
                                        <p:strVal val="visible"/>
                                      </p:to>
                                    </p:set>
                                    <p:animEffect transition="in" filter="wheel(1)">
                                      <p:cBhvr>
                                        <p:cTn id="56" dur="1000"/>
                                        <p:tgtEl>
                                          <p:spTgt spid="73"/>
                                        </p:tgtEl>
                                      </p:cBhvr>
                                    </p:animEffect>
                                  </p:childTnLst>
                                </p:cTn>
                              </p:par>
                              <p:par>
                                <p:cTn id="57" presetID="21" presetClass="entr" presetSubtype="1" fill="hold" nodeType="withEffect">
                                  <p:stCondLst>
                                    <p:cond delay="0"/>
                                  </p:stCondLst>
                                  <p:childTnLst>
                                    <p:set>
                                      <p:cBhvr>
                                        <p:cTn id="58" dur="1000" fill="hold">
                                          <p:stCondLst>
                                            <p:cond delay="0"/>
                                          </p:stCondLst>
                                        </p:cTn>
                                        <p:tgtEl>
                                          <p:spTgt spid="6"/>
                                        </p:tgtEl>
                                        <p:attrNameLst>
                                          <p:attrName>style.visibility</p:attrName>
                                        </p:attrNameLst>
                                      </p:cBhvr>
                                      <p:to>
                                        <p:strVal val="visible"/>
                                      </p:to>
                                    </p:set>
                                    <p:animEffect transition="in" filter="wheel(1)">
                                      <p:cBhvr>
                                        <p:cTn id="59" dur="1000"/>
                                        <p:tgtEl>
                                          <p:spTgt spid="6"/>
                                        </p:tgtEl>
                                      </p:cBhvr>
                                    </p:animEffect>
                                  </p:childTnLst>
                                </p:cTn>
                              </p:par>
                              <p:par>
                                <p:cTn id="60" presetID="21" presetClass="entr" presetSubtype="1" fill="hold" grpId="0" nodeType="withEffect">
                                  <p:stCondLst>
                                    <p:cond delay="0"/>
                                  </p:stCondLst>
                                  <p:childTnLst>
                                    <p:set>
                                      <p:cBhvr>
                                        <p:cTn id="61" dur="1000" fill="hold">
                                          <p:stCondLst>
                                            <p:cond delay="0"/>
                                          </p:stCondLst>
                                        </p:cTn>
                                        <p:tgtEl>
                                          <p:spTgt spid="87"/>
                                        </p:tgtEl>
                                        <p:attrNameLst>
                                          <p:attrName>style.visibility</p:attrName>
                                        </p:attrNameLst>
                                      </p:cBhvr>
                                      <p:to>
                                        <p:strVal val="visible"/>
                                      </p:to>
                                    </p:set>
                                    <p:animEffect transition="in" filter="wheel(1)">
                                      <p:cBhvr>
                                        <p:cTn id="62" dur="1000"/>
                                        <p:tgtEl>
                                          <p:spTgt spid="87"/>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nodeType="clickEffect">
                                  <p:stCondLst>
                                    <p:cond delay="0"/>
                                  </p:stCondLst>
                                  <p:childTnLst>
                                    <p:set>
                                      <p:cBhvr>
                                        <p:cTn id="66" dur="1" fill="hold">
                                          <p:stCondLst>
                                            <p:cond delay="0"/>
                                          </p:stCondLst>
                                        </p:cTn>
                                        <p:tgtEl>
                                          <p:spTgt spid="45"/>
                                        </p:tgtEl>
                                        <p:attrNameLst>
                                          <p:attrName>style.visibility</p:attrName>
                                        </p:attrNameLst>
                                      </p:cBhvr>
                                      <p:to>
                                        <p:strVal val="visible"/>
                                      </p:to>
                                    </p:set>
                                    <p:animEffect transition="in" filter="wipe(left)">
                                      <p:cBhvr>
                                        <p:cTn id="67" dur="400"/>
                                        <p:tgtEl>
                                          <p:spTgt spid="45"/>
                                        </p:tgtEl>
                                      </p:cBhvr>
                                    </p:animEffect>
                                  </p:childTnLst>
                                </p:cTn>
                              </p:par>
                            </p:childTnLst>
                          </p:cTn>
                        </p:par>
                        <p:par>
                          <p:cTn id="68" fill="hold">
                            <p:stCondLst>
                              <p:cond delay="500"/>
                            </p:stCondLst>
                            <p:childTnLst>
                              <p:par>
                                <p:cTn id="69" presetID="22" presetClass="entr" presetSubtype="2" fill="hold" grpId="0" nodeType="afterEffect">
                                  <p:stCondLst>
                                    <p:cond delay="0"/>
                                  </p:stCondLst>
                                  <p:childTnLst>
                                    <p:set>
                                      <p:cBhvr>
                                        <p:cTn id="70" dur="1" fill="hold">
                                          <p:stCondLst>
                                            <p:cond delay="0"/>
                                          </p:stCondLst>
                                        </p:cTn>
                                        <p:tgtEl>
                                          <p:spTgt spid="84"/>
                                        </p:tgtEl>
                                        <p:attrNameLst>
                                          <p:attrName>style.visibility</p:attrName>
                                        </p:attrNameLst>
                                      </p:cBhvr>
                                      <p:to>
                                        <p:strVal val="visible"/>
                                      </p:to>
                                    </p:set>
                                    <p:animEffect transition="in" filter="wipe(right)">
                                      <p:cBhvr>
                                        <p:cTn id="71" dur="250"/>
                                        <p:tgtEl>
                                          <p:spTgt spid="84"/>
                                        </p:tgtEl>
                                      </p:cBhvr>
                                    </p:animEffect>
                                  </p:childTnLst>
                                </p:cTn>
                              </p:par>
                            </p:childTnLst>
                          </p:cTn>
                        </p:par>
                        <p:par>
                          <p:cTn id="72" fill="hold">
                            <p:stCondLst>
                              <p:cond delay="1000"/>
                            </p:stCondLst>
                            <p:childTnLst>
                              <p:par>
                                <p:cTn id="73" presetID="22" presetClass="entr" presetSubtype="8" fill="hold" grpId="0" nodeType="afterEffect">
                                  <p:stCondLst>
                                    <p:cond delay="0"/>
                                  </p:stCondLst>
                                  <p:childTnLst>
                                    <p:set>
                                      <p:cBhvr>
                                        <p:cTn id="74" dur="1" fill="hold">
                                          <p:stCondLst>
                                            <p:cond delay="0"/>
                                          </p:stCondLst>
                                        </p:cTn>
                                        <p:tgtEl>
                                          <p:spTgt spid="98"/>
                                        </p:tgtEl>
                                        <p:attrNameLst>
                                          <p:attrName>style.visibility</p:attrName>
                                        </p:attrNameLst>
                                      </p:cBhvr>
                                      <p:to>
                                        <p:strVal val="visible"/>
                                      </p:to>
                                    </p:set>
                                    <p:animEffect transition="in" filter="wipe(left)">
                                      <p:cBhvr>
                                        <p:cTn id="75" dur="500"/>
                                        <p:tgtEl>
                                          <p:spTgt spid="98"/>
                                        </p:tgtEl>
                                      </p:cBhvr>
                                    </p:animEffect>
                                  </p:childTnLst>
                                </p:cTn>
                              </p:par>
                            </p:childTnLst>
                          </p:cTn>
                        </p:par>
                        <p:par>
                          <p:cTn id="76" fill="hold">
                            <p:stCondLst>
                              <p:cond delay="1500"/>
                            </p:stCondLst>
                            <p:childTnLst>
                              <p:par>
                                <p:cTn id="77" presetID="22" presetClass="entr" presetSubtype="8" fill="hold" grpId="0" nodeType="afterEffect">
                                  <p:stCondLst>
                                    <p:cond delay="0"/>
                                  </p:stCondLst>
                                  <p:childTnLst>
                                    <p:set>
                                      <p:cBhvr>
                                        <p:cTn id="78" dur="1" fill="hold">
                                          <p:stCondLst>
                                            <p:cond delay="0"/>
                                          </p:stCondLst>
                                        </p:cTn>
                                        <p:tgtEl>
                                          <p:spTgt spid="53"/>
                                        </p:tgtEl>
                                        <p:attrNameLst>
                                          <p:attrName>style.visibility</p:attrName>
                                        </p:attrNameLst>
                                      </p:cBhvr>
                                      <p:to>
                                        <p:strVal val="visible"/>
                                      </p:to>
                                    </p:set>
                                    <p:animEffect transition="in" filter="wipe(left)">
                                      <p:cBhvr>
                                        <p:cTn id="79" dur="500"/>
                                        <p:tgtEl>
                                          <p:spTgt spid="53"/>
                                        </p:tgtEl>
                                      </p:cBhvr>
                                    </p:animEffect>
                                  </p:childTnLst>
                                </p:cTn>
                              </p:par>
                            </p:childTnLst>
                          </p:cTn>
                        </p:par>
                        <p:par>
                          <p:cTn id="80" fill="hold">
                            <p:stCondLst>
                              <p:cond delay="2000"/>
                            </p:stCondLst>
                            <p:childTnLst>
                              <p:par>
                                <p:cTn id="81" presetID="21" presetClass="entr" presetSubtype="1" fill="hold" nodeType="afterEffect">
                                  <p:stCondLst>
                                    <p:cond delay="0"/>
                                  </p:stCondLst>
                                  <p:childTnLst>
                                    <p:set>
                                      <p:cBhvr>
                                        <p:cTn id="82" dur="1000" fill="hold">
                                          <p:stCondLst>
                                            <p:cond delay="0"/>
                                          </p:stCondLst>
                                        </p:cTn>
                                        <p:tgtEl>
                                          <p:spTgt spid="2"/>
                                        </p:tgtEl>
                                        <p:attrNameLst>
                                          <p:attrName>style.visibility</p:attrName>
                                        </p:attrNameLst>
                                      </p:cBhvr>
                                      <p:to>
                                        <p:strVal val="visible"/>
                                      </p:to>
                                    </p:set>
                                    <p:animEffect transition="in" filter="wheel(1)">
                                      <p:cBhvr>
                                        <p:cTn id="83" dur="1000"/>
                                        <p:tgtEl>
                                          <p:spTgt spid="2"/>
                                        </p:tgtEl>
                                      </p:cBhvr>
                                    </p:animEffect>
                                  </p:childTnLst>
                                </p:cTn>
                              </p:par>
                              <p:par>
                                <p:cTn id="84" presetID="21" presetClass="entr" presetSubtype="1" fill="hold" grpId="0" nodeType="withEffect">
                                  <p:stCondLst>
                                    <p:cond delay="0"/>
                                  </p:stCondLst>
                                  <p:childTnLst>
                                    <p:set>
                                      <p:cBhvr>
                                        <p:cTn id="85" dur="1000" fill="hold">
                                          <p:stCondLst>
                                            <p:cond delay="0"/>
                                          </p:stCondLst>
                                        </p:cTn>
                                        <p:tgtEl>
                                          <p:spTgt spid="74"/>
                                        </p:tgtEl>
                                        <p:attrNameLst>
                                          <p:attrName>style.visibility</p:attrName>
                                        </p:attrNameLst>
                                      </p:cBhvr>
                                      <p:to>
                                        <p:strVal val="visible"/>
                                      </p:to>
                                    </p:set>
                                    <p:animEffect transition="in" filter="wheel(1)">
                                      <p:cBhvr>
                                        <p:cTn id="86" dur="1000"/>
                                        <p:tgtEl>
                                          <p:spTgt spid="74"/>
                                        </p:tgtEl>
                                      </p:cBhvr>
                                    </p:animEffect>
                                  </p:childTnLst>
                                </p:cTn>
                              </p:par>
                            </p:childTnLst>
                          </p:cTn>
                        </p:par>
                      </p:childTnLst>
                    </p:cTn>
                  </p:par>
                  <p:par>
                    <p:cTn id="87" fill="hold">
                      <p:stCondLst>
                        <p:cond delay="indefinite"/>
                      </p:stCondLst>
                      <p:childTnLst>
                        <p:par>
                          <p:cTn id="88" fill="hold">
                            <p:stCondLst>
                              <p:cond delay="0"/>
                            </p:stCondLst>
                            <p:childTnLst>
                              <p:par>
                                <p:cTn id="89" presetID="22" presetClass="entr" presetSubtype="8" fill="hold" nodeType="clickEffect">
                                  <p:stCondLst>
                                    <p:cond delay="0"/>
                                  </p:stCondLst>
                                  <p:childTnLst>
                                    <p:set>
                                      <p:cBhvr>
                                        <p:cTn id="90" dur="1" fill="hold">
                                          <p:stCondLst>
                                            <p:cond delay="0"/>
                                          </p:stCondLst>
                                        </p:cTn>
                                        <p:tgtEl>
                                          <p:spTgt spid="48"/>
                                        </p:tgtEl>
                                        <p:attrNameLst>
                                          <p:attrName>style.visibility</p:attrName>
                                        </p:attrNameLst>
                                      </p:cBhvr>
                                      <p:to>
                                        <p:strVal val="visible"/>
                                      </p:to>
                                    </p:set>
                                    <p:animEffect transition="in" filter="wipe(left)">
                                      <p:cBhvr>
                                        <p:cTn id="91" dur="400"/>
                                        <p:tgtEl>
                                          <p:spTgt spid="48"/>
                                        </p:tgtEl>
                                      </p:cBhvr>
                                    </p:animEffect>
                                  </p:childTnLst>
                                </p:cTn>
                              </p:par>
                            </p:childTnLst>
                          </p:cTn>
                        </p:par>
                        <p:par>
                          <p:cTn id="92" fill="hold">
                            <p:stCondLst>
                              <p:cond delay="500"/>
                            </p:stCondLst>
                            <p:childTnLst>
                              <p:par>
                                <p:cTn id="93" presetID="22" presetClass="entr" presetSubtype="2" fill="hold" grpId="0" nodeType="afterEffect">
                                  <p:stCondLst>
                                    <p:cond delay="0"/>
                                  </p:stCondLst>
                                  <p:childTnLst>
                                    <p:set>
                                      <p:cBhvr>
                                        <p:cTn id="94" dur="1" fill="hold">
                                          <p:stCondLst>
                                            <p:cond delay="0"/>
                                          </p:stCondLst>
                                        </p:cTn>
                                        <p:tgtEl>
                                          <p:spTgt spid="85"/>
                                        </p:tgtEl>
                                        <p:attrNameLst>
                                          <p:attrName>style.visibility</p:attrName>
                                        </p:attrNameLst>
                                      </p:cBhvr>
                                      <p:to>
                                        <p:strVal val="visible"/>
                                      </p:to>
                                    </p:set>
                                    <p:animEffect transition="in" filter="wipe(right)">
                                      <p:cBhvr>
                                        <p:cTn id="95" dur="250"/>
                                        <p:tgtEl>
                                          <p:spTgt spid="85"/>
                                        </p:tgtEl>
                                      </p:cBhvr>
                                    </p:animEffect>
                                  </p:childTnLst>
                                </p:cTn>
                              </p:par>
                            </p:childTnLst>
                          </p:cTn>
                        </p:par>
                        <p:par>
                          <p:cTn id="96" fill="hold">
                            <p:stCondLst>
                              <p:cond delay="1000"/>
                            </p:stCondLst>
                            <p:childTnLst>
                              <p:par>
                                <p:cTn id="97" presetID="22" presetClass="entr" presetSubtype="8" fill="hold" grpId="0" nodeType="afterEffect">
                                  <p:stCondLst>
                                    <p:cond delay="0"/>
                                  </p:stCondLst>
                                  <p:childTnLst>
                                    <p:set>
                                      <p:cBhvr>
                                        <p:cTn id="98" dur="1" fill="hold">
                                          <p:stCondLst>
                                            <p:cond delay="0"/>
                                          </p:stCondLst>
                                        </p:cTn>
                                        <p:tgtEl>
                                          <p:spTgt spid="101"/>
                                        </p:tgtEl>
                                        <p:attrNameLst>
                                          <p:attrName>style.visibility</p:attrName>
                                        </p:attrNameLst>
                                      </p:cBhvr>
                                      <p:to>
                                        <p:strVal val="visible"/>
                                      </p:to>
                                    </p:set>
                                    <p:animEffect transition="in" filter="wipe(left)">
                                      <p:cBhvr>
                                        <p:cTn id="99" dur="500"/>
                                        <p:tgtEl>
                                          <p:spTgt spid="101"/>
                                        </p:tgtEl>
                                      </p:cBhvr>
                                    </p:animEffect>
                                  </p:childTnLst>
                                </p:cTn>
                              </p:par>
                            </p:childTnLst>
                          </p:cTn>
                        </p:par>
                        <p:par>
                          <p:cTn id="100" fill="hold">
                            <p:stCondLst>
                              <p:cond delay="1500"/>
                            </p:stCondLst>
                            <p:childTnLst>
                              <p:par>
                                <p:cTn id="101" presetID="22" presetClass="entr" presetSubtype="8" fill="hold" grpId="0" nodeType="afterEffect">
                                  <p:stCondLst>
                                    <p:cond delay="0"/>
                                  </p:stCondLst>
                                  <p:childTnLst>
                                    <p:set>
                                      <p:cBhvr>
                                        <p:cTn id="102" dur="1" fill="hold">
                                          <p:stCondLst>
                                            <p:cond delay="0"/>
                                          </p:stCondLst>
                                        </p:cTn>
                                        <p:tgtEl>
                                          <p:spTgt spid="54"/>
                                        </p:tgtEl>
                                        <p:attrNameLst>
                                          <p:attrName>style.visibility</p:attrName>
                                        </p:attrNameLst>
                                      </p:cBhvr>
                                      <p:to>
                                        <p:strVal val="visible"/>
                                      </p:to>
                                    </p:set>
                                    <p:animEffect transition="in" filter="wipe(left)">
                                      <p:cBhvr>
                                        <p:cTn id="103" dur="500"/>
                                        <p:tgtEl>
                                          <p:spTgt spid="54"/>
                                        </p:tgtEl>
                                      </p:cBhvr>
                                    </p:animEffect>
                                  </p:childTnLst>
                                </p:cTn>
                              </p:par>
                            </p:childTnLst>
                          </p:cTn>
                        </p:par>
                        <p:par>
                          <p:cTn id="104" fill="hold">
                            <p:stCondLst>
                              <p:cond delay="2000"/>
                            </p:stCondLst>
                            <p:childTnLst>
                              <p:par>
                                <p:cTn id="105" presetID="21" presetClass="entr" presetSubtype="1" fill="hold" nodeType="afterEffect">
                                  <p:stCondLst>
                                    <p:cond delay="0"/>
                                  </p:stCondLst>
                                  <p:childTnLst>
                                    <p:set>
                                      <p:cBhvr>
                                        <p:cTn id="106" dur="1000" fill="hold">
                                          <p:stCondLst>
                                            <p:cond delay="0"/>
                                          </p:stCondLst>
                                        </p:cTn>
                                        <p:tgtEl>
                                          <p:spTgt spid="7"/>
                                        </p:tgtEl>
                                        <p:attrNameLst>
                                          <p:attrName>style.visibility</p:attrName>
                                        </p:attrNameLst>
                                      </p:cBhvr>
                                      <p:to>
                                        <p:strVal val="visible"/>
                                      </p:to>
                                    </p:set>
                                    <p:animEffect transition="in" filter="wheel(1)">
                                      <p:cBhvr>
                                        <p:cTn id="107" dur="1000"/>
                                        <p:tgtEl>
                                          <p:spTgt spid="7"/>
                                        </p:tgtEl>
                                      </p:cBhvr>
                                    </p:animEffect>
                                  </p:childTnLst>
                                </p:cTn>
                              </p:par>
                              <p:par>
                                <p:cTn id="108" presetID="21" presetClass="entr" presetSubtype="1" fill="hold" grpId="0" nodeType="withEffect">
                                  <p:stCondLst>
                                    <p:cond delay="0"/>
                                  </p:stCondLst>
                                  <p:childTnLst>
                                    <p:set>
                                      <p:cBhvr>
                                        <p:cTn id="109" dur="1000" fill="hold">
                                          <p:stCondLst>
                                            <p:cond delay="0"/>
                                          </p:stCondLst>
                                        </p:cTn>
                                        <p:tgtEl>
                                          <p:spTgt spid="89"/>
                                        </p:tgtEl>
                                        <p:attrNameLst>
                                          <p:attrName>style.visibility</p:attrName>
                                        </p:attrNameLst>
                                      </p:cBhvr>
                                      <p:to>
                                        <p:strVal val="visible"/>
                                      </p:to>
                                    </p:set>
                                    <p:animEffect transition="in" filter="wheel(1)">
                                      <p:cBhvr>
                                        <p:cTn id="110" dur="1000"/>
                                        <p:tgtEl>
                                          <p:spTgt spid="89"/>
                                        </p:tgtEl>
                                      </p:cBhvr>
                                    </p:animEffect>
                                  </p:childTnLst>
                                </p:cTn>
                              </p:par>
                              <p:par>
                                <p:cTn id="111" presetID="21" presetClass="entr" presetSubtype="1" fill="hold" grpId="1" nodeType="withEffect">
                                  <p:stCondLst>
                                    <p:cond delay="0"/>
                                  </p:stCondLst>
                                  <p:childTnLst>
                                    <p:set>
                                      <p:cBhvr>
                                        <p:cTn id="112" dur="1000" fill="hold">
                                          <p:stCondLst>
                                            <p:cond delay="0"/>
                                          </p:stCondLst>
                                        </p:cTn>
                                        <p:tgtEl>
                                          <p:spTgt spid="75"/>
                                        </p:tgtEl>
                                        <p:attrNameLst>
                                          <p:attrName>style.visibility</p:attrName>
                                        </p:attrNameLst>
                                      </p:cBhvr>
                                      <p:to>
                                        <p:strVal val="visible"/>
                                      </p:to>
                                    </p:set>
                                    <p:animEffect transition="in" filter="wheel(1)">
                                      <p:cBhvr>
                                        <p:cTn id="113" dur="10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p:bldP spid="103" grpId="0"/>
      <p:bldP spid="82" grpId="0" bldLvl="0" animBg="1"/>
      <p:bldP spid="83" grpId="0" bldLvl="0" animBg="1"/>
      <p:bldP spid="84" grpId="0" bldLvl="0" animBg="1"/>
      <p:bldP spid="85" grpId="0" bldLvl="0" animBg="1"/>
      <p:bldP spid="92" grpId="0" bldLvl="0" animBg="1"/>
      <p:bldP spid="95" grpId="0" bldLvl="0" animBg="1"/>
      <p:bldP spid="98" grpId="0" bldLvl="0" animBg="1"/>
      <p:bldP spid="101" grpId="0" bldLvl="0" animBg="1"/>
      <p:bldP spid="50" grpId="0"/>
      <p:bldP spid="51" grpId="0"/>
      <p:bldP spid="52" grpId="0"/>
      <p:bldP spid="53" grpId="0"/>
      <p:bldP spid="54" grpId="0"/>
      <p:bldP spid="74" grpId="0"/>
      <p:bldP spid="73" grpId="1"/>
      <p:bldP spid="87" grpId="0" animBg="1"/>
      <p:bldP spid="89" grpId="0" animBg="1"/>
      <p:bldP spid="75"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矩形 3"/>
          <p:cNvSpPr>
            <a:spLocks noChangeArrowheads="1"/>
          </p:cNvSpPr>
          <p:nvPr/>
        </p:nvSpPr>
        <p:spPr bwMode="auto">
          <a:xfrm>
            <a:off x="1073958" y="224898"/>
            <a:ext cx="5337175" cy="582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l" eaLnBrk="1" hangingPunct="1">
              <a:spcBef>
                <a:spcPct val="0"/>
              </a:spcBef>
              <a:buFont typeface="Arial" panose="020B0604020202020204" pitchFamily="34" charset="0"/>
              <a:buNone/>
            </a:pPr>
            <a:r>
              <a:rPr lang="en-US" altLang="zh-CN" b="1" dirty="0">
                <a:solidFill>
                  <a:schemeClr val="tx1">
                    <a:lumMod val="65000"/>
                    <a:lumOff val="35000"/>
                  </a:schemeClr>
                </a:solidFill>
                <a:latin typeface="Arial" panose="020B0604020202020204" pitchFamily="34" charset="0"/>
                <a:cs typeface="Arial" panose="020B0604020202020204" pitchFamily="34" charset="0"/>
                <a:sym typeface="Impact" panose="020B0806030902050204" pitchFamily="34" charset="0"/>
              </a:rPr>
              <a:t>2.5 </a:t>
            </a:r>
            <a:r>
              <a:rPr lang="zh-CN" altLang="en-US" b="1" dirty="0">
                <a:solidFill>
                  <a:schemeClr val="tx1">
                    <a:lumMod val="65000"/>
                    <a:lumOff val="35000"/>
                  </a:schemeClr>
                </a:solidFill>
                <a:latin typeface="Arial" panose="020B0604020202020204" pitchFamily="34" charset="0"/>
                <a:cs typeface="Arial" panose="020B0604020202020204" pitchFamily="34" charset="0"/>
                <a:sym typeface="Impact" panose="020B0806030902050204" pitchFamily="34" charset="0"/>
              </a:rPr>
              <a:t>传统数据防泄密管控方式</a:t>
            </a:r>
            <a:endParaRPr lang="zh-CN" altLang="en-US" b="1" dirty="0">
              <a:solidFill>
                <a:schemeClr val="tx1">
                  <a:lumMod val="65000"/>
                  <a:lumOff val="35000"/>
                </a:schemeClr>
              </a:solidFill>
              <a:latin typeface="Arial" panose="020B0604020202020204" pitchFamily="34" charset="0"/>
              <a:cs typeface="Arial" panose="020B0604020202020204" pitchFamily="34" charset="0"/>
              <a:sym typeface="Impact" panose="020B0806030902050204" pitchFamily="34" charset="0"/>
            </a:endParaRPr>
          </a:p>
        </p:txBody>
      </p:sp>
      <p:sp>
        <p:nvSpPr>
          <p:cNvPr id="103" name="文本框 37"/>
          <p:cNvSpPr txBox="1"/>
          <p:nvPr/>
        </p:nvSpPr>
        <p:spPr>
          <a:xfrm>
            <a:off x="1073785" y="760095"/>
            <a:ext cx="5201285" cy="335915"/>
          </a:xfrm>
          <a:prstGeom prst="rect">
            <a:avLst/>
          </a:prstGeom>
          <a:noFill/>
        </p:spPr>
        <p:txBody>
          <a:bodyPr wrap="square" lIns="91431" tIns="45716" rIns="91431" bIns="45716" rtlCol="0">
            <a:spAutoFit/>
          </a:bodyPr>
          <a:lstStyle/>
          <a:p>
            <a:r>
              <a:rPr lang="en-US" altLang="zh-CN" sz="1600" dirty="0">
                <a:solidFill>
                  <a:schemeClr val="tx1">
                    <a:lumMod val="65000"/>
                    <a:lumOff val="35000"/>
                  </a:schemeClr>
                </a:solidFill>
                <a:latin typeface="Arial" panose="020B0604020202020204" pitchFamily="34" charset="0"/>
                <a:cs typeface="Arial" panose="020B0604020202020204" pitchFamily="34" charset="0"/>
              </a:rPr>
              <a:t>Traditional Way of Management and Control</a:t>
            </a:r>
            <a:endParaRPr lang="en-US" altLang="zh-CN" sz="1600" dirty="0">
              <a:solidFill>
                <a:schemeClr val="tx1">
                  <a:lumMod val="65000"/>
                  <a:lumOff val="35000"/>
                </a:schemeClr>
              </a:solidFill>
              <a:latin typeface="Arial" panose="020B0604020202020204" pitchFamily="34" charset="0"/>
              <a:cs typeface="Arial" panose="020B0604020202020204" pitchFamily="34" charset="0"/>
            </a:endParaRPr>
          </a:p>
        </p:txBody>
      </p:sp>
      <p:grpSp>
        <p:nvGrpSpPr>
          <p:cNvPr id="37" name="Group 113"/>
          <p:cNvGrpSpPr/>
          <p:nvPr/>
        </p:nvGrpSpPr>
        <p:grpSpPr>
          <a:xfrm>
            <a:off x="1" y="2318901"/>
            <a:ext cx="2129977" cy="691283"/>
            <a:chOff x="0" y="1419612"/>
            <a:chExt cx="1597483" cy="518462"/>
          </a:xfrm>
          <a:solidFill>
            <a:schemeClr val="accent2"/>
          </a:solidFill>
        </p:grpSpPr>
        <p:sp>
          <p:nvSpPr>
            <p:cNvPr id="38" name="Rectangle 38"/>
            <p:cNvSpPr/>
            <p:nvPr/>
          </p:nvSpPr>
          <p:spPr>
            <a:xfrm>
              <a:off x="0" y="1419612"/>
              <a:ext cx="1597483" cy="518462"/>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39" name="Text Placeholder 3"/>
            <p:cNvSpPr txBox="1"/>
            <p:nvPr/>
          </p:nvSpPr>
          <p:spPr>
            <a:xfrm>
              <a:off x="589208" y="1540493"/>
              <a:ext cx="732990" cy="276701"/>
            </a:xfrm>
            <a:prstGeom prst="rect">
              <a:avLst/>
            </a:prstGeom>
            <a:solidFill>
              <a:srgbClr val="00B0F0"/>
            </a:solidFill>
          </p:spPr>
          <p:txBody>
            <a:bodyPr wrap="squar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8565">
                <a:spcBef>
                  <a:spcPct val="20000"/>
                </a:spcBef>
                <a:defRPr/>
              </a:pPr>
              <a:r>
                <a:rPr lang="en-US" sz="2400" dirty="0">
                  <a:solidFill>
                    <a:schemeClr val="bg1"/>
                  </a:solidFill>
                  <a:latin typeface="Impact" panose="020B0806030902050204" pitchFamily="34" charset="0"/>
                </a:rPr>
                <a:t>05</a:t>
              </a:r>
              <a:endParaRPr lang="en-US" sz="2400" dirty="0">
                <a:solidFill>
                  <a:schemeClr val="bg1"/>
                </a:solidFill>
                <a:latin typeface="Impact" panose="020B0806030902050204" pitchFamily="34" charset="0"/>
              </a:endParaRPr>
            </a:p>
          </p:txBody>
        </p:sp>
      </p:grpSp>
      <p:grpSp>
        <p:nvGrpSpPr>
          <p:cNvPr id="40" name="Group 114"/>
          <p:cNvGrpSpPr/>
          <p:nvPr/>
        </p:nvGrpSpPr>
        <p:grpSpPr>
          <a:xfrm>
            <a:off x="1" y="3419835"/>
            <a:ext cx="2129977" cy="691283"/>
            <a:chOff x="0" y="2226109"/>
            <a:chExt cx="1597483" cy="518462"/>
          </a:xfrm>
          <a:solidFill>
            <a:schemeClr val="bg2"/>
          </a:solidFill>
        </p:grpSpPr>
        <p:sp>
          <p:nvSpPr>
            <p:cNvPr id="41" name="Rectangle 40"/>
            <p:cNvSpPr/>
            <p:nvPr/>
          </p:nvSpPr>
          <p:spPr>
            <a:xfrm>
              <a:off x="0" y="2226109"/>
              <a:ext cx="1597483" cy="518462"/>
            </a:xfrm>
            <a:prstGeom prst="rect">
              <a:avLst/>
            </a:prstGeom>
            <a:solidFill>
              <a:srgbClr val="3636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42" name="Text Placeholder 3"/>
            <p:cNvSpPr txBox="1"/>
            <p:nvPr/>
          </p:nvSpPr>
          <p:spPr>
            <a:xfrm>
              <a:off x="575072" y="2346990"/>
              <a:ext cx="747126" cy="276701"/>
            </a:xfrm>
            <a:prstGeom prst="rect">
              <a:avLst/>
            </a:prstGeom>
            <a:noFill/>
          </p:spPr>
          <p:txBody>
            <a:bodyPr wrap="squar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8565">
                <a:spcBef>
                  <a:spcPct val="20000"/>
                </a:spcBef>
                <a:defRPr/>
              </a:pPr>
              <a:r>
                <a:rPr lang="en-US" sz="2400" dirty="0">
                  <a:solidFill>
                    <a:schemeClr val="bg1"/>
                  </a:solidFill>
                  <a:latin typeface="Impact" panose="020B0806030902050204" pitchFamily="34" charset="0"/>
                </a:rPr>
                <a:t>06</a:t>
              </a:r>
              <a:endParaRPr lang="en-US" sz="2400" dirty="0">
                <a:solidFill>
                  <a:schemeClr val="bg1"/>
                </a:solidFill>
                <a:latin typeface="Impact" panose="020B0806030902050204" pitchFamily="34" charset="0"/>
              </a:endParaRPr>
            </a:p>
          </p:txBody>
        </p:sp>
      </p:grpSp>
      <p:sp>
        <p:nvSpPr>
          <p:cNvPr id="82" name="Freeform 37"/>
          <p:cNvSpPr/>
          <p:nvPr/>
        </p:nvSpPr>
        <p:spPr>
          <a:xfrm rot="16200000">
            <a:off x="1523362" y="2404851"/>
            <a:ext cx="844903" cy="365764"/>
          </a:xfrm>
          <a:custGeom>
            <a:avLst/>
            <a:gdLst>
              <a:gd name="connsiteX0" fmla="*/ 0 w 633676"/>
              <a:gd name="connsiteY0" fmla="*/ 274320 h 274320"/>
              <a:gd name="connsiteX1" fmla="*/ 68580 w 633676"/>
              <a:gd name="connsiteY1" fmla="*/ 0 h 274320"/>
              <a:gd name="connsiteX2" fmla="*/ 633676 w 633676"/>
              <a:gd name="connsiteY2" fmla="*/ 0 h 274320"/>
              <a:gd name="connsiteX3" fmla="*/ 565096 w 633676"/>
              <a:gd name="connsiteY3" fmla="*/ 274320 h 274320"/>
              <a:gd name="connsiteX4" fmla="*/ 0 w 633676"/>
              <a:gd name="connsiteY4" fmla="*/ 274320 h 274320"/>
              <a:gd name="connsiteX0-1" fmla="*/ 0 w 633676"/>
              <a:gd name="connsiteY0-2" fmla="*/ 274320 h 274320"/>
              <a:gd name="connsiteX1-3" fmla="*/ 115214 w 633676"/>
              <a:gd name="connsiteY1-4" fmla="*/ 0 h 274320"/>
              <a:gd name="connsiteX2-5" fmla="*/ 633676 w 633676"/>
              <a:gd name="connsiteY2-6" fmla="*/ 0 h 274320"/>
              <a:gd name="connsiteX3-7" fmla="*/ 565096 w 633676"/>
              <a:gd name="connsiteY3-8" fmla="*/ 274320 h 274320"/>
              <a:gd name="connsiteX4-9" fmla="*/ 0 w 633676"/>
              <a:gd name="connsiteY4-10" fmla="*/ 274320 h 274320"/>
              <a:gd name="connsiteX0-11" fmla="*/ 0 w 576069"/>
              <a:gd name="connsiteY0-12" fmla="*/ 274320 h 274320"/>
              <a:gd name="connsiteX1-13" fmla="*/ 57607 w 576069"/>
              <a:gd name="connsiteY1-14" fmla="*/ 0 h 274320"/>
              <a:gd name="connsiteX2-15" fmla="*/ 576069 w 576069"/>
              <a:gd name="connsiteY2-16" fmla="*/ 0 h 274320"/>
              <a:gd name="connsiteX3-17" fmla="*/ 507489 w 576069"/>
              <a:gd name="connsiteY3-18" fmla="*/ 274320 h 274320"/>
              <a:gd name="connsiteX4-19" fmla="*/ 0 w 576069"/>
              <a:gd name="connsiteY4-20" fmla="*/ 274320 h 274320"/>
              <a:gd name="connsiteX0-21" fmla="*/ 0 w 576069"/>
              <a:gd name="connsiteY0-22" fmla="*/ 274323 h 274323"/>
              <a:gd name="connsiteX1-23" fmla="*/ 57607 w 576069"/>
              <a:gd name="connsiteY1-24" fmla="*/ 0 h 274323"/>
              <a:gd name="connsiteX2-25" fmla="*/ 576069 w 576069"/>
              <a:gd name="connsiteY2-26" fmla="*/ 0 h 274323"/>
              <a:gd name="connsiteX3-27" fmla="*/ 507489 w 576069"/>
              <a:gd name="connsiteY3-28" fmla="*/ 274320 h 274323"/>
              <a:gd name="connsiteX4-29" fmla="*/ 0 w 576069"/>
              <a:gd name="connsiteY4-30" fmla="*/ 274323 h 274323"/>
              <a:gd name="connsiteX0-31" fmla="*/ 0 w 576069"/>
              <a:gd name="connsiteY0-32" fmla="*/ 274323 h 274323"/>
              <a:gd name="connsiteX1-33" fmla="*/ 57607 w 576069"/>
              <a:gd name="connsiteY1-34" fmla="*/ 0 h 274323"/>
              <a:gd name="connsiteX2-35" fmla="*/ 576069 w 576069"/>
              <a:gd name="connsiteY2-36" fmla="*/ 0 h 274323"/>
              <a:gd name="connsiteX3-37" fmla="*/ 507489 w 576069"/>
              <a:gd name="connsiteY3-38" fmla="*/ 274320 h 274323"/>
              <a:gd name="connsiteX4-39" fmla="*/ 0 w 576069"/>
              <a:gd name="connsiteY4-40" fmla="*/ 274323 h 274323"/>
              <a:gd name="connsiteX0-41" fmla="*/ 0 w 633677"/>
              <a:gd name="connsiteY0-42" fmla="*/ 274323 h 274323"/>
              <a:gd name="connsiteX1-43" fmla="*/ 115215 w 633677"/>
              <a:gd name="connsiteY1-44" fmla="*/ 0 h 274323"/>
              <a:gd name="connsiteX2-45" fmla="*/ 633677 w 633677"/>
              <a:gd name="connsiteY2-46" fmla="*/ 0 h 274323"/>
              <a:gd name="connsiteX3-47" fmla="*/ 565097 w 633677"/>
              <a:gd name="connsiteY3-48" fmla="*/ 274320 h 274323"/>
              <a:gd name="connsiteX4-49" fmla="*/ 0 w 633677"/>
              <a:gd name="connsiteY4-50" fmla="*/ 274323 h 274323"/>
              <a:gd name="connsiteX0-51" fmla="*/ 0 w 633677"/>
              <a:gd name="connsiteY0-52" fmla="*/ 274323 h 274323"/>
              <a:gd name="connsiteX1-53" fmla="*/ 115215 w 633677"/>
              <a:gd name="connsiteY1-54" fmla="*/ 0 h 274323"/>
              <a:gd name="connsiteX2-55" fmla="*/ 633677 w 633677"/>
              <a:gd name="connsiteY2-56" fmla="*/ 0 h 274323"/>
              <a:gd name="connsiteX3-57" fmla="*/ 518463 w 633677"/>
              <a:gd name="connsiteY3-58" fmla="*/ 274323 h 274323"/>
              <a:gd name="connsiteX4-59" fmla="*/ 0 w 633677"/>
              <a:gd name="connsiteY4-60" fmla="*/ 274323 h 27432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33677" h="274323">
                <a:moveTo>
                  <a:pt x="0" y="274323"/>
                </a:moveTo>
                <a:lnTo>
                  <a:pt x="115215" y="0"/>
                </a:lnTo>
                <a:lnTo>
                  <a:pt x="633677" y="0"/>
                </a:lnTo>
                <a:lnTo>
                  <a:pt x="518463" y="274323"/>
                </a:lnTo>
                <a:lnTo>
                  <a:pt x="0" y="274323"/>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p>
        </p:txBody>
      </p:sp>
      <p:sp>
        <p:nvSpPr>
          <p:cNvPr id="83" name="Freeform 41"/>
          <p:cNvSpPr/>
          <p:nvPr/>
        </p:nvSpPr>
        <p:spPr>
          <a:xfrm rot="16200000">
            <a:off x="1523362" y="3505784"/>
            <a:ext cx="844903" cy="365764"/>
          </a:xfrm>
          <a:custGeom>
            <a:avLst/>
            <a:gdLst>
              <a:gd name="connsiteX0" fmla="*/ 0 w 633676"/>
              <a:gd name="connsiteY0" fmla="*/ 274320 h 274320"/>
              <a:gd name="connsiteX1" fmla="*/ 68580 w 633676"/>
              <a:gd name="connsiteY1" fmla="*/ 0 h 274320"/>
              <a:gd name="connsiteX2" fmla="*/ 633676 w 633676"/>
              <a:gd name="connsiteY2" fmla="*/ 0 h 274320"/>
              <a:gd name="connsiteX3" fmla="*/ 565096 w 633676"/>
              <a:gd name="connsiteY3" fmla="*/ 274320 h 274320"/>
              <a:gd name="connsiteX4" fmla="*/ 0 w 633676"/>
              <a:gd name="connsiteY4" fmla="*/ 274320 h 274320"/>
              <a:gd name="connsiteX0-1" fmla="*/ 0 w 633676"/>
              <a:gd name="connsiteY0-2" fmla="*/ 274320 h 274320"/>
              <a:gd name="connsiteX1-3" fmla="*/ 115214 w 633676"/>
              <a:gd name="connsiteY1-4" fmla="*/ 0 h 274320"/>
              <a:gd name="connsiteX2-5" fmla="*/ 633676 w 633676"/>
              <a:gd name="connsiteY2-6" fmla="*/ 0 h 274320"/>
              <a:gd name="connsiteX3-7" fmla="*/ 565096 w 633676"/>
              <a:gd name="connsiteY3-8" fmla="*/ 274320 h 274320"/>
              <a:gd name="connsiteX4-9" fmla="*/ 0 w 633676"/>
              <a:gd name="connsiteY4-10" fmla="*/ 274320 h 274320"/>
              <a:gd name="connsiteX0-11" fmla="*/ 0 w 576069"/>
              <a:gd name="connsiteY0-12" fmla="*/ 274320 h 274320"/>
              <a:gd name="connsiteX1-13" fmla="*/ 57607 w 576069"/>
              <a:gd name="connsiteY1-14" fmla="*/ 0 h 274320"/>
              <a:gd name="connsiteX2-15" fmla="*/ 576069 w 576069"/>
              <a:gd name="connsiteY2-16" fmla="*/ 0 h 274320"/>
              <a:gd name="connsiteX3-17" fmla="*/ 507489 w 576069"/>
              <a:gd name="connsiteY3-18" fmla="*/ 274320 h 274320"/>
              <a:gd name="connsiteX4-19" fmla="*/ 0 w 576069"/>
              <a:gd name="connsiteY4-20" fmla="*/ 274320 h 274320"/>
              <a:gd name="connsiteX0-21" fmla="*/ 0 w 576069"/>
              <a:gd name="connsiteY0-22" fmla="*/ 274323 h 274323"/>
              <a:gd name="connsiteX1-23" fmla="*/ 57607 w 576069"/>
              <a:gd name="connsiteY1-24" fmla="*/ 0 h 274323"/>
              <a:gd name="connsiteX2-25" fmla="*/ 576069 w 576069"/>
              <a:gd name="connsiteY2-26" fmla="*/ 0 h 274323"/>
              <a:gd name="connsiteX3-27" fmla="*/ 507489 w 576069"/>
              <a:gd name="connsiteY3-28" fmla="*/ 274320 h 274323"/>
              <a:gd name="connsiteX4-29" fmla="*/ 0 w 576069"/>
              <a:gd name="connsiteY4-30" fmla="*/ 274323 h 274323"/>
              <a:gd name="connsiteX0-31" fmla="*/ 0 w 576069"/>
              <a:gd name="connsiteY0-32" fmla="*/ 274323 h 274323"/>
              <a:gd name="connsiteX1-33" fmla="*/ 57607 w 576069"/>
              <a:gd name="connsiteY1-34" fmla="*/ 0 h 274323"/>
              <a:gd name="connsiteX2-35" fmla="*/ 576069 w 576069"/>
              <a:gd name="connsiteY2-36" fmla="*/ 0 h 274323"/>
              <a:gd name="connsiteX3-37" fmla="*/ 507489 w 576069"/>
              <a:gd name="connsiteY3-38" fmla="*/ 274320 h 274323"/>
              <a:gd name="connsiteX4-39" fmla="*/ 0 w 576069"/>
              <a:gd name="connsiteY4-40" fmla="*/ 274323 h 274323"/>
              <a:gd name="connsiteX0-41" fmla="*/ 0 w 633677"/>
              <a:gd name="connsiteY0-42" fmla="*/ 274323 h 274323"/>
              <a:gd name="connsiteX1-43" fmla="*/ 115215 w 633677"/>
              <a:gd name="connsiteY1-44" fmla="*/ 0 h 274323"/>
              <a:gd name="connsiteX2-45" fmla="*/ 633677 w 633677"/>
              <a:gd name="connsiteY2-46" fmla="*/ 0 h 274323"/>
              <a:gd name="connsiteX3-47" fmla="*/ 565097 w 633677"/>
              <a:gd name="connsiteY3-48" fmla="*/ 274320 h 274323"/>
              <a:gd name="connsiteX4-49" fmla="*/ 0 w 633677"/>
              <a:gd name="connsiteY4-50" fmla="*/ 274323 h 274323"/>
              <a:gd name="connsiteX0-51" fmla="*/ 0 w 633677"/>
              <a:gd name="connsiteY0-52" fmla="*/ 274323 h 274323"/>
              <a:gd name="connsiteX1-53" fmla="*/ 115215 w 633677"/>
              <a:gd name="connsiteY1-54" fmla="*/ 0 h 274323"/>
              <a:gd name="connsiteX2-55" fmla="*/ 633677 w 633677"/>
              <a:gd name="connsiteY2-56" fmla="*/ 0 h 274323"/>
              <a:gd name="connsiteX3-57" fmla="*/ 518463 w 633677"/>
              <a:gd name="connsiteY3-58" fmla="*/ 274323 h 274323"/>
              <a:gd name="connsiteX4-59" fmla="*/ 0 w 633677"/>
              <a:gd name="connsiteY4-60" fmla="*/ 274323 h 27432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33677" h="274323">
                <a:moveTo>
                  <a:pt x="0" y="274323"/>
                </a:moveTo>
                <a:lnTo>
                  <a:pt x="115215" y="0"/>
                </a:lnTo>
                <a:lnTo>
                  <a:pt x="633677" y="0"/>
                </a:lnTo>
                <a:lnTo>
                  <a:pt x="518463" y="274323"/>
                </a:lnTo>
                <a:lnTo>
                  <a:pt x="0" y="274323"/>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p>
        </p:txBody>
      </p:sp>
      <p:sp>
        <p:nvSpPr>
          <p:cNvPr id="92" name="Pentagon 39"/>
          <p:cNvSpPr/>
          <p:nvPr/>
        </p:nvSpPr>
        <p:spPr>
          <a:xfrm>
            <a:off x="1748961" y="2165280"/>
            <a:ext cx="4333069" cy="691282"/>
          </a:xfrm>
          <a:prstGeom prst="homePlat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p>
        </p:txBody>
      </p:sp>
      <p:sp>
        <p:nvSpPr>
          <p:cNvPr id="95" name="Pentagon 42"/>
          <p:cNvSpPr/>
          <p:nvPr/>
        </p:nvSpPr>
        <p:spPr>
          <a:xfrm>
            <a:off x="1762932" y="3266213"/>
            <a:ext cx="3641785" cy="691282"/>
          </a:xfrm>
          <a:prstGeom prst="homePlat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p>
        </p:txBody>
      </p:sp>
      <p:sp>
        <p:nvSpPr>
          <p:cNvPr id="50" name="TextBox 59"/>
          <p:cNvSpPr txBox="1">
            <a:spLocks noChangeArrowheads="1"/>
          </p:cNvSpPr>
          <p:nvPr/>
        </p:nvSpPr>
        <p:spPr bwMode="auto">
          <a:xfrm flipH="1">
            <a:off x="3248092" y="2292130"/>
            <a:ext cx="2395325" cy="428625"/>
          </a:xfrm>
          <a:prstGeom prst="rect">
            <a:avLst/>
          </a:prstGeom>
          <a:noFill/>
          <a:ln>
            <a:noFill/>
          </a:ln>
        </p:spPr>
        <p:txBody>
          <a:bodyPr wrap="square" lIns="91431" tIns="45716" rIns="91431" bIns="45716" anchor="ctr">
            <a:spAutoFit/>
          </a:bodyPr>
          <a:lstStyle>
            <a:lvl1pPr eaLnBrk="0" hangingPunct="0">
              <a:defRPr>
                <a:solidFill>
                  <a:schemeClr val="tx1"/>
                </a:solidFill>
                <a:latin typeface="Arial" panose="020B0604020202020204" pitchFamily="34" charset="0"/>
                <a:ea typeface="宋体" pitchFamily="2" charset="-122"/>
              </a:defRPr>
            </a:lvl1pPr>
            <a:lvl2pPr marL="742950" indent="-285750" eaLnBrk="0" hangingPunct="0">
              <a:defRPr>
                <a:solidFill>
                  <a:schemeClr val="tx1"/>
                </a:solidFill>
                <a:latin typeface="Arial" panose="020B0604020202020204" pitchFamily="34" charset="0"/>
                <a:ea typeface="宋体" pitchFamily="2" charset="-122"/>
              </a:defRPr>
            </a:lvl2pPr>
            <a:lvl3pPr marL="1143000" indent="-228600" eaLnBrk="0" hangingPunct="0">
              <a:defRPr>
                <a:solidFill>
                  <a:schemeClr val="tx1"/>
                </a:solidFill>
                <a:latin typeface="Arial" panose="020B0604020202020204" pitchFamily="34" charset="0"/>
                <a:ea typeface="宋体" pitchFamily="2" charset="-122"/>
              </a:defRPr>
            </a:lvl3pPr>
            <a:lvl4pPr marL="1600200" indent="-228600" eaLnBrk="0" hangingPunct="0">
              <a:defRPr>
                <a:solidFill>
                  <a:schemeClr val="tx1"/>
                </a:solidFill>
                <a:latin typeface="Arial" panose="020B0604020202020204" pitchFamily="34" charset="0"/>
                <a:ea typeface="宋体" pitchFamily="2" charset="-122"/>
              </a:defRPr>
            </a:lvl4pPr>
            <a:lvl5pPr marL="2057400" indent="-228600" eaLnBrk="0" hangingPunct="0">
              <a:defRPr>
                <a:solidFill>
                  <a:schemeClr val="tx1"/>
                </a:solidFill>
                <a:latin typeface="Arial" panose="020B0604020202020204"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itchFamily="2" charset="-122"/>
              </a:defRPr>
            </a:lvl9pPr>
          </a:lstStyle>
          <a:p>
            <a:pPr algn="r" fontAlgn="ctr">
              <a:defRPr/>
            </a:pPr>
            <a:r>
              <a:rPr lang="zh-CN" altLang="en-US" sz="2200" b="1" dirty="0">
                <a:solidFill>
                  <a:schemeClr val="bg1"/>
                </a:solidFill>
                <a:latin typeface="微软雅黑" panose="020B0503020204020204" pitchFamily="34" charset="-122"/>
                <a:ea typeface="微软雅黑" panose="020B0503020204020204" pitchFamily="34" charset="-122"/>
              </a:rPr>
              <a:t>无审批机制</a:t>
            </a:r>
            <a:endParaRPr lang="en-US" altLang="ko-KR" sz="2200" kern="0" dirty="0">
              <a:solidFill>
                <a:schemeClr val="bg1"/>
              </a:solidFill>
              <a:latin typeface="微软雅黑" panose="020B0503020204020204" pitchFamily="34" charset="-122"/>
              <a:ea typeface="微软雅黑" panose="020B0503020204020204" pitchFamily="34" charset="-122"/>
            </a:endParaRPr>
          </a:p>
        </p:txBody>
      </p:sp>
      <p:sp>
        <p:nvSpPr>
          <p:cNvPr id="51" name="矩形 50"/>
          <p:cNvSpPr>
            <a:spLocks noChangeArrowheads="1"/>
          </p:cNvSpPr>
          <p:nvPr/>
        </p:nvSpPr>
        <p:spPr bwMode="auto">
          <a:xfrm>
            <a:off x="7180126" y="2224168"/>
            <a:ext cx="4049096"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p>
            <a:pPr>
              <a:lnSpc>
                <a:spcPct val="114000"/>
              </a:lnSpc>
            </a:pP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从PDM、PLM、OA业务系统存在批量下载泄密风险。</a:t>
            </a:r>
            <a:endParaRPr lang="zh-CN" altLang="en-US" sz="1400" dirty="0">
              <a:solidFill>
                <a:schemeClr val="tx1">
                  <a:lumMod val="65000"/>
                  <a:lumOff val="35000"/>
                </a:schemeClr>
              </a:solidFill>
            </a:endParaRPr>
          </a:p>
        </p:txBody>
      </p:sp>
      <p:sp>
        <p:nvSpPr>
          <p:cNvPr id="52" name="TextBox 59"/>
          <p:cNvSpPr txBox="1">
            <a:spLocks noChangeArrowheads="1"/>
          </p:cNvSpPr>
          <p:nvPr/>
        </p:nvSpPr>
        <p:spPr bwMode="auto">
          <a:xfrm flipH="1">
            <a:off x="2569044" y="3372115"/>
            <a:ext cx="2395325" cy="428625"/>
          </a:xfrm>
          <a:prstGeom prst="rect">
            <a:avLst/>
          </a:prstGeom>
          <a:noFill/>
          <a:ln>
            <a:noFill/>
          </a:ln>
        </p:spPr>
        <p:txBody>
          <a:bodyPr wrap="square" lIns="91431" tIns="45716" rIns="91431" bIns="45716" anchor="ctr">
            <a:spAutoFit/>
          </a:bodyPr>
          <a:lstStyle>
            <a:lvl1pPr eaLnBrk="0" hangingPunct="0">
              <a:defRPr>
                <a:solidFill>
                  <a:schemeClr val="tx1"/>
                </a:solidFill>
                <a:latin typeface="Arial" panose="020B0604020202020204" pitchFamily="34" charset="0"/>
                <a:ea typeface="宋体" pitchFamily="2" charset="-122"/>
              </a:defRPr>
            </a:lvl1pPr>
            <a:lvl2pPr marL="742950" indent="-285750" eaLnBrk="0" hangingPunct="0">
              <a:defRPr>
                <a:solidFill>
                  <a:schemeClr val="tx1"/>
                </a:solidFill>
                <a:latin typeface="Arial" panose="020B0604020202020204" pitchFamily="34" charset="0"/>
                <a:ea typeface="宋体" pitchFamily="2" charset="-122"/>
              </a:defRPr>
            </a:lvl2pPr>
            <a:lvl3pPr marL="1143000" indent="-228600" eaLnBrk="0" hangingPunct="0">
              <a:defRPr>
                <a:solidFill>
                  <a:schemeClr val="tx1"/>
                </a:solidFill>
                <a:latin typeface="Arial" panose="020B0604020202020204" pitchFamily="34" charset="0"/>
                <a:ea typeface="宋体" pitchFamily="2" charset="-122"/>
              </a:defRPr>
            </a:lvl3pPr>
            <a:lvl4pPr marL="1600200" indent="-228600" eaLnBrk="0" hangingPunct="0">
              <a:defRPr>
                <a:solidFill>
                  <a:schemeClr val="tx1"/>
                </a:solidFill>
                <a:latin typeface="Arial" panose="020B0604020202020204" pitchFamily="34" charset="0"/>
                <a:ea typeface="宋体" pitchFamily="2" charset="-122"/>
              </a:defRPr>
            </a:lvl4pPr>
            <a:lvl5pPr marL="2057400" indent="-228600" eaLnBrk="0" hangingPunct="0">
              <a:defRPr>
                <a:solidFill>
                  <a:schemeClr val="tx1"/>
                </a:solidFill>
                <a:latin typeface="Arial" panose="020B0604020202020204"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itchFamily="2" charset="-122"/>
              </a:defRPr>
            </a:lvl9pPr>
          </a:lstStyle>
          <a:p>
            <a:pPr algn="r" fontAlgn="ctr">
              <a:defRPr/>
            </a:pPr>
            <a:r>
              <a:rPr lang="zh-CN" altLang="en-US" sz="2200" b="1" dirty="0">
                <a:solidFill>
                  <a:schemeClr val="bg1"/>
                </a:solidFill>
                <a:latin typeface="微软雅黑" panose="020B0503020204020204" pitchFamily="34" charset="-122"/>
                <a:ea typeface="微软雅黑" panose="020B0503020204020204" pitchFamily="34" charset="-122"/>
              </a:rPr>
              <a:t>文件集中管理</a:t>
            </a:r>
            <a:endParaRPr lang="en-US" altLang="ko-KR" sz="2200" kern="0" dirty="0">
              <a:solidFill>
                <a:schemeClr val="bg1"/>
              </a:solidFill>
              <a:latin typeface="微软雅黑" panose="020B0503020204020204" pitchFamily="34" charset="-122"/>
              <a:ea typeface="微软雅黑" panose="020B0503020204020204" pitchFamily="34" charset="-122"/>
            </a:endParaRPr>
          </a:p>
        </p:txBody>
      </p:sp>
      <p:sp>
        <p:nvSpPr>
          <p:cNvPr id="87" name="Oval 50"/>
          <p:cNvSpPr/>
          <p:nvPr/>
        </p:nvSpPr>
        <p:spPr>
          <a:xfrm>
            <a:off x="5588000" y="3207385"/>
            <a:ext cx="792480" cy="79248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p>
        </p:txBody>
      </p:sp>
      <p:sp>
        <p:nvSpPr>
          <p:cNvPr id="86" name="Oval 49"/>
          <p:cNvSpPr/>
          <p:nvPr/>
        </p:nvSpPr>
        <p:spPr>
          <a:xfrm>
            <a:off x="6275705" y="2117090"/>
            <a:ext cx="792480" cy="79248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p>
        </p:txBody>
      </p:sp>
      <p:sp>
        <p:nvSpPr>
          <p:cNvPr id="73" name="矩形 72"/>
          <p:cNvSpPr>
            <a:spLocks noChangeArrowheads="1"/>
          </p:cNvSpPr>
          <p:nvPr/>
        </p:nvSpPr>
        <p:spPr bwMode="auto">
          <a:xfrm>
            <a:off x="6485006" y="3294214"/>
            <a:ext cx="4049096"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p>
            <a:pPr>
              <a:lnSpc>
                <a:spcPct val="114000"/>
              </a:lnSpc>
            </a:pP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导致不能对不同性质的部门做出工作</a:t>
            </a:r>
            <a:endPar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endParaRPr>
          </a:p>
          <a:p>
            <a:pPr>
              <a:lnSpc>
                <a:spcPct val="114000"/>
              </a:lnSpc>
            </a:pP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特征流程定制和统一管控。</a:t>
            </a:r>
            <a:endParaRPr lang="zh-CN" altLang="en-US" sz="1400" dirty="0">
              <a:solidFill>
                <a:schemeClr val="tx1">
                  <a:lumMod val="65000"/>
                  <a:lumOff val="35000"/>
                </a:schemeClr>
              </a:solidFill>
            </a:endParaRPr>
          </a:p>
        </p:txBody>
      </p:sp>
      <p:sp>
        <p:nvSpPr>
          <p:cNvPr id="6" name="任意多边形 5"/>
          <p:cNvSpPr/>
          <p:nvPr/>
        </p:nvSpPr>
        <p:spPr>
          <a:xfrm>
            <a:off x="6395085" y="2353310"/>
            <a:ext cx="553720" cy="320040"/>
          </a:xfrm>
          <a:custGeom>
            <a:avLst/>
            <a:gdLst>
              <a:gd name="connsiteX0" fmla="*/ 2066619 w 5020531"/>
              <a:gd name="connsiteY0" fmla="*/ 0 h 2730916"/>
              <a:gd name="connsiteX1" fmla="*/ 2434901 w 5020531"/>
              <a:gd name="connsiteY1" fmla="*/ 152548 h 2730916"/>
              <a:gd name="connsiteX2" fmla="*/ 2501636 w 5020531"/>
              <a:gd name="connsiteY2" fmla="*/ 807414 h 2730916"/>
              <a:gd name="connsiteX3" fmla="*/ 2486696 w 5020531"/>
              <a:gd name="connsiteY3" fmla="*/ 825704 h 2730916"/>
              <a:gd name="connsiteX4" fmla="*/ 3000354 w 5020531"/>
              <a:gd name="connsiteY4" fmla="*/ 1691616 h 2730916"/>
              <a:gd name="connsiteX5" fmla="*/ 3025088 w 5020531"/>
              <a:gd name="connsiteY5" fmla="*/ 1689245 h 2730916"/>
              <a:gd name="connsiteX6" fmla="*/ 3124562 w 5020531"/>
              <a:gd name="connsiteY6" fmla="*/ 1698777 h 2730916"/>
              <a:gd name="connsiteX7" fmla="*/ 3220775 w 5020531"/>
              <a:gd name="connsiteY7" fmla="*/ 1727291 h 2730916"/>
              <a:gd name="connsiteX8" fmla="*/ 4183361 w 5020531"/>
              <a:gd name="connsiteY8" fmla="*/ 764705 h 2730916"/>
              <a:gd name="connsiteX9" fmla="*/ 3882688 w 5020531"/>
              <a:gd name="connsiteY9" fmla="*/ 464031 h 2730916"/>
              <a:gd name="connsiteX10" fmla="*/ 5020531 w 5020531"/>
              <a:gd name="connsiteY10" fmla="*/ 179170 h 2730916"/>
              <a:gd name="connsiteX11" fmla="*/ 4735670 w 5020531"/>
              <a:gd name="connsiteY11" fmla="*/ 1317014 h 2730916"/>
              <a:gd name="connsiteX12" fmla="*/ 4470465 w 5020531"/>
              <a:gd name="connsiteY12" fmla="*/ 1051809 h 2730916"/>
              <a:gd name="connsiteX13" fmla="*/ 3507874 w 5020531"/>
              <a:gd name="connsiteY13" fmla="*/ 2014401 h 2730916"/>
              <a:gd name="connsiteX14" fmla="*/ 3536383 w 5020531"/>
              <a:gd name="connsiteY14" fmla="*/ 2110603 h 2730916"/>
              <a:gd name="connsiteX15" fmla="*/ 3393365 w 5020531"/>
              <a:gd name="connsiteY15" fmla="*/ 2578364 h 2730916"/>
              <a:gd name="connsiteX16" fmla="*/ 2656795 w 5020531"/>
              <a:gd name="connsiteY16" fmla="*/ 2578369 h 2730916"/>
              <a:gd name="connsiteX17" fmla="*/ 2590059 w 5020531"/>
              <a:gd name="connsiteY17" fmla="*/ 1923503 h 2730916"/>
              <a:gd name="connsiteX18" fmla="*/ 2596241 w 5020531"/>
              <a:gd name="connsiteY18" fmla="*/ 1915935 h 2730916"/>
              <a:gd name="connsiteX19" fmla="*/ 2077036 w 5020531"/>
              <a:gd name="connsiteY19" fmla="*/ 1040671 h 2730916"/>
              <a:gd name="connsiteX20" fmla="*/ 2066611 w 5020531"/>
              <a:gd name="connsiteY20" fmla="*/ 1041671 h 2730916"/>
              <a:gd name="connsiteX21" fmla="*/ 1967135 w 5020531"/>
              <a:gd name="connsiteY21" fmla="*/ 1032137 h 2730916"/>
              <a:gd name="connsiteX22" fmla="*/ 1873123 w 5020531"/>
              <a:gd name="connsiteY22" fmla="*/ 1004277 h 2730916"/>
              <a:gd name="connsiteX23" fmla="*/ 1004273 w 5020531"/>
              <a:gd name="connsiteY23" fmla="*/ 1873126 h 2730916"/>
              <a:gd name="connsiteX24" fmla="*/ 1032136 w 5020531"/>
              <a:gd name="connsiteY24" fmla="*/ 1967145 h 2730916"/>
              <a:gd name="connsiteX25" fmla="*/ 889117 w 5020531"/>
              <a:gd name="connsiteY25" fmla="*/ 2434906 h 2730916"/>
              <a:gd name="connsiteX26" fmla="*/ 152547 w 5020531"/>
              <a:gd name="connsiteY26" fmla="*/ 2434911 h 2730916"/>
              <a:gd name="connsiteX27" fmla="*/ 152552 w 5020531"/>
              <a:gd name="connsiteY27" fmla="*/ 1698342 h 2730916"/>
              <a:gd name="connsiteX28" fmla="*/ 520836 w 5020531"/>
              <a:gd name="connsiteY28" fmla="*/ 1545793 h 2730916"/>
              <a:gd name="connsiteX29" fmla="*/ 620310 w 5020531"/>
              <a:gd name="connsiteY29" fmla="*/ 1555324 h 2730916"/>
              <a:gd name="connsiteX30" fmla="*/ 714351 w 5020531"/>
              <a:gd name="connsiteY30" fmla="*/ 1583192 h 2730916"/>
              <a:gd name="connsiteX31" fmla="*/ 1583182 w 5020531"/>
              <a:gd name="connsiteY31" fmla="*/ 714361 h 2730916"/>
              <a:gd name="connsiteX32" fmla="*/ 1555312 w 5020531"/>
              <a:gd name="connsiteY32" fmla="*/ 620315 h 2730916"/>
              <a:gd name="connsiteX33" fmla="*/ 1698331 w 5020531"/>
              <a:gd name="connsiteY33" fmla="*/ 152553 h 2730916"/>
              <a:gd name="connsiteX34" fmla="*/ 2066619 w 5020531"/>
              <a:gd name="connsiteY34" fmla="*/ 0 h 2730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020531" h="2730916">
                <a:moveTo>
                  <a:pt x="2066619" y="0"/>
                </a:moveTo>
                <a:cubicBezTo>
                  <a:pt x="2199909" y="4"/>
                  <a:pt x="2333204" y="50851"/>
                  <a:pt x="2434901" y="152548"/>
                </a:cubicBezTo>
                <a:cubicBezTo>
                  <a:pt x="2612875" y="330522"/>
                  <a:pt x="2635118" y="605251"/>
                  <a:pt x="2501636" y="807414"/>
                </a:cubicBezTo>
                <a:lnTo>
                  <a:pt x="2486696" y="825704"/>
                </a:lnTo>
                <a:lnTo>
                  <a:pt x="3000354" y="1691616"/>
                </a:lnTo>
                <a:lnTo>
                  <a:pt x="3025088" y="1689245"/>
                </a:lnTo>
                <a:cubicBezTo>
                  <a:pt x="3058410" y="1689245"/>
                  <a:pt x="3091732" y="1692422"/>
                  <a:pt x="3124562" y="1698777"/>
                </a:cubicBezTo>
                <a:lnTo>
                  <a:pt x="3220775" y="1727291"/>
                </a:lnTo>
                <a:lnTo>
                  <a:pt x="4183361" y="764705"/>
                </a:lnTo>
                <a:lnTo>
                  <a:pt x="3882688" y="464031"/>
                </a:lnTo>
                <a:lnTo>
                  <a:pt x="5020531" y="179170"/>
                </a:lnTo>
                <a:lnTo>
                  <a:pt x="4735670" y="1317014"/>
                </a:lnTo>
                <a:lnTo>
                  <a:pt x="4470465" y="1051809"/>
                </a:lnTo>
                <a:lnTo>
                  <a:pt x="3507874" y="2014401"/>
                </a:lnTo>
                <a:lnTo>
                  <a:pt x="3536383" y="2110603"/>
                </a:lnTo>
                <a:cubicBezTo>
                  <a:pt x="3568163" y="2274751"/>
                  <a:pt x="3520489" y="2451239"/>
                  <a:pt x="3393365" y="2578364"/>
                </a:cubicBezTo>
                <a:cubicBezTo>
                  <a:pt x="3189965" y="2781764"/>
                  <a:pt x="2860194" y="2781768"/>
                  <a:pt x="2656795" y="2578369"/>
                </a:cubicBezTo>
                <a:cubicBezTo>
                  <a:pt x="2478821" y="2400395"/>
                  <a:pt x="2456577" y="2125667"/>
                  <a:pt x="2590059" y="1923503"/>
                </a:cubicBezTo>
                <a:lnTo>
                  <a:pt x="2596241" y="1915935"/>
                </a:lnTo>
                <a:lnTo>
                  <a:pt x="2077036" y="1040671"/>
                </a:lnTo>
                <a:lnTo>
                  <a:pt x="2066611" y="1041671"/>
                </a:lnTo>
                <a:cubicBezTo>
                  <a:pt x="2033288" y="1041671"/>
                  <a:pt x="1999964" y="1038493"/>
                  <a:pt x="1967135" y="1032137"/>
                </a:cubicBezTo>
                <a:lnTo>
                  <a:pt x="1873123" y="1004277"/>
                </a:lnTo>
                <a:lnTo>
                  <a:pt x="1004273" y="1873126"/>
                </a:lnTo>
                <a:lnTo>
                  <a:pt x="1032136" y="1967145"/>
                </a:lnTo>
                <a:cubicBezTo>
                  <a:pt x="1063915" y="2131293"/>
                  <a:pt x="1016242" y="2307781"/>
                  <a:pt x="889117" y="2434906"/>
                </a:cubicBezTo>
                <a:cubicBezTo>
                  <a:pt x="685718" y="2638306"/>
                  <a:pt x="355946" y="2638311"/>
                  <a:pt x="152547" y="2434911"/>
                </a:cubicBezTo>
                <a:cubicBezTo>
                  <a:pt x="-50851" y="2231513"/>
                  <a:pt x="-50851" y="1901745"/>
                  <a:pt x="152552" y="1698342"/>
                </a:cubicBezTo>
                <a:cubicBezTo>
                  <a:pt x="254250" y="1596644"/>
                  <a:pt x="387545" y="1545789"/>
                  <a:pt x="520836" y="1545793"/>
                </a:cubicBezTo>
                <a:cubicBezTo>
                  <a:pt x="554158" y="1545792"/>
                  <a:pt x="587481" y="1548968"/>
                  <a:pt x="620310" y="1555324"/>
                </a:cubicBezTo>
                <a:lnTo>
                  <a:pt x="714351" y="1583192"/>
                </a:lnTo>
                <a:lnTo>
                  <a:pt x="1583182" y="714361"/>
                </a:lnTo>
                <a:lnTo>
                  <a:pt x="1555312" y="620315"/>
                </a:lnTo>
                <a:cubicBezTo>
                  <a:pt x="1523533" y="456167"/>
                  <a:pt x="1571206" y="279679"/>
                  <a:pt x="1698331" y="152553"/>
                </a:cubicBezTo>
                <a:cubicBezTo>
                  <a:pt x="1800034" y="50852"/>
                  <a:pt x="1933324" y="0"/>
                  <a:pt x="2066619"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47"/>
          <p:cNvSpPr>
            <a:spLocks noChangeArrowheads="1"/>
          </p:cNvSpPr>
          <p:nvPr/>
        </p:nvSpPr>
        <p:spPr bwMode="auto">
          <a:xfrm>
            <a:off x="974589" y="5158826"/>
            <a:ext cx="10242822" cy="833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lnSpc>
                <a:spcPct val="110000"/>
              </a:lnSpc>
              <a:spcBef>
                <a:spcPct val="0"/>
              </a:spcBef>
              <a:buNone/>
            </a:pPr>
            <a:r>
              <a:rPr sz="1400" dirty="0">
                <a:solidFill>
                  <a:schemeClr val="tx1"/>
                </a:solidFill>
                <a:sym typeface="微软雅黑" panose="020B0503020204020204" pitchFamily="34" charset="-122"/>
              </a:rPr>
              <a:t>数据的访问无有效权限管控，单靠windows简单的权限管</a:t>
            </a:r>
            <a:endParaRPr sz="1400" dirty="0">
              <a:solidFill>
                <a:schemeClr val="tx1"/>
              </a:solidFill>
              <a:sym typeface="微软雅黑" panose="020B0503020204020204" pitchFamily="34" charset="-122"/>
            </a:endParaRPr>
          </a:p>
          <a:p>
            <a:pPr algn="ctr">
              <a:lnSpc>
                <a:spcPct val="110000"/>
              </a:lnSpc>
              <a:spcBef>
                <a:spcPct val="0"/>
              </a:spcBef>
              <a:buNone/>
            </a:pPr>
            <a:r>
              <a:rPr sz="1400" dirty="0">
                <a:solidFill>
                  <a:schemeClr val="tx1"/>
                </a:solidFill>
                <a:sym typeface="微软雅黑" panose="020B0503020204020204" pitchFamily="34" charset="-122"/>
              </a:rPr>
              <a:t>控无法实现精细的权限管控，很容易发生越权使用的情况</a:t>
            </a:r>
            <a:endParaRPr sz="1400" dirty="0">
              <a:solidFill>
                <a:schemeClr val="tx1"/>
              </a:solidFill>
              <a:sym typeface="微软雅黑" panose="020B0503020204020204" pitchFamily="34" charset="-122"/>
            </a:endParaRPr>
          </a:p>
          <a:p>
            <a:pPr algn="ctr">
              <a:lnSpc>
                <a:spcPct val="110000"/>
              </a:lnSpc>
              <a:spcBef>
                <a:spcPct val="0"/>
              </a:spcBef>
              <a:buNone/>
            </a:pPr>
            <a:r>
              <a:rPr lang="zh-CN" sz="1600" b="1" dirty="0">
                <a:solidFill>
                  <a:schemeClr val="tx1"/>
                </a:solidFill>
                <a:sym typeface="微软雅黑" panose="020B0503020204020204" pitchFamily="34" charset="-122"/>
              </a:rPr>
              <a:t>看似有了数据泄密防护手段，其实漏洞百出，企业的核心数据事件正在您不经意间发生，您却毫不知情！！！</a:t>
            </a:r>
            <a:endParaRPr lang="zh-CN" sz="1600" b="1" dirty="0">
              <a:solidFill>
                <a:schemeClr val="tx1"/>
              </a:solidFill>
              <a:sym typeface="微软雅黑" panose="020B0503020204020204" pitchFamily="34" charset="-122"/>
            </a:endParaRPr>
          </a:p>
        </p:txBody>
      </p:sp>
      <p:sp>
        <p:nvSpPr>
          <p:cNvPr id="5" name="Freeform 50"/>
          <p:cNvSpPr>
            <a:spLocks noEditPoints="1"/>
          </p:cNvSpPr>
          <p:nvPr/>
        </p:nvSpPr>
        <p:spPr bwMode="auto">
          <a:xfrm>
            <a:off x="5721350" y="3357880"/>
            <a:ext cx="517525" cy="516890"/>
          </a:xfrm>
          <a:custGeom>
            <a:avLst/>
            <a:gdLst>
              <a:gd name="T0" fmla="*/ 82 w 95"/>
              <a:gd name="T1" fmla="*/ 58 h 93"/>
              <a:gd name="T2" fmla="*/ 95 w 95"/>
              <a:gd name="T3" fmla="*/ 52 h 93"/>
              <a:gd name="T4" fmla="*/ 95 w 95"/>
              <a:gd name="T5" fmla="*/ 42 h 93"/>
              <a:gd name="T6" fmla="*/ 82 w 95"/>
              <a:gd name="T7" fmla="*/ 36 h 93"/>
              <a:gd name="T8" fmla="*/ 79 w 95"/>
              <a:gd name="T9" fmla="*/ 31 h 93"/>
              <a:gd name="T10" fmla="*/ 84 w 95"/>
              <a:gd name="T11" fmla="*/ 18 h 93"/>
              <a:gd name="T12" fmla="*/ 77 w 95"/>
              <a:gd name="T13" fmla="*/ 10 h 93"/>
              <a:gd name="T14" fmla="*/ 64 w 95"/>
              <a:gd name="T15" fmla="*/ 16 h 93"/>
              <a:gd name="T16" fmla="*/ 58 w 95"/>
              <a:gd name="T17" fmla="*/ 13 h 93"/>
              <a:gd name="T18" fmla="*/ 52 w 95"/>
              <a:gd name="T19" fmla="*/ 0 h 93"/>
              <a:gd name="T20" fmla="*/ 42 w 95"/>
              <a:gd name="T21" fmla="*/ 0 h 93"/>
              <a:gd name="T22" fmla="*/ 36 w 95"/>
              <a:gd name="T23" fmla="*/ 13 h 93"/>
              <a:gd name="T24" fmla="*/ 31 w 95"/>
              <a:gd name="T25" fmla="*/ 16 h 93"/>
              <a:gd name="T26" fmla="*/ 17 w 95"/>
              <a:gd name="T27" fmla="*/ 11 h 93"/>
              <a:gd name="T28" fmla="*/ 10 w 95"/>
              <a:gd name="T29" fmla="*/ 18 h 93"/>
              <a:gd name="T30" fmla="*/ 15 w 95"/>
              <a:gd name="T31" fmla="*/ 31 h 93"/>
              <a:gd name="T32" fmla="*/ 13 w 95"/>
              <a:gd name="T33" fmla="*/ 36 h 93"/>
              <a:gd name="T34" fmla="*/ 0 w 95"/>
              <a:gd name="T35" fmla="*/ 42 h 93"/>
              <a:gd name="T36" fmla="*/ 0 w 95"/>
              <a:gd name="T37" fmla="*/ 52 h 93"/>
              <a:gd name="T38" fmla="*/ 13 w 95"/>
              <a:gd name="T39" fmla="*/ 58 h 93"/>
              <a:gd name="T40" fmla="*/ 15 w 95"/>
              <a:gd name="T41" fmla="*/ 63 h 93"/>
              <a:gd name="T42" fmla="*/ 10 w 95"/>
              <a:gd name="T43" fmla="*/ 76 h 93"/>
              <a:gd name="T44" fmla="*/ 18 w 95"/>
              <a:gd name="T45" fmla="*/ 84 h 93"/>
              <a:gd name="T46" fmla="*/ 31 w 95"/>
              <a:gd name="T47" fmla="*/ 78 h 93"/>
              <a:gd name="T48" fmla="*/ 37 w 95"/>
              <a:gd name="T49" fmla="*/ 81 h 93"/>
              <a:gd name="T50" fmla="*/ 42 w 95"/>
              <a:gd name="T51" fmla="*/ 93 h 93"/>
              <a:gd name="T52" fmla="*/ 53 w 95"/>
              <a:gd name="T53" fmla="*/ 93 h 93"/>
              <a:gd name="T54" fmla="*/ 58 w 95"/>
              <a:gd name="T55" fmla="*/ 81 h 93"/>
              <a:gd name="T56" fmla="*/ 64 w 95"/>
              <a:gd name="T57" fmla="*/ 78 h 93"/>
              <a:gd name="T58" fmla="*/ 77 w 95"/>
              <a:gd name="T59" fmla="*/ 83 h 93"/>
              <a:gd name="T60" fmla="*/ 85 w 95"/>
              <a:gd name="T61" fmla="*/ 76 h 93"/>
              <a:gd name="T62" fmla="*/ 79 w 95"/>
              <a:gd name="T63" fmla="*/ 63 h 93"/>
              <a:gd name="T64" fmla="*/ 82 w 95"/>
              <a:gd name="T65" fmla="*/ 58 h 93"/>
              <a:gd name="T66" fmla="*/ 47 w 95"/>
              <a:gd name="T67" fmla="*/ 62 h 93"/>
              <a:gd name="T68" fmla="*/ 32 w 95"/>
              <a:gd name="T69" fmla="*/ 47 h 93"/>
              <a:gd name="T70" fmla="*/ 47 w 95"/>
              <a:gd name="T71" fmla="*/ 32 h 93"/>
              <a:gd name="T72" fmla="*/ 63 w 95"/>
              <a:gd name="T73" fmla="*/ 47 h 93"/>
              <a:gd name="T74" fmla="*/ 47 w 95"/>
              <a:gd name="T75" fmla="*/ 62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5" h="93">
                <a:moveTo>
                  <a:pt x="82" y="58"/>
                </a:moveTo>
                <a:cubicBezTo>
                  <a:pt x="82" y="58"/>
                  <a:pt x="95" y="53"/>
                  <a:pt x="95" y="52"/>
                </a:cubicBezTo>
                <a:cubicBezTo>
                  <a:pt x="95" y="42"/>
                  <a:pt x="95" y="42"/>
                  <a:pt x="95" y="42"/>
                </a:cubicBezTo>
                <a:cubicBezTo>
                  <a:pt x="95" y="41"/>
                  <a:pt x="82" y="36"/>
                  <a:pt x="82" y="36"/>
                </a:cubicBezTo>
                <a:cubicBezTo>
                  <a:pt x="79" y="31"/>
                  <a:pt x="79" y="31"/>
                  <a:pt x="79" y="31"/>
                </a:cubicBezTo>
                <a:cubicBezTo>
                  <a:pt x="79" y="31"/>
                  <a:pt x="85" y="18"/>
                  <a:pt x="84" y="18"/>
                </a:cubicBezTo>
                <a:cubicBezTo>
                  <a:pt x="77" y="10"/>
                  <a:pt x="77" y="10"/>
                  <a:pt x="77" y="10"/>
                </a:cubicBezTo>
                <a:cubicBezTo>
                  <a:pt x="77" y="10"/>
                  <a:pt x="64" y="16"/>
                  <a:pt x="64" y="16"/>
                </a:cubicBezTo>
                <a:cubicBezTo>
                  <a:pt x="58" y="13"/>
                  <a:pt x="58" y="13"/>
                  <a:pt x="58" y="13"/>
                </a:cubicBezTo>
                <a:cubicBezTo>
                  <a:pt x="58" y="13"/>
                  <a:pt x="53" y="0"/>
                  <a:pt x="52" y="0"/>
                </a:cubicBezTo>
                <a:cubicBezTo>
                  <a:pt x="42" y="0"/>
                  <a:pt x="42" y="0"/>
                  <a:pt x="42" y="0"/>
                </a:cubicBezTo>
                <a:cubicBezTo>
                  <a:pt x="41" y="0"/>
                  <a:pt x="36" y="13"/>
                  <a:pt x="36" y="13"/>
                </a:cubicBezTo>
                <a:cubicBezTo>
                  <a:pt x="31" y="16"/>
                  <a:pt x="31" y="16"/>
                  <a:pt x="31" y="16"/>
                </a:cubicBezTo>
                <a:cubicBezTo>
                  <a:pt x="31" y="16"/>
                  <a:pt x="18" y="10"/>
                  <a:pt x="17" y="11"/>
                </a:cubicBezTo>
                <a:cubicBezTo>
                  <a:pt x="10" y="18"/>
                  <a:pt x="10" y="18"/>
                  <a:pt x="10" y="18"/>
                </a:cubicBezTo>
                <a:cubicBezTo>
                  <a:pt x="9" y="18"/>
                  <a:pt x="15" y="31"/>
                  <a:pt x="15" y="31"/>
                </a:cubicBezTo>
                <a:cubicBezTo>
                  <a:pt x="13" y="36"/>
                  <a:pt x="13" y="36"/>
                  <a:pt x="13" y="36"/>
                </a:cubicBezTo>
                <a:cubicBezTo>
                  <a:pt x="13" y="36"/>
                  <a:pt x="0" y="41"/>
                  <a:pt x="0" y="42"/>
                </a:cubicBezTo>
                <a:cubicBezTo>
                  <a:pt x="0" y="52"/>
                  <a:pt x="0" y="52"/>
                  <a:pt x="0" y="52"/>
                </a:cubicBezTo>
                <a:cubicBezTo>
                  <a:pt x="0" y="53"/>
                  <a:pt x="13" y="58"/>
                  <a:pt x="13" y="58"/>
                </a:cubicBezTo>
                <a:cubicBezTo>
                  <a:pt x="15" y="63"/>
                  <a:pt x="15" y="63"/>
                  <a:pt x="15" y="63"/>
                </a:cubicBezTo>
                <a:cubicBezTo>
                  <a:pt x="15" y="63"/>
                  <a:pt x="10" y="76"/>
                  <a:pt x="10" y="76"/>
                </a:cubicBezTo>
                <a:cubicBezTo>
                  <a:pt x="18" y="84"/>
                  <a:pt x="18" y="84"/>
                  <a:pt x="18" y="84"/>
                </a:cubicBezTo>
                <a:cubicBezTo>
                  <a:pt x="18" y="84"/>
                  <a:pt x="31" y="78"/>
                  <a:pt x="31" y="78"/>
                </a:cubicBezTo>
                <a:cubicBezTo>
                  <a:pt x="37" y="81"/>
                  <a:pt x="37" y="81"/>
                  <a:pt x="37" y="81"/>
                </a:cubicBezTo>
                <a:cubicBezTo>
                  <a:pt x="37" y="81"/>
                  <a:pt x="42" y="93"/>
                  <a:pt x="42" y="93"/>
                </a:cubicBezTo>
                <a:cubicBezTo>
                  <a:pt x="53" y="93"/>
                  <a:pt x="53" y="93"/>
                  <a:pt x="53" y="93"/>
                </a:cubicBezTo>
                <a:cubicBezTo>
                  <a:pt x="53" y="93"/>
                  <a:pt x="58" y="81"/>
                  <a:pt x="58" y="81"/>
                </a:cubicBezTo>
                <a:cubicBezTo>
                  <a:pt x="64" y="78"/>
                  <a:pt x="64" y="78"/>
                  <a:pt x="64" y="78"/>
                </a:cubicBezTo>
                <a:cubicBezTo>
                  <a:pt x="64" y="78"/>
                  <a:pt x="77" y="84"/>
                  <a:pt x="77" y="83"/>
                </a:cubicBezTo>
                <a:cubicBezTo>
                  <a:pt x="85" y="76"/>
                  <a:pt x="85" y="76"/>
                  <a:pt x="85" y="76"/>
                </a:cubicBezTo>
                <a:cubicBezTo>
                  <a:pt x="85" y="76"/>
                  <a:pt x="79" y="63"/>
                  <a:pt x="79" y="63"/>
                </a:cubicBezTo>
                <a:lnTo>
                  <a:pt x="82" y="58"/>
                </a:lnTo>
                <a:close/>
                <a:moveTo>
                  <a:pt x="47" y="62"/>
                </a:moveTo>
                <a:cubicBezTo>
                  <a:pt x="39" y="62"/>
                  <a:pt x="32" y="55"/>
                  <a:pt x="32" y="47"/>
                </a:cubicBezTo>
                <a:cubicBezTo>
                  <a:pt x="32" y="39"/>
                  <a:pt x="39" y="32"/>
                  <a:pt x="47" y="32"/>
                </a:cubicBezTo>
                <a:cubicBezTo>
                  <a:pt x="56" y="32"/>
                  <a:pt x="63" y="39"/>
                  <a:pt x="63" y="47"/>
                </a:cubicBezTo>
                <a:cubicBezTo>
                  <a:pt x="63" y="55"/>
                  <a:pt x="56" y="62"/>
                  <a:pt x="47" y="62"/>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p>
            <a:endParaRPr lang="en-US" sz="3200"/>
          </a:p>
        </p:txBody>
      </p:sp>
      <p:pic>
        <p:nvPicPr>
          <p:cNvPr id="2" name="图片 1" descr="销掌门-透明背景-logo"/>
          <p:cNvPicPr>
            <a:picLocks noChangeAspect="1"/>
          </p:cNvPicPr>
          <p:nvPr/>
        </p:nvPicPr>
        <p:blipFill>
          <a:blip r:embed="rId1" cstate="print"/>
          <a:stretch>
            <a:fillRect/>
          </a:stretch>
        </p:blipFill>
        <p:spPr>
          <a:xfrm>
            <a:off x="10789920" y="167005"/>
            <a:ext cx="1132205" cy="829310"/>
          </a:xfrm>
          <a:prstGeom prst="rect">
            <a:avLst/>
          </a:prstGeom>
        </p:spPr>
      </p:pic>
    </p:spTree>
  </p:cSld>
  <p:clrMapOvr>
    <a:masterClrMapping/>
  </p:clrMapOvr>
  <p:transition spd="slow" advClick="0" advTm="0">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2"/>
                                        </p:tgtEl>
                                        <p:attrNameLst>
                                          <p:attrName>style.visibility</p:attrName>
                                        </p:attrNameLst>
                                      </p:cBhvr>
                                      <p:to>
                                        <p:strVal val="visible"/>
                                      </p:to>
                                    </p:set>
                                    <p:animEffect transition="in" filter="wipe(left)">
                                      <p:cBhvr>
                                        <p:cTn id="7" dur="500"/>
                                        <p:tgtEl>
                                          <p:spTgt spid="10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03"/>
                                        </p:tgtEl>
                                        <p:attrNameLst>
                                          <p:attrName>style.visibility</p:attrName>
                                        </p:attrNameLst>
                                      </p:cBhvr>
                                      <p:to>
                                        <p:strVal val="visible"/>
                                      </p:to>
                                    </p:set>
                                    <p:animEffect transition="in" filter="wipe(left)">
                                      <p:cBhvr>
                                        <p:cTn id="11" dur="500"/>
                                        <p:tgtEl>
                                          <p:spTgt spid="10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wipe(left)">
                                      <p:cBhvr>
                                        <p:cTn id="16" dur="400"/>
                                        <p:tgtEl>
                                          <p:spTgt spid="37"/>
                                        </p:tgtEl>
                                      </p:cBhvr>
                                    </p:animEffect>
                                  </p:childTnLst>
                                </p:cTn>
                              </p:par>
                            </p:childTnLst>
                          </p:cTn>
                        </p:par>
                        <p:par>
                          <p:cTn id="17" fill="hold">
                            <p:stCondLst>
                              <p:cond delay="500"/>
                            </p:stCondLst>
                            <p:childTnLst>
                              <p:par>
                                <p:cTn id="18" presetID="22" presetClass="entr" presetSubtype="2" fill="hold" grpId="0" nodeType="afterEffect">
                                  <p:stCondLst>
                                    <p:cond delay="0"/>
                                  </p:stCondLst>
                                  <p:childTnLst>
                                    <p:set>
                                      <p:cBhvr>
                                        <p:cTn id="19" dur="1" fill="hold">
                                          <p:stCondLst>
                                            <p:cond delay="0"/>
                                          </p:stCondLst>
                                        </p:cTn>
                                        <p:tgtEl>
                                          <p:spTgt spid="82"/>
                                        </p:tgtEl>
                                        <p:attrNameLst>
                                          <p:attrName>style.visibility</p:attrName>
                                        </p:attrNameLst>
                                      </p:cBhvr>
                                      <p:to>
                                        <p:strVal val="visible"/>
                                      </p:to>
                                    </p:set>
                                    <p:animEffect transition="in" filter="wipe(right)">
                                      <p:cBhvr>
                                        <p:cTn id="20" dur="250"/>
                                        <p:tgtEl>
                                          <p:spTgt spid="82"/>
                                        </p:tgtEl>
                                      </p:cBhvr>
                                    </p:animEffect>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92"/>
                                        </p:tgtEl>
                                        <p:attrNameLst>
                                          <p:attrName>style.visibility</p:attrName>
                                        </p:attrNameLst>
                                      </p:cBhvr>
                                      <p:to>
                                        <p:strVal val="visible"/>
                                      </p:to>
                                    </p:set>
                                    <p:animEffect transition="in" filter="wipe(left)">
                                      <p:cBhvr>
                                        <p:cTn id="24" dur="500"/>
                                        <p:tgtEl>
                                          <p:spTgt spid="92"/>
                                        </p:tgtEl>
                                      </p:cBhvr>
                                    </p:animEffect>
                                  </p:childTnLst>
                                </p:cTn>
                              </p:par>
                            </p:childTnLst>
                          </p:cTn>
                        </p:par>
                        <p:par>
                          <p:cTn id="25" fill="hold">
                            <p:stCondLst>
                              <p:cond delay="1500"/>
                            </p:stCondLst>
                            <p:childTnLst>
                              <p:par>
                                <p:cTn id="26" presetID="22" presetClass="entr" presetSubtype="8" fill="hold" grpId="0" nodeType="afterEffect">
                                  <p:stCondLst>
                                    <p:cond delay="0"/>
                                  </p:stCondLst>
                                  <p:childTnLst>
                                    <p:set>
                                      <p:cBhvr>
                                        <p:cTn id="27" dur="1" fill="hold">
                                          <p:stCondLst>
                                            <p:cond delay="0"/>
                                          </p:stCondLst>
                                        </p:cTn>
                                        <p:tgtEl>
                                          <p:spTgt spid="50"/>
                                        </p:tgtEl>
                                        <p:attrNameLst>
                                          <p:attrName>style.visibility</p:attrName>
                                        </p:attrNameLst>
                                      </p:cBhvr>
                                      <p:to>
                                        <p:strVal val="visible"/>
                                      </p:to>
                                    </p:set>
                                    <p:animEffect transition="in" filter="wipe(left)">
                                      <p:cBhvr>
                                        <p:cTn id="28" dur="500"/>
                                        <p:tgtEl>
                                          <p:spTgt spid="50"/>
                                        </p:tgtEl>
                                      </p:cBhvr>
                                    </p:animEffect>
                                  </p:childTnLst>
                                </p:cTn>
                              </p:par>
                            </p:childTnLst>
                          </p:cTn>
                        </p:par>
                        <p:par>
                          <p:cTn id="29" fill="hold">
                            <p:stCondLst>
                              <p:cond delay="2000"/>
                            </p:stCondLst>
                            <p:childTnLst>
                              <p:par>
                                <p:cTn id="30" presetID="21" presetClass="entr" presetSubtype="1" fill="hold" grpId="1" nodeType="afterEffect">
                                  <p:stCondLst>
                                    <p:cond delay="0"/>
                                  </p:stCondLst>
                                  <p:childTnLst>
                                    <p:set>
                                      <p:cBhvr>
                                        <p:cTn id="31" dur="1000" fill="hold">
                                          <p:stCondLst>
                                            <p:cond delay="0"/>
                                          </p:stCondLst>
                                        </p:cTn>
                                        <p:tgtEl>
                                          <p:spTgt spid="51"/>
                                        </p:tgtEl>
                                        <p:attrNameLst>
                                          <p:attrName>style.visibility</p:attrName>
                                        </p:attrNameLst>
                                      </p:cBhvr>
                                      <p:to>
                                        <p:strVal val="visible"/>
                                      </p:to>
                                    </p:set>
                                    <p:animEffect transition="in" filter="wheel(1)">
                                      <p:cBhvr>
                                        <p:cTn id="32" dur="1000"/>
                                        <p:tgtEl>
                                          <p:spTgt spid="51"/>
                                        </p:tgtEl>
                                      </p:cBhvr>
                                    </p:animEffect>
                                  </p:childTnLst>
                                </p:cTn>
                              </p:par>
                              <p:par>
                                <p:cTn id="33" presetID="21" presetClass="entr" presetSubtype="1" fill="hold" grpId="0" nodeType="withEffect">
                                  <p:stCondLst>
                                    <p:cond delay="0"/>
                                  </p:stCondLst>
                                  <p:childTnLst>
                                    <p:set>
                                      <p:cBhvr>
                                        <p:cTn id="34" dur="1000" fill="hold">
                                          <p:stCondLst>
                                            <p:cond delay="0"/>
                                          </p:stCondLst>
                                        </p:cTn>
                                        <p:tgtEl>
                                          <p:spTgt spid="86"/>
                                        </p:tgtEl>
                                        <p:attrNameLst>
                                          <p:attrName>style.visibility</p:attrName>
                                        </p:attrNameLst>
                                      </p:cBhvr>
                                      <p:to>
                                        <p:strVal val="visible"/>
                                      </p:to>
                                    </p:set>
                                    <p:animEffect transition="in" filter="wheel(1)">
                                      <p:cBhvr>
                                        <p:cTn id="35" dur="1000"/>
                                        <p:tgtEl>
                                          <p:spTgt spid="86"/>
                                        </p:tgtEl>
                                      </p:cBhvr>
                                    </p:animEffect>
                                  </p:childTnLst>
                                </p:cTn>
                              </p:par>
                              <p:par>
                                <p:cTn id="36" presetID="21" presetClass="entr" presetSubtype="1" fill="hold" grpId="0" nodeType="withEffect">
                                  <p:stCondLst>
                                    <p:cond delay="0"/>
                                  </p:stCondLst>
                                  <p:childTnLst>
                                    <p:set>
                                      <p:cBhvr>
                                        <p:cTn id="37" dur="1000" fill="hold">
                                          <p:stCondLst>
                                            <p:cond delay="0"/>
                                          </p:stCondLst>
                                        </p:cTn>
                                        <p:tgtEl>
                                          <p:spTgt spid="6"/>
                                        </p:tgtEl>
                                        <p:attrNameLst>
                                          <p:attrName>style.visibility</p:attrName>
                                        </p:attrNameLst>
                                      </p:cBhvr>
                                      <p:to>
                                        <p:strVal val="visible"/>
                                      </p:to>
                                    </p:set>
                                    <p:animEffect transition="in" filter="wheel(1)">
                                      <p:cBhvr>
                                        <p:cTn id="38" dur="1000"/>
                                        <p:tgtEl>
                                          <p:spTgt spid="6"/>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40"/>
                                        </p:tgtEl>
                                        <p:attrNameLst>
                                          <p:attrName>style.visibility</p:attrName>
                                        </p:attrNameLst>
                                      </p:cBhvr>
                                      <p:to>
                                        <p:strVal val="visible"/>
                                      </p:to>
                                    </p:set>
                                    <p:animEffect transition="in" filter="wipe(left)">
                                      <p:cBhvr>
                                        <p:cTn id="43" dur="400"/>
                                        <p:tgtEl>
                                          <p:spTgt spid="40"/>
                                        </p:tgtEl>
                                      </p:cBhvr>
                                    </p:animEffect>
                                  </p:childTnLst>
                                </p:cTn>
                              </p:par>
                            </p:childTnLst>
                          </p:cTn>
                        </p:par>
                        <p:par>
                          <p:cTn id="44" fill="hold">
                            <p:stCondLst>
                              <p:cond delay="500"/>
                            </p:stCondLst>
                            <p:childTnLst>
                              <p:par>
                                <p:cTn id="45" presetID="22" presetClass="entr" presetSubtype="2" fill="hold" grpId="0" nodeType="afterEffect">
                                  <p:stCondLst>
                                    <p:cond delay="0"/>
                                  </p:stCondLst>
                                  <p:childTnLst>
                                    <p:set>
                                      <p:cBhvr>
                                        <p:cTn id="46" dur="1" fill="hold">
                                          <p:stCondLst>
                                            <p:cond delay="0"/>
                                          </p:stCondLst>
                                        </p:cTn>
                                        <p:tgtEl>
                                          <p:spTgt spid="83"/>
                                        </p:tgtEl>
                                        <p:attrNameLst>
                                          <p:attrName>style.visibility</p:attrName>
                                        </p:attrNameLst>
                                      </p:cBhvr>
                                      <p:to>
                                        <p:strVal val="visible"/>
                                      </p:to>
                                    </p:set>
                                    <p:animEffect transition="in" filter="wipe(right)">
                                      <p:cBhvr>
                                        <p:cTn id="47" dur="250"/>
                                        <p:tgtEl>
                                          <p:spTgt spid="83"/>
                                        </p:tgtEl>
                                      </p:cBhvr>
                                    </p:animEffect>
                                  </p:childTnLst>
                                </p:cTn>
                              </p:par>
                            </p:childTnLst>
                          </p:cTn>
                        </p:par>
                        <p:par>
                          <p:cTn id="48" fill="hold">
                            <p:stCondLst>
                              <p:cond delay="1000"/>
                            </p:stCondLst>
                            <p:childTnLst>
                              <p:par>
                                <p:cTn id="49" presetID="22" presetClass="entr" presetSubtype="8" fill="hold" grpId="0" nodeType="afterEffect">
                                  <p:stCondLst>
                                    <p:cond delay="0"/>
                                  </p:stCondLst>
                                  <p:childTnLst>
                                    <p:set>
                                      <p:cBhvr>
                                        <p:cTn id="50" dur="1" fill="hold">
                                          <p:stCondLst>
                                            <p:cond delay="0"/>
                                          </p:stCondLst>
                                        </p:cTn>
                                        <p:tgtEl>
                                          <p:spTgt spid="95"/>
                                        </p:tgtEl>
                                        <p:attrNameLst>
                                          <p:attrName>style.visibility</p:attrName>
                                        </p:attrNameLst>
                                      </p:cBhvr>
                                      <p:to>
                                        <p:strVal val="visible"/>
                                      </p:to>
                                    </p:set>
                                    <p:animEffect transition="in" filter="wipe(left)">
                                      <p:cBhvr>
                                        <p:cTn id="51" dur="500"/>
                                        <p:tgtEl>
                                          <p:spTgt spid="95"/>
                                        </p:tgtEl>
                                      </p:cBhvr>
                                    </p:animEffect>
                                  </p:childTnLst>
                                </p:cTn>
                              </p:par>
                            </p:childTnLst>
                          </p:cTn>
                        </p:par>
                        <p:par>
                          <p:cTn id="52" fill="hold">
                            <p:stCondLst>
                              <p:cond delay="1500"/>
                            </p:stCondLst>
                            <p:childTnLst>
                              <p:par>
                                <p:cTn id="53" presetID="22" presetClass="entr" presetSubtype="8" fill="hold" grpId="0" nodeType="afterEffect">
                                  <p:stCondLst>
                                    <p:cond delay="0"/>
                                  </p:stCondLst>
                                  <p:childTnLst>
                                    <p:set>
                                      <p:cBhvr>
                                        <p:cTn id="54" dur="1" fill="hold">
                                          <p:stCondLst>
                                            <p:cond delay="0"/>
                                          </p:stCondLst>
                                        </p:cTn>
                                        <p:tgtEl>
                                          <p:spTgt spid="52"/>
                                        </p:tgtEl>
                                        <p:attrNameLst>
                                          <p:attrName>style.visibility</p:attrName>
                                        </p:attrNameLst>
                                      </p:cBhvr>
                                      <p:to>
                                        <p:strVal val="visible"/>
                                      </p:to>
                                    </p:set>
                                    <p:animEffect transition="in" filter="wipe(left)">
                                      <p:cBhvr>
                                        <p:cTn id="55" dur="500"/>
                                        <p:tgtEl>
                                          <p:spTgt spid="52"/>
                                        </p:tgtEl>
                                      </p:cBhvr>
                                    </p:animEffect>
                                  </p:childTnLst>
                                </p:cTn>
                              </p:par>
                            </p:childTnLst>
                          </p:cTn>
                        </p:par>
                        <p:par>
                          <p:cTn id="56" fill="hold">
                            <p:stCondLst>
                              <p:cond delay="2000"/>
                            </p:stCondLst>
                            <p:childTnLst>
                              <p:par>
                                <p:cTn id="57" presetID="21" presetClass="entr" presetSubtype="1" fill="hold" grpId="1" nodeType="afterEffect">
                                  <p:stCondLst>
                                    <p:cond delay="0"/>
                                  </p:stCondLst>
                                  <p:childTnLst>
                                    <p:set>
                                      <p:cBhvr>
                                        <p:cTn id="58" dur="1000" fill="hold">
                                          <p:stCondLst>
                                            <p:cond delay="0"/>
                                          </p:stCondLst>
                                        </p:cTn>
                                        <p:tgtEl>
                                          <p:spTgt spid="73"/>
                                        </p:tgtEl>
                                        <p:attrNameLst>
                                          <p:attrName>style.visibility</p:attrName>
                                        </p:attrNameLst>
                                      </p:cBhvr>
                                      <p:to>
                                        <p:strVal val="visible"/>
                                      </p:to>
                                    </p:set>
                                    <p:animEffect transition="in" filter="wheel(1)">
                                      <p:cBhvr>
                                        <p:cTn id="59" dur="1000"/>
                                        <p:tgtEl>
                                          <p:spTgt spid="73"/>
                                        </p:tgtEl>
                                      </p:cBhvr>
                                    </p:animEffect>
                                  </p:childTnLst>
                                </p:cTn>
                              </p:par>
                              <p:par>
                                <p:cTn id="60" presetID="21" presetClass="entr" presetSubtype="1" fill="hold" grpId="0" nodeType="withEffect">
                                  <p:stCondLst>
                                    <p:cond delay="0"/>
                                  </p:stCondLst>
                                  <p:childTnLst>
                                    <p:set>
                                      <p:cBhvr>
                                        <p:cTn id="61" dur="1000" fill="hold">
                                          <p:stCondLst>
                                            <p:cond delay="0"/>
                                          </p:stCondLst>
                                        </p:cTn>
                                        <p:tgtEl>
                                          <p:spTgt spid="5"/>
                                        </p:tgtEl>
                                        <p:attrNameLst>
                                          <p:attrName>style.visibility</p:attrName>
                                        </p:attrNameLst>
                                      </p:cBhvr>
                                      <p:to>
                                        <p:strVal val="visible"/>
                                      </p:to>
                                    </p:set>
                                    <p:animEffect transition="in" filter="wheel(1)">
                                      <p:cBhvr>
                                        <p:cTn id="62" dur="1000"/>
                                        <p:tgtEl>
                                          <p:spTgt spid="5"/>
                                        </p:tgtEl>
                                      </p:cBhvr>
                                    </p:animEffect>
                                  </p:childTnLst>
                                </p:cTn>
                              </p:par>
                              <p:par>
                                <p:cTn id="63" presetID="21" presetClass="entr" presetSubtype="1" fill="hold" grpId="0" nodeType="withEffect">
                                  <p:stCondLst>
                                    <p:cond delay="0"/>
                                  </p:stCondLst>
                                  <p:childTnLst>
                                    <p:set>
                                      <p:cBhvr>
                                        <p:cTn id="64" dur="1000" fill="hold">
                                          <p:stCondLst>
                                            <p:cond delay="0"/>
                                          </p:stCondLst>
                                        </p:cTn>
                                        <p:tgtEl>
                                          <p:spTgt spid="87"/>
                                        </p:tgtEl>
                                        <p:attrNameLst>
                                          <p:attrName>style.visibility</p:attrName>
                                        </p:attrNameLst>
                                      </p:cBhvr>
                                      <p:to>
                                        <p:strVal val="visible"/>
                                      </p:to>
                                    </p:set>
                                    <p:animEffect transition="in" filter="wheel(1)">
                                      <p:cBhvr>
                                        <p:cTn id="65" dur="1000"/>
                                        <p:tgtEl>
                                          <p:spTgt spid="87"/>
                                        </p:tgtEl>
                                      </p:cBhvr>
                                    </p:animEffect>
                                  </p:childTnLst>
                                </p:cTn>
                              </p:par>
                            </p:childTnLst>
                          </p:cTn>
                        </p:par>
                        <p:par>
                          <p:cTn id="66" fill="hold">
                            <p:stCondLst>
                              <p:cond delay="3000"/>
                            </p:stCondLst>
                            <p:childTnLst>
                              <p:par>
                                <p:cTn id="67" presetID="10" presetClass="entr" presetSubtype="0" fill="hold" grpId="0" nodeType="afterEffect">
                                  <p:stCondLst>
                                    <p:cond delay="0"/>
                                  </p:stCondLst>
                                  <p:childTnLst>
                                    <p:set>
                                      <p:cBhvr>
                                        <p:cTn id="68" dur="1" fill="hold">
                                          <p:stCondLst>
                                            <p:cond delay="0"/>
                                          </p:stCondLst>
                                        </p:cTn>
                                        <p:tgtEl>
                                          <p:spTgt spid="7"/>
                                        </p:tgtEl>
                                        <p:attrNameLst>
                                          <p:attrName>style.visibility</p:attrName>
                                        </p:attrNameLst>
                                      </p:cBhvr>
                                      <p:to>
                                        <p:strVal val="visible"/>
                                      </p:to>
                                    </p:set>
                                    <p:animEffect transition="in" filter="fade">
                                      <p:cBhvr>
                                        <p:cTn id="6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p:bldP spid="103" grpId="0"/>
      <p:bldP spid="82" grpId="0" bldLvl="0" animBg="1"/>
      <p:bldP spid="83" grpId="0" bldLvl="0" animBg="1"/>
      <p:bldP spid="92" grpId="0" bldLvl="0" animBg="1"/>
      <p:bldP spid="95" grpId="0" bldLvl="0" animBg="1"/>
      <p:bldP spid="50" grpId="0"/>
      <p:bldP spid="52" grpId="0"/>
      <p:bldP spid="7" grpId="0"/>
      <p:bldP spid="51" grpId="1"/>
      <p:bldP spid="86" grpId="0" animBg="1"/>
      <p:bldP spid="6" grpId="0" animBg="1"/>
      <p:bldP spid="73" grpId="1"/>
      <p:bldP spid="5" grpId="0" animBg="1"/>
      <p:bldP spid="8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114"/>
          <p:cNvGrpSpPr/>
          <p:nvPr/>
        </p:nvGrpSpPr>
        <p:grpSpPr>
          <a:xfrm>
            <a:off x="-45720" y="2478405"/>
            <a:ext cx="12266295" cy="1868170"/>
            <a:chOff x="0" y="2226109"/>
            <a:chExt cx="1597483" cy="518462"/>
          </a:xfrm>
          <a:solidFill>
            <a:schemeClr val="bg2"/>
          </a:solidFill>
        </p:grpSpPr>
        <p:sp>
          <p:nvSpPr>
            <p:cNvPr id="4" name="Rectangle 40"/>
            <p:cNvSpPr/>
            <p:nvPr/>
          </p:nvSpPr>
          <p:spPr>
            <a:xfrm>
              <a:off x="0" y="2226109"/>
              <a:ext cx="1597483" cy="518462"/>
            </a:xfrm>
            <a:prstGeom prst="rect">
              <a:avLst/>
            </a:prstGeom>
            <a:solidFill>
              <a:srgbClr val="3636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5" name="Text Placeholder 3"/>
            <p:cNvSpPr txBox="1"/>
            <p:nvPr/>
          </p:nvSpPr>
          <p:spPr>
            <a:xfrm>
              <a:off x="141262" y="2356165"/>
              <a:ext cx="1317383" cy="230506"/>
            </a:xfrm>
            <a:prstGeom prst="rect">
              <a:avLst/>
            </a:prstGeom>
            <a:noFill/>
          </p:spPr>
          <p:txBody>
            <a:bodyPr wrap="squar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8565">
                <a:spcBef>
                  <a:spcPct val="20000"/>
                </a:spcBef>
                <a:defRPr/>
              </a:pPr>
              <a:r>
                <a:rPr lang="en-US" altLang="zh-CN" sz="5400" b="1" dirty="0">
                  <a:solidFill>
                    <a:schemeClr val="bg1"/>
                  </a:solidFill>
                  <a:latin typeface="微软雅黑" panose="020B0503020204020204" pitchFamily="34" charset="-122"/>
                  <a:ea typeface="微软雅黑" panose="020B0503020204020204" pitchFamily="34" charset="-122"/>
                </a:rPr>
                <a:t>    </a:t>
              </a:r>
              <a:r>
                <a:rPr lang="zh-CN" altLang="en-US" sz="5400" b="1" dirty="0">
                  <a:solidFill>
                    <a:schemeClr val="bg1"/>
                  </a:solidFill>
                  <a:latin typeface="微软雅黑" panose="020B0503020204020204" pitchFamily="34" charset="-122"/>
                  <a:ea typeface="微软雅黑" panose="020B0503020204020204" pitchFamily="34" charset="-122"/>
                </a:rPr>
                <a:t>保护企业信息安全刻不容缓</a:t>
              </a:r>
              <a:endParaRPr lang="zh-CN" altLang="en-US" sz="5400" b="1" dirty="0">
                <a:solidFill>
                  <a:schemeClr val="bg1"/>
                </a:solidFill>
                <a:latin typeface="微软雅黑" panose="020B0503020204020204" pitchFamily="34" charset="-122"/>
                <a:ea typeface="微软雅黑" panose="020B0503020204020204" pitchFamily="34" charset="-122"/>
              </a:endParaRPr>
            </a:p>
          </p:txBody>
        </p:sp>
      </p:grpSp>
      <p:sp>
        <p:nvSpPr>
          <p:cNvPr id="10" name="Freeform 110"/>
          <p:cNvSpPr>
            <a:spLocks noChangeAspect="1" noEditPoints="1"/>
          </p:cNvSpPr>
          <p:nvPr/>
        </p:nvSpPr>
        <p:spPr bwMode="auto">
          <a:xfrm>
            <a:off x="843915" y="2743835"/>
            <a:ext cx="1167765" cy="1033780"/>
          </a:xfrm>
          <a:custGeom>
            <a:avLst/>
            <a:gdLst>
              <a:gd name="T0" fmla="*/ 55 w 100"/>
              <a:gd name="T1" fmla="*/ 4 h 88"/>
              <a:gd name="T2" fmla="*/ 76 w 100"/>
              <a:gd name="T3" fmla="*/ 41 h 88"/>
              <a:gd name="T4" fmla="*/ 76 w 100"/>
              <a:gd name="T5" fmla="*/ 41 h 88"/>
              <a:gd name="T6" fmla="*/ 98 w 100"/>
              <a:gd name="T7" fmla="*/ 79 h 88"/>
              <a:gd name="T8" fmla="*/ 96 w 100"/>
              <a:gd name="T9" fmla="*/ 87 h 88"/>
              <a:gd name="T10" fmla="*/ 92 w 100"/>
              <a:gd name="T11" fmla="*/ 88 h 88"/>
              <a:gd name="T12" fmla="*/ 92 w 100"/>
              <a:gd name="T13" fmla="*/ 88 h 88"/>
              <a:gd name="T14" fmla="*/ 49 w 100"/>
              <a:gd name="T15" fmla="*/ 88 h 88"/>
              <a:gd name="T16" fmla="*/ 7 w 100"/>
              <a:gd name="T17" fmla="*/ 88 h 88"/>
              <a:gd name="T18" fmla="*/ 0 w 100"/>
              <a:gd name="T19" fmla="*/ 82 h 88"/>
              <a:gd name="T20" fmla="*/ 1 w 100"/>
              <a:gd name="T21" fmla="*/ 78 h 88"/>
              <a:gd name="T22" fmla="*/ 23 w 100"/>
              <a:gd name="T23" fmla="*/ 41 h 88"/>
              <a:gd name="T24" fmla="*/ 23 w 100"/>
              <a:gd name="T25" fmla="*/ 41 h 88"/>
              <a:gd name="T26" fmla="*/ 44 w 100"/>
              <a:gd name="T27" fmla="*/ 4 h 88"/>
              <a:gd name="T28" fmla="*/ 53 w 100"/>
              <a:gd name="T29" fmla="*/ 2 h 88"/>
              <a:gd name="T30" fmla="*/ 55 w 100"/>
              <a:gd name="T31" fmla="*/ 4 h 88"/>
              <a:gd name="T32" fmla="*/ 44 w 100"/>
              <a:gd name="T33" fmla="*/ 34 h 88"/>
              <a:gd name="T34" fmla="*/ 44 w 100"/>
              <a:gd name="T35" fmla="*/ 37 h 88"/>
              <a:gd name="T36" fmla="*/ 46 w 100"/>
              <a:gd name="T37" fmla="*/ 62 h 88"/>
              <a:gd name="T38" fmla="*/ 52 w 100"/>
              <a:gd name="T39" fmla="*/ 62 h 88"/>
              <a:gd name="T40" fmla="*/ 54 w 100"/>
              <a:gd name="T41" fmla="*/ 37 h 88"/>
              <a:gd name="T42" fmla="*/ 54 w 100"/>
              <a:gd name="T43" fmla="*/ 34 h 88"/>
              <a:gd name="T44" fmla="*/ 44 w 100"/>
              <a:gd name="T45" fmla="*/ 34 h 88"/>
              <a:gd name="T46" fmla="*/ 49 w 100"/>
              <a:gd name="T47" fmla="*/ 72 h 88"/>
              <a:gd name="T48" fmla="*/ 53 w 100"/>
              <a:gd name="T49" fmla="*/ 69 h 88"/>
              <a:gd name="T50" fmla="*/ 49 w 100"/>
              <a:gd name="T51" fmla="*/ 65 h 88"/>
              <a:gd name="T52" fmla="*/ 45 w 100"/>
              <a:gd name="T53" fmla="*/ 69 h 88"/>
              <a:gd name="T54" fmla="*/ 49 w 100"/>
              <a:gd name="T55" fmla="*/ 72 h 88"/>
              <a:gd name="T56" fmla="*/ 65 w 100"/>
              <a:gd name="T57" fmla="*/ 48 h 88"/>
              <a:gd name="T58" fmla="*/ 49 w 100"/>
              <a:gd name="T59" fmla="*/ 20 h 88"/>
              <a:gd name="T60" fmla="*/ 34 w 100"/>
              <a:gd name="T61" fmla="*/ 47 h 88"/>
              <a:gd name="T62" fmla="*/ 33 w 100"/>
              <a:gd name="T63" fmla="*/ 48 h 88"/>
              <a:gd name="T64" fmla="*/ 17 w 100"/>
              <a:gd name="T65" fmla="*/ 75 h 88"/>
              <a:gd name="T66" fmla="*/ 49 w 100"/>
              <a:gd name="T67" fmla="*/ 75 h 88"/>
              <a:gd name="T68" fmla="*/ 81 w 100"/>
              <a:gd name="T69" fmla="*/ 75 h 88"/>
              <a:gd name="T70" fmla="*/ 65 w 100"/>
              <a:gd name="T71" fmla="*/ 48 h 88"/>
              <a:gd name="T72" fmla="*/ 65 w 100"/>
              <a:gd name="T73" fmla="*/ 4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0" h="88">
                <a:moveTo>
                  <a:pt x="55" y="4"/>
                </a:moveTo>
                <a:cubicBezTo>
                  <a:pt x="76" y="41"/>
                  <a:pt x="76" y="41"/>
                  <a:pt x="76" y="41"/>
                </a:cubicBezTo>
                <a:cubicBezTo>
                  <a:pt x="76" y="41"/>
                  <a:pt x="76" y="41"/>
                  <a:pt x="76" y="41"/>
                </a:cubicBezTo>
                <a:cubicBezTo>
                  <a:pt x="98" y="79"/>
                  <a:pt x="98" y="79"/>
                  <a:pt x="98" y="79"/>
                </a:cubicBezTo>
                <a:cubicBezTo>
                  <a:pt x="100" y="82"/>
                  <a:pt x="99" y="85"/>
                  <a:pt x="96" y="87"/>
                </a:cubicBezTo>
                <a:cubicBezTo>
                  <a:pt x="95" y="88"/>
                  <a:pt x="93" y="88"/>
                  <a:pt x="92" y="88"/>
                </a:cubicBezTo>
                <a:cubicBezTo>
                  <a:pt x="92" y="88"/>
                  <a:pt x="92" y="88"/>
                  <a:pt x="92" y="88"/>
                </a:cubicBezTo>
                <a:cubicBezTo>
                  <a:pt x="49" y="88"/>
                  <a:pt x="49" y="88"/>
                  <a:pt x="49" y="88"/>
                </a:cubicBezTo>
                <a:cubicBezTo>
                  <a:pt x="7" y="88"/>
                  <a:pt x="7" y="88"/>
                  <a:pt x="7" y="88"/>
                </a:cubicBezTo>
                <a:cubicBezTo>
                  <a:pt x="3" y="88"/>
                  <a:pt x="0" y="85"/>
                  <a:pt x="0" y="82"/>
                </a:cubicBezTo>
                <a:cubicBezTo>
                  <a:pt x="0" y="80"/>
                  <a:pt x="1" y="79"/>
                  <a:pt x="1" y="78"/>
                </a:cubicBezTo>
                <a:cubicBezTo>
                  <a:pt x="23" y="41"/>
                  <a:pt x="23" y="41"/>
                  <a:pt x="23" y="41"/>
                </a:cubicBezTo>
                <a:cubicBezTo>
                  <a:pt x="23" y="41"/>
                  <a:pt x="23" y="41"/>
                  <a:pt x="23" y="41"/>
                </a:cubicBezTo>
                <a:cubicBezTo>
                  <a:pt x="44" y="4"/>
                  <a:pt x="44" y="4"/>
                  <a:pt x="44" y="4"/>
                </a:cubicBezTo>
                <a:cubicBezTo>
                  <a:pt x="46" y="1"/>
                  <a:pt x="50" y="0"/>
                  <a:pt x="53" y="2"/>
                </a:cubicBezTo>
                <a:cubicBezTo>
                  <a:pt x="54" y="3"/>
                  <a:pt x="54" y="3"/>
                  <a:pt x="55" y="4"/>
                </a:cubicBezTo>
                <a:close/>
                <a:moveTo>
                  <a:pt x="44" y="34"/>
                </a:moveTo>
                <a:cubicBezTo>
                  <a:pt x="44" y="37"/>
                  <a:pt x="44" y="37"/>
                  <a:pt x="44" y="37"/>
                </a:cubicBezTo>
                <a:cubicBezTo>
                  <a:pt x="46" y="62"/>
                  <a:pt x="46" y="62"/>
                  <a:pt x="46" y="62"/>
                </a:cubicBezTo>
                <a:cubicBezTo>
                  <a:pt x="52" y="62"/>
                  <a:pt x="52" y="62"/>
                  <a:pt x="52" y="62"/>
                </a:cubicBezTo>
                <a:cubicBezTo>
                  <a:pt x="54" y="37"/>
                  <a:pt x="54" y="37"/>
                  <a:pt x="54" y="37"/>
                </a:cubicBezTo>
                <a:cubicBezTo>
                  <a:pt x="54" y="34"/>
                  <a:pt x="54" y="34"/>
                  <a:pt x="54" y="34"/>
                </a:cubicBezTo>
                <a:cubicBezTo>
                  <a:pt x="44" y="34"/>
                  <a:pt x="44" y="34"/>
                  <a:pt x="44" y="34"/>
                </a:cubicBezTo>
                <a:close/>
                <a:moveTo>
                  <a:pt x="49" y="72"/>
                </a:moveTo>
                <a:cubicBezTo>
                  <a:pt x="52" y="72"/>
                  <a:pt x="53" y="71"/>
                  <a:pt x="53" y="69"/>
                </a:cubicBezTo>
                <a:cubicBezTo>
                  <a:pt x="53" y="66"/>
                  <a:pt x="51" y="65"/>
                  <a:pt x="49" y="65"/>
                </a:cubicBezTo>
                <a:cubicBezTo>
                  <a:pt x="47" y="65"/>
                  <a:pt x="45" y="66"/>
                  <a:pt x="45" y="69"/>
                </a:cubicBezTo>
                <a:cubicBezTo>
                  <a:pt x="45" y="71"/>
                  <a:pt x="47" y="72"/>
                  <a:pt x="49" y="72"/>
                </a:cubicBezTo>
                <a:close/>
                <a:moveTo>
                  <a:pt x="65" y="48"/>
                </a:moveTo>
                <a:cubicBezTo>
                  <a:pt x="49" y="20"/>
                  <a:pt x="49" y="20"/>
                  <a:pt x="49" y="20"/>
                </a:cubicBezTo>
                <a:cubicBezTo>
                  <a:pt x="34" y="47"/>
                  <a:pt x="34" y="47"/>
                  <a:pt x="34" y="47"/>
                </a:cubicBezTo>
                <a:cubicBezTo>
                  <a:pt x="34" y="48"/>
                  <a:pt x="34" y="48"/>
                  <a:pt x="33" y="48"/>
                </a:cubicBezTo>
                <a:cubicBezTo>
                  <a:pt x="17" y="75"/>
                  <a:pt x="17" y="75"/>
                  <a:pt x="17" y="75"/>
                </a:cubicBezTo>
                <a:cubicBezTo>
                  <a:pt x="49" y="75"/>
                  <a:pt x="49" y="75"/>
                  <a:pt x="49" y="75"/>
                </a:cubicBezTo>
                <a:cubicBezTo>
                  <a:pt x="81" y="75"/>
                  <a:pt x="81" y="75"/>
                  <a:pt x="81" y="75"/>
                </a:cubicBezTo>
                <a:cubicBezTo>
                  <a:pt x="65" y="48"/>
                  <a:pt x="65" y="48"/>
                  <a:pt x="65" y="48"/>
                </a:cubicBezTo>
                <a:cubicBezTo>
                  <a:pt x="65" y="48"/>
                  <a:pt x="65" y="48"/>
                  <a:pt x="65" y="48"/>
                </a:cubicBezTo>
                <a:close/>
              </a:path>
            </a:pathLst>
          </a:custGeom>
          <a:solidFill>
            <a:schemeClr val="bg1"/>
          </a:solidFill>
          <a:ln>
            <a:noFill/>
          </a:ln>
        </p:spPr>
        <p:txBody>
          <a:bodyPr vert="horz" wrap="square" lIns="121920" tIns="60960" rIns="121920" bIns="60960" numCol="1" anchor="t" anchorCtr="0" compatLnSpc="1"/>
          <a:lstStyle/>
          <a:p>
            <a:endParaRPr lang="zh-CN" altLang="en-US" sz="2490">
              <a:latin typeface="微软雅黑" panose="020B0503020204020204" pitchFamily="34" charset="-122"/>
              <a:ea typeface="微软雅黑" panose="020B0503020204020204" pitchFamily="34" charset="-122"/>
              <a:cs typeface="Arial" panose="020B0604020202020204" pitchFamily="34" charset="0"/>
            </a:endParaRPr>
          </a:p>
        </p:txBody>
      </p:sp>
      <p:pic>
        <p:nvPicPr>
          <p:cNvPr id="7" name="图片 6" descr="销掌门-透明背景-logo"/>
          <p:cNvPicPr>
            <a:picLocks noChangeAspect="1"/>
          </p:cNvPicPr>
          <p:nvPr/>
        </p:nvPicPr>
        <p:blipFill>
          <a:blip r:embed="rId1" cstate="print"/>
          <a:stretch>
            <a:fillRect/>
          </a:stretch>
        </p:blipFill>
        <p:spPr>
          <a:xfrm>
            <a:off x="10789920" y="167005"/>
            <a:ext cx="1132205" cy="82931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400"/>
                                        <p:tgtEl>
                                          <p:spTgt spid="3"/>
                                        </p:tgtEl>
                                      </p:cBhvr>
                                    </p:animEffect>
                                  </p:childTnLst>
                                </p:cTn>
                              </p:par>
                            </p:childTnLst>
                          </p:cTn>
                        </p:par>
                        <p:par>
                          <p:cTn id="8" fill="hold">
                            <p:stCondLst>
                              <p:cond delay="500"/>
                            </p:stCondLst>
                            <p:childTnLst>
                              <p:par>
                                <p:cTn id="9" presetID="3" presetClass="entr" presetSubtype="1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linds(horizontal)">
                                      <p:cBhvr>
                                        <p:cTn id="11" dur="500"/>
                                        <p:tgtEl>
                                          <p:spTgt spid="3"/>
                                        </p:tgtEl>
                                      </p:cBhvr>
                                    </p:animEffect>
                                  </p:childTnLst>
                                </p:cTn>
                              </p:par>
                            </p:childTnLst>
                          </p:cTn>
                        </p:par>
                        <p:par>
                          <p:cTn id="12" fill="hold">
                            <p:stCondLst>
                              <p:cond delay="1000"/>
                            </p:stCondLst>
                            <p:childTnLst>
                              <p:par>
                                <p:cTn id="13" presetID="3" presetClass="entr" presetSubtype="10" fill="hold" grpId="1"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linds(horizontal)">
                                      <p:cBhvr>
                                        <p:cTn id="15" dur="500"/>
                                        <p:tgtEl>
                                          <p:spTgt spid="10"/>
                                        </p:tgtEl>
                                      </p:cBhvr>
                                    </p:animEffect>
                                  </p:childTnLst>
                                </p:cTn>
                              </p:par>
                            </p:childTnLst>
                          </p:cTn>
                        </p:par>
                        <p:par>
                          <p:cTn id="16" fill="hold">
                            <p:stCondLst>
                              <p:cond delay="1500"/>
                            </p:stCondLst>
                            <p:childTnLst>
                              <p:par>
                                <p:cTn id="17" presetID="35" presetClass="emph" presetSubtype="0" fill="hold" grpId="2" nodeType="afterEffect">
                                  <p:stCondLst>
                                    <p:cond delay="0"/>
                                  </p:stCondLst>
                                  <p:childTnLst>
                                    <p:anim calcmode="discrete" valueType="str">
                                      <p:cBhvr>
                                        <p:cTn id="18" dur="500" fill="hold"/>
                                        <p:tgtEl>
                                          <p:spTgt spid="10"/>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1" bldLvl="0" animBg="1"/>
      <p:bldP spid="10" grpId="2" bldLvl="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矩形 3"/>
          <p:cNvSpPr>
            <a:spLocks noChangeArrowheads="1"/>
          </p:cNvSpPr>
          <p:nvPr/>
        </p:nvSpPr>
        <p:spPr bwMode="auto">
          <a:xfrm>
            <a:off x="1073958" y="224898"/>
            <a:ext cx="4523105" cy="582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l" eaLnBrk="1" hangingPunct="1">
              <a:spcBef>
                <a:spcPct val="0"/>
              </a:spcBef>
              <a:buFont typeface="Arial" panose="020B0604020202020204" pitchFamily="34" charset="0"/>
              <a:buNone/>
            </a:pPr>
            <a:r>
              <a:rPr lang="en-US" altLang="zh-CN" b="1" dirty="0">
                <a:solidFill>
                  <a:schemeClr val="tx1">
                    <a:lumMod val="65000"/>
                    <a:lumOff val="35000"/>
                  </a:schemeClr>
                </a:solidFill>
                <a:latin typeface="Arial" panose="020B0604020202020204" pitchFamily="34" charset="0"/>
                <a:cs typeface="Arial" panose="020B0604020202020204" pitchFamily="34" charset="0"/>
                <a:sym typeface="Impact" panose="020B0806030902050204" pitchFamily="34" charset="0"/>
              </a:rPr>
              <a:t>2.6 </a:t>
            </a:r>
            <a:r>
              <a:rPr lang="zh-CN" altLang="en-US" b="1" dirty="0">
                <a:solidFill>
                  <a:schemeClr val="tx1">
                    <a:lumMod val="65000"/>
                    <a:lumOff val="35000"/>
                  </a:schemeClr>
                </a:solidFill>
                <a:latin typeface="Arial" panose="020B0604020202020204" pitchFamily="34" charset="0"/>
                <a:cs typeface="Arial" panose="020B0604020202020204" pitchFamily="34" charset="0"/>
                <a:sym typeface="Impact" panose="020B0806030902050204" pitchFamily="34" charset="0"/>
              </a:rPr>
              <a:t>信息防泄漏管理理念</a:t>
            </a:r>
            <a:endParaRPr lang="zh-CN" altLang="en-US" b="1" dirty="0">
              <a:solidFill>
                <a:schemeClr val="tx1">
                  <a:lumMod val="65000"/>
                  <a:lumOff val="35000"/>
                </a:schemeClr>
              </a:solidFill>
              <a:latin typeface="Arial" panose="020B0604020202020204" pitchFamily="34" charset="0"/>
              <a:cs typeface="Arial" panose="020B0604020202020204" pitchFamily="34" charset="0"/>
              <a:sym typeface="Impact" panose="020B0806030902050204" pitchFamily="34" charset="0"/>
            </a:endParaRPr>
          </a:p>
        </p:txBody>
      </p:sp>
      <p:sp>
        <p:nvSpPr>
          <p:cNvPr id="28" name="文本框 37"/>
          <p:cNvSpPr txBox="1"/>
          <p:nvPr/>
        </p:nvSpPr>
        <p:spPr>
          <a:xfrm>
            <a:off x="1073785" y="760095"/>
            <a:ext cx="3506470" cy="335915"/>
          </a:xfrm>
          <a:prstGeom prst="rect">
            <a:avLst/>
          </a:prstGeom>
          <a:noFill/>
        </p:spPr>
        <p:txBody>
          <a:bodyPr wrap="square" lIns="91431" tIns="45716" rIns="91431" bIns="45716" rtlCol="0">
            <a:spAutoFit/>
          </a:bodyPr>
          <a:lstStyle/>
          <a:p>
            <a:r>
              <a:rPr lang="en-US" altLang="zh-CN" sz="1600" dirty="0">
                <a:solidFill>
                  <a:schemeClr val="tx1">
                    <a:lumMod val="65000"/>
                    <a:lumOff val="35000"/>
                  </a:schemeClr>
                </a:solidFill>
                <a:latin typeface="Arial" panose="020B0604020202020204" pitchFamily="34" charset="0"/>
                <a:cs typeface="Arial" panose="020B0604020202020204" pitchFamily="34" charset="0"/>
              </a:rPr>
              <a:t>Management Philosophy</a:t>
            </a:r>
            <a:endParaRPr lang="en-US" altLang="zh-CN" sz="16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5" name="圆角矩形 4"/>
          <p:cNvSpPr/>
          <p:nvPr/>
        </p:nvSpPr>
        <p:spPr>
          <a:xfrm>
            <a:off x="915969" y="2044382"/>
            <a:ext cx="1643074" cy="714380"/>
          </a:xfrm>
          <a:prstGeom prst="roundRect">
            <a:avLst/>
          </a:prstGeom>
          <a:solidFill>
            <a:schemeClr val="accent1">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latin typeface="微软雅黑" panose="020B0503020204020204" pitchFamily="34" charset="-122"/>
                <a:ea typeface="微软雅黑" panose="020B0503020204020204" pitchFamily="34" charset="-122"/>
              </a:rPr>
              <a:t>隐患多</a:t>
            </a:r>
            <a:endParaRPr lang="zh-CN" altLang="en-US" sz="2000" b="1" dirty="0">
              <a:latin typeface="微软雅黑" panose="020B0503020204020204" pitchFamily="34" charset="-122"/>
              <a:ea typeface="微软雅黑" panose="020B0503020204020204" pitchFamily="34" charset="-122"/>
            </a:endParaRPr>
          </a:p>
        </p:txBody>
      </p:sp>
      <p:sp>
        <p:nvSpPr>
          <p:cNvPr id="2" name="圆角矩形 1"/>
          <p:cNvSpPr/>
          <p:nvPr/>
        </p:nvSpPr>
        <p:spPr>
          <a:xfrm>
            <a:off x="2883199" y="2044382"/>
            <a:ext cx="1643074" cy="714380"/>
          </a:xfrm>
          <a:prstGeom prst="roundRect">
            <a:avLst/>
          </a:prstGeom>
          <a:solidFill>
            <a:schemeClr val="accent1">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latin typeface="微软雅黑" panose="020B0503020204020204" pitchFamily="34" charset="-122"/>
                <a:ea typeface="微软雅黑" panose="020B0503020204020204" pitchFamily="34" charset="-122"/>
              </a:rPr>
              <a:t>主动性强</a:t>
            </a:r>
            <a:endParaRPr lang="zh-CN" altLang="en-US" sz="2000" b="1" dirty="0">
              <a:latin typeface="微软雅黑" panose="020B0503020204020204" pitchFamily="34" charset="-122"/>
              <a:ea typeface="微软雅黑" panose="020B0503020204020204" pitchFamily="34" charset="-122"/>
            </a:endParaRPr>
          </a:p>
        </p:txBody>
      </p:sp>
      <p:sp>
        <p:nvSpPr>
          <p:cNvPr id="3" name="圆角矩形 2"/>
          <p:cNvSpPr/>
          <p:nvPr/>
        </p:nvSpPr>
        <p:spPr>
          <a:xfrm>
            <a:off x="4829474" y="2044382"/>
            <a:ext cx="1643074" cy="714380"/>
          </a:xfrm>
          <a:prstGeom prst="roundRect">
            <a:avLst/>
          </a:prstGeom>
          <a:solidFill>
            <a:schemeClr val="accent1">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latin typeface="微软雅黑" panose="020B0503020204020204" pitchFamily="34" charset="-122"/>
                <a:ea typeface="微软雅黑" panose="020B0503020204020204" pitchFamily="34" charset="-122"/>
              </a:rPr>
              <a:t>危害大</a:t>
            </a:r>
            <a:endParaRPr lang="zh-CN" altLang="en-US" sz="2000" b="1" dirty="0">
              <a:latin typeface="微软雅黑" panose="020B0503020204020204" pitchFamily="34" charset="-122"/>
              <a:ea typeface="微软雅黑" panose="020B0503020204020204" pitchFamily="34" charset="-122"/>
            </a:endParaRPr>
          </a:p>
        </p:txBody>
      </p:sp>
      <p:cxnSp>
        <p:nvCxnSpPr>
          <p:cNvPr id="4" name="Straight Connector 26"/>
          <p:cNvCxnSpPr/>
          <p:nvPr/>
        </p:nvCxnSpPr>
        <p:spPr>
          <a:xfrm>
            <a:off x="1737360" y="2810685"/>
            <a:ext cx="0" cy="1329435"/>
          </a:xfrm>
          <a:prstGeom prst="line">
            <a:avLst/>
          </a:prstGeom>
          <a:ln w="19050">
            <a:solidFill>
              <a:schemeClr val="tx1">
                <a:lumMod val="75000"/>
                <a:lumOff val="25000"/>
              </a:schemeClr>
            </a:solidFill>
            <a:prstDash val="solid"/>
            <a:headEnd type="oval"/>
            <a:tailEnd type="oval"/>
          </a:ln>
        </p:spPr>
        <p:style>
          <a:lnRef idx="1">
            <a:schemeClr val="accent1"/>
          </a:lnRef>
          <a:fillRef idx="0">
            <a:schemeClr val="accent1"/>
          </a:fillRef>
          <a:effectRef idx="0">
            <a:schemeClr val="accent1"/>
          </a:effectRef>
          <a:fontRef idx="minor">
            <a:schemeClr val="tx1"/>
          </a:fontRef>
        </p:style>
      </p:cxnSp>
      <p:cxnSp>
        <p:nvCxnSpPr>
          <p:cNvPr id="6" name="Straight Connector 26"/>
          <p:cNvCxnSpPr/>
          <p:nvPr/>
        </p:nvCxnSpPr>
        <p:spPr>
          <a:xfrm>
            <a:off x="3704590" y="2810685"/>
            <a:ext cx="0" cy="1329435"/>
          </a:xfrm>
          <a:prstGeom prst="line">
            <a:avLst/>
          </a:prstGeom>
          <a:ln w="19050">
            <a:solidFill>
              <a:schemeClr val="tx1">
                <a:lumMod val="75000"/>
                <a:lumOff val="25000"/>
              </a:schemeClr>
            </a:solidFill>
            <a:prstDash val="solid"/>
            <a:headEnd type="oval"/>
            <a:tailEnd type="oval"/>
          </a:ln>
        </p:spPr>
        <p:style>
          <a:lnRef idx="1">
            <a:schemeClr val="accent1"/>
          </a:lnRef>
          <a:fillRef idx="0">
            <a:schemeClr val="accent1"/>
          </a:fillRef>
          <a:effectRef idx="0">
            <a:schemeClr val="accent1"/>
          </a:effectRef>
          <a:fontRef idx="minor">
            <a:schemeClr val="tx1"/>
          </a:fontRef>
        </p:style>
      </p:cxnSp>
      <p:cxnSp>
        <p:nvCxnSpPr>
          <p:cNvPr id="7" name="Straight Connector 26"/>
          <p:cNvCxnSpPr/>
          <p:nvPr/>
        </p:nvCxnSpPr>
        <p:spPr>
          <a:xfrm>
            <a:off x="5650865" y="2810685"/>
            <a:ext cx="0" cy="1329435"/>
          </a:xfrm>
          <a:prstGeom prst="line">
            <a:avLst/>
          </a:prstGeom>
          <a:ln w="19050">
            <a:solidFill>
              <a:schemeClr val="tx1">
                <a:lumMod val="75000"/>
                <a:lumOff val="25000"/>
              </a:schemeClr>
            </a:solidFill>
            <a:prstDash val="solid"/>
            <a:headEnd type="oval"/>
            <a:tailEnd type="oval"/>
          </a:ln>
        </p:spPr>
        <p:style>
          <a:lnRef idx="1">
            <a:schemeClr val="accent1"/>
          </a:lnRef>
          <a:fillRef idx="0">
            <a:schemeClr val="accent1"/>
          </a:fillRef>
          <a:effectRef idx="0">
            <a:schemeClr val="accent1"/>
          </a:effectRef>
          <a:fontRef idx="minor">
            <a:schemeClr val="tx1"/>
          </a:fontRef>
        </p:style>
      </p:cxnSp>
      <p:graphicFrame>
        <p:nvGraphicFramePr>
          <p:cNvPr id="96" name="Chart 37"/>
          <p:cNvGraphicFramePr/>
          <p:nvPr/>
        </p:nvGraphicFramePr>
        <p:xfrm>
          <a:off x="440690" y="4028440"/>
          <a:ext cx="7265035" cy="1116965"/>
        </p:xfrm>
        <a:graphic>
          <a:graphicData uri="http://schemas.openxmlformats.org/drawingml/2006/chart">
            <c:chart xmlns:c="http://schemas.openxmlformats.org/drawingml/2006/chart" xmlns:r="http://schemas.openxmlformats.org/officeDocument/2006/relationships" r:id="rId1"/>
          </a:graphicData>
        </a:graphic>
      </p:graphicFrame>
      <p:sp>
        <p:nvSpPr>
          <p:cNvPr id="8" name="矩形 7"/>
          <p:cNvSpPr/>
          <p:nvPr/>
        </p:nvSpPr>
        <p:spPr>
          <a:xfrm>
            <a:off x="2378701" y="4386883"/>
            <a:ext cx="2643206" cy="428628"/>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solidFill>
                  <a:schemeClr val="bg1"/>
                </a:solidFill>
                <a:latin typeface="微软雅黑" panose="020B0503020204020204" pitchFamily="34" charset="-122"/>
                <a:ea typeface="微软雅黑" panose="020B0503020204020204" pitchFamily="34" charset="-122"/>
              </a:rPr>
              <a:t>内网信息泄露特点</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cxnSp>
        <p:nvCxnSpPr>
          <p:cNvPr id="9" name="直接连接符 8"/>
          <p:cNvCxnSpPr/>
          <p:nvPr/>
        </p:nvCxnSpPr>
        <p:spPr>
          <a:xfrm>
            <a:off x="8066405" y="966470"/>
            <a:ext cx="0" cy="1963420"/>
          </a:xfrm>
          <a:prstGeom prst="line">
            <a:avLst/>
          </a:prstGeom>
          <a:ln w="12700">
            <a:solidFill>
              <a:schemeClr val="tx1">
                <a:lumMod val="65000"/>
                <a:lumOff val="35000"/>
              </a:schemeClr>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8066405" y="3866515"/>
            <a:ext cx="0" cy="1963420"/>
          </a:xfrm>
          <a:prstGeom prst="line">
            <a:avLst/>
          </a:prstGeom>
          <a:ln w="12700">
            <a:solidFill>
              <a:schemeClr val="tx1">
                <a:lumMod val="65000"/>
                <a:lumOff val="35000"/>
              </a:schemeClr>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2" name="文本框 11"/>
          <p:cNvSpPr txBox="1"/>
          <p:nvPr/>
        </p:nvSpPr>
        <p:spPr>
          <a:xfrm>
            <a:off x="7338060" y="1574165"/>
            <a:ext cx="551815" cy="3878580"/>
          </a:xfrm>
          <a:prstGeom prst="rect">
            <a:avLst/>
          </a:prstGeom>
          <a:noFill/>
        </p:spPr>
        <p:txBody>
          <a:bodyPr vert="eaVert" wrap="square" rtlCol="0">
            <a:spAutoFit/>
          </a:bodyPr>
          <a:lstStyle/>
          <a:p>
            <a:r>
              <a:rPr lang="zh-CN" altLang="en-US" sz="2400" b="1">
                <a:solidFill>
                  <a:schemeClr val="tx2"/>
                </a:solidFill>
                <a:latin typeface="微软雅黑" panose="020B0503020204020204" pitchFamily="34" charset="-122"/>
                <a:ea typeface="微软雅黑" panose="020B0503020204020204" pitchFamily="34" charset="-122"/>
              </a:rPr>
              <a:t>加强信息安全管理至关重要</a:t>
            </a:r>
            <a:endParaRPr lang="zh-CN" altLang="en-US" sz="2400" b="1">
              <a:solidFill>
                <a:schemeClr val="tx2"/>
              </a:solidFill>
              <a:latin typeface="微软雅黑" panose="020B0503020204020204" pitchFamily="34" charset="-122"/>
              <a:ea typeface="微软雅黑" panose="020B0503020204020204" pitchFamily="34" charset="-122"/>
            </a:endParaRPr>
          </a:p>
        </p:txBody>
      </p:sp>
      <p:sp>
        <p:nvSpPr>
          <p:cNvPr id="19" name="圆角矩形 18"/>
          <p:cNvSpPr/>
          <p:nvPr/>
        </p:nvSpPr>
        <p:spPr>
          <a:xfrm>
            <a:off x="8382606" y="999179"/>
            <a:ext cx="3600000" cy="612000"/>
          </a:xfrm>
          <a:prstGeom prst="roundRect">
            <a:avLst/>
          </a:prstGeom>
          <a:solidFill>
            <a:schemeClr val="accent1">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latin typeface="微软雅黑" panose="020B0503020204020204" pitchFamily="34" charset="-122"/>
                <a:ea typeface="微软雅黑" panose="020B0503020204020204" pitchFamily="34" charset="-122"/>
              </a:rPr>
              <a:t>风险管理意识</a:t>
            </a:r>
            <a:endParaRPr lang="zh-CN" altLang="en-US" sz="2000" b="1" dirty="0">
              <a:latin typeface="微软雅黑" panose="020B0503020204020204" pitchFamily="34" charset="-122"/>
              <a:ea typeface="微软雅黑" panose="020B0503020204020204" pitchFamily="34" charset="-122"/>
            </a:endParaRPr>
          </a:p>
        </p:txBody>
      </p:sp>
      <p:sp>
        <p:nvSpPr>
          <p:cNvPr id="23" name="矩形 22"/>
          <p:cNvSpPr/>
          <p:nvPr/>
        </p:nvSpPr>
        <p:spPr>
          <a:xfrm>
            <a:off x="8389591" y="1656091"/>
            <a:ext cx="3600000" cy="1285884"/>
          </a:xfrm>
          <a:prstGeom prst="rect">
            <a:avLst/>
          </a:prstGeom>
          <a:solidFill>
            <a:schemeClr val="bg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nSpc>
                <a:spcPct val="125000"/>
              </a:lnSpc>
              <a:buFont typeface="Wingdings" panose="05000000000000000000" pitchFamily="2" charset="2"/>
              <a:buChar char="ü"/>
            </a:pPr>
            <a:r>
              <a:rPr lang="zh-CN" altLang="en-US" dirty="0">
                <a:latin typeface="微软雅黑" panose="020B0503020204020204" pitchFamily="34" charset="-122"/>
                <a:ea typeface="微软雅黑" panose="020B0503020204020204" pitchFamily="34" charset="-122"/>
              </a:rPr>
              <a:t>信息安全是一种生产要素</a:t>
            </a:r>
            <a:endParaRPr lang="en-US" altLang="zh-CN" dirty="0">
              <a:latin typeface="微软雅黑" panose="020B0503020204020204" pitchFamily="34" charset="-122"/>
              <a:ea typeface="微软雅黑" panose="020B0503020204020204" pitchFamily="34" charset="-122"/>
            </a:endParaRPr>
          </a:p>
          <a:p>
            <a:pPr marL="342900" indent="-342900">
              <a:lnSpc>
                <a:spcPct val="125000"/>
              </a:lnSpc>
              <a:buFont typeface="Wingdings" panose="05000000000000000000" pitchFamily="2" charset="2"/>
              <a:buChar char="ü"/>
            </a:pPr>
            <a:r>
              <a:rPr lang="zh-CN" altLang="en-US" dirty="0">
                <a:latin typeface="微软雅黑" panose="020B0503020204020204" pitchFamily="34" charset="-122"/>
                <a:ea typeface="微软雅黑" panose="020B0503020204020204" pitchFamily="34" charset="-122"/>
              </a:rPr>
              <a:t>无安全事故不等于足够安全</a:t>
            </a:r>
            <a:endParaRPr lang="en-US" altLang="zh-CN" dirty="0">
              <a:latin typeface="微软雅黑" panose="020B0503020204020204" pitchFamily="34" charset="-122"/>
              <a:ea typeface="微软雅黑" panose="020B0503020204020204" pitchFamily="34" charset="-122"/>
            </a:endParaRPr>
          </a:p>
          <a:p>
            <a:pPr marL="342900" indent="-342900">
              <a:lnSpc>
                <a:spcPct val="125000"/>
              </a:lnSpc>
              <a:buFont typeface="Wingdings" panose="05000000000000000000" pitchFamily="2" charset="2"/>
              <a:buChar char="ü"/>
            </a:pPr>
            <a:r>
              <a:rPr lang="zh-CN" altLang="en-US" dirty="0">
                <a:latin typeface="微软雅黑" panose="020B0503020204020204" pitchFamily="34" charset="-122"/>
                <a:ea typeface="微软雅黑" panose="020B0503020204020204" pitchFamily="34" charset="-122"/>
              </a:rPr>
              <a:t>预防比补救更省成本</a:t>
            </a:r>
            <a:endParaRPr lang="zh-CN" altLang="en-US" dirty="0">
              <a:latin typeface="微软雅黑" panose="020B0503020204020204" pitchFamily="34" charset="-122"/>
              <a:ea typeface="微软雅黑" panose="020B0503020204020204" pitchFamily="34" charset="-122"/>
            </a:endParaRPr>
          </a:p>
        </p:txBody>
      </p:sp>
      <p:sp>
        <p:nvSpPr>
          <p:cNvPr id="20" name="圆角矩形 19"/>
          <p:cNvSpPr/>
          <p:nvPr/>
        </p:nvSpPr>
        <p:spPr>
          <a:xfrm>
            <a:off x="8382479" y="3893644"/>
            <a:ext cx="3600000" cy="612000"/>
          </a:xfrm>
          <a:prstGeom prst="roundRect">
            <a:avLst/>
          </a:prstGeom>
          <a:solidFill>
            <a:schemeClr val="accent1">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latin typeface="微软雅黑" panose="020B0503020204020204" pitchFamily="34" charset="-122"/>
                <a:ea typeface="微软雅黑" panose="020B0503020204020204" pitchFamily="34" charset="-122"/>
              </a:rPr>
              <a:t>全面防护思想</a:t>
            </a:r>
            <a:endParaRPr lang="zh-CN" altLang="en-US" sz="2000" b="1" dirty="0">
              <a:latin typeface="微软雅黑" panose="020B0503020204020204" pitchFamily="34" charset="-122"/>
              <a:ea typeface="微软雅黑" panose="020B0503020204020204" pitchFamily="34" charset="-122"/>
            </a:endParaRPr>
          </a:p>
        </p:txBody>
      </p:sp>
      <p:sp>
        <p:nvSpPr>
          <p:cNvPr id="13" name="矩形 12"/>
          <p:cNvSpPr/>
          <p:nvPr/>
        </p:nvSpPr>
        <p:spPr>
          <a:xfrm>
            <a:off x="8389464" y="4538991"/>
            <a:ext cx="3600000" cy="1285884"/>
          </a:xfrm>
          <a:prstGeom prst="rect">
            <a:avLst/>
          </a:prstGeom>
          <a:solidFill>
            <a:schemeClr val="bg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342900" indent="-342900">
              <a:lnSpc>
                <a:spcPct val="125000"/>
              </a:lnSpc>
              <a:buFont typeface="Wingdings" panose="05000000000000000000" pitchFamily="2" charset="2"/>
              <a:buChar char="ü"/>
            </a:pPr>
            <a:r>
              <a:rPr lang="zh-CN" altLang="en-US" dirty="0">
                <a:latin typeface="微软雅黑" panose="020B0503020204020204" pitchFamily="34" charset="-122"/>
                <a:ea typeface="微软雅黑" panose="020B0503020204020204" pitchFamily="34" charset="-122"/>
              </a:rPr>
              <a:t>管理制度与安全工具双管齐下</a:t>
            </a:r>
            <a:endParaRPr lang="en-US" altLang="zh-CN" dirty="0">
              <a:latin typeface="微软雅黑" panose="020B0503020204020204" pitchFamily="34" charset="-122"/>
              <a:ea typeface="微软雅黑" panose="020B0503020204020204" pitchFamily="34" charset="-122"/>
            </a:endParaRPr>
          </a:p>
          <a:p>
            <a:pPr marL="342900" indent="-342900">
              <a:lnSpc>
                <a:spcPct val="125000"/>
              </a:lnSpc>
              <a:buFont typeface="Wingdings" panose="05000000000000000000" pitchFamily="2" charset="2"/>
              <a:buChar char="ü"/>
            </a:pPr>
            <a:r>
              <a:rPr lang="zh-CN" altLang="en-US" dirty="0">
                <a:latin typeface="微软雅黑" panose="020B0503020204020204" pitchFamily="34" charset="-122"/>
                <a:ea typeface="微软雅黑" panose="020B0503020204020204" pitchFamily="34" charset="-122"/>
              </a:rPr>
              <a:t>安全无止境、防护要适度</a:t>
            </a:r>
            <a:endParaRPr lang="zh-CN" altLang="en-US" dirty="0">
              <a:latin typeface="微软雅黑" panose="020B0503020204020204" pitchFamily="34" charset="-122"/>
              <a:ea typeface="微软雅黑" panose="020B0503020204020204" pitchFamily="34" charset="-122"/>
            </a:endParaRPr>
          </a:p>
        </p:txBody>
      </p:sp>
      <p:pic>
        <p:nvPicPr>
          <p:cNvPr id="10" name="图片 9" descr="销掌门-透明背景-logo"/>
          <p:cNvPicPr>
            <a:picLocks noChangeAspect="1"/>
          </p:cNvPicPr>
          <p:nvPr/>
        </p:nvPicPr>
        <p:blipFill>
          <a:blip r:embed="rId2" cstate="print"/>
          <a:stretch>
            <a:fillRect/>
          </a:stretch>
        </p:blipFill>
        <p:spPr>
          <a:xfrm>
            <a:off x="10789920" y="167005"/>
            <a:ext cx="1132205" cy="829310"/>
          </a:xfrm>
          <a:prstGeom prst="rect">
            <a:avLst/>
          </a:prstGeom>
        </p:spPr>
      </p:pic>
    </p:spTree>
  </p:cSld>
  <p:clrMapOvr>
    <a:masterClrMapping/>
  </p:clrMapOvr>
  <p:transition spd="slow" advClick="0" advTm="0">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500"/>
                                        <p:tgtEl>
                                          <p:spTgt spid="2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wipe(left)">
                                      <p:cBhvr>
                                        <p:cTn id="11" dur="500"/>
                                        <p:tgtEl>
                                          <p:spTgt spid="28"/>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96"/>
                                        </p:tgtEl>
                                        <p:attrNameLst>
                                          <p:attrName>style.visibility</p:attrName>
                                        </p:attrNameLst>
                                      </p:cBhvr>
                                      <p:to>
                                        <p:strVal val="visible"/>
                                      </p:to>
                                    </p:set>
                                    <p:anim calcmode="lin" valueType="num">
                                      <p:cBhvr additive="base">
                                        <p:cTn id="16" dur="500" fill="hold"/>
                                        <p:tgtEl>
                                          <p:spTgt spid="96"/>
                                        </p:tgtEl>
                                        <p:attrNameLst>
                                          <p:attrName>ppt_x</p:attrName>
                                        </p:attrNameLst>
                                      </p:cBhvr>
                                      <p:tavLst>
                                        <p:tav tm="0">
                                          <p:val>
                                            <p:strVal val="#ppt_x"/>
                                          </p:val>
                                        </p:tav>
                                        <p:tav tm="100000">
                                          <p:val>
                                            <p:strVal val="#ppt_x"/>
                                          </p:val>
                                        </p:tav>
                                      </p:tavLst>
                                    </p:anim>
                                    <p:anim calcmode="lin" valueType="num">
                                      <p:cBhvr additive="base">
                                        <p:cTn id="17" dur="500" fill="hold"/>
                                        <p:tgtEl>
                                          <p:spTgt spid="96"/>
                                        </p:tgtEl>
                                        <p:attrNameLst>
                                          <p:attrName>ppt_y</p:attrName>
                                        </p:attrNameLst>
                                      </p:cBhvr>
                                      <p:tavLst>
                                        <p:tav tm="0">
                                          <p:val>
                                            <p:strVal val="1+#ppt_h/2"/>
                                          </p:val>
                                        </p:tav>
                                        <p:tav tm="100000">
                                          <p:val>
                                            <p:strVal val="#ppt_y"/>
                                          </p:val>
                                        </p:tav>
                                      </p:tavLst>
                                    </p:anim>
                                  </p:childTnLst>
                                </p:cTn>
                              </p:par>
                              <p:par>
                                <p:cTn id="18" presetID="2" presetClass="entr" presetSubtype="4" fill="hold" grpId="1" nodeType="with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additive="base">
                                        <p:cTn id="20" dur="500" fill="hold"/>
                                        <p:tgtEl>
                                          <p:spTgt spid="8"/>
                                        </p:tgtEl>
                                        <p:attrNameLst>
                                          <p:attrName>ppt_x</p:attrName>
                                        </p:attrNameLst>
                                      </p:cBhvr>
                                      <p:tavLst>
                                        <p:tav tm="0">
                                          <p:val>
                                            <p:strVal val="#ppt_x"/>
                                          </p:val>
                                        </p:tav>
                                        <p:tav tm="100000">
                                          <p:val>
                                            <p:strVal val="#ppt_x"/>
                                          </p:val>
                                        </p:tav>
                                      </p:tavLst>
                                    </p:anim>
                                    <p:anim calcmode="lin" valueType="num">
                                      <p:cBhvr additive="base">
                                        <p:cTn id="21" dur="500" fill="hold"/>
                                        <p:tgtEl>
                                          <p:spTgt spid="8"/>
                                        </p:tgtEl>
                                        <p:attrNameLst>
                                          <p:attrName>ppt_y</p:attrName>
                                        </p:attrNameLst>
                                      </p:cBhvr>
                                      <p:tavLst>
                                        <p:tav tm="0">
                                          <p:val>
                                            <p:strVal val="1+#ppt_h/2"/>
                                          </p:val>
                                        </p:tav>
                                        <p:tav tm="100000">
                                          <p:val>
                                            <p:strVal val="#ppt_y"/>
                                          </p:val>
                                        </p:tav>
                                      </p:tavLst>
                                    </p:anim>
                                  </p:childTnLst>
                                </p:cTn>
                              </p:par>
                            </p:childTnLst>
                          </p:cTn>
                        </p:par>
                        <p:par>
                          <p:cTn id="22" fill="hold">
                            <p:stCondLst>
                              <p:cond delay="500"/>
                            </p:stCondLst>
                            <p:childTnLst>
                              <p:par>
                                <p:cTn id="23" presetID="22" presetClass="entr" presetSubtype="4" fill="hold" nodeType="after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down)">
                                      <p:cBhvr>
                                        <p:cTn id="25" dur="500"/>
                                        <p:tgtEl>
                                          <p:spTgt spid="4"/>
                                        </p:tgtEl>
                                      </p:cBhvr>
                                    </p:animEffect>
                                  </p:childTnLst>
                                </p:cTn>
                              </p:par>
                            </p:childTnLst>
                          </p:cTn>
                        </p:par>
                        <p:par>
                          <p:cTn id="26" fill="hold">
                            <p:stCondLst>
                              <p:cond delay="1000"/>
                            </p:stCondLst>
                            <p:childTnLst>
                              <p:par>
                                <p:cTn id="27" presetID="22" presetClass="entr" presetSubtype="4" fill="hold" grpId="0" nodeType="after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wipe(down)">
                                      <p:cBhvr>
                                        <p:cTn id="29" dur="500"/>
                                        <p:tgtEl>
                                          <p:spTgt spid="5"/>
                                        </p:tgtEl>
                                      </p:cBhvr>
                                    </p:animEffect>
                                  </p:childTnLst>
                                </p:cTn>
                              </p:par>
                            </p:childTnLst>
                          </p:cTn>
                        </p:par>
                        <p:par>
                          <p:cTn id="30" fill="hold">
                            <p:stCondLst>
                              <p:cond delay="1500"/>
                            </p:stCondLst>
                            <p:childTnLst>
                              <p:par>
                                <p:cTn id="31" presetID="22" presetClass="entr" presetSubtype="4" fill="hold" nodeType="after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wipe(down)">
                                      <p:cBhvr>
                                        <p:cTn id="33" dur="500"/>
                                        <p:tgtEl>
                                          <p:spTgt spid="6"/>
                                        </p:tgtEl>
                                      </p:cBhvr>
                                    </p:animEffect>
                                  </p:childTnLst>
                                </p:cTn>
                              </p:par>
                            </p:childTnLst>
                          </p:cTn>
                        </p:par>
                        <p:par>
                          <p:cTn id="34" fill="hold">
                            <p:stCondLst>
                              <p:cond delay="2000"/>
                            </p:stCondLst>
                            <p:childTnLst>
                              <p:par>
                                <p:cTn id="35" presetID="22" presetClass="entr" presetSubtype="4" fill="hold" grpId="0" nodeType="after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wipe(down)">
                                      <p:cBhvr>
                                        <p:cTn id="37" dur="500"/>
                                        <p:tgtEl>
                                          <p:spTgt spid="2"/>
                                        </p:tgtEl>
                                      </p:cBhvr>
                                    </p:animEffect>
                                  </p:childTnLst>
                                </p:cTn>
                              </p:par>
                            </p:childTnLst>
                          </p:cTn>
                        </p:par>
                        <p:par>
                          <p:cTn id="38" fill="hold">
                            <p:stCondLst>
                              <p:cond delay="2500"/>
                            </p:stCondLst>
                            <p:childTnLst>
                              <p:par>
                                <p:cTn id="39" presetID="22" presetClass="entr" presetSubtype="4" fill="hold" nodeType="after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wipe(down)">
                                      <p:cBhvr>
                                        <p:cTn id="41" dur="500"/>
                                        <p:tgtEl>
                                          <p:spTgt spid="7"/>
                                        </p:tgtEl>
                                      </p:cBhvr>
                                    </p:animEffect>
                                  </p:childTnLst>
                                </p:cTn>
                              </p:par>
                            </p:childTnLst>
                          </p:cTn>
                        </p:par>
                        <p:par>
                          <p:cTn id="42" fill="hold">
                            <p:stCondLst>
                              <p:cond delay="3000"/>
                            </p:stCondLst>
                            <p:childTnLst>
                              <p:par>
                                <p:cTn id="43" presetID="22" presetClass="entr" presetSubtype="4" fill="hold" grpId="0" nodeType="after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wipe(down)">
                                      <p:cBhvr>
                                        <p:cTn id="45" dur="500"/>
                                        <p:tgtEl>
                                          <p:spTgt spid="3"/>
                                        </p:tgtEl>
                                      </p:cBhvr>
                                    </p:animEffect>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grpId="0" nodeType="clickEffect">
                                  <p:stCondLst>
                                    <p:cond delay="0"/>
                                  </p:stCondLst>
                                  <p:childTnLst>
                                    <p:set>
                                      <p:cBhvr>
                                        <p:cTn id="49" dur="1" fill="hold">
                                          <p:stCondLst>
                                            <p:cond delay="0"/>
                                          </p:stCondLst>
                                        </p:cTn>
                                        <p:tgtEl>
                                          <p:spTgt spid="12"/>
                                        </p:tgtEl>
                                        <p:attrNameLst>
                                          <p:attrName>style.visibility</p:attrName>
                                        </p:attrNameLst>
                                      </p:cBhvr>
                                      <p:to>
                                        <p:strVal val="visible"/>
                                      </p:to>
                                    </p:set>
                                    <p:anim calcmode="lin" valueType="num">
                                      <p:cBhvr additive="base">
                                        <p:cTn id="50" dur="500" fill="hold"/>
                                        <p:tgtEl>
                                          <p:spTgt spid="12"/>
                                        </p:tgtEl>
                                        <p:attrNameLst>
                                          <p:attrName>ppt_x</p:attrName>
                                        </p:attrNameLst>
                                      </p:cBhvr>
                                      <p:tavLst>
                                        <p:tav tm="0">
                                          <p:val>
                                            <p:strVal val="#ppt_x"/>
                                          </p:val>
                                        </p:tav>
                                        <p:tav tm="100000">
                                          <p:val>
                                            <p:strVal val="#ppt_x"/>
                                          </p:val>
                                        </p:tav>
                                      </p:tavLst>
                                    </p:anim>
                                    <p:anim calcmode="lin" valueType="num">
                                      <p:cBhvr additive="base">
                                        <p:cTn id="51" dur="500" fill="hold"/>
                                        <p:tgtEl>
                                          <p:spTgt spid="12"/>
                                        </p:tgtEl>
                                        <p:attrNameLst>
                                          <p:attrName>ppt_y</p:attrName>
                                        </p:attrNameLst>
                                      </p:cBhvr>
                                      <p:tavLst>
                                        <p:tav tm="0">
                                          <p:val>
                                            <p:strVal val="1+#ppt_h/2"/>
                                          </p:val>
                                        </p:tav>
                                        <p:tav tm="100000">
                                          <p:val>
                                            <p:strVal val="#ppt_y"/>
                                          </p:val>
                                        </p:tav>
                                      </p:tavLst>
                                    </p:anim>
                                  </p:childTnLst>
                                </p:cTn>
                              </p:par>
                            </p:childTnLst>
                          </p:cTn>
                        </p:par>
                        <p:par>
                          <p:cTn id="52" fill="hold">
                            <p:stCondLst>
                              <p:cond delay="500"/>
                            </p:stCondLst>
                            <p:childTnLst>
                              <p:par>
                                <p:cTn id="53" presetID="16" presetClass="entr" presetSubtype="21" fill="hold" nodeType="afterEffect">
                                  <p:stCondLst>
                                    <p:cond delay="0"/>
                                  </p:stCondLst>
                                  <p:childTnLst>
                                    <p:set>
                                      <p:cBhvr>
                                        <p:cTn id="54" dur="1" fill="hold">
                                          <p:stCondLst>
                                            <p:cond delay="0"/>
                                          </p:stCondLst>
                                        </p:cTn>
                                        <p:tgtEl>
                                          <p:spTgt spid="9"/>
                                        </p:tgtEl>
                                        <p:attrNameLst>
                                          <p:attrName>style.visibility</p:attrName>
                                        </p:attrNameLst>
                                      </p:cBhvr>
                                      <p:to>
                                        <p:strVal val="visible"/>
                                      </p:to>
                                    </p:set>
                                    <p:animEffect transition="in" filter="barn(inVertical)">
                                      <p:cBhvr>
                                        <p:cTn id="55" dur="500"/>
                                        <p:tgtEl>
                                          <p:spTgt spid="9"/>
                                        </p:tgtEl>
                                      </p:cBhvr>
                                    </p:animEffect>
                                  </p:childTnLst>
                                </p:cTn>
                              </p:par>
                              <p:par>
                                <p:cTn id="56" presetID="23" presetClass="entr" presetSubtype="16" fill="hold" grpId="0" nodeType="withEffect">
                                  <p:stCondLst>
                                    <p:cond delay="0"/>
                                  </p:stCondLst>
                                  <p:childTnLst>
                                    <p:set>
                                      <p:cBhvr>
                                        <p:cTn id="57" dur="1" fill="hold">
                                          <p:stCondLst>
                                            <p:cond delay="0"/>
                                          </p:stCondLst>
                                        </p:cTn>
                                        <p:tgtEl>
                                          <p:spTgt spid="19"/>
                                        </p:tgtEl>
                                        <p:attrNameLst>
                                          <p:attrName>style.visibility</p:attrName>
                                        </p:attrNameLst>
                                      </p:cBhvr>
                                      <p:to>
                                        <p:strVal val="visible"/>
                                      </p:to>
                                    </p:set>
                                    <p:anim calcmode="lin" valueType="num">
                                      <p:cBhvr>
                                        <p:cTn id="58" dur="500" fill="hold"/>
                                        <p:tgtEl>
                                          <p:spTgt spid="19"/>
                                        </p:tgtEl>
                                        <p:attrNameLst>
                                          <p:attrName>ppt_w</p:attrName>
                                        </p:attrNameLst>
                                      </p:cBhvr>
                                      <p:tavLst>
                                        <p:tav tm="0">
                                          <p:val>
                                            <p:fltVal val="0"/>
                                          </p:val>
                                        </p:tav>
                                        <p:tav tm="100000">
                                          <p:val>
                                            <p:strVal val="#ppt_w"/>
                                          </p:val>
                                        </p:tav>
                                      </p:tavLst>
                                    </p:anim>
                                    <p:anim calcmode="lin" valueType="num">
                                      <p:cBhvr>
                                        <p:cTn id="59" dur="500" fill="hold"/>
                                        <p:tgtEl>
                                          <p:spTgt spid="19"/>
                                        </p:tgtEl>
                                        <p:attrNameLst>
                                          <p:attrName>ppt_h</p:attrName>
                                        </p:attrNameLst>
                                      </p:cBhvr>
                                      <p:tavLst>
                                        <p:tav tm="0">
                                          <p:val>
                                            <p:fltVal val="0"/>
                                          </p:val>
                                        </p:tav>
                                        <p:tav tm="100000">
                                          <p:val>
                                            <p:strVal val="#ppt_h"/>
                                          </p:val>
                                        </p:tav>
                                      </p:tavLst>
                                    </p:anim>
                                  </p:childTnLst>
                                </p:cTn>
                              </p:par>
                              <p:par>
                                <p:cTn id="60" presetID="23" presetClass="entr" presetSubtype="16" fill="hold" grpId="0" nodeType="withEffect">
                                  <p:stCondLst>
                                    <p:cond delay="0"/>
                                  </p:stCondLst>
                                  <p:childTnLst>
                                    <p:set>
                                      <p:cBhvr>
                                        <p:cTn id="61" dur="1" fill="hold">
                                          <p:stCondLst>
                                            <p:cond delay="0"/>
                                          </p:stCondLst>
                                        </p:cTn>
                                        <p:tgtEl>
                                          <p:spTgt spid="23"/>
                                        </p:tgtEl>
                                        <p:attrNameLst>
                                          <p:attrName>style.visibility</p:attrName>
                                        </p:attrNameLst>
                                      </p:cBhvr>
                                      <p:to>
                                        <p:strVal val="visible"/>
                                      </p:to>
                                    </p:set>
                                    <p:anim calcmode="lin" valueType="num">
                                      <p:cBhvr>
                                        <p:cTn id="62" dur="500" fill="hold"/>
                                        <p:tgtEl>
                                          <p:spTgt spid="23"/>
                                        </p:tgtEl>
                                        <p:attrNameLst>
                                          <p:attrName>ppt_w</p:attrName>
                                        </p:attrNameLst>
                                      </p:cBhvr>
                                      <p:tavLst>
                                        <p:tav tm="0">
                                          <p:val>
                                            <p:fltVal val="0"/>
                                          </p:val>
                                        </p:tav>
                                        <p:tav tm="100000">
                                          <p:val>
                                            <p:strVal val="#ppt_w"/>
                                          </p:val>
                                        </p:tav>
                                      </p:tavLst>
                                    </p:anim>
                                    <p:anim calcmode="lin" valueType="num">
                                      <p:cBhvr>
                                        <p:cTn id="63" dur="500" fill="hold"/>
                                        <p:tgtEl>
                                          <p:spTgt spid="23"/>
                                        </p:tgtEl>
                                        <p:attrNameLst>
                                          <p:attrName>ppt_h</p:attrName>
                                        </p:attrNameLst>
                                      </p:cBhvr>
                                      <p:tavLst>
                                        <p:tav tm="0">
                                          <p:val>
                                            <p:fltVal val="0"/>
                                          </p:val>
                                        </p:tav>
                                        <p:tav tm="100000">
                                          <p:val>
                                            <p:strVal val="#ppt_h"/>
                                          </p:val>
                                        </p:tav>
                                      </p:tavLst>
                                    </p:anim>
                                  </p:childTnLst>
                                </p:cTn>
                              </p:par>
                            </p:childTnLst>
                          </p:cTn>
                        </p:par>
                        <p:par>
                          <p:cTn id="64" fill="hold">
                            <p:stCondLst>
                              <p:cond delay="1000"/>
                            </p:stCondLst>
                            <p:childTnLst>
                              <p:par>
                                <p:cTn id="65" presetID="16" presetClass="entr" presetSubtype="21" fill="hold" nodeType="afterEffect">
                                  <p:stCondLst>
                                    <p:cond delay="0"/>
                                  </p:stCondLst>
                                  <p:childTnLst>
                                    <p:set>
                                      <p:cBhvr>
                                        <p:cTn id="66" dur="1" fill="hold">
                                          <p:stCondLst>
                                            <p:cond delay="0"/>
                                          </p:stCondLst>
                                        </p:cTn>
                                        <p:tgtEl>
                                          <p:spTgt spid="11"/>
                                        </p:tgtEl>
                                        <p:attrNameLst>
                                          <p:attrName>style.visibility</p:attrName>
                                        </p:attrNameLst>
                                      </p:cBhvr>
                                      <p:to>
                                        <p:strVal val="visible"/>
                                      </p:to>
                                    </p:set>
                                    <p:animEffect transition="in" filter="barn(inVertical)">
                                      <p:cBhvr>
                                        <p:cTn id="67" dur="500"/>
                                        <p:tgtEl>
                                          <p:spTgt spid="11"/>
                                        </p:tgtEl>
                                      </p:cBhvr>
                                    </p:animEffect>
                                  </p:childTnLst>
                                </p:cTn>
                              </p:par>
                              <p:par>
                                <p:cTn id="68" presetID="23" presetClass="entr" presetSubtype="16" fill="hold" grpId="0" nodeType="withEffect">
                                  <p:stCondLst>
                                    <p:cond delay="0"/>
                                  </p:stCondLst>
                                  <p:childTnLst>
                                    <p:set>
                                      <p:cBhvr>
                                        <p:cTn id="69" dur="1" fill="hold">
                                          <p:stCondLst>
                                            <p:cond delay="0"/>
                                          </p:stCondLst>
                                        </p:cTn>
                                        <p:tgtEl>
                                          <p:spTgt spid="20"/>
                                        </p:tgtEl>
                                        <p:attrNameLst>
                                          <p:attrName>style.visibility</p:attrName>
                                        </p:attrNameLst>
                                      </p:cBhvr>
                                      <p:to>
                                        <p:strVal val="visible"/>
                                      </p:to>
                                    </p:set>
                                    <p:anim calcmode="lin" valueType="num">
                                      <p:cBhvr>
                                        <p:cTn id="70" dur="500" fill="hold"/>
                                        <p:tgtEl>
                                          <p:spTgt spid="20"/>
                                        </p:tgtEl>
                                        <p:attrNameLst>
                                          <p:attrName>ppt_w</p:attrName>
                                        </p:attrNameLst>
                                      </p:cBhvr>
                                      <p:tavLst>
                                        <p:tav tm="0">
                                          <p:val>
                                            <p:fltVal val="0"/>
                                          </p:val>
                                        </p:tav>
                                        <p:tav tm="100000">
                                          <p:val>
                                            <p:strVal val="#ppt_w"/>
                                          </p:val>
                                        </p:tav>
                                      </p:tavLst>
                                    </p:anim>
                                    <p:anim calcmode="lin" valueType="num">
                                      <p:cBhvr>
                                        <p:cTn id="71" dur="500" fill="hold"/>
                                        <p:tgtEl>
                                          <p:spTgt spid="20"/>
                                        </p:tgtEl>
                                        <p:attrNameLst>
                                          <p:attrName>ppt_h</p:attrName>
                                        </p:attrNameLst>
                                      </p:cBhvr>
                                      <p:tavLst>
                                        <p:tav tm="0">
                                          <p:val>
                                            <p:fltVal val="0"/>
                                          </p:val>
                                        </p:tav>
                                        <p:tav tm="100000">
                                          <p:val>
                                            <p:strVal val="#ppt_h"/>
                                          </p:val>
                                        </p:tav>
                                      </p:tavLst>
                                    </p:anim>
                                  </p:childTnLst>
                                </p:cTn>
                              </p:par>
                              <p:par>
                                <p:cTn id="72" presetID="23" presetClass="entr" presetSubtype="16" fill="hold" grpId="0" nodeType="withEffect">
                                  <p:stCondLst>
                                    <p:cond delay="0"/>
                                  </p:stCondLst>
                                  <p:childTnLst>
                                    <p:set>
                                      <p:cBhvr>
                                        <p:cTn id="73" dur="1" fill="hold">
                                          <p:stCondLst>
                                            <p:cond delay="0"/>
                                          </p:stCondLst>
                                        </p:cTn>
                                        <p:tgtEl>
                                          <p:spTgt spid="13"/>
                                        </p:tgtEl>
                                        <p:attrNameLst>
                                          <p:attrName>style.visibility</p:attrName>
                                        </p:attrNameLst>
                                      </p:cBhvr>
                                      <p:to>
                                        <p:strVal val="visible"/>
                                      </p:to>
                                    </p:set>
                                    <p:anim calcmode="lin" valueType="num">
                                      <p:cBhvr>
                                        <p:cTn id="74" dur="500" fill="hold"/>
                                        <p:tgtEl>
                                          <p:spTgt spid="13"/>
                                        </p:tgtEl>
                                        <p:attrNameLst>
                                          <p:attrName>ppt_w</p:attrName>
                                        </p:attrNameLst>
                                      </p:cBhvr>
                                      <p:tavLst>
                                        <p:tav tm="0">
                                          <p:val>
                                            <p:fltVal val="0"/>
                                          </p:val>
                                        </p:tav>
                                        <p:tav tm="100000">
                                          <p:val>
                                            <p:strVal val="#ppt_w"/>
                                          </p:val>
                                        </p:tav>
                                      </p:tavLst>
                                    </p:anim>
                                    <p:anim calcmode="lin" valueType="num">
                                      <p:cBhvr>
                                        <p:cTn id="75" dur="500" fill="hold"/>
                                        <p:tgtEl>
                                          <p:spTgt spid="1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5" grpId="0" bldLvl="0" animBg="1"/>
      <p:bldP spid="2" grpId="0" bldLvl="0" animBg="1"/>
      <p:bldP spid="3" grpId="0" bldLvl="0" animBg="1"/>
      <p:bldGraphic spid="96" grpId="0">
        <p:bldSub>
          <a:bldChart bld="series"/>
        </p:bldSub>
      </p:bldGraphic>
      <p:bldP spid="19" grpId="0" bldLvl="0" animBg="1"/>
      <p:bldP spid="23" grpId="0" bldLvl="0" animBg="1"/>
      <p:bldP spid="20" grpId="0" bldLvl="0" animBg="1"/>
      <p:bldP spid="8" grpId="1" animBg="1"/>
      <p:bldP spid="12" grpId="0"/>
      <p:bldP spid="13" grpId="0" bldLvl="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矩形 3"/>
          <p:cNvSpPr>
            <a:spLocks noChangeArrowheads="1"/>
          </p:cNvSpPr>
          <p:nvPr/>
        </p:nvSpPr>
        <p:spPr bwMode="auto">
          <a:xfrm>
            <a:off x="1073958" y="224898"/>
            <a:ext cx="4116070" cy="582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eaLnBrk="1" hangingPunct="1">
              <a:spcBef>
                <a:spcPct val="0"/>
              </a:spcBef>
              <a:buFont typeface="Arial" panose="020B0604020202020204" pitchFamily="34" charset="0"/>
              <a:buNone/>
            </a:pPr>
            <a:r>
              <a:rPr lang="en-US" altLang="zh-CN" b="1" dirty="0">
                <a:solidFill>
                  <a:schemeClr val="tx1">
                    <a:lumMod val="65000"/>
                    <a:lumOff val="35000"/>
                  </a:schemeClr>
                </a:solidFill>
                <a:latin typeface="Arial" panose="020B0604020202020204" pitchFamily="34" charset="0"/>
                <a:cs typeface="Arial" panose="020B0604020202020204" pitchFamily="34" charset="0"/>
                <a:sym typeface="Impact" panose="020B0806030902050204" pitchFamily="34" charset="0"/>
              </a:rPr>
              <a:t>2.7 </a:t>
            </a:r>
            <a:r>
              <a:rPr lang="zh-CN" altLang="en-US" b="1" dirty="0">
                <a:solidFill>
                  <a:schemeClr val="tx1">
                    <a:lumMod val="65000"/>
                    <a:lumOff val="35000"/>
                  </a:schemeClr>
                </a:solidFill>
                <a:latin typeface="Arial" panose="020B0604020202020204" pitchFamily="34" charset="0"/>
                <a:cs typeface="Arial" panose="020B0604020202020204" pitchFamily="34" charset="0"/>
                <a:sym typeface="Impact" panose="020B0806030902050204" pitchFamily="34" charset="0"/>
              </a:rPr>
              <a:t>信息泄露管理手段</a:t>
            </a:r>
            <a:endParaRPr lang="zh-CN" altLang="en-US" b="1" dirty="0">
              <a:solidFill>
                <a:schemeClr val="tx1">
                  <a:lumMod val="65000"/>
                  <a:lumOff val="35000"/>
                </a:schemeClr>
              </a:solidFill>
              <a:latin typeface="Arial" panose="020B0604020202020204" pitchFamily="34" charset="0"/>
              <a:ea typeface="宋体" pitchFamily="2" charset="-122"/>
              <a:cs typeface="Arial" panose="020B0604020202020204" pitchFamily="34" charset="0"/>
            </a:endParaRPr>
          </a:p>
        </p:txBody>
      </p:sp>
      <p:sp>
        <p:nvSpPr>
          <p:cNvPr id="66" name="文本框 37"/>
          <p:cNvSpPr txBox="1"/>
          <p:nvPr/>
        </p:nvSpPr>
        <p:spPr>
          <a:xfrm>
            <a:off x="1073785" y="760095"/>
            <a:ext cx="3971925" cy="335915"/>
          </a:xfrm>
          <a:prstGeom prst="rect">
            <a:avLst/>
          </a:prstGeom>
          <a:noFill/>
        </p:spPr>
        <p:txBody>
          <a:bodyPr wrap="square" lIns="91431" tIns="45716" rIns="91431" bIns="45716" rtlCol="0">
            <a:spAutoFit/>
          </a:bodyPr>
          <a:lstStyle/>
          <a:p>
            <a:r>
              <a:rPr lang="en-US" altLang="zh-CN" sz="1600" dirty="0">
                <a:solidFill>
                  <a:schemeClr val="tx1">
                    <a:lumMod val="65000"/>
                    <a:lumOff val="35000"/>
                  </a:schemeClr>
                </a:solidFill>
                <a:latin typeface="Arial" panose="020B0604020202020204" pitchFamily="34" charset="0"/>
                <a:cs typeface="Arial" panose="020B0604020202020204" pitchFamily="34" charset="0"/>
              </a:rPr>
              <a:t>Information Leakage Management</a:t>
            </a:r>
            <a:endParaRPr lang="en-US" altLang="zh-CN" sz="16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43" name="TextBox 11"/>
          <p:cNvSpPr txBox="1"/>
          <p:nvPr/>
        </p:nvSpPr>
        <p:spPr>
          <a:xfrm>
            <a:off x="5418258" y="5499243"/>
            <a:ext cx="1395721" cy="429895"/>
          </a:xfrm>
          <a:prstGeom prst="rect">
            <a:avLst/>
          </a:prstGeom>
          <a:noFill/>
        </p:spPr>
        <p:txBody>
          <a:bodyPr wrap="square" lIns="91603" tIns="45803" rIns="91603" bIns="45803" rtlCol="0">
            <a:spAutoFit/>
          </a:bodyPr>
          <a:lstStyle/>
          <a:p>
            <a:pPr algn="ctr"/>
            <a:r>
              <a:rPr lang="zh-CN" altLang="en-US" sz="2200" dirty="0">
                <a:solidFill>
                  <a:schemeClr val="tx1">
                    <a:lumMod val="65000"/>
                    <a:lumOff val="35000"/>
                  </a:schemeClr>
                </a:solidFill>
                <a:latin typeface="微软雅黑" panose="020B0503020204020204" pitchFamily="34" charset="-122"/>
                <a:ea typeface="微软雅黑" panose="020B0503020204020204" pitchFamily="34" charset="-122"/>
              </a:rPr>
              <a:t>文件加密</a:t>
            </a:r>
            <a:endParaRPr lang="en-US" altLang="zh-CN" sz="22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44" name="TextBox 13"/>
          <p:cNvSpPr txBox="1"/>
          <p:nvPr/>
        </p:nvSpPr>
        <p:spPr>
          <a:xfrm>
            <a:off x="6964327" y="5499243"/>
            <a:ext cx="1395721" cy="429895"/>
          </a:xfrm>
          <a:prstGeom prst="rect">
            <a:avLst/>
          </a:prstGeom>
          <a:noFill/>
        </p:spPr>
        <p:txBody>
          <a:bodyPr wrap="square" lIns="91603" tIns="45803" rIns="91603" bIns="45803" rtlCol="0">
            <a:spAutoFit/>
          </a:bodyPr>
          <a:lstStyle/>
          <a:p>
            <a:pPr algn="ctr"/>
            <a:r>
              <a:rPr lang="zh-CN" altLang="en-US" sz="2200" dirty="0">
                <a:solidFill>
                  <a:schemeClr val="tx1">
                    <a:lumMod val="65000"/>
                    <a:lumOff val="35000"/>
                  </a:schemeClr>
                </a:solidFill>
                <a:latin typeface="微软雅黑" panose="020B0503020204020204" pitchFamily="34" charset="-122"/>
                <a:ea typeface="微软雅黑" panose="020B0503020204020204" pitchFamily="34" charset="-122"/>
              </a:rPr>
              <a:t>行为监控</a:t>
            </a:r>
            <a:endParaRPr lang="en-US" altLang="zh-CN" sz="22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64" name="TextBox 14"/>
          <p:cNvSpPr txBox="1"/>
          <p:nvPr/>
        </p:nvSpPr>
        <p:spPr>
          <a:xfrm>
            <a:off x="8510396" y="5499243"/>
            <a:ext cx="1395721" cy="429895"/>
          </a:xfrm>
          <a:prstGeom prst="rect">
            <a:avLst/>
          </a:prstGeom>
          <a:noFill/>
        </p:spPr>
        <p:txBody>
          <a:bodyPr wrap="square" lIns="91603" tIns="45803" rIns="91603" bIns="45803" rtlCol="0">
            <a:spAutoFit/>
          </a:bodyPr>
          <a:lstStyle/>
          <a:p>
            <a:pPr algn="ctr"/>
            <a:r>
              <a:rPr lang="zh-CN" altLang="en-US" sz="2200" dirty="0">
                <a:solidFill>
                  <a:schemeClr val="tx1">
                    <a:lumMod val="65000"/>
                    <a:lumOff val="35000"/>
                  </a:schemeClr>
                </a:solidFill>
                <a:latin typeface="微软雅黑" panose="020B0503020204020204" pitchFamily="34" charset="-122"/>
                <a:ea typeface="微软雅黑" panose="020B0503020204020204" pitchFamily="34" charset="-122"/>
              </a:rPr>
              <a:t>端口管理</a:t>
            </a:r>
            <a:endParaRPr lang="zh-CN" altLang="en-US" sz="22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68" name="TextBox 17"/>
          <p:cNvSpPr txBox="1"/>
          <p:nvPr/>
        </p:nvSpPr>
        <p:spPr>
          <a:xfrm>
            <a:off x="5498482" y="1368883"/>
            <a:ext cx="5980028" cy="1352550"/>
          </a:xfrm>
          <a:prstGeom prst="rect">
            <a:avLst/>
          </a:prstGeom>
          <a:noFill/>
        </p:spPr>
        <p:txBody>
          <a:bodyPr wrap="square" lIns="0" tIns="0" rIns="0" bIns="0" rtlCol="0">
            <a:spAutoFit/>
          </a:bodyPr>
          <a:lstStyle/>
          <a:p>
            <a:pPr>
              <a:lnSpc>
                <a:spcPct val="110000"/>
              </a:lnSpc>
              <a:spcBef>
                <a:spcPct val="0"/>
              </a:spcBef>
            </a:pPr>
            <a:r>
              <a:rPr sz="1600" dirty="0">
                <a:solidFill>
                  <a:schemeClr val="bg2"/>
                </a:solidFill>
                <a:sym typeface="微软雅黑" panose="020B0503020204020204" pitchFamily="34" charset="-122"/>
              </a:rPr>
              <a:t>信息防泄漏是一项系统的整体部署工程，加密+监控已成为多数企事业单位信息防泄密的共同选择</a:t>
            </a:r>
            <a:r>
              <a:rPr lang="zh-CN" sz="1600" dirty="0">
                <a:solidFill>
                  <a:schemeClr val="bg2"/>
                </a:solidFill>
                <a:sym typeface="微软雅黑" panose="020B0503020204020204" pitchFamily="34" charset="-122"/>
              </a:rPr>
              <a:t>！</a:t>
            </a:r>
            <a:endParaRPr lang="zh-CN" sz="1600" dirty="0">
              <a:solidFill>
                <a:schemeClr val="bg2"/>
              </a:solidFill>
              <a:sym typeface="微软雅黑" panose="020B0503020204020204" pitchFamily="34" charset="-122"/>
            </a:endParaRPr>
          </a:p>
          <a:p>
            <a:pPr>
              <a:lnSpc>
                <a:spcPct val="110000"/>
              </a:lnSpc>
              <a:spcBef>
                <a:spcPct val="0"/>
              </a:spcBef>
            </a:pPr>
            <a:r>
              <a:rPr sz="1600" dirty="0">
                <a:solidFill>
                  <a:schemeClr val="bg2"/>
                </a:solidFill>
                <a:sym typeface="微软雅黑" panose="020B0503020204020204" pitchFamily="34" charset="-122"/>
              </a:rPr>
              <a:t>让企业的创意成果、招投标文件、生产工艺、流程配方、研发成果、公司计划、员工信息、客户信息等核心数据更安全</a:t>
            </a:r>
            <a:r>
              <a:rPr lang="zh-CN" sz="1600" dirty="0">
                <a:solidFill>
                  <a:schemeClr val="bg2"/>
                </a:solidFill>
                <a:sym typeface="微软雅黑" panose="020B0503020204020204" pitchFamily="34" charset="-122"/>
              </a:rPr>
              <a:t>！</a:t>
            </a:r>
            <a:endParaRPr sz="1600" dirty="0">
              <a:solidFill>
                <a:schemeClr val="bg2"/>
              </a:solidFill>
              <a:sym typeface="微软雅黑" panose="020B0503020204020204" pitchFamily="34" charset="-122"/>
            </a:endParaRPr>
          </a:p>
          <a:p>
            <a:pPr>
              <a:lnSpc>
                <a:spcPct val="110000"/>
              </a:lnSpc>
              <a:spcBef>
                <a:spcPct val="0"/>
              </a:spcBef>
              <a:buNone/>
            </a:pPr>
            <a:endParaRPr lang="zh-CN" altLang="en-US" sz="1600" dirty="0">
              <a:solidFill>
                <a:schemeClr val="bg2"/>
              </a:solidFill>
              <a:sym typeface="微软雅黑" panose="020B0503020204020204" pitchFamily="34" charset="-122"/>
            </a:endParaRPr>
          </a:p>
        </p:txBody>
      </p:sp>
      <p:cxnSp>
        <p:nvCxnSpPr>
          <p:cNvPr id="70" name="直接连接符 69"/>
          <p:cNvCxnSpPr/>
          <p:nvPr/>
        </p:nvCxnSpPr>
        <p:spPr>
          <a:xfrm>
            <a:off x="5498482" y="2989010"/>
            <a:ext cx="6031350" cy="0"/>
          </a:xfrm>
          <a:prstGeom prst="line">
            <a:avLst/>
          </a:prstGeom>
          <a:ln w="12700">
            <a:solidFill>
              <a:schemeClr val="tx1">
                <a:lumMod val="65000"/>
                <a:lumOff val="35000"/>
              </a:schemeClr>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74" name="Freeform 5"/>
          <p:cNvSpPr/>
          <p:nvPr/>
        </p:nvSpPr>
        <p:spPr bwMode="auto">
          <a:xfrm rot="5400000">
            <a:off x="1034050" y="1189010"/>
            <a:ext cx="3600000" cy="3600000"/>
          </a:xfrm>
          <a:prstGeom prst="ellipse">
            <a:avLst/>
          </a:prstGeom>
          <a:solidFill>
            <a:srgbClr val="00B0F0"/>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5" name="Freeform 5"/>
          <p:cNvSpPr/>
          <p:nvPr/>
        </p:nvSpPr>
        <p:spPr bwMode="auto">
          <a:xfrm rot="5400000">
            <a:off x="1212412" y="1367372"/>
            <a:ext cx="3243276" cy="3243276"/>
          </a:xfrm>
          <a:prstGeom prst="ellipse">
            <a:avLst/>
          </a:prstGeom>
          <a:solidFill>
            <a:schemeClr val="bg1"/>
          </a:solidFill>
          <a:ln w="31750">
            <a:noFill/>
          </a:ln>
          <a:effectLst/>
        </p:spPr>
        <p:txBody>
          <a:bodyPr vert="horz" wrap="square" lIns="91440" tIns="45720" rIns="91440" bIns="45720" numCol="1" anchor="t" anchorCtr="0" compatLnSpc="1"/>
          <a:lstStyle/>
          <a:p>
            <a:endParaRPr lang="zh-CN" altLang="en-US">
              <a:solidFill>
                <a:prstClr val="black"/>
              </a:solidFill>
            </a:endParaRPr>
          </a:p>
        </p:txBody>
      </p:sp>
      <p:sp>
        <p:nvSpPr>
          <p:cNvPr id="77" name="圆角矩形 76"/>
          <p:cNvSpPr/>
          <p:nvPr/>
        </p:nvSpPr>
        <p:spPr>
          <a:xfrm>
            <a:off x="1583370" y="5009047"/>
            <a:ext cx="2534400" cy="462818"/>
          </a:xfrm>
          <a:prstGeom prst="roundRect">
            <a:avLst>
              <a:gd name="adj" fmla="val 50000"/>
            </a:avLst>
          </a:prstGeom>
          <a:solidFill>
            <a:srgbClr val="00B0F0"/>
          </a:solidFill>
          <a:ln w="19050">
            <a:noFill/>
          </a:ln>
          <a:effectLst/>
        </p:spPr>
        <p:txBody>
          <a:bodyPr vert="horz" wrap="square" lIns="91440" tIns="45720" rIns="91440" bIns="45720" numCol="1" anchor="t" anchorCtr="0" compatLnSpc="1"/>
          <a:lstStyle/>
          <a:p>
            <a:endParaRPr lang="zh-CN" altLang="en-US">
              <a:solidFill>
                <a:prstClr val="black"/>
              </a:solidFill>
              <a:latin typeface="Calibri" panose="020F0502020204030204" pitchFamily="34" charset="0"/>
              <a:ea typeface="宋体" pitchFamily="2" charset="-122"/>
            </a:endParaRPr>
          </a:p>
        </p:txBody>
      </p:sp>
      <p:sp>
        <p:nvSpPr>
          <p:cNvPr id="78" name="TextBox 12"/>
          <p:cNvSpPr txBox="1"/>
          <p:nvPr/>
        </p:nvSpPr>
        <p:spPr>
          <a:xfrm>
            <a:off x="2284130" y="5055790"/>
            <a:ext cx="1221740" cy="368935"/>
          </a:xfrm>
          <a:prstGeom prst="rect">
            <a:avLst/>
          </a:prstGeom>
          <a:noFill/>
        </p:spPr>
        <p:txBody>
          <a:bodyPr wrap="none" lIns="0" tIns="0" rIns="0" bIns="0" rtlCol="0">
            <a:spAutoFit/>
          </a:bodyPr>
          <a:lstStyle/>
          <a:p>
            <a:r>
              <a:rPr lang="zh-CN" altLang="en-US" sz="2400" b="1" dirty="0">
                <a:solidFill>
                  <a:schemeClr val="bg1"/>
                </a:solidFill>
                <a:latin typeface="微软雅黑" panose="020B0503020204020204" pitchFamily="34" charset="-122"/>
                <a:ea typeface="微软雅黑" panose="020B0503020204020204" pitchFamily="34" charset="-122"/>
              </a:rPr>
              <a:t>有效手段</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sp>
        <p:nvSpPr>
          <p:cNvPr id="80" name="TextBox 16"/>
          <p:cNvSpPr txBox="1"/>
          <p:nvPr/>
        </p:nvSpPr>
        <p:spPr>
          <a:xfrm>
            <a:off x="1820704" y="5547441"/>
            <a:ext cx="2059733" cy="706755"/>
          </a:xfrm>
          <a:prstGeom prst="rect">
            <a:avLst/>
          </a:prstGeom>
          <a:noFill/>
        </p:spPr>
        <p:txBody>
          <a:bodyPr wrap="square" lIns="91603" tIns="45803" rIns="91603" bIns="45803" rtlCol="0">
            <a:spAutoFit/>
          </a:bodyPr>
          <a:lstStyle/>
          <a:p>
            <a:pPr algn="ctr"/>
            <a:r>
              <a:rPr lang="zh-CN" altLang="en-US" sz="2000" dirty="0">
                <a:solidFill>
                  <a:schemeClr val="tx1">
                    <a:lumMod val="65000"/>
                    <a:lumOff val="35000"/>
                  </a:schemeClr>
                </a:solidFill>
                <a:latin typeface="微软雅黑" panose="020B0503020204020204" pitchFamily="34" charset="-122"/>
                <a:ea typeface="微软雅黑" panose="020B0503020204020204" pitchFamily="34" charset="-122"/>
              </a:rPr>
              <a:t>信息泄露</a:t>
            </a:r>
            <a:endParaRPr lang="zh-CN" altLang="en-US" sz="2000" dirty="0">
              <a:solidFill>
                <a:schemeClr val="tx1">
                  <a:lumMod val="65000"/>
                  <a:lumOff val="35000"/>
                </a:schemeClr>
              </a:solidFill>
              <a:latin typeface="微软雅黑" panose="020B0503020204020204" pitchFamily="34" charset="-122"/>
              <a:ea typeface="微软雅黑" panose="020B0503020204020204" pitchFamily="34" charset="-122"/>
            </a:endParaRPr>
          </a:p>
          <a:p>
            <a:pPr algn="ctr"/>
            <a:r>
              <a:rPr lang="zh-CN" altLang="en-US" sz="2000" dirty="0">
                <a:solidFill>
                  <a:schemeClr val="tx1">
                    <a:lumMod val="65000"/>
                    <a:lumOff val="35000"/>
                  </a:schemeClr>
                </a:solidFill>
                <a:latin typeface="微软雅黑" panose="020B0503020204020204" pitchFamily="34" charset="-122"/>
                <a:ea typeface="微软雅黑" panose="020B0503020204020204" pitchFamily="34" charset="-122"/>
              </a:rPr>
              <a:t>强有力手段</a:t>
            </a:r>
            <a:endParaRPr lang="en-US" altLang="zh-CN" sz="14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81" name="TextBox 16"/>
          <p:cNvSpPr txBox="1"/>
          <p:nvPr/>
        </p:nvSpPr>
        <p:spPr>
          <a:xfrm>
            <a:off x="7096125" y="3296920"/>
            <a:ext cx="2809875" cy="583565"/>
          </a:xfrm>
          <a:prstGeom prst="rect">
            <a:avLst/>
          </a:prstGeom>
          <a:noFill/>
        </p:spPr>
        <p:txBody>
          <a:bodyPr wrap="square" lIns="91603" tIns="45803" rIns="91603" bIns="45803" rtlCol="0">
            <a:spAutoFit/>
          </a:bodyPr>
          <a:lstStyle/>
          <a:p>
            <a:pPr algn="ctr"/>
            <a:r>
              <a:rPr lang="zh-CN" altLang="en-US" sz="3200" dirty="0">
                <a:solidFill>
                  <a:schemeClr val="tx1">
                    <a:lumMod val="65000"/>
                    <a:lumOff val="35000"/>
                  </a:schemeClr>
                </a:solidFill>
                <a:latin typeface="微软雅黑" panose="020B0503020204020204" pitchFamily="34" charset="-122"/>
                <a:ea typeface="微软雅黑" panose="020B0503020204020204" pitchFamily="34" charset="-122"/>
              </a:rPr>
              <a:t>管理手段</a:t>
            </a:r>
            <a:endParaRPr lang="en-US" altLang="zh-CN" sz="32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82" name="TextBox 14"/>
          <p:cNvSpPr txBox="1"/>
          <p:nvPr/>
        </p:nvSpPr>
        <p:spPr>
          <a:xfrm>
            <a:off x="10049102" y="5499243"/>
            <a:ext cx="1395721" cy="429895"/>
          </a:xfrm>
          <a:prstGeom prst="rect">
            <a:avLst/>
          </a:prstGeom>
          <a:noFill/>
        </p:spPr>
        <p:txBody>
          <a:bodyPr wrap="square" lIns="91603" tIns="45803" rIns="91603" bIns="45803" rtlCol="0">
            <a:spAutoFit/>
          </a:bodyPr>
          <a:lstStyle/>
          <a:p>
            <a:pPr algn="ctr"/>
            <a:r>
              <a:rPr lang="zh-CN" altLang="en-US" sz="2200" dirty="0">
                <a:solidFill>
                  <a:schemeClr val="tx1">
                    <a:lumMod val="65000"/>
                    <a:lumOff val="35000"/>
                  </a:schemeClr>
                </a:solidFill>
                <a:latin typeface="微软雅黑" panose="020B0503020204020204" pitchFamily="34" charset="-122"/>
                <a:ea typeface="微软雅黑" panose="020B0503020204020204" pitchFamily="34" charset="-122"/>
              </a:rPr>
              <a:t>日志审计</a:t>
            </a:r>
            <a:endParaRPr lang="en-US" altLang="zh-CN" sz="22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84" name="Freeform 5"/>
          <p:cNvSpPr/>
          <p:nvPr/>
        </p:nvSpPr>
        <p:spPr bwMode="auto">
          <a:xfrm>
            <a:off x="7158355" y="4313555"/>
            <a:ext cx="1007110" cy="1005840"/>
          </a:xfrm>
          <a:prstGeom prst="ellipse">
            <a:avLst/>
          </a:prstGeom>
          <a:solidFill>
            <a:srgbClr val="00B0F0"/>
          </a:solidFill>
          <a:ln w="25400">
            <a:noFill/>
          </a:ln>
          <a:effectLst/>
        </p:spPr>
        <p:txBody>
          <a:bodyPr vert="horz" wrap="square" lIns="91440" tIns="45720" rIns="91440" bIns="45720" numCol="1" anchor="t" anchorCtr="0" compatLnSpc="1"/>
          <a:lstStyle/>
          <a:p>
            <a:endParaRPr lang="zh-CN" altLang="en-US">
              <a:solidFill>
                <a:prstClr val="black"/>
              </a:solidFill>
            </a:endParaRPr>
          </a:p>
        </p:txBody>
      </p:sp>
      <p:sp>
        <p:nvSpPr>
          <p:cNvPr id="94" name="Freeform 5"/>
          <p:cNvSpPr/>
          <p:nvPr/>
        </p:nvSpPr>
        <p:spPr bwMode="auto">
          <a:xfrm>
            <a:off x="10243185" y="4288155"/>
            <a:ext cx="1007110" cy="1005840"/>
          </a:xfrm>
          <a:prstGeom prst="ellipse">
            <a:avLst/>
          </a:prstGeom>
          <a:solidFill>
            <a:srgbClr val="00B0F0"/>
          </a:solidFill>
          <a:ln w="25400">
            <a:noFill/>
          </a:ln>
          <a:effectLst/>
        </p:spPr>
        <p:txBody>
          <a:bodyPr vert="horz" wrap="square" lIns="91440" tIns="45720" rIns="91440" bIns="45720" numCol="1" anchor="t" anchorCtr="0" compatLnSpc="1"/>
          <a:lstStyle/>
          <a:p>
            <a:endParaRPr lang="zh-CN" altLang="en-US">
              <a:solidFill>
                <a:prstClr val="black"/>
              </a:solidFill>
            </a:endParaRPr>
          </a:p>
        </p:txBody>
      </p:sp>
      <p:sp>
        <p:nvSpPr>
          <p:cNvPr id="97" name="Freeform 5"/>
          <p:cNvSpPr/>
          <p:nvPr/>
        </p:nvSpPr>
        <p:spPr bwMode="auto">
          <a:xfrm>
            <a:off x="8700770" y="4288155"/>
            <a:ext cx="1007110" cy="1005840"/>
          </a:xfrm>
          <a:prstGeom prst="ellipse">
            <a:avLst/>
          </a:prstGeom>
          <a:solidFill>
            <a:srgbClr val="00B0F0"/>
          </a:solidFill>
          <a:ln w="25400">
            <a:noFill/>
          </a:ln>
          <a:effectLst/>
        </p:spPr>
        <p:txBody>
          <a:bodyPr vert="horz" wrap="square" lIns="91440" tIns="45720" rIns="91440" bIns="45720" numCol="1" anchor="t" anchorCtr="0" compatLnSpc="1"/>
          <a:lstStyle/>
          <a:p>
            <a:endParaRPr lang="zh-CN" altLang="en-US">
              <a:solidFill>
                <a:prstClr val="black"/>
              </a:solidFill>
            </a:endParaRPr>
          </a:p>
        </p:txBody>
      </p:sp>
      <p:sp>
        <p:nvSpPr>
          <p:cNvPr id="100" name="Freeform 5"/>
          <p:cNvSpPr/>
          <p:nvPr/>
        </p:nvSpPr>
        <p:spPr bwMode="auto">
          <a:xfrm>
            <a:off x="5615940" y="4303395"/>
            <a:ext cx="1007110" cy="1005840"/>
          </a:xfrm>
          <a:prstGeom prst="ellipse">
            <a:avLst/>
          </a:prstGeom>
          <a:solidFill>
            <a:srgbClr val="00B0F0"/>
          </a:solidFill>
          <a:ln w="25400">
            <a:noFill/>
          </a:ln>
          <a:effectLst/>
        </p:spPr>
        <p:txBody>
          <a:bodyPr vert="horz" wrap="square" lIns="91440" tIns="45720" rIns="91440" bIns="45720" numCol="1" anchor="t" anchorCtr="0" compatLnSpc="1"/>
          <a:lstStyle/>
          <a:p>
            <a:endParaRPr lang="zh-CN" altLang="en-US">
              <a:solidFill>
                <a:prstClr val="black"/>
              </a:solidFill>
            </a:endParaRPr>
          </a:p>
        </p:txBody>
      </p:sp>
      <p:sp>
        <p:nvSpPr>
          <p:cNvPr id="101" name="任意多边形 100"/>
          <p:cNvSpPr/>
          <p:nvPr/>
        </p:nvSpPr>
        <p:spPr>
          <a:xfrm>
            <a:off x="10346690" y="4518660"/>
            <a:ext cx="800100" cy="434975"/>
          </a:xfrm>
          <a:custGeom>
            <a:avLst/>
            <a:gdLst>
              <a:gd name="connsiteX0" fmla="*/ 2066619 w 5020531"/>
              <a:gd name="connsiteY0" fmla="*/ 0 h 2730916"/>
              <a:gd name="connsiteX1" fmla="*/ 2434901 w 5020531"/>
              <a:gd name="connsiteY1" fmla="*/ 152548 h 2730916"/>
              <a:gd name="connsiteX2" fmla="*/ 2501636 w 5020531"/>
              <a:gd name="connsiteY2" fmla="*/ 807414 h 2730916"/>
              <a:gd name="connsiteX3" fmla="*/ 2486696 w 5020531"/>
              <a:gd name="connsiteY3" fmla="*/ 825704 h 2730916"/>
              <a:gd name="connsiteX4" fmla="*/ 3000354 w 5020531"/>
              <a:gd name="connsiteY4" fmla="*/ 1691616 h 2730916"/>
              <a:gd name="connsiteX5" fmla="*/ 3025088 w 5020531"/>
              <a:gd name="connsiteY5" fmla="*/ 1689245 h 2730916"/>
              <a:gd name="connsiteX6" fmla="*/ 3124562 w 5020531"/>
              <a:gd name="connsiteY6" fmla="*/ 1698777 h 2730916"/>
              <a:gd name="connsiteX7" fmla="*/ 3220775 w 5020531"/>
              <a:gd name="connsiteY7" fmla="*/ 1727291 h 2730916"/>
              <a:gd name="connsiteX8" fmla="*/ 4183361 w 5020531"/>
              <a:gd name="connsiteY8" fmla="*/ 764705 h 2730916"/>
              <a:gd name="connsiteX9" fmla="*/ 3882688 w 5020531"/>
              <a:gd name="connsiteY9" fmla="*/ 464031 h 2730916"/>
              <a:gd name="connsiteX10" fmla="*/ 5020531 w 5020531"/>
              <a:gd name="connsiteY10" fmla="*/ 179170 h 2730916"/>
              <a:gd name="connsiteX11" fmla="*/ 4735670 w 5020531"/>
              <a:gd name="connsiteY11" fmla="*/ 1317014 h 2730916"/>
              <a:gd name="connsiteX12" fmla="*/ 4470465 w 5020531"/>
              <a:gd name="connsiteY12" fmla="*/ 1051809 h 2730916"/>
              <a:gd name="connsiteX13" fmla="*/ 3507874 w 5020531"/>
              <a:gd name="connsiteY13" fmla="*/ 2014401 h 2730916"/>
              <a:gd name="connsiteX14" fmla="*/ 3536383 w 5020531"/>
              <a:gd name="connsiteY14" fmla="*/ 2110603 h 2730916"/>
              <a:gd name="connsiteX15" fmla="*/ 3393365 w 5020531"/>
              <a:gd name="connsiteY15" fmla="*/ 2578364 h 2730916"/>
              <a:gd name="connsiteX16" fmla="*/ 2656795 w 5020531"/>
              <a:gd name="connsiteY16" fmla="*/ 2578369 h 2730916"/>
              <a:gd name="connsiteX17" fmla="*/ 2590059 w 5020531"/>
              <a:gd name="connsiteY17" fmla="*/ 1923503 h 2730916"/>
              <a:gd name="connsiteX18" fmla="*/ 2596241 w 5020531"/>
              <a:gd name="connsiteY18" fmla="*/ 1915935 h 2730916"/>
              <a:gd name="connsiteX19" fmla="*/ 2077036 w 5020531"/>
              <a:gd name="connsiteY19" fmla="*/ 1040671 h 2730916"/>
              <a:gd name="connsiteX20" fmla="*/ 2066611 w 5020531"/>
              <a:gd name="connsiteY20" fmla="*/ 1041671 h 2730916"/>
              <a:gd name="connsiteX21" fmla="*/ 1967135 w 5020531"/>
              <a:gd name="connsiteY21" fmla="*/ 1032137 h 2730916"/>
              <a:gd name="connsiteX22" fmla="*/ 1873123 w 5020531"/>
              <a:gd name="connsiteY22" fmla="*/ 1004277 h 2730916"/>
              <a:gd name="connsiteX23" fmla="*/ 1004273 w 5020531"/>
              <a:gd name="connsiteY23" fmla="*/ 1873126 h 2730916"/>
              <a:gd name="connsiteX24" fmla="*/ 1032136 w 5020531"/>
              <a:gd name="connsiteY24" fmla="*/ 1967145 h 2730916"/>
              <a:gd name="connsiteX25" fmla="*/ 889117 w 5020531"/>
              <a:gd name="connsiteY25" fmla="*/ 2434906 h 2730916"/>
              <a:gd name="connsiteX26" fmla="*/ 152547 w 5020531"/>
              <a:gd name="connsiteY26" fmla="*/ 2434911 h 2730916"/>
              <a:gd name="connsiteX27" fmla="*/ 152552 w 5020531"/>
              <a:gd name="connsiteY27" fmla="*/ 1698342 h 2730916"/>
              <a:gd name="connsiteX28" fmla="*/ 520836 w 5020531"/>
              <a:gd name="connsiteY28" fmla="*/ 1545793 h 2730916"/>
              <a:gd name="connsiteX29" fmla="*/ 620310 w 5020531"/>
              <a:gd name="connsiteY29" fmla="*/ 1555324 h 2730916"/>
              <a:gd name="connsiteX30" fmla="*/ 714351 w 5020531"/>
              <a:gd name="connsiteY30" fmla="*/ 1583192 h 2730916"/>
              <a:gd name="connsiteX31" fmla="*/ 1583182 w 5020531"/>
              <a:gd name="connsiteY31" fmla="*/ 714361 h 2730916"/>
              <a:gd name="connsiteX32" fmla="*/ 1555312 w 5020531"/>
              <a:gd name="connsiteY32" fmla="*/ 620315 h 2730916"/>
              <a:gd name="connsiteX33" fmla="*/ 1698331 w 5020531"/>
              <a:gd name="connsiteY33" fmla="*/ 152553 h 2730916"/>
              <a:gd name="connsiteX34" fmla="*/ 2066619 w 5020531"/>
              <a:gd name="connsiteY34" fmla="*/ 0 h 2730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020531" h="2730916">
                <a:moveTo>
                  <a:pt x="2066619" y="0"/>
                </a:moveTo>
                <a:cubicBezTo>
                  <a:pt x="2199909" y="4"/>
                  <a:pt x="2333204" y="50851"/>
                  <a:pt x="2434901" y="152548"/>
                </a:cubicBezTo>
                <a:cubicBezTo>
                  <a:pt x="2612875" y="330522"/>
                  <a:pt x="2635118" y="605251"/>
                  <a:pt x="2501636" y="807414"/>
                </a:cubicBezTo>
                <a:lnTo>
                  <a:pt x="2486696" y="825704"/>
                </a:lnTo>
                <a:lnTo>
                  <a:pt x="3000354" y="1691616"/>
                </a:lnTo>
                <a:lnTo>
                  <a:pt x="3025088" y="1689245"/>
                </a:lnTo>
                <a:cubicBezTo>
                  <a:pt x="3058410" y="1689245"/>
                  <a:pt x="3091732" y="1692422"/>
                  <a:pt x="3124562" y="1698777"/>
                </a:cubicBezTo>
                <a:lnTo>
                  <a:pt x="3220775" y="1727291"/>
                </a:lnTo>
                <a:lnTo>
                  <a:pt x="4183361" y="764705"/>
                </a:lnTo>
                <a:lnTo>
                  <a:pt x="3882688" y="464031"/>
                </a:lnTo>
                <a:lnTo>
                  <a:pt x="5020531" y="179170"/>
                </a:lnTo>
                <a:lnTo>
                  <a:pt x="4735670" y="1317014"/>
                </a:lnTo>
                <a:lnTo>
                  <a:pt x="4470465" y="1051809"/>
                </a:lnTo>
                <a:lnTo>
                  <a:pt x="3507874" y="2014401"/>
                </a:lnTo>
                <a:lnTo>
                  <a:pt x="3536383" y="2110603"/>
                </a:lnTo>
                <a:cubicBezTo>
                  <a:pt x="3568163" y="2274751"/>
                  <a:pt x="3520489" y="2451239"/>
                  <a:pt x="3393365" y="2578364"/>
                </a:cubicBezTo>
                <a:cubicBezTo>
                  <a:pt x="3189965" y="2781764"/>
                  <a:pt x="2860194" y="2781768"/>
                  <a:pt x="2656795" y="2578369"/>
                </a:cubicBezTo>
                <a:cubicBezTo>
                  <a:pt x="2478821" y="2400395"/>
                  <a:pt x="2456577" y="2125667"/>
                  <a:pt x="2590059" y="1923503"/>
                </a:cubicBezTo>
                <a:lnTo>
                  <a:pt x="2596241" y="1915935"/>
                </a:lnTo>
                <a:lnTo>
                  <a:pt x="2077036" y="1040671"/>
                </a:lnTo>
                <a:lnTo>
                  <a:pt x="2066611" y="1041671"/>
                </a:lnTo>
                <a:cubicBezTo>
                  <a:pt x="2033288" y="1041671"/>
                  <a:pt x="1999964" y="1038493"/>
                  <a:pt x="1967135" y="1032137"/>
                </a:cubicBezTo>
                <a:lnTo>
                  <a:pt x="1873123" y="1004277"/>
                </a:lnTo>
                <a:lnTo>
                  <a:pt x="1004273" y="1873126"/>
                </a:lnTo>
                <a:lnTo>
                  <a:pt x="1032136" y="1967145"/>
                </a:lnTo>
                <a:cubicBezTo>
                  <a:pt x="1063915" y="2131293"/>
                  <a:pt x="1016242" y="2307781"/>
                  <a:pt x="889117" y="2434906"/>
                </a:cubicBezTo>
                <a:cubicBezTo>
                  <a:pt x="685718" y="2638306"/>
                  <a:pt x="355946" y="2638311"/>
                  <a:pt x="152547" y="2434911"/>
                </a:cubicBezTo>
                <a:cubicBezTo>
                  <a:pt x="-50851" y="2231513"/>
                  <a:pt x="-50851" y="1901745"/>
                  <a:pt x="152552" y="1698342"/>
                </a:cubicBezTo>
                <a:cubicBezTo>
                  <a:pt x="254250" y="1596644"/>
                  <a:pt x="387545" y="1545789"/>
                  <a:pt x="520836" y="1545793"/>
                </a:cubicBezTo>
                <a:cubicBezTo>
                  <a:pt x="554158" y="1545792"/>
                  <a:pt x="587481" y="1548968"/>
                  <a:pt x="620310" y="1555324"/>
                </a:cubicBezTo>
                <a:lnTo>
                  <a:pt x="714351" y="1583192"/>
                </a:lnTo>
                <a:lnTo>
                  <a:pt x="1583182" y="714361"/>
                </a:lnTo>
                <a:lnTo>
                  <a:pt x="1555312" y="620315"/>
                </a:lnTo>
                <a:cubicBezTo>
                  <a:pt x="1523533" y="456167"/>
                  <a:pt x="1571206" y="279679"/>
                  <a:pt x="1698331" y="152553"/>
                </a:cubicBezTo>
                <a:cubicBezTo>
                  <a:pt x="1800034" y="50852"/>
                  <a:pt x="1933324" y="0"/>
                  <a:pt x="2066619"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TextBox 12"/>
          <p:cNvSpPr txBox="1"/>
          <p:nvPr/>
        </p:nvSpPr>
        <p:spPr>
          <a:xfrm>
            <a:off x="1442755" y="2868215"/>
            <a:ext cx="2825750" cy="368935"/>
          </a:xfrm>
          <a:prstGeom prst="rect">
            <a:avLst/>
          </a:prstGeom>
          <a:noFill/>
        </p:spPr>
        <p:txBody>
          <a:bodyPr wrap="none" lIns="0" tIns="0" rIns="0" bIns="0" rtlCol="0">
            <a:spAutoFit/>
          </a:bodyPr>
          <a:lstStyle/>
          <a:p>
            <a:r>
              <a:rPr lang="zh-CN" altLang="en-US" sz="2400" b="1" dirty="0">
                <a:solidFill>
                  <a:schemeClr val="tx1"/>
                </a:solidFill>
                <a:latin typeface="微软雅黑" panose="020B0503020204020204" pitchFamily="34" charset="-122"/>
                <a:ea typeface="微软雅黑" panose="020B0503020204020204" pitchFamily="34" charset="-122"/>
              </a:rPr>
              <a:t>加密</a:t>
            </a:r>
            <a:r>
              <a:rPr lang="en-US" altLang="zh-CN" sz="2400" b="1" dirty="0">
                <a:solidFill>
                  <a:schemeClr val="tx1"/>
                </a:solidFill>
                <a:latin typeface="微软雅黑" panose="020B0503020204020204" pitchFamily="34" charset="-122"/>
                <a:ea typeface="微软雅黑" panose="020B0503020204020204" pitchFamily="34" charset="-122"/>
              </a:rPr>
              <a:t>+</a:t>
            </a:r>
            <a:r>
              <a:rPr lang="zh-CN" altLang="en-US" sz="2400" b="1" dirty="0">
                <a:solidFill>
                  <a:schemeClr val="tx1"/>
                </a:solidFill>
                <a:latin typeface="微软雅黑" panose="020B0503020204020204" pitchFamily="34" charset="-122"/>
                <a:ea typeface="微软雅黑" panose="020B0503020204020204" pitchFamily="34" charset="-122"/>
              </a:rPr>
              <a:t>监控</a:t>
            </a:r>
            <a:r>
              <a:rPr lang="en-US" altLang="zh-CN" sz="2400" b="1" dirty="0">
                <a:solidFill>
                  <a:schemeClr val="tx1"/>
                </a:solidFill>
                <a:latin typeface="微软雅黑" panose="020B0503020204020204" pitchFamily="34" charset="-122"/>
                <a:ea typeface="微软雅黑" panose="020B0503020204020204" pitchFamily="34" charset="-122"/>
              </a:rPr>
              <a:t>+</a:t>
            </a:r>
            <a:r>
              <a:rPr lang="zh-CN" altLang="en-US" sz="2400" b="1" dirty="0">
                <a:solidFill>
                  <a:schemeClr val="tx1"/>
                </a:solidFill>
                <a:latin typeface="微软雅黑" panose="020B0503020204020204" pitchFamily="34" charset="-122"/>
                <a:ea typeface="微软雅黑" panose="020B0503020204020204" pitchFamily="34" charset="-122"/>
              </a:rPr>
              <a:t>日志审计</a:t>
            </a:r>
            <a:endParaRPr lang="zh-CN" altLang="en-US" sz="2400" b="1" dirty="0">
              <a:solidFill>
                <a:schemeClr val="tx1"/>
              </a:solidFill>
              <a:latin typeface="微软雅黑" panose="020B0503020204020204" pitchFamily="34" charset="-122"/>
              <a:ea typeface="微软雅黑" panose="020B0503020204020204" pitchFamily="34" charset="-122"/>
            </a:endParaRPr>
          </a:p>
        </p:txBody>
      </p:sp>
      <p:sp>
        <p:nvSpPr>
          <p:cNvPr id="124" name="Freeform 168"/>
          <p:cNvSpPr>
            <a:spLocks noChangeAspect="1" noEditPoints="1"/>
          </p:cNvSpPr>
          <p:nvPr/>
        </p:nvSpPr>
        <p:spPr bwMode="auto">
          <a:xfrm>
            <a:off x="7423785" y="4599940"/>
            <a:ext cx="476885" cy="408940"/>
          </a:xfrm>
          <a:custGeom>
            <a:avLst/>
            <a:gdLst>
              <a:gd name="T0" fmla="*/ 4 w 94"/>
              <a:gd name="T1" fmla="*/ 19 h 81"/>
              <a:gd name="T2" fmla="*/ 46 w 94"/>
              <a:gd name="T3" fmla="*/ 19 h 81"/>
              <a:gd name="T4" fmla="*/ 50 w 94"/>
              <a:gd name="T5" fmla="*/ 16 h 81"/>
              <a:gd name="T6" fmla="*/ 73 w 94"/>
              <a:gd name="T7" fmla="*/ 0 h 81"/>
              <a:gd name="T8" fmla="*/ 73 w 94"/>
              <a:gd name="T9" fmla="*/ 33 h 81"/>
              <a:gd name="T10" fmla="*/ 73 w 94"/>
              <a:gd name="T11" fmla="*/ 66 h 81"/>
              <a:gd name="T12" fmla="*/ 50 w 94"/>
              <a:gd name="T13" fmla="*/ 49 h 81"/>
              <a:gd name="T14" fmla="*/ 46 w 94"/>
              <a:gd name="T15" fmla="*/ 47 h 81"/>
              <a:gd name="T16" fmla="*/ 33 w 94"/>
              <a:gd name="T17" fmla="*/ 47 h 81"/>
              <a:gd name="T18" fmla="*/ 40 w 94"/>
              <a:gd name="T19" fmla="*/ 70 h 81"/>
              <a:gd name="T20" fmla="*/ 45 w 94"/>
              <a:gd name="T21" fmla="*/ 70 h 81"/>
              <a:gd name="T22" fmla="*/ 45 w 94"/>
              <a:gd name="T23" fmla="*/ 81 h 81"/>
              <a:gd name="T24" fmla="*/ 43 w 94"/>
              <a:gd name="T25" fmla="*/ 81 h 81"/>
              <a:gd name="T26" fmla="*/ 21 w 94"/>
              <a:gd name="T27" fmla="*/ 81 h 81"/>
              <a:gd name="T28" fmla="*/ 11 w 94"/>
              <a:gd name="T29" fmla="*/ 47 h 81"/>
              <a:gd name="T30" fmla="*/ 4 w 94"/>
              <a:gd name="T31" fmla="*/ 47 h 81"/>
              <a:gd name="T32" fmla="*/ 4 w 94"/>
              <a:gd name="T33" fmla="*/ 19 h 81"/>
              <a:gd name="T34" fmla="*/ 87 w 94"/>
              <a:gd name="T35" fmla="*/ 23 h 81"/>
              <a:gd name="T36" fmla="*/ 94 w 94"/>
              <a:gd name="T37" fmla="*/ 33 h 81"/>
              <a:gd name="T38" fmla="*/ 87 w 94"/>
              <a:gd name="T39" fmla="*/ 43 h 81"/>
              <a:gd name="T40" fmla="*/ 87 w 94"/>
              <a:gd name="T41" fmla="*/ 66 h 81"/>
              <a:gd name="T42" fmla="*/ 78 w 94"/>
              <a:gd name="T43" fmla="*/ 66 h 81"/>
              <a:gd name="T44" fmla="*/ 78 w 94"/>
              <a:gd name="T45" fmla="*/ 0 h 81"/>
              <a:gd name="T46" fmla="*/ 87 w 94"/>
              <a:gd name="T47" fmla="*/ 0 h 81"/>
              <a:gd name="T48" fmla="*/ 87 w 94"/>
              <a:gd name="T49" fmla="*/ 23 h 81"/>
              <a:gd name="T50" fmla="*/ 46 w 94"/>
              <a:gd name="T51" fmla="*/ 49 h 81"/>
              <a:gd name="T52" fmla="*/ 37 w 94"/>
              <a:gd name="T53" fmla="*/ 49 h 81"/>
              <a:gd name="T54" fmla="*/ 40 w 94"/>
              <a:gd name="T55" fmla="*/ 61 h 81"/>
              <a:gd name="T56" fmla="*/ 43 w 94"/>
              <a:gd name="T57" fmla="*/ 61 h 81"/>
              <a:gd name="T58" fmla="*/ 43 w 94"/>
              <a:gd name="T59" fmla="*/ 57 h 81"/>
              <a:gd name="T60" fmla="*/ 46 w 94"/>
              <a:gd name="T61" fmla="*/ 49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4" h="81">
                <a:moveTo>
                  <a:pt x="4" y="19"/>
                </a:moveTo>
                <a:cubicBezTo>
                  <a:pt x="46" y="19"/>
                  <a:pt x="46" y="19"/>
                  <a:pt x="46" y="19"/>
                </a:cubicBezTo>
                <a:cubicBezTo>
                  <a:pt x="50" y="16"/>
                  <a:pt x="50" y="16"/>
                  <a:pt x="50" y="16"/>
                </a:cubicBezTo>
                <a:cubicBezTo>
                  <a:pt x="73" y="0"/>
                  <a:pt x="73" y="0"/>
                  <a:pt x="73" y="0"/>
                </a:cubicBezTo>
                <a:cubicBezTo>
                  <a:pt x="73" y="33"/>
                  <a:pt x="73" y="33"/>
                  <a:pt x="73" y="33"/>
                </a:cubicBezTo>
                <a:cubicBezTo>
                  <a:pt x="73" y="66"/>
                  <a:pt x="73" y="66"/>
                  <a:pt x="73" y="66"/>
                </a:cubicBezTo>
                <a:cubicBezTo>
                  <a:pt x="50" y="49"/>
                  <a:pt x="50" y="49"/>
                  <a:pt x="50" y="49"/>
                </a:cubicBezTo>
                <a:cubicBezTo>
                  <a:pt x="46" y="47"/>
                  <a:pt x="46" y="47"/>
                  <a:pt x="46" y="47"/>
                </a:cubicBezTo>
                <a:cubicBezTo>
                  <a:pt x="33" y="47"/>
                  <a:pt x="33" y="47"/>
                  <a:pt x="33" y="47"/>
                </a:cubicBezTo>
                <a:cubicBezTo>
                  <a:pt x="40" y="70"/>
                  <a:pt x="40" y="70"/>
                  <a:pt x="40" y="70"/>
                </a:cubicBezTo>
                <a:cubicBezTo>
                  <a:pt x="45" y="70"/>
                  <a:pt x="45" y="70"/>
                  <a:pt x="45" y="70"/>
                </a:cubicBezTo>
                <a:cubicBezTo>
                  <a:pt x="45" y="81"/>
                  <a:pt x="45" y="81"/>
                  <a:pt x="45" y="81"/>
                </a:cubicBezTo>
                <a:cubicBezTo>
                  <a:pt x="43" y="81"/>
                  <a:pt x="43" y="81"/>
                  <a:pt x="43" y="81"/>
                </a:cubicBezTo>
                <a:cubicBezTo>
                  <a:pt x="21" y="81"/>
                  <a:pt x="21" y="81"/>
                  <a:pt x="21" y="81"/>
                </a:cubicBezTo>
                <a:cubicBezTo>
                  <a:pt x="11" y="47"/>
                  <a:pt x="11" y="47"/>
                  <a:pt x="11" y="47"/>
                </a:cubicBezTo>
                <a:cubicBezTo>
                  <a:pt x="4" y="47"/>
                  <a:pt x="4" y="47"/>
                  <a:pt x="4" y="47"/>
                </a:cubicBezTo>
                <a:cubicBezTo>
                  <a:pt x="0" y="37"/>
                  <a:pt x="0" y="28"/>
                  <a:pt x="4" y="19"/>
                </a:cubicBezTo>
                <a:close/>
                <a:moveTo>
                  <a:pt x="87" y="23"/>
                </a:moveTo>
                <a:cubicBezTo>
                  <a:pt x="91" y="24"/>
                  <a:pt x="94" y="28"/>
                  <a:pt x="94" y="33"/>
                </a:cubicBezTo>
                <a:cubicBezTo>
                  <a:pt x="94" y="38"/>
                  <a:pt x="91" y="42"/>
                  <a:pt x="87" y="43"/>
                </a:cubicBezTo>
                <a:cubicBezTo>
                  <a:pt x="87" y="66"/>
                  <a:pt x="87" y="66"/>
                  <a:pt x="87" y="66"/>
                </a:cubicBezTo>
                <a:cubicBezTo>
                  <a:pt x="78" y="66"/>
                  <a:pt x="78" y="66"/>
                  <a:pt x="78" y="66"/>
                </a:cubicBezTo>
                <a:cubicBezTo>
                  <a:pt x="78" y="0"/>
                  <a:pt x="78" y="0"/>
                  <a:pt x="78" y="0"/>
                </a:cubicBezTo>
                <a:cubicBezTo>
                  <a:pt x="87" y="0"/>
                  <a:pt x="87" y="0"/>
                  <a:pt x="87" y="0"/>
                </a:cubicBezTo>
                <a:cubicBezTo>
                  <a:pt x="87" y="23"/>
                  <a:pt x="87" y="23"/>
                  <a:pt x="87" y="23"/>
                </a:cubicBezTo>
                <a:close/>
                <a:moveTo>
                  <a:pt x="46" y="49"/>
                </a:moveTo>
                <a:cubicBezTo>
                  <a:pt x="37" y="49"/>
                  <a:pt x="37" y="49"/>
                  <a:pt x="37" y="49"/>
                </a:cubicBezTo>
                <a:cubicBezTo>
                  <a:pt x="40" y="61"/>
                  <a:pt x="40" y="61"/>
                  <a:pt x="40" y="61"/>
                </a:cubicBezTo>
                <a:cubicBezTo>
                  <a:pt x="43" y="61"/>
                  <a:pt x="43" y="61"/>
                  <a:pt x="43" y="61"/>
                </a:cubicBezTo>
                <a:cubicBezTo>
                  <a:pt x="43" y="57"/>
                  <a:pt x="43" y="57"/>
                  <a:pt x="43" y="57"/>
                </a:cubicBezTo>
                <a:lnTo>
                  <a:pt x="46" y="49"/>
                </a:lnTo>
                <a:close/>
              </a:path>
            </a:pathLst>
          </a:custGeom>
          <a:solidFill>
            <a:schemeClr val="bg1"/>
          </a:solidFill>
          <a:ln>
            <a:noFill/>
          </a:ln>
        </p:spPr>
        <p:txBody>
          <a:bodyPr vert="horz" wrap="square" lIns="121920" tIns="60960" rIns="121920" bIns="60960" numCol="1" anchor="t" anchorCtr="0" compatLnSpc="1"/>
          <a:lstStyle/>
          <a:p>
            <a:endParaRPr lang="zh-CN" altLang="en-US" sz="2490">
              <a:latin typeface="微软雅黑" panose="020B0503020204020204" pitchFamily="34" charset="-122"/>
              <a:ea typeface="微软雅黑" panose="020B0503020204020204" pitchFamily="34" charset="-122"/>
              <a:cs typeface="Arial" panose="020B0604020202020204" pitchFamily="34" charset="0"/>
            </a:endParaRPr>
          </a:p>
        </p:txBody>
      </p:sp>
      <p:sp>
        <p:nvSpPr>
          <p:cNvPr id="3" name="Freeform 37"/>
          <p:cNvSpPr>
            <a:spLocks noEditPoints="1"/>
          </p:cNvSpPr>
          <p:nvPr/>
        </p:nvSpPr>
        <p:spPr bwMode="auto">
          <a:xfrm>
            <a:off x="5896486" y="4499783"/>
            <a:ext cx="446271" cy="582632"/>
          </a:xfrm>
          <a:custGeom>
            <a:avLst/>
            <a:gdLst>
              <a:gd name="T0" fmla="*/ 103 w 109"/>
              <a:gd name="T1" fmla="*/ 68 h 142"/>
              <a:gd name="T2" fmla="*/ 96 w 109"/>
              <a:gd name="T3" fmla="*/ 68 h 142"/>
              <a:gd name="T4" fmla="*/ 96 w 109"/>
              <a:gd name="T5" fmla="*/ 44 h 142"/>
              <a:gd name="T6" fmla="*/ 84 w 109"/>
              <a:gd name="T7" fmla="*/ 13 h 142"/>
              <a:gd name="T8" fmla="*/ 54 w 109"/>
              <a:gd name="T9" fmla="*/ 0 h 142"/>
              <a:gd name="T10" fmla="*/ 25 w 109"/>
              <a:gd name="T11" fmla="*/ 13 h 142"/>
              <a:gd name="T12" fmla="*/ 13 w 109"/>
              <a:gd name="T13" fmla="*/ 44 h 142"/>
              <a:gd name="T14" fmla="*/ 13 w 109"/>
              <a:gd name="T15" fmla="*/ 68 h 142"/>
              <a:gd name="T16" fmla="*/ 5 w 109"/>
              <a:gd name="T17" fmla="*/ 68 h 142"/>
              <a:gd name="T18" fmla="*/ 0 w 109"/>
              <a:gd name="T19" fmla="*/ 73 h 142"/>
              <a:gd name="T20" fmla="*/ 0 w 109"/>
              <a:gd name="T21" fmla="*/ 137 h 142"/>
              <a:gd name="T22" fmla="*/ 5 w 109"/>
              <a:gd name="T23" fmla="*/ 142 h 142"/>
              <a:gd name="T24" fmla="*/ 103 w 109"/>
              <a:gd name="T25" fmla="*/ 142 h 142"/>
              <a:gd name="T26" fmla="*/ 109 w 109"/>
              <a:gd name="T27" fmla="*/ 137 h 142"/>
              <a:gd name="T28" fmla="*/ 109 w 109"/>
              <a:gd name="T29" fmla="*/ 73 h 142"/>
              <a:gd name="T30" fmla="*/ 103 w 109"/>
              <a:gd name="T31" fmla="*/ 68 h 142"/>
              <a:gd name="T32" fmla="*/ 66 w 109"/>
              <a:gd name="T33" fmla="*/ 124 h 142"/>
              <a:gd name="T34" fmla="*/ 54 w 109"/>
              <a:gd name="T35" fmla="*/ 136 h 142"/>
              <a:gd name="T36" fmla="*/ 42 w 109"/>
              <a:gd name="T37" fmla="*/ 124 h 142"/>
              <a:gd name="T38" fmla="*/ 42 w 109"/>
              <a:gd name="T39" fmla="*/ 102 h 142"/>
              <a:gd name="T40" fmla="*/ 54 w 109"/>
              <a:gd name="T41" fmla="*/ 91 h 142"/>
              <a:gd name="T42" fmla="*/ 66 w 109"/>
              <a:gd name="T43" fmla="*/ 102 h 142"/>
              <a:gd name="T44" fmla="*/ 66 w 109"/>
              <a:gd name="T45" fmla="*/ 124 h 142"/>
              <a:gd name="T46" fmla="*/ 76 w 109"/>
              <a:gd name="T47" fmla="*/ 68 h 142"/>
              <a:gd name="T48" fmla="*/ 32 w 109"/>
              <a:gd name="T49" fmla="*/ 68 h 142"/>
              <a:gd name="T50" fmla="*/ 32 w 109"/>
              <a:gd name="T51" fmla="*/ 44 h 142"/>
              <a:gd name="T52" fmla="*/ 39 w 109"/>
              <a:gd name="T53" fmla="*/ 27 h 142"/>
              <a:gd name="T54" fmla="*/ 54 w 109"/>
              <a:gd name="T55" fmla="*/ 20 h 142"/>
              <a:gd name="T56" fmla="*/ 70 w 109"/>
              <a:gd name="T57" fmla="*/ 27 h 142"/>
              <a:gd name="T58" fmla="*/ 76 w 109"/>
              <a:gd name="T59" fmla="*/ 44 h 142"/>
              <a:gd name="T60" fmla="*/ 76 w 109"/>
              <a:gd name="T61" fmla="*/ 68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09" h="142">
                <a:moveTo>
                  <a:pt x="103" y="68"/>
                </a:moveTo>
                <a:cubicBezTo>
                  <a:pt x="96" y="68"/>
                  <a:pt x="96" y="68"/>
                  <a:pt x="96" y="68"/>
                </a:cubicBezTo>
                <a:cubicBezTo>
                  <a:pt x="96" y="44"/>
                  <a:pt x="96" y="44"/>
                  <a:pt x="96" y="44"/>
                </a:cubicBezTo>
                <a:cubicBezTo>
                  <a:pt x="96" y="32"/>
                  <a:pt x="92" y="21"/>
                  <a:pt x="84" y="13"/>
                </a:cubicBezTo>
                <a:cubicBezTo>
                  <a:pt x="77" y="5"/>
                  <a:pt x="66" y="0"/>
                  <a:pt x="54" y="0"/>
                </a:cubicBezTo>
                <a:cubicBezTo>
                  <a:pt x="43" y="0"/>
                  <a:pt x="32" y="5"/>
                  <a:pt x="25" y="13"/>
                </a:cubicBezTo>
                <a:cubicBezTo>
                  <a:pt x="17" y="21"/>
                  <a:pt x="13" y="32"/>
                  <a:pt x="13" y="44"/>
                </a:cubicBezTo>
                <a:cubicBezTo>
                  <a:pt x="13" y="68"/>
                  <a:pt x="13" y="68"/>
                  <a:pt x="13" y="68"/>
                </a:cubicBezTo>
                <a:cubicBezTo>
                  <a:pt x="5" y="68"/>
                  <a:pt x="5" y="68"/>
                  <a:pt x="5" y="68"/>
                </a:cubicBezTo>
                <a:cubicBezTo>
                  <a:pt x="2" y="68"/>
                  <a:pt x="0" y="70"/>
                  <a:pt x="0" y="73"/>
                </a:cubicBezTo>
                <a:cubicBezTo>
                  <a:pt x="0" y="137"/>
                  <a:pt x="0" y="137"/>
                  <a:pt x="0" y="137"/>
                </a:cubicBezTo>
                <a:cubicBezTo>
                  <a:pt x="0" y="140"/>
                  <a:pt x="2" y="142"/>
                  <a:pt x="5" y="142"/>
                </a:cubicBezTo>
                <a:cubicBezTo>
                  <a:pt x="103" y="142"/>
                  <a:pt x="103" y="142"/>
                  <a:pt x="103" y="142"/>
                </a:cubicBezTo>
                <a:cubicBezTo>
                  <a:pt x="106" y="142"/>
                  <a:pt x="109" y="140"/>
                  <a:pt x="109" y="137"/>
                </a:cubicBezTo>
                <a:cubicBezTo>
                  <a:pt x="109" y="73"/>
                  <a:pt x="109" y="73"/>
                  <a:pt x="109" y="73"/>
                </a:cubicBezTo>
                <a:cubicBezTo>
                  <a:pt x="109" y="70"/>
                  <a:pt x="106" y="68"/>
                  <a:pt x="103" y="68"/>
                </a:cubicBezTo>
                <a:close/>
                <a:moveTo>
                  <a:pt x="66" y="124"/>
                </a:moveTo>
                <a:cubicBezTo>
                  <a:pt x="66" y="131"/>
                  <a:pt x="61" y="136"/>
                  <a:pt x="54" y="136"/>
                </a:cubicBezTo>
                <a:cubicBezTo>
                  <a:pt x="48" y="136"/>
                  <a:pt x="42" y="131"/>
                  <a:pt x="42" y="124"/>
                </a:cubicBezTo>
                <a:cubicBezTo>
                  <a:pt x="42" y="102"/>
                  <a:pt x="42" y="102"/>
                  <a:pt x="42" y="102"/>
                </a:cubicBezTo>
                <a:cubicBezTo>
                  <a:pt x="42" y="96"/>
                  <a:pt x="48" y="91"/>
                  <a:pt x="54" y="91"/>
                </a:cubicBezTo>
                <a:cubicBezTo>
                  <a:pt x="61" y="91"/>
                  <a:pt x="66" y="96"/>
                  <a:pt x="66" y="102"/>
                </a:cubicBezTo>
                <a:lnTo>
                  <a:pt x="66" y="124"/>
                </a:lnTo>
                <a:close/>
                <a:moveTo>
                  <a:pt x="76" y="68"/>
                </a:moveTo>
                <a:cubicBezTo>
                  <a:pt x="32" y="68"/>
                  <a:pt x="32" y="68"/>
                  <a:pt x="32" y="68"/>
                </a:cubicBezTo>
                <a:cubicBezTo>
                  <a:pt x="32" y="44"/>
                  <a:pt x="32" y="44"/>
                  <a:pt x="32" y="44"/>
                </a:cubicBezTo>
                <a:cubicBezTo>
                  <a:pt x="32" y="37"/>
                  <a:pt x="35" y="31"/>
                  <a:pt x="39" y="27"/>
                </a:cubicBezTo>
                <a:cubicBezTo>
                  <a:pt x="43" y="22"/>
                  <a:pt x="48" y="20"/>
                  <a:pt x="54" y="20"/>
                </a:cubicBezTo>
                <a:cubicBezTo>
                  <a:pt x="60" y="20"/>
                  <a:pt x="66" y="22"/>
                  <a:pt x="70" y="27"/>
                </a:cubicBezTo>
                <a:cubicBezTo>
                  <a:pt x="74" y="31"/>
                  <a:pt x="76" y="37"/>
                  <a:pt x="76" y="44"/>
                </a:cubicBezTo>
                <a:lnTo>
                  <a:pt x="76" y="68"/>
                </a:lnTo>
                <a:close/>
              </a:path>
            </a:pathLst>
          </a:custGeom>
          <a:solidFill>
            <a:schemeClr val="bg1"/>
          </a:solidFill>
          <a:ln w="9525">
            <a:noFill/>
            <a:round/>
          </a:ln>
        </p:spPr>
        <p:txBody>
          <a:bodyPr vert="horz" wrap="square" lIns="121920" tIns="60960" rIns="121920" bIns="60960" numCol="1" anchor="t" anchorCtr="0" compatLnSpc="1"/>
          <a:lstStyle/>
          <a:p>
            <a:endParaRPr lang="en-US" sz="3200"/>
          </a:p>
        </p:txBody>
      </p:sp>
      <p:sp>
        <p:nvSpPr>
          <p:cNvPr id="4" name="Freeform 38"/>
          <p:cNvSpPr/>
          <p:nvPr/>
        </p:nvSpPr>
        <p:spPr bwMode="auto">
          <a:xfrm>
            <a:off x="6089871" y="4896469"/>
            <a:ext cx="59502" cy="131403"/>
          </a:xfrm>
          <a:custGeom>
            <a:avLst/>
            <a:gdLst>
              <a:gd name="T0" fmla="*/ 7 w 14"/>
              <a:gd name="T1" fmla="*/ 0 h 32"/>
              <a:gd name="T2" fmla="*/ 0 w 14"/>
              <a:gd name="T3" fmla="*/ 7 h 32"/>
              <a:gd name="T4" fmla="*/ 0 w 14"/>
              <a:gd name="T5" fmla="*/ 25 h 32"/>
              <a:gd name="T6" fmla="*/ 7 w 14"/>
              <a:gd name="T7" fmla="*/ 32 h 32"/>
              <a:gd name="T8" fmla="*/ 14 w 14"/>
              <a:gd name="T9" fmla="*/ 25 h 32"/>
              <a:gd name="T10" fmla="*/ 14 w 14"/>
              <a:gd name="T11" fmla="*/ 7 h 32"/>
              <a:gd name="T12" fmla="*/ 7 w 14"/>
              <a:gd name="T13" fmla="*/ 0 h 32"/>
            </a:gdLst>
            <a:ahLst/>
            <a:cxnLst>
              <a:cxn ang="0">
                <a:pos x="T0" y="T1"/>
              </a:cxn>
              <a:cxn ang="0">
                <a:pos x="T2" y="T3"/>
              </a:cxn>
              <a:cxn ang="0">
                <a:pos x="T4" y="T5"/>
              </a:cxn>
              <a:cxn ang="0">
                <a:pos x="T6" y="T7"/>
              </a:cxn>
              <a:cxn ang="0">
                <a:pos x="T8" y="T9"/>
              </a:cxn>
              <a:cxn ang="0">
                <a:pos x="T10" y="T11"/>
              </a:cxn>
              <a:cxn ang="0">
                <a:pos x="T12" y="T13"/>
              </a:cxn>
            </a:cxnLst>
            <a:rect l="0" t="0" r="r" b="b"/>
            <a:pathLst>
              <a:path w="14" h="32">
                <a:moveTo>
                  <a:pt x="7" y="0"/>
                </a:moveTo>
                <a:cubicBezTo>
                  <a:pt x="4" y="0"/>
                  <a:pt x="0" y="3"/>
                  <a:pt x="0" y="7"/>
                </a:cubicBezTo>
                <a:cubicBezTo>
                  <a:pt x="0" y="25"/>
                  <a:pt x="0" y="25"/>
                  <a:pt x="0" y="25"/>
                </a:cubicBezTo>
                <a:cubicBezTo>
                  <a:pt x="0" y="29"/>
                  <a:pt x="4" y="32"/>
                  <a:pt x="7" y="32"/>
                </a:cubicBezTo>
                <a:cubicBezTo>
                  <a:pt x="11" y="32"/>
                  <a:pt x="14" y="29"/>
                  <a:pt x="14" y="25"/>
                </a:cubicBezTo>
                <a:cubicBezTo>
                  <a:pt x="14" y="7"/>
                  <a:pt x="14" y="7"/>
                  <a:pt x="14" y="7"/>
                </a:cubicBezTo>
                <a:cubicBezTo>
                  <a:pt x="14" y="3"/>
                  <a:pt x="11" y="0"/>
                  <a:pt x="7" y="0"/>
                </a:cubicBezTo>
                <a:close/>
              </a:path>
            </a:pathLst>
          </a:custGeom>
          <a:solidFill>
            <a:schemeClr val="bg1"/>
          </a:solidFill>
          <a:ln w="9525">
            <a:noFill/>
            <a:round/>
          </a:ln>
        </p:spPr>
        <p:txBody>
          <a:bodyPr vert="horz" wrap="square" lIns="121920" tIns="60960" rIns="121920" bIns="60960" numCol="1" anchor="t" anchorCtr="0" compatLnSpc="1"/>
          <a:lstStyle/>
          <a:p>
            <a:endParaRPr lang="en-US" sz="3200"/>
          </a:p>
        </p:txBody>
      </p:sp>
      <p:pic>
        <p:nvPicPr>
          <p:cNvPr id="7" name="图片 6" descr="USB"/>
          <p:cNvPicPr>
            <a:picLocks noChangeAspect="1"/>
          </p:cNvPicPr>
          <p:nvPr/>
        </p:nvPicPr>
        <p:blipFill>
          <a:blip r:embed="rId1"/>
          <a:stretch>
            <a:fillRect/>
          </a:stretch>
        </p:blipFill>
        <p:spPr>
          <a:xfrm>
            <a:off x="8909685" y="4389120"/>
            <a:ext cx="596900" cy="693420"/>
          </a:xfrm>
          <a:prstGeom prst="rect">
            <a:avLst/>
          </a:prstGeom>
        </p:spPr>
      </p:pic>
      <p:pic>
        <p:nvPicPr>
          <p:cNvPr id="5" name="图片 4" descr="销掌门-透明背景-logo"/>
          <p:cNvPicPr>
            <a:picLocks noChangeAspect="1"/>
          </p:cNvPicPr>
          <p:nvPr/>
        </p:nvPicPr>
        <p:blipFill>
          <a:blip r:embed="rId2" cstate="print"/>
          <a:stretch>
            <a:fillRect/>
          </a:stretch>
        </p:blipFill>
        <p:spPr>
          <a:xfrm>
            <a:off x="10789920" y="167005"/>
            <a:ext cx="1132205" cy="829310"/>
          </a:xfrm>
          <a:prstGeom prst="rect">
            <a:avLst/>
          </a:prstGeom>
        </p:spPr>
      </p:pic>
    </p:spTree>
  </p:cSld>
  <p:clrMapOvr>
    <a:masterClrMapping/>
  </p:clrMapOvr>
  <p:transition spd="slow" advClick="0" advTm="0">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wipe(left)">
                                      <p:cBhvr>
                                        <p:cTn id="7" dur="500"/>
                                        <p:tgtEl>
                                          <p:spTgt spid="6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6"/>
                                        </p:tgtEl>
                                        <p:attrNameLst>
                                          <p:attrName>style.visibility</p:attrName>
                                        </p:attrNameLst>
                                      </p:cBhvr>
                                      <p:to>
                                        <p:strVal val="visible"/>
                                      </p:to>
                                    </p:set>
                                    <p:animEffect transition="in" filter="wipe(left)">
                                      <p:cBhvr>
                                        <p:cTn id="11" dur="500"/>
                                        <p:tgtEl>
                                          <p:spTgt spid="66"/>
                                        </p:tgtEl>
                                      </p:cBhvr>
                                    </p:animEffect>
                                  </p:childTnLst>
                                </p:cTn>
                              </p:par>
                            </p:childTnLst>
                          </p:cTn>
                        </p:par>
                        <p:par>
                          <p:cTn id="12" fill="hold">
                            <p:stCondLst>
                              <p:cond delay="1000"/>
                            </p:stCondLst>
                            <p:childTnLst>
                              <p:par>
                                <p:cTn id="13" presetID="53" presetClass="entr" presetSubtype="16" fill="hold" grpId="0" nodeType="afterEffect">
                                  <p:stCondLst>
                                    <p:cond delay="0"/>
                                  </p:stCondLst>
                                  <p:childTnLst>
                                    <p:set>
                                      <p:cBhvr>
                                        <p:cTn id="14" dur="1" fill="hold">
                                          <p:stCondLst>
                                            <p:cond delay="0"/>
                                          </p:stCondLst>
                                        </p:cTn>
                                        <p:tgtEl>
                                          <p:spTgt spid="74"/>
                                        </p:tgtEl>
                                        <p:attrNameLst>
                                          <p:attrName>style.visibility</p:attrName>
                                        </p:attrNameLst>
                                      </p:cBhvr>
                                      <p:to>
                                        <p:strVal val="visible"/>
                                      </p:to>
                                    </p:set>
                                    <p:anim calcmode="lin" valueType="num">
                                      <p:cBhvr>
                                        <p:cTn id="15" dur="500" fill="hold"/>
                                        <p:tgtEl>
                                          <p:spTgt spid="74"/>
                                        </p:tgtEl>
                                        <p:attrNameLst>
                                          <p:attrName>ppt_w</p:attrName>
                                        </p:attrNameLst>
                                      </p:cBhvr>
                                      <p:tavLst>
                                        <p:tav tm="0">
                                          <p:val>
                                            <p:fltVal val="0"/>
                                          </p:val>
                                        </p:tav>
                                        <p:tav tm="100000">
                                          <p:val>
                                            <p:strVal val="#ppt_w"/>
                                          </p:val>
                                        </p:tav>
                                      </p:tavLst>
                                    </p:anim>
                                    <p:anim calcmode="lin" valueType="num">
                                      <p:cBhvr>
                                        <p:cTn id="16" dur="500" fill="hold"/>
                                        <p:tgtEl>
                                          <p:spTgt spid="74"/>
                                        </p:tgtEl>
                                        <p:attrNameLst>
                                          <p:attrName>ppt_h</p:attrName>
                                        </p:attrNameLst>
                                      </p:cBhvr>
                                      <p:tavLst>
                                        <p:tav tm="0">
                                          <p:val>
                                            <p:fltVal val="0"/>
                                          </p:val>
                                        </p:tav>
                                        <p:tav tm="100000">
                                          <p:val>
                                            <p:strVal val="#ppt_h"/>
                                          </p:val>
                                        </p:tav>
                                      </p:tavLst>
                                    </p:anim>
                                    <p:animEffect transition="in" filter="fade">
                                      <p:cBhvr>
                                        <p:cTn id="17" dur="500"/>
                                        <p:tgtEl>
                                          <p:spTgt spid="74"/>
                                        </p:tgtEl>
                                      </p:cBhvr>
                                    </p:animEffect>
                                  </p:childTnLst>
                                </p:cTn>
                              </p:par>
                              <p:par>
                                <p:cTn id="18" presetID="53" presetClass="entr" presetSubtype="16" fill="hold" grpId="0" nodeType="withEffect">
                                  <p:stCondLst>
                                    <p:cond delay="200"/>
                                  </p:stCondLst>
                                  <p:childTnLst>
                                    <p:set>
                                      <p:cBhvr>
                                        <p:cTn id="19" dur="1" fill="hold">
                                          <p:stCondLst>
                                            <p:cond delay="0"/>
                                          </p:stCondLst>
                                        </p:cTn>
                                        <p:tgtEl>
                                          <p:spTgt spid="75"/>
                                        </p:tgtEl>
                                        <p:attrNameLst>
                                          <p:attrName>style.visibility</p:attrName>
                                        </p:attrNameLst>
                                      </p:cBhvr>
                                      <p:to>
                                        <p:strVal val="visible"/>
                                      </p:to>
                                    </p:set>
                                    <p:anim calcmode="lin" valueType="num">
                                      <p:cBhvr>
                                        <p:cTn id="20" dur="500" fill="hold"/>
                                        <p:tgtEl>
                                          <p:spTgt spid="75"/>
                                        </p:tgtEl>
                                        <p:attrNameLst>
                                          <p:attrName>ppt_w</p:attrName>
                                        </p:attrNameLst>
                                      </p:cBhvr>
                                      <p:tavLst>
                                        <p:tav tm="0">
                                          <p:val>
                                            <p:fltVal val="0"/>
                                          </p:val>
                                        </p:tav>
                                        <p:tav tm="100000">
                                          <p:val>
                                            <p:strVal val="#ppt_w"/>
                                          </p:val>
                                        </p:tav>
                                      </p:tavLst>
                                    </p:anim>
                                    <p:anim calcmode="lin" valueType="num">
                                      <p:cBhvr>
                                        <p:cTn id="21" dur="500" fill="hold"/>
                                        <p:tgtEl>
                                          <p:spTgt spid="75"/>
                                        </p:tgtEl>
                                        <p:attrNameLst>
                                          <p:attrName>ppt_h</p:attrName>
                                        </p:attrNameLst>
                                      </p:cBhvr>
                                      <p:tavLst>
                                        <p:tav tm="0">
                                          <p:val>
                                            <p:fltVal val="0"/>
                                          </p:val>
                                        </p:tav>
                                        <p:tav tm="100000">
                                          <p:val>
                                            <p:strVal val="#ppt_h"/>
                                          </p:val>
                                        </p:tav>
                                      </p:tavLst>
                                    </p:anim>
                                    <p:animEffect transition="in" filter="fade">
                                      <p:cBhvr>
                                        <p:cTn id="22" dur="500"/>
                                        <p:tgtEl>
                                          <p:spTgt spid="75"/>
                                        </p:tgtEl>
                                      </p:cBhvr>
                                    </p:animEffect>
                                  </p:childTnLst>
                                </p:cTn>
                              </p:par>
                            </p:childTnLst>
                          </p:cTn>
                        </p:par>
                        <p:par>
                          <p:cTn id="23" fill="hold">
                            <p:stCondLst>
                              <p:cond delay="1500"/>
                            </p:stCondLst>
                            <p:childTnLst>
                              <p:par>
                                <p:cTn id="24" presetID="16" presetClass="entr" presetSubtype="21" fill="hold" grpId="0" nodeType="afterEffect">
                                  <p:stCondLst>
                                    <p:cond delay="0"/>
                                  </p:stCondLst>
                                  <p:childTnLst>
                                    <p:set>
                                      <p:cBhvr>
                                        <p:cTn id="25" dur="1" fill="hold">
                                          <p:stCondLst>
                                            <p:cond delay="0"/>
                                          </p:stCondLst>
                                        </p:cTn>
                                        <p:tgtEl>
                                          <p:spTgt spid="77"/>
                                        </p:tgtEl>
                                        <p:attrNameLst>
                                          <p:attrName>style.visibility</p:attrName>
                                        </p:attrNameLst>
                                      </p:cBhvr>
                                      <p:to>
                                        <p:strVal val="visible"/>
                                      </p:to>
                                    </p:set>
                                    <p:animEffect transition="in" filter="barn(inVertical)">
                                      <p:cBhvr>
                                        <p:cTn id="26" dur="500"/>
                                        <p:tgtEl>
                                          <p:spTgt spid="77"/>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barn(inVertical)">
                                      <p:cBhvr>
                                        <p:cTn id="29" dur="500"/>
                                        <p:tgtEl>
                                          <p:spTgt spid="2"/>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78"/>
                                        </p:tgtEl>
                                        <p:attrNameLst>
                                          <p:attrName>style.visibility</p:attrName>
                                        </p:attrNameLst>
                                      </p:cBhvr>
                                      <p:to>
                                        <p:strVal val="visible"/>
                                      </p:to>
                                    </p:set>
                                    <p:animEffect transition="in" filter="barn(inVertical)">
                                      <p:cBhvr>
                                        <p:cTn id="32" dur="500"/>
                                        <p:tgtEl>
                                          <p:spTgt spid="78"/>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80"/>
                                        </p:tgtEl>
                                        <p:attrNameLst>
                                          <p:attrName>style.visibility</p:attrName>
                                        </p:attrNameLst>
                                      </p:cBhvr>
                                      <p:to>
                                        <p:strVal val="visible"/>
                                      </p:to>
                                    </p:set>
                                    <p:animEffect transition="in" filter="barn(inVertical)">
                                      <p:cBhvr>
                                        <p:cTn id="35" dur="500"/>
                                        <p:tgtEl>
                                          <p:spTgt spid="80"/>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68"/>
                                        </p:tgtEl>
                                        <p:attrNameLst>
                                          <p:attrName>style.visibility</p:attrName>
                                        </p:attrNameLst>
                                      </p:cBhvr>
                                      <p:to>
                                        <p:strVal val="visible"/>
                                      </p:to>
                                    </p:set>
                                    <p:anim calcmode="lin" valueType="num">
                                      <p:cBhvr additive="base">
                                        <p:cTn id="40" dur="500" fill="hold"/>
                                        <p:tgtEl>
                                          <p:spTgt spid="68"/>
                                        </p:tgtEl>
                                        <p:attrNameLst>
                                          <p:attrName>ppt_x</p:attrName>
                                        </p:attrNameLst>
                                      </p:cBhvr>
                                      <p:tavLst>
                                        <p:tav tm="0">
                                          <p:val>
                                            <p:strVal val="#ppt_x"/>
                                          </p:val>
                                        </p:tav>
                                        <p:tav tm="100000">
                                          <p:val>
                                            <p:strVal val="#ppt_x"/>
                                          </p:val>
                                        </p:tav>
                                      </p:tavLst>
                                    </p:anim>
                                    <p:anim calcmode="lin" valueType="num">
                                      <p:cBhvr additive="base">
                                        <p:cTn id="41" dur="500" fill="hold"/>
                                        <p:tgtEl>
                                          <p:spTgt spid="68"/>
                                        </p:tgtEl>
                                        <p:attrNameLst>
                                          <p:attrName>ppt_y</p:attrName>
                                        </p:attrNameLst>
                                      </p:cBhvr>
                                      <p:tavLst>
                                        <p:tav tm="0">
                                          <p:val>
                                            <p:strVal val="1+#ppt_h/2"/>
                                          </p:val>
                                        </p:tav>
                                        <p:tav tm="100000">
                                          <p:val>
                                            <p:strVal val="#ppt_y"/>
                                          </p:val>
                                        </p:tav>
                                      </p:tavLst>
                                    </p:anim>
                                  </p:childTnLst>
                                </p:cTn>
                              </p:par>
                            </p:childTnLst>
                          </p:cTn>
                        </p:par>
                        <p:par>
                          <p:cTn id="42" fill="hold">
                            <p:stCondLst>
                              <p:cond delay="500"/>
                            </p:stCondLst>
                            <p:childTnLst>
                              <p:par>
                                <p:cTn id="43" presetID="16" presetClass="entr" presetSubtype="21" fill="hold" nodeType="afterEffect">
                                  <p:stCondLst>
                                    <p:cond delay="0"/>
                                  </p:stCondLst>
                                  <p:childTnLst>
                                    <p:set>
                                      <p:cBhvr>
                                        <p:cTn id="44" dur="1" fill="hold">
                                          <p:stCondLst>
                                            <p:cond delay="0"/>
                                          </p:stCondLst>
                                        </p:cTn>
                                        <p:tgtEl>
                                          <p:spTgt spid="70"/>
                                        </p:tgtEl>
                                        <p:attrNameLst>
                                          <p:attrName>style.visibility</p:attrName>
                                        </p:attrNameLst>
                                      </p:cBhvr>
                                      <p:to>
                                        <p:strVal val="visible"/>
                                      </p:to>
                                    </p:set>
                                    <p:animEffect transition="in" filter="barn(inVertical)">
                                      <p:cBhvr>
                                        <p:cTn id="45" dur="500"/>
                                        <p:tgtEl>
                                          <p:spTgt spid="70"/>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81"/>
                                        </p:tgtEl>
                                        <p:attrNameLst>
                                          <p:attrName>style.visibility</p:attrName>
                                        </p:attrNameLst>
                                      </p:cBhvr>
                                      <p:to>
                                        <p:strVal val="visible"/>
                                      </p:to>
                                    </p:set>
                                    <p:animEffect transition="in" filter="barn(inVertical)">
                                      <p:cBhvr>
                                        <p:cTn id="50" dur="500"/>
                                        <p:tgtEl>
                                          <p:spTgt spid="81"/>
                                        </p:tgtEl>
                                      </p:cBhvr>
                                    </p:animEffect>
                                  </p:childTnLst>
                                </p:cTn>
                              </p:par>
                            </p:childTnLst>
                          </p:cTn>
                        </p:par>
                        <p:par>
                          <p:cTn id="51" fill="hold">
                            <p:stCondLst>
                              <p:cond delay="500"/>
                            </p:stCondLst>
                            <p:childTnLst>
                              <p:par>
                                <p:cTn id="52" presetID="2" presetClass="entr" presetSubtype="4" fill="hold" grpId="0" nodeType="afterEffect">
                                  <p:stCondLst>
                                    <p:cond delay="0"/>
                                  </p:stCondLst>
                                  <p:childTnLst>
                                    <p:set>
                                      <p:cBhvr>
                                        <p:cTn id="53" dur="1" fill="hold">
                                          <p:stCondLst>
                                            <p:cond delay="0"/>
                                          </p:stCondLst>
                                        </p:cTn>
                                        <p:tgtEl>
                                          <p:spTgt spid="100"/>
                                        </p:tgtEl>
                                        <p:attrNameLst>
                                          <p:attrName>style.visibility</p:attrName>
                                        </p:attrNameLst>
                                      </p:cBhvr>
                                      <p:to>
                                        <p:strVal val="visible"/>
                                      </p:to>
                                    </p:set>
                                    <p:anim calcmode="lin" valueType="num">
                                      <p:cBhvr additive="base">
                                        <p:cTn id="54" dur="500" fill="hold"/>
                                        <p:tgtEl>
                                          <p:spTgt spid="100"/>
                                        </p:tgtEl>
                                        <p:attrNameLst>
                                          <p:attrName>ppt_x</p:attrName>
                                        </p:attrNameLst>
                                      </p:cBhvr>
                                      <p:tavLst>
                                        <p:tav tm="0">
                                          <p:val>
                                            <p:strVal val="#ppt_x"/>
                                          </p:val>
                                        </p:tav>
                                        <p:tav tm="100000">
                                          <p:val>
                                            <p:strVal val="#ppt_x"/>
                                          </p:val>
                                        </p:tav>
                                      </p:tavLst>
                                    </p:anim>
                                    <p:anim calcmode="lin" valueType="num">
                                      <p:cBhvr additive="base">
                                        <p:cTn id="55" dur="500" fill="hold"/>
                                        <p:tgtEl>
                                          <p:spTgt spid="100"/>
                                        </p:tgtEl>
                                        <p:attrNameLst>
                                          <p:attrName>ppt_y</p:attrName>
                                        </p:attrNameLst>
                                      </p:cBhvr>
                                      <p:tavLst>
                                        <p:tav tm="0">
                                          <p:val>
                                            <p:strVal val="1+#ppt_h/2"/>
                                          </p:val>
                                        </p:tav>
                                        <p:tav tm="100000">
                                          <p:val>
                                            <p:strVal val="#ppt_y"/>
                                          </p:val>
                                        </p:tav>
                                      </p:tavLst>
                                    </p:anim>
                                  </p:childTnLst>
                                </p:cTn>
                              </p:par>
                              <p:par>
                                <p:cTn id="56" presetID="2" presetClass="entr" presetSubtype="4" fill="hold" grpId="0" nodeType="withEffect">
                                  <p:stCondLst>
                                    <p:cond delay="0"/>
                                  </p:stCondLst>
                                  <p:childTnLst>
                                    <p:set>
                                      <p:cBhvr>
                                        <p:cTn id="57" dur="1" fill="hold">
                                          <p:stCondLst>
                                            <p:cond delay="0"/>
                                          </p:stCondLst>
                                        </p:cTn>
                                        <p:tgtEl>
                                          <p:spTgt spid="3"/>
                                        </p:tgtEl>
                                        <p:attrNameLst>
                                          <p:attrName>style.visibility</p:attrName>
                                        </p:attrNameLst>
                                      </p:cBhvr>
                                      <p:to>
                                        <p:strVal val="visible"/>
                                      </p:to>
                                    </p:set>
                                    <p:anim calcmode="lin" valueType="num">
                                      <p:cBhvr additive="base">
                                        <p:cTn id="58" dur="500" fill="hold"/>
                                        <p:tgtEl>
                                          <p:spTgt spid="3"/>
                                        </p:tgtEl>
                                        <p:attrNameLst>
                                          <p:attrName>ppt_x</p:attrName>
                                        </p:attrNameLst>
                                      </p:cBhvr>
                                      <p:tavLst>
                                        <p:tav tm="0">
                                          <p:val>
                                            <p:strVal val="#ppt_x"/>
                                          </p:val>
                                        </p:tav>
                                        <p:tav tm="100000">
                                          <p:val>
                                            <p:strVal val="#ppt_x"/>
                                          </p:val>
                                        </p:tav>
                                      </p:tavLst>
                                    </p:anim>
                                    <p:anim calcmode="lin" valueType="num">
                                      <p:cBhvr additive="base">
                                        <p:cTn id="59" dur="500" fill="hold"/>
                                        <p:tgtEl>
                                          <p:spTgt spid="3"/>
                                        </p:tgtEl>
                                        <p:attrNameLst>
                                          <p:attrName>ppt_y</p:attrName>
                                        </p:attrNameLst>
                                      </p:cBhvr>
                                      <p:tavLst>
                                        <p:tav tm="0">
                                          <p:val>
                                            <p:strVal val="1+#ppt_h/2"/>
                                          </p:val>
                                        </p:tav>
                                        <p:tav tm="100000">
                                          <p:val>
                                            <p:strVal val="#ppt_y"/>
                                          </p:val>
                                        </p:tav>
                                      </p:tavLst>
                                    </p:anim>
                                  </p:childTnLst>
                                </p:cTn>
                              </p:par>
                              <p:par>
                                <p:cTn id="60" presetID="2" presetClass="entr" presetSubtype="4" fill="hold" grpId="0" nodeType="withEffect">
                                  <p:stCondLst>
                                    <p:cond delay="0"/>
                                  </p:stCondLst>
                                  <p:childTnLst>
                                    <p:set>
                                      <p:cBhvr>
                                        <p:cTn id="61" dur="1" fill="hold">
                                          <p:stCondLst>
                                            <p:cond delay="0"/>
                                          </p:stCondLst>
                                        </p:cTn>
                                        <p:tgtEl>
                                          <p:spTgt spid="4"/>
                                        </p:tgtEl>
                                        <p:attrNameLst>
                                          <p:attrName>style.visibility</p:attrName>
                                        </p:attrNameLst>
                                      </p:cBhvr>
                                      <p:to>
                                        <p:strVal val="visible"/>
                                      </p:to>
                                    </p:set>
                                    <p:anim calcmode="lin" valueType="num">
                                      <p:cBhvr additive="base">
                                        <p:cTn id="62" dur="500" fill="hold"/>
                                        <p:tgtEl>
                                          <p:spTgt spid="4"/>
                                        </p:tgtEl>
                                        <p:attrNameLst>
                                          <p:attrName>ppt_x</p:attrName>
                                        </p:attrNameLst>
                                      </p:cBhvr>
                                      <p:tavLst>
                                        <p:tav tm="0">
                                          <p:val>
                                            <p:strVal val="#ppt_x"/>
                                          </p:val>
                                        </p:tav>
                                        <p:tav tm="100000">
                                          <p:val>
                                            <p:strVal val="#ppt_x"/>
                                          </p:val>
                                        </p:tav>
                                      </p:tavLst>
                                    </p:anim>
                                    <p:anim calcmode="lin" valueType="num">
                                      <p:cBhvr additive="base">
                                        <p:cTn id="63" dur="500" fill="hold"/>
                                        <p:tgtEl>
                                          <p:spTgt spid="4"/>
                                        </p:tgtEl>
                                        <p:attrNameLst>
                                          <p:attrName>ppt_y</p:attrName>
                                        </p:attrNameLst>
                                      </p:cBhvr>
                                      <p:tavLst>
                                        <p:tav tm="0">
                                          <p:val>
                                            <p:strVal val="1+#ppt_h/2"/>
                                          </p:val>
                                        </p:tav>
                                        <p:tav tm="100000">
                                          <p:val>
                                            <p:strVal val="#ppt_y"/>
                                          </p:val>
                                        </p:tav>
                                      </p:tavLst>
                                    </p:anim>
                                  </p:childTnLst>
                                </p:cTn>
                              </p:par>
                              <p:par>
                                <p:cTn id="64" presetID="2" presetClass="entr" presetSubtype="4" fill="hold" grpId="0" nodeType="withEffect">
                                  <p:stCondLst>
                                    <p:cond delay="0"/>
                                  </p:stCondLst>
                                  <p:childTnLst>
                                    <p:set>
                                      <p:cBhvr>
                                        <p:cTn id="65" dur="1" fill="hold">
                                          <p:stCondLst>
                                            <p:cond delay="0"/>
                                          </p:stCondLst>
                                        </p:cTn>
                                        <p:tgtEl>
                                          <p:spTgt spid="43"/>
                                        </p:tgtEl>
                                        <p:attrNameLst>
                                          <p:attrName>style.visibility</p:attrName>
                                        </p:attrNameLst>
                                      </p:cBhvr>
                                      <p:to>
                                        <p:strVal val="visible"/>
                                      </p:to>
                                    </p:set>
                                    <p:anim calcmode="lin" valueType="num">
                                      <p:cBhvr additive="base">
                                        <p:cTn id="66" dur="500" fill="hold"/>
                                        <p:tgtEl>
                                          <p:spTgt spid="43"/>
                                        </p:tgtEl>
                                        <p:attrNameLst>
                                          <p:attrName>ppt_x</p:attrName>
                                        </p:attrNameLst>
                                      </p:cBhvr>
                                      <p:tavLst>
                                        <p:tav tm="0">
                                          <p:val>
                                            <p:strVal val="#ppt_x"/>
                                          </p:val>
                                        </p:tav>
                                        <p:tav tm="100000">
                                          <p:val>
                                            <p:strVal val="#ppt_x"/>
                                          </p:val>
                                        </p:tav>
                                      </p:tavLst>
                                    </p:anim>
                                    <p:anim calcmode="lin" valueType="num">
                                      <p:cBhvr additive="base">
                                        <p:cTn id="67" dur="500" fill="hold"/>
                                        <p:tgtEl>
                                          <p:spTgt spid="43"/>
                                        </p:tgtEl>
                                        <p:attrNameLst>
                                          <p:attrName>ppt_y</p:attrName>
                                        </p:attrNameLst>
                                      </p:cBhvr>
                                      <p:tavLst>
                                        <p:tav tm="0">
                                          <p:val>
                                            <p:strVal val="1+#ppt_h/2"/>
                                          </p:val>
                                        </p:tav>
                                        <p:tav tm="100000">
                                          <p:val>
                                            <p:strVal val="#ppt_y"/>
                                          </p:val>
                                        </p:tav>
                                      </p:tavLst>
                                    </p:anim>
                                  </p:childTnLst>
                                </p:cTn>
                              </p:par>
                            </p:childTnLst>
                          </p:cTn>
                        </p:par>
                        <p:par>
                          <p:cTn id="68" fill="hold">
                            <p:stCondLst>
                              <p:cond delay="1000"/>
                            </p:stCondLst>
                            <p:childTnLst>
                              <p:par>
                                <p:cTn id="69" presetID="2" presetClass="entr" presetSubtype="4" fill="hold" grpId="0" nodeType="afterEffect">
                                  <p:stCondLst>
                                    <p:cond delay="0"/>
                                  </p:stCondLst>
                                  <p:childTnLst>
                                    <p:set>
                                      <p:cBhvr>
                                        <p:cTn id="70" dur="1" fill="hold">
                                          <p:stCondLst>
                                            <p:cond delay="0"/>
                                          </p:stCondLst>
                                        </p:cTn>
                                        <p:tgtEl>
                                          <p:spTgt spid="84"/>
                                        </p:tgtEl>
                                        <p:attrNameLst>
                                          <p:attrName>style.visibility</p:attrName>
                                        </p:attrNameLst>
                                      </p:cBhvr>
                                      <p:to>
                                        <p:strVal val="visible"/>
                                      </p:to>
                                    </p:set>
                                    <p:anim calcmode="lin" valueType="num">
                                      <p:cBhvr additive="base">
                                        <p:cTn id="71" dur="500" fill="hold"/>
                                        <p:tgtEl>
                                          <p:spTgt spid="84"/>
                                        </p:tgtEl>
                                        <p:attrNameLst>
                                          <p:attrName>ppt_x</p:attrName>
                                        </p:attrNameLst>
                                      </p:cBhvr>
                                      <p:tavLst>
                                        <p:tav tm="0">
                                          <p:val>
                                            <p:strVal val="#ppt_x"/>
                                          </p:val>
                                        </p:tav>
                                        <p:tav tm="100000">
                                          <p:val>
                                            <p:strVal val="#ppt_x"/>
                                          </p:val>
                                        </p:tav>
                                      </p:tavLst>
                                    </p:anim>
                                    <p:anim calcmode="lin" valueType="num">
                                      <p:cBhvr additive="base">
                                        <p:cTn id="72" dur="500" fill="hold"/>
                                        <p:tgtEl>
                                          <p:spTgt spid="84"/>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stCondLst>
                                    <p:cond delay="0"/>
                                  </p:stCondLst>
                                  <p:childTnLst>
                                    <p:set>
                                      <p:cBhvr>
                                        <p:cTn id="74" dur="1" fill="hold">
                                          <p:stCondLst>
                                            <p:cond delay="0"/>
                                          </p:stCondLst>
                                        </p:cTn>
                                        <p:tgtEl>
                                          <p:spTgt spid="124"/>
                                        </p:tgtEl>
                                        <p:attrNameLst>
                                          <p:attrName>style.visibility</p:attrName>
                                        </p:attrNameLst>
                                      </p:cBhvr>
                                      <p:to>
                                        <p:strVal val="visible"/>
                                      </p:to>
                                    </p:set>
                                    <p:anim calcmode="lin" valueType="num">
                                      <p:cBhvr additive="base">
                                        <p:cTn id="75" dur="500" fill="hold"/>
                                        <p:tgtEl>
                                          <p:spTgt spid="124"/>
                                        </p:tgtEl>
                                        <p:attrNameLst>
                                          <p:attrName>ppt_x</p:attrName>
                                        </p:attrNameLst>
                                      </p:cBhvr>
                                      <p:tavLst>
                                        <p:tav tm="0">
                                          <p:val>
                                            <p:strVal val="#ppt_x"/>
                                          </p:val>
                                        </p:tav>
                                        <p:tav tm="100000">
                                          <p:val>
                                            <p:strVal val="#ppt_x"/>
                                          </p:val>
                                        </p:tav>
                                      </p:tavLst>
                                    </p:anim>
                                    <p:anim calcmode="lin" valueType="num">
                                      <p:cBhvr additive="base">
                                        <p:cTn id="76" dur="500" fill="hold"/>
                                        <p:tgtEl>
                                          <p:spTgt spid="124"/>
                                        </p:tgtEl>
                                        <p:attrNameLst>
                                          <p:attrName>ppt_y</p:attrName>
                                        </p:attrNameLst>
                                      </p:cBhvr>
                                      <p:tavLst>
                                        <p:tav tm="0">
                                          <p:val>
                                            <p:strVal val="1+#ppt_h/2"/>
                                          </p:val>
                                        </p:tav>
                                        <p:tav tm="100000">
                                          <p:val>
                                            <p:strVal val="#ppt_y"/>
                                          </p:val>
                                        </p:tav>
                                      </p:tavLst>
                                    </p:anim>
                                  </p:childTnLst>
                                </p:cTn>
                              </p:par>
                              <p:par>
                                <p:cTn id="77" presetID="2" presetClass="entr" presetSubtype="4" fill="hold" grpId="0" nodeType="withEffect">
                                  <p:stCondLst>
                                    <p:cond delay="0"/>
                                  </p:stCondLst>
                                  <p:childTnLst>
                                    <p:set>
                                      <p:cBhvr>
                                        <p:cTn id="78" dur="1" fill="hold">
                                          <p:stCondLst>
                                            <p:cond delay="0"/>
                                          </p:stCondLst>
                                        </p:cTn>
                                        <p:tgtEl>
                                          <p:spTgt spid="44"/>
                                        </p:tgtEl>
                                        <p:attrNameLst>
                                          <p:attrName>style.visibility</p:attrName>
                                        </p:attrNameLst>
                                      </p:cBhvr>
                                      <p:to>
                                        <p:strVal val="visible"/>
                                      </p:to>
                                    </p:set>
                                    <p:anim calcmode="lin" valueType="num">
                                      <p:cBhvr additive="base">
                                        <p:cTn id="79" dur="500" fill="hold"/>
                                        <p:tgtEl>
                                          <p:spTgt spid="44"/>
                                        </p:tgtEl>
                                        <p:attrNameLst>
                                          <p:attrName>ppt_x</p:attrName>
                                        </p:attrNameLst>
                                      </p:cBhvr>
                                      <p:tavLst>
                                        <p:tav tm="0">
                                          <p:val>
                                            <p:strVal val="#ppt_x"/>
                                          </p:val>
                                        </p:tav>
                                        <p:tav tm="100000">
                                          <p:val>
                                            <p:strVal val="#ppt_x"/>
                                          </p:val>
                                        </p:tav>
                                      </p:tavLst>
                                    </p:anim>
                                    <p:anim calcmode="lin" valueType="num">
                                      <p:cBhvr additive="base">
                                        <p:cTn id="80" dur="500" fill="hold"/>
                                        <p:tgtEl>
                                          <p:spTgt spid="44"/>
                                        </p:tgtEl>
                                        <p:attrNameLst>
                                          <p:attrName>ppt_y</p:attrName>
                                        </p:attrNameLst>
                                      </p:cBhvr>
                                      <p:tavLst>
                                        <p:tav tm="0">
                                          <p:val>
                                            <p:strVal val="1+#ppt_h/2"/>
                                          </p:val>
                                        </p:tav>
                                        <p:tav tm="100000">
                                          <p:val>
                                            <p:strVal val="#ppt_y"/>
                                          </p:val>
                                        </p:tav>
                                      </p:tavLst>
                                    </p:anim>
                                  </p:childTnLst>
                                </p:cTn>
                              </p:par>
                            </p:childTnLst>
                          </p:cTn>
                        </p:par>
                        <p:par>
                          <p:cTn id="81" fill="hold">
                            <p:stCondLst>
                              <p:cond delay="1500"/>
                            </p:stCondLst>
                            <p:childTnLst>
                              <p:par>
                                <p:cTn id="82" presetID="2" presetClass="entr" presetSubtype="4" fill="hold" grpId="0" nodeType="afterEffect">
                                  <p:stCondLst>
                                    <p:cond delay="0"/>
                                  </p:stCondLst>
                                  <p:childTnLst>
                                    <p:set>
                                      <p:cBhvr>
                                        <p:cTn id="83" dur="1" fill="hold">
                                          <p:stCondLst>
                                            <p:cond delay="0"/>
                                          </p:stCondLst>
                                        </p:cTn>
                                        <p:tgtEl>
                                          <p:spTgt spid="97"/>
                                        </p:tgtEl>
                                        <p:attrNameLst>
                                          <p:attrName>style.visibility</p:attrName>
                                        </p:attrNameLst>
                                      </p:cBhvr>
                                      <p:to>
                                        <p:strVal val="visible"/>
                                      </p:to>
                                    </p:set>
                                    <p:anim calcmode="lin" valueType="num">
                                      <p:cBhvr additive="base">
                                        <p:cTn id="84" dur="500" fill="hold"/>
                                        <p:tgtEl>
                                          <p:spTgt spid="97"/>
                                        </p:tgtEl>
                                        <p:attrNameLst>
                                          <p:attrName>ppt_x</p:attrName>
                                        </p:attrNameLst>
                                      </p:cBhvr>
                                      <p:tavLst>
                                        <p:tav tm="0">
                                          <p:val>
                                            <p:strVal val="#ppt_x"/>
                                          </p:val>
                                        </p:tav>
                                        <p:tav tm="100000">
                                          <p:val>
                                            <p:strVal val="#ppt_x"/>
                                          </p:val>
                                        </p:tav>
                                      </p:tavLst>
                                    </p:anim>
                                    <p:anim calcmode="lin" valueType="num">
                                      <p:cBhvr additive="base">
                                        <p:cTn id="85" dur="500" fill="hold"/>
                                        <p:tgtEl>
                                          <p:spTgt spid="97"/>
                                        </p:tgtEl>
                                        <p:attrNameLst>
                                          <p:attrName>ppt_y</p:attrName>
                                        </p:attrNameLst>
                                      </p:cBhvr>
                                      <p:tavLst>
                                        <p:tav tm="0">
                                          <p:val>
                                            <p:strVal val="1+#ppt_h/2"/>
                                          </p:val>
                                        </p:tav>
                                        <p:tav tm="100000">
                                          <p:val>
                                            <p:strVal val="#ppt_y"/>
                                          </p:val>
                                        </p:tav>
                                      </p:tavLst>
                                    </p:anim>
                                  </p:childTnLst>
                                </p:cTn>
                              </p:par>
                              <p:par>
                                <p:cTn id="86" presetID="2" presetClass="entr" presetSubtype="4" fill="hold" nodeType="withEffect">
                                  <p:stCondLst>
                                    <p:cond delay="0"/>
                                  </p:stCondLst>
                                  <p:childTnLst>
                                    <p:set>
                                      <p:cBhvr>
                                        <p:cTn id="87" dur="1" fill="hold">
                                          <p:stCondLst>
                                            <p:cond delay="0"/>
                                          </p:stCondLst>
                                        </p:cTn>
                                        <p:tgtEl>
                                          <p:spTgt spid="7"/>
                                        </p:tgtEl>
                                        <p:attrNameLst>
                                          <p:attrName>style.visibility</p:attrName>
                                        </p:attrNameLst>
                                      </p:cBhvr>
                                      <p:to>
                                        <p:strVal val="visible"/>
                                      </p:to>
                                    </p:set>
                                    <p:anim calcmode="lin" valueType="num">
                                      <p:cBhvr additive="base">
                                        <p:cTn id="88" dur="500" fill="hold"/>
                                        <p:tgtEl>
                                          <p:spTgt spid="7"/>
                                        </p:tgtEl>
                                        <p:attrNameLst>
                                          <p:attrName>ppt_x</p:attrName>
                                        </p:attrNameLst>
                                      </p:cBhvr>
                                      <p:tavLst>
                                        <p:tav tm="0">
                                          <p:val>
                                            <p:strVal val="#ppt_x"/>
                                          </p:val>
                                        </p:tav>
                                        <p:tav tm="100000">
                                          <p:val>
                                            <p:strVal val="#ppt_x"/>
                                          </p:val>
                                        </p:tav>
                                      </p:tavLst>
                                    </p:anim>
                                    <p:anim calcmode="lin" valueType="num">
                                      <p:cBhvr additive="base">
                                        <p:cTn id="89" dur="500" fill="hold"/>
                                        <p:tgtEl>
                                          <p:spTgt spid="7"/>
                                        </p:tgtEl>
                                        <p:attrNameLst>
                                          <p:attrName>ppt_y</p:attrName>
                                        </p:attrNameLst>
                                      </p:cBhvr>
                                      <p:tavLst>
                                        <p:tav tm="0">
                                          <p:val>
                                            <p:strVal val="1+#ppt_h/2"/>
                                          </p:val>
                                        </p:tav>
                                        <p:tav tm="100000">
                                          <p:val>
                                            <p:strVal val="#ppt_y"/>
                                          </p:val>
                                        </p:tav>
                                      </p:tavLst>
                                    </p:anim>
                                  </p:childTnLst>
                                </p:cTn>
                              </p:par>
                              <p:par>
                                <p:cTn id="90" presetID="2" presetClass="entr" presetSubtype="4" fill="hold" grpId="0" nodeType="withEffect">
                                  <p:stCondLst>
                                    <p:cond delay="0"/>
                                  </p:stCondLst>
                                  <p:childTnLst>
                                    <p:set>
                                      <p:cBhvr>
                                        <p:cTn id="91" dur="1" fill="hold">
                                          <p:stCondLst>
                                            <p:cond delay="0"/>
                                          </p:stCondLst>
                                        </p:cTn>
                                        <p:tgtEl>
                                          <p:spTgt spid="64"/>
                                        </p:tgtEl>
                                        <p:attrNameLst>
                                          <p:attrName>style.visibility</p:attrName>
                                        </p:attrNameLst>
                                      </p:cBhvr>
                                      <p:to>
                                        <p:strVal val="visible"/>
                                      </p:to>
                                    </p:set>
                                    <p:anim calcmode="lin" valueType="num">
                                      <p:cBhvr additive="base">
                                        <p:cTn id="92" dur="500" fill="hold"/>
                                        <p:tgtEl>
                                          <p:spTgt spid="64"/>
                                        </p:tgtEl>
                                        <p:attrNameLst>
                                          <p:attrName>ppt_x</p:attrName>
                                        </p:attrNameLst>
                                      </p:cBhvr>
                                      <p:tavLst>
                                        <p:tav tm="0">
                                          <p:val>
                                            <p:strVal val="#ppt_x"/>
                                          </p:val>
                                        </p:tav>
                                        <p:tav tm="100000">
                                          <p:val>
                                            <p:strVal val="#ppt_x"/>
                                          </p:val>
                                        </p:tav>
                                      </p:tavLst>
                                    </p:anim>
                                    <p:anim calcmode="lin" valueType="num">
                                      <p:cBhvr additive="base">
                                        <p:cTn id="93" dur="500" fill="hold"/>
                                        <p:tgtEl>
                                          <p:spTgt spid="64"/>
                                        </p:tgtEl>
                                        <p:attrNameLst>
                                          <p:attrName>ppt_y</p:attrName>
                                        </p:attrNameLst>
                                      </p:cBhvr>
                                      <p:tavLst>
                                        <p:tav tm="0">
                                          <p:val>
                                            <p:strVal val="1+#ppt_h/2"/>
                                          </p:val>
                                        </p:tav>
                                        <p:tav tm="100000">
                                          <p:val>
                                            <p:strVal val="#ppt_y"/>
                                          </p:val>
                                        </p:tav>
                                      </p:tavLst>
                                    </p:anim>
                                  </p:childTnLst>
                                </p:cTn>
                              </p:par>
                            </p:childTnLst>
                          </p:cTn>
                        </p:par>
                        <p:par>
                          <p:cTn id="94" fill="hold">
                            <p:stCondLst>
                              <p:cond delay="2000"/>
                            </p:stCondLst>
                            <p:childTnLst>
                              <p:par>
                                <p:cTn id="95" presetID="2" presetClass="entr" presetSubtype="4" fill="hold" grpId="0" nodeType="afterEffect">
                                  <p:stCondLst>
                                    <p:cond delay="0"/>
                                  </p:stCondLst>
                                  <p:childTnLst>
                                    <p:set>
                                      <p:cBhvr>
                                        <p:cTn id="96" dur="1" fill="hold">
                                          <p:stCondLst>
                                            <p:cond delay="0"/>
                                          </p:stCondLst>
                                        </p:cTn>
                                        <p:tgtEl>
                                          <p:spTgt spid="94"/>
                                        </p:tgtEl>
                                        <p:attrNameLst>
                                          <p:attrName>style.visibility</p:attrName>
                                        </p:attrNameLst>
                                      </p:cBhvr>
                                      <p:to>
                                        <p:strVal val="visible"/>
                                      </p:to>
                                    </p:set>
                                    <p:anim calcmode="lin" valueType="num">
                                      <p:cBhvr additive="base">
                                        <p:cTn id="97" dur="500" fill="hold"/>
                                        <p:tgtEl>
                                          <p:spTgt spid="94"/>
                                        </p:tgtEl>
                                        <p:attrNameLst>
                                          <p:attrName>ppt_x</p:attrName>
                                        </p:attrNameLst>
                                      </p:cBhvr>
                                      <p:tavLst>
                                        <p:tav tm="0">
                                          <p:val>
                                            <p:strVal val="#ppt_x"/>
                                          </p:val>
                                        </p:tav>
                                        <p:tav tm="100000">
                                          <p:val>
                                            <p:strVal val="#ppt_x"/>
                                          </p:val>
                                        </p:tav>
                                      </p:tavLst>
                                    </p:anim>
                                    <p:anim calcmode="lin" valueType="num">
                                      <p:cBhvr additive="base">
                                        <p:cTn id="98" dur="500" fill="hold"/>
                                        <p:tgtEl>
                                          <p:spTgt spid="94"/>
                                        </p:tgtEl>
                                        <p:attrNameLst>
                                          <p:attrName>ppt_y</p:attrName>
                                        </p:attrNameLst>
                                      </p:cBhvr>
                                      <p:tavLst>
                                        <p:tav tm="0">
                                          <p:val>
                                            <p:strVal val="1+#ppt_h/2"/>
                                          </p:val>
                                        </p:tav>
                                        <p:tav tm="100000">
                                          <p:val>
                                            <p:strVal val="#ppt_y"/>
                                          </p:val>
                                        </p:tav>
                                      </p:tavLst>
                                    </p:anim>
                                  </p:childTnLst>
                                </p:cTn>
                              </p:par>
                              <p:par>
                                <p:cTn id="99" presetID="2" presetClass="entr" presetSubtype="4" fill="hold" grpId="0" nodeType="withEffect">
                                  <p:stCondLst>
                                    <p:cond delay="0"/>
                                  </p:stCondLst>
                                  <p:childTnLst>
                                    <p:set>
                                      <p:cBhvr>
                                        <p:cTn id="100" dur="1" fill="hold">
                                          <p:stCondLst>
                                            <p:cond delay="0"/>
                                          </p:stCondLst>
                                        </p:cTn>
                                        <p:tgtEl>
                                          <p:spTgt spid="101"/>
                                        </p:tgtEl>
                                        <p:attrNameLst>
                                          <p:attrName>style.visibility</p:attrName>
                                        </p:attrNameLst>
                                      </p:cBhvr>
                                      <p:to>
                                        <p:strVal val="visible"/>
                                      </p:to>
                                    </p:set>
                                    <p:anim calcmode="lin" valueType="num">
                                      <p:cBhvr additive="base">
                                        <p:cTn id="101" dur="500" fill="hold"/>
                                        <p:tgtEl>
                                          <p:spTgt spid="101"/>
                                        </p:tgtEl>
                                        <p:attrNameLst>
                                          <p:attrName>ppt_x</p:attrName>
                                        </p:attrNameLst>
                                      </p:cBhvr>
                                      <p:tavLst>
                                        <p:tav tm="0">
                                          <p:val>
                                            <p:strVal val="#ppt_x"/>
                                          </p:val>
                                        </p:tav>
                                        <p:tav tm="100000">
                                          <p:val>
                                            <p:strVal val="#ppt_x"/>
                                          </p:val>
                                        </p:tav>
                                      </p:tavLst>
                                    </p:anim>
                                    <p:anim calcmode="lin" valueType="num">
                                      <p:cBhvr additive="base">
                                        <p:cTn id="102" dur="500" fill="hold"/>
                                        <p:tgtEl>
                                          <p:spTgt spid="101"/>
                                        </p:tgtEl>
                                        <p:attrNameLst>
                                          <p:attrName>ppt_y</p:attrName>
                                        </p:attrNameLst>
                                      </p:cBhvr>
                                      <p:tavLst>
                                        <p:tav tm="0">
                                          <p:val>
                                            <p:strVal val="1+#ppt_h/2"/>
                                          </p:val>
                                        </p:tav>
                                        <p:tav tm="100000">
                                          <p:val>
                                            <p:strVal val="#ppt_y"/>
                                          </p:val>
                                        </p:tav>
                                      </p:tavLst>
                                    </p:anim>
                                  </p:childTnLst>
                                </p:cTn>
                              </p:par>
                              <p:par>
                                <p:cTn id="103" presetID="2" presetClass="entr" presetSubtype="4" fill="hold" grpId="0" nodeType="withEffect">
                                  <p:stCondLst>
                                    <p:cond delay="0"/>
                                  </p:stCondLst>
                                  <p:childTnLst>
                                    <p:set>
                                      <p:cBhvr>
                                        <p:cTn id="104" dur="1" fill="hold">
                                          <p:stCondLst>
                                            <p:cond delay="0"/>
                                          </p:stCondLst>
                                        </p:cTn>
                                        <p:tgtEl>
                                          <p:spTgt spid="82"/>
                                        </p:tgtEl>
                                        <p:attrNameLst>
                                          <p:attrName>style.visibility</p:attrName>
                                        </p:attrNameLst>
                                      </p:cBhvr>
                                      <p:to>
                                        <p:strVal val="visible"/>
                                      </p:to>
                                    </p:set>
                                    <p:anim calcmode="lin" valueType="num">
                                      <p:cBhvr additive="base">
                                        <p:cTn id="105" dur="500" fill="hold"/>
                                        <p:tgtEl>
                                          <p:spTgt spid="82"/>
                                        </p:tgtEl>
                                        <p:attrNameLst>
                                          <p:attrName>ppt_x</p:attrName>
                                        </p:attrNameLst>
                                      </p:cBhvr>
                                      <p:tavLst>
                                        <p:tav tm="0">
                                          <p:val>
                                            <p:strVal val="#ppt_x"/>
                                          </p:val>
                                        </p:tav>
                                        <p:tav tm="100000">
                                          <p:val>
                                            <p:strVal val="#ppt_x"/>
                                          </p:val>
                                        </p:tav>
                                      </p:tavLst>
                                    </p:anim>
                                    <p:anim calcmode="lin" valueType="num">
                                      <p:cBhvr additive="base">
                                        <p:cTn id="106" dur="500" fill="hold"/>
                                        <p:tgtEl>
                                          <p:spTgt spid="8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p:bldP spid="66" grpId="0"/>
      <p:bldP spid="74" grpId="0" animBg="1"/>
      <p:bldP spid="75" grpId="0" animBg="1"/>
      <p:bldP spid="77" grpId="0" animBg="1"/>
      <p:bldP spid="78" grpId="0"/>
      <p:bldP spid="80" grpId="0"/>
      <p:bldP spid="81" grpId="0"/>
      <p:bldP spid="2" grpId="0"/>
      <p:bldP spid="68" grpId="0"/>
      <p:bldP spid="100" grpId="0" animBg="1"/>
      <p:bldP spid="3" grpId="0" animBg="1"/>
      <p:bldP spid="4" grpId="0" animBg="1"/>
      <p:bldP spid="43" grpId="0"/>
      <p:bldP spid="84" grpId="0" animBg="1"/>
      <p:bldP spid="124" grpId="0" animBg="1"/>
      <p:bldP spid="44" grpId="0"/>
      <p:bldP spid="97" grpId="0" animBg="1"/>
      <p:bldP spid="64" grpId="0"/>
      <p:bldP spid="94" grpId="0" animBg="1"/>
      <p:bldP spid="101" grpId="0" animBg="1"/>
      <p:bldP spid="8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矩形 3"/>
          <p:cNvSpPr>
            <a:spLocks noChangeArrowheads="1"/>
          </p:cNvSpPr>
          <p:nvPr/>
        </p:nvSpPr>
        <p:spPr bwMode="auto">
          <a:xfrm>
            <a:off x="1073958" y="224898"/>
            <a:ext cx="5788025" cy="582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eaLnBrk="1" hangingPunct="1">
              <a:spcBef>
                <a:spcPct val="0"/>
              </a:spcBef>
              <a:buFont typeface="Arial" panose="020B0604020202020204" pitchFamily="34" charset="0"/>
              <a:buNone/>
            </a:pPr>
            <a:r>
              <a:rPr lang="en-US" altLang="zh-CN" b="1" dirty="0">
                <a:solidFill>
                  <a:schemeClr val="tx1">
                    <a:lumMod val="65000"/>
                    <a:lumOff val="35000"/>
                  </a:schemeClr>
                </a:solidFill>
                <a:latin typeface="Arial" panose="020B0604020202020204" pitchFamily="34" charset="0"/>
                <a:cs typeface="Arial" panose="020B0604020202020204" pitchFamily="34" charset="0"/>
                <a:sym typeface="Impact" panose="020B0806030902050204" pitchFamily="34" charset="0"/>
              </a:rPr>
              <a:t>2.8 </a:t>
            </a:r>
            <a:r>
              <a:rPr lang="zh-CN" altLang="en-US" b="1" dirty="0">
                <a:solidFill>
                  <a:schemeClr val="tx1">
                    <a:lumMod val="65000"/>
                    <a:lumOff val="35000"/>
                  </a:schemeClr>
                </a:solidFill>
                <a:latin typeface="Arial" panose="020B0604020202020204" pitchFamily="34" charset="0"/>
                <a:cs typeface="Arial" panose="020B0604020202020204" pitchFamily="34" charset="0"/>
                <a:sym typeface="Impact" panose="020B0806030902050204" pitchFamily="34" charset="0"/>
              </a:rPr>
              <a:t>掌门</a:t>
            </a:r>
            <a:r>
              <a:rPr lang="en-US" altLang="zh-CN" b="1" dirty="0">
                <a:solidFill>
                  <a:schemeClr val="tx1">
                    <a:lumMod val="65000"/>
                    <a:lumOff val="35000"/>
                  </a:schemeClr>
                </a:solidFill>
                <a:latin typeface="Arial" panose="020B0604020202020204" pitchFamily="34" charset="0"/>
                <a:cs typeface="Arial" panose="020B0604020202020204" pitchFamily="34" charset="0"/>
                <a:sym typeface="Impact" panose="020B0806030902050204" pitchFamily="34" charset="0"/>
              </a:rPr>
              <a:t>DSC</a:t>
            </a:r>
            <a:r>
              <a:rPr lang="zh-CN" altLang="en-US" b="1" dirty="0">
                <a:solidFill>
                  <a:schemeClr val="tx1">
                    <a:lumMod val="65000"/>
                    <a:lumOff val="35000"/>
                  </a:schemeClr>
                </a:solidFill>
                <a:latin typeface="Arial" panose="020B0604020202020204" pitchFamily="34" charset="0"/>
                <a:cs typeface="Arial" panose="020B0604020202020204" pitchFamily="34" charset="0"/>
                <a:sym typeface="Impact" panose="020B0806030902050204" pitchFamily="34" charset="0"/>
              </a:rPr>
              <a:t>数据安全解决方案</a:t>
            </a:r>
            <a:endParaRPr lang="zh-CN" altLang="en-US" b="1" dirty="0">
              <a:solidFill>
                <a:schemeClr val="tx1">
                  <a:lumMod val="65000"/>
                  <a:lumOff val="35000"/>
                </a:schemeClr>
              </a:solidFill>
              <a:latin typeface="Arial" panose="020B0604020202020204" pitchFamily="34" charset="0"/>
              <a:ea typeface="宋体" pitchFamily="2" charset="-122"/>
              <a:cs typeface="Arial" panose="020B0604020202020204" pitchFamily="34" charset="0"/>
            </a:endParaRPr>
          </a:p>
        </p:txBody>
      </p:sp>
      <p:sp>
        <p:nvSpPr>
          <p:cNvPr id="37" name="文本框 37"/>
          <p:cNvSpPr txBox="1"/>
          <p:nvPr/>
        </p:nvSpPr>
        <p:spPr>
          <a:xfrm>
            <a:off x="1073958" y="759817"/>
            <a:ext cx="2308007" cy="335915"/>
          </a:xfrm>
          <a:prstGeom prst="rect">
            <a:avLst/>
          </a:prstGeom>
          <a:noFill/>
        </p:spPr>
        <p:txBody>
          <a:bodyPr wrap="square" lIns="91431" tIns="45716" rIns="91431" bIns="45716" rtlCol="0">
            <a:spAutoFit/>
          </a:bodyPr>
          <a:lstStyle/>
          <a:p>
            <a:r>
              <a:rPr sz="1600" dirty="0">
                <a:solidFill>
                  <a:schemeClr val="tx1">
                    <a:lumMod val="65000"/>
                    <a:lumOff val="35000"/>
                  </a:schemeClr>
                </a:solidFill>
                <a:latin typeface="Arial" panose="020B0604020202020204" pitchFamily="34" charset="0"/>
                <a:cs typeface="Arial" panose="020B0604020202020204" pitchFamily="34" charset="0"/>
              </a:rPr>
              <a:t>Data Security Solutions</a:t>
            </a:r>
            <a:endParaRPr sz="1600" dirty="0">
              <a:solidFill>
                <a:schemeClr val="tx1">
                  <a:lumMod val="65000"/>
                  <a:lumOff val="35000"/>
                </a:schemeClr>
              </a:solidFill>
              <a:latin typeface="Arial" panose="020B0604020202020204" pitchFamily="34" charset="0"/>
              <a:cs typeface="Arial" panose="020B0604020202020204" pitchFamily="34" charset="0"/>
            </a:endParaRPr>
          </a:p>
        </p:txBody>
      </p:sp>
      <p:grpSp>
        <p:nvGrpSpPr>
          <p:cNvPr id="57" name="组合 56"/>
          <p:cNvGrpSpPr/>
          <p:nvPr/>
        </p:nvGrpSpPr>
        <p:grpSpPr>
          <a:xfrm>
            <a:off x="952500" y="1225550"/>
            <a:ext cx="3772535" cy="810895"/>
            <a:chOff x="1500" y="2249"/>
            <a:chExt cx="5941" cy="1277"/>
          </a:xfrm>
        </p:grpSpPr>
        <p:sp>
          <p:nvSpPr>
            <p:cNvPr id="8" name="Flowchart: Off-page Connector 22"/>
            <p:cNvSpPr/>
            <p:nvPr/>
          </p:nvSpPr>
          <p:spPr>
            <a:xfrm rot="16200000">
              <a:off x="4290" y="375"/>
              <a:ext cx="1277" cy="5025"/>
            </a:xfrm>
            <a:prstGeom prst="flowChartOffpageConnector">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endParaRPr lang="en-US" sz="5865" dirty="0"/>
            </a:p>
          </p:txBody>
        </p:sp>
        <p:sp>
          <p:nvSpPr>
            <p:cNvPr id="9" name="Round Same Side Corner Rectangle 23"/>
            <p:cNvSpPr/>
            <p:nvPr/>
          </p:nvSpPr>
          <p:spPr>
            <a:xfrm rot="16200000">
              <a:off x="1320" y="2429"/>
              <a:ext cx="1277" cy="917"/>
            </a:xfrm>
            <a:prstGeom prst="round2Same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endParaRPr lang="en-US" sz="2800" dirty="0">
                <a:solidFill>
                  <a:schemeClr val="bg1">
                    <a:lumMod val="50000"/>
                    <a:lumOff val="50000"/>
                  </a:schemeClr>
                </a:solidFill>
                <a:latin typeface="Impact" panose="020B0806030902050204" pitchFamily="34" charset="0"/>
              </a:endParaRPr>
            </a:p>
          </p:txBody>
        </p:sp>
        <p:sp>
          <p:nvSpPr>
            <p:cNvPr id="10" name="文本框 9"/>
            <p:cNvSpPr txBox="1"/>
            <p:nvPr/>
          </p:nvSpPr>
          <p:spPr>
            <a:xfrm>
              <a:off x="2175" y="2465"/>
              <a:ext cx="4306" cy="725"/>
            </a:xfrm>
            <a:prstGeom prst="rect">
              <a:avLst/>
            </a:prstGeom>
            <a:noFill/>
          </p:spPr>
          <p:txBody>
            <a:bodyPr wrap="square" rtlCol="0">
              <a:spAutoFit/>
            </a:bodyPr>
            <a:lstStyle/>
            <a:p>
              <a:pPr algn="ctr"/>
              <a:r>
                <a:rPr lang="zh-CN" altLang="en-US" sz="1200" b="1" kern="0" dirty="0">
                  <a:solidFill>
                    <a:schemeClr val="bg1"/>
                  </a:solidFill>
                  <a:latin typeface="微软雅黑" panose="020B0503020204020204" pitchFamily="34" charset="-122"/>
                  <a:ea typeface="微软雅黑" panose="020B0503020204020204" pitchFamily="34" charset="-122"/>
                  <a:sym typeface="+mn-ea"/>
                </a:rPr>
                <a:t>赋予电子文档身份信息</a:t>
              </a:r>
              <a:endParaRPr lang="zh-CN" altLang="en-US" sz="1200" b="1" kern="0" dirty="0">
                <a:solidFill>
                  <a:schemeClr val="bg1"/>
                </a:solidFill>
                <a:latin typeface="微软雅黑" panose="020B0503020204020204" pitchFamily="34" charset="-122"/>
                <a:ea typeface="微软雅黑" panose="020B0503020204020204" pitchFamily="34" charset="-122"/>
                <a:sym typeface="+mn-ea"/>
              </a:endParaRPr>
            </a:p>
            <a:p>
              <a:pPr algn="ctr"/>
              <a:r>
                <a:rPr lang="zh-CN" altLang="en-US" sz="1200" b="1" kern="0" dirty="0">
                  <a:solidFill>
                    <a:schemeClr val="bg1"/>
                  </a:solidFill>
                  <a:latin typeface="微软雅黑" panose="020B0503020204020204" pitchFamily="34" charset="-122"/>
                  <a:ea typeface="微软雅黑" panose="020B0503020204020204" pitchFamily="34" charset="-122"/>
                  <a:sym typeface="+mn-ea"/>
                </a:rPr>
                <a:t>建立与操作者所属关系</a:t>
              </a:r>
              <a:endParaRPr lang="zh-CN" altLang="en-US" sz="1200" b="1" kern="0" dirty="0">
                <a:solidFill>
                  <a:schemeClr val="bg1"/>
                </a:solidFill>
                <a:latin typeface="微软雅黑" panose="020B0503020204020204" pitchFamily="34" charset="-122"/>
                <a:ea typeface="微软雅黑" panose="020B0503020204020204" pitchFamily="34" charset="-122"/>
              </a:endParaRPr>
            </a:p>
          </p:txBody>
        </p:sp>
      </p:grpSp>
      <p:grpSp>
        <p:nvGrpSpPr>
          <p:cNvPr id="58" name="组合 57"/>
          <p:cNvGrpSpPr/>
          <p:nvPr/>
        </p:nvGrpSpPr>
        <p:grpSpPr>
          <a:xfrm>
            <a:off x="918845" y="2295525"/>
            <a:ext cx="3806825" cy="812165"/>
            <a:chOff x="1447" y="3934"/>
            <a:chExt cx="5995" cy="1279"/>
          </a:xfrm>
        </p:grpSpPr>
        <p:sp>
          <p:nvSpPr>
            <p:cNvPr id="14" name="Round Same Side Corner Rectangle 23"/>
            <p:cNvSpPr/>
            <p:nvPr/>
          </p:nvSpPr>
          <p:spPr>
            <a:xfrm rot="16200000">
              <a:off x="1293" y="4088"/>
              <a:ext cx="1277" cy="969"/>
            </a:xfrm>
            <a:prstGeom prst="round2Same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endParaRPr lang="en-US" sz="2800" dirty="0">
                <a:solidFill>
                  <a:schemeClr val="bg1">
                    <a:lumMod val="50000"/>
                    <a:lumOff val="50000"/>
                  </a:schemeClr>
                </a:solidFill>
                <a:latin typeface="Impact" panose="020B0806030902050204" pitchFamily="34" charset="0"/>
              </a:endParaRPr>
            </a:p>
          </p:txBody>
        </p:sp>
        <p:sp>
          <p:nvSpPr>
            <p:cNvPr id="54" name="Flowchart: Off-page Connector 32"/>
            <p:cNvSpPr/>
            <p:nvPr/>
          </p:nvSpPr>
          <p:spPr>
            <a:xfrm rot="16200000">
              <a:off x="4258" y="2029"/>
              <a:ext cx="1278" cy="5089"/>
            </a:xfrm>
            <a:prstGeom prst="flowChartOffpageConnector">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endParaRPr lang="en-US" sz="3600" dirty="0">
                <a:solidFill>
                  <a:schemeClr val="bg1"/>
                </a:solidFill>
                <a:latin typeface="Impact" panose="020B0806030902050204" pitchFamily="34" charset="0"/>
              </a:endParaRPr>
            </a:p>
          </p:txBody>
        </p:sp>
        <p:sp>
          <p:nvSpPr>
            <p:cNvPr id="15" name="文本框 14"/>
            <p:cNvSpPr txBox="1"/>
            <p:nvPr/>
          </p:nvSpPr>
          <p:spPr>
            <a:xfrm>
              <a:off x="2290" y="4205"/>
              <a:ext cx="4402" cy="725"/>
            </a:xfrm>
            <a:prstGeom prst="rect">
              <a:avLst/>
            </a:prstGeom>
            <a:noFill/>
          </p:spPr>
          <p:txBody>
            <a:bodyPr wrap="square" rtlCol="0">
              <a:spAutoFit/>
            </a:bodyPr>
            <a:lstStyle/>
            <a:p>
              <a:pPr algn="ctr"/>
              <a:r>
                <a:rPr lang="zh-CN" altLang="en-US" sz="1200" b="1" kern="0" dirty="0">
                  <a:solidFill>
                    <a:schemeClr val="bg1"/>
                  </a:solidFill>
                  <a:latin typeface="微软雅黑" panose="020B0503020204020204" pitchFamily="34" charset="-122"/>
                  <a:ea typeface="微软雅黑" panose="020B0503020204020204" pitchFamily="34" charset="-122"/>
                  <a:sym typeface="+mn-ea"/>
                </a:rPr>
                <a:t>细化文档权限，控制只读、</a:t>
              </a:r>
              <a:endParaRPr lang="zh-CN" altLang="en-US" sz="1200" b="1" kern="0" dirty="0">
                <a:solidFill>
                  <a:schemeClr val="bg1"/>
                </a:solidFill>
                <a:latin typeface="微软雅黑" panose="020B0503020204020204" pitchFamily="34" charset="-122"/>
                <a:ea typeface="微软雅黑" panose="020B0503020204020204" pitchFamily="34" charset="-122"/>
                <a:sym typeface="+mn-ea"/>
              </a:endParaRPr>
            </a:p>
            <a:p>
              <a:pPr algn="ctr"/>
              <a:r>
                <a:rPr lang="zh-CN" altLang="en-US" sz="1200" b="1" kern="0" dirty="0">
                  <a:solidFill>
                    <a:schemeClr val="bg1"/>
                  </a:solidFill>
                  <a:latin typeface="微软雅黑" panose="020B0503020204020204" pitchFamily="34" charset="-122"/>
                  <a:ea typeface="微软雅黑" panose="020B0503020204020204" pitchFamily="34" charset="-122"/>
                  <a:sym typeface="+mn-ea"/>
                </a:rPr>
                <a:t>修改、打印等</a:t>
              </a:r>
              <a:endParaRPr lang="zh-CN" altLang="en-US" sz="1200" b="1" kern="0" dirty="0">
                <a:solidFill>
                  <a:schemeClr val="bg1"/>
                </a:solidFill>
                <a:latin typeface="微软雅黑" panose="020B0503020204020204" pitchFamily="34" charset="-122"/>
                <a:ea typeface="微软雅黑" panose="020B0503020204020204" pitchFamily="34" charset="-122"/>
                <a:sym typeface="+mn-ea"/>
              </a:endParaRPr>
            </a:p>
          </p:txBody>
        </p:sp>
      </p:grpSp>
      <p:grpSp>
        <p:nvGrpSpPr>
          <p:cNvPr id="60" name="组合 59"/>
          <p:cNvGrpSpPr/>
          <p:nvPr/>
        </p:nvGrpSpPr>
        <p:grpSpPr>
          <a:xfrm>
            <a:off x="912495" y="3390265"/>
            <a:ext cx="3772535" cy="810895"/>
            <a:chOff x="1500" y="2249"/>
            <a:chExt cx="5941" cy="1277"/>
          </a:xfrm>
        </p:grpSpPr>
        <p:sp>
          <p:nvSpPr>
            <p:cNvPr id="61" name="Flowchart: Off-page Connector 22"/>
            <p:cNvSpPr/>
            <p:nvPr/>
          </p:nvSpPr>
          <p:spPr>
            <a:xfrm rot="16200000">
              <a:off x="4290" y="375"/>
              <a:ext cx="1277" cy="5025"/>
            </a:xfrm>
            <a:prstGeom prst="flowChartOffpageConnector">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endParaRPr lang="en-US" sz="5865" dirty="0"/>
            </a:p>
          </p:txBody>
        </p:sp>
        <p:sp>
          <p:nvSpPr>
            <p:cNvPr id="71" name="Round Same Side Corner Rectangle 23"/>
            <p:cNvSpPr/>
            <p:nvPr/>
          </p:nvSpPr>
          <p:spPr>
            <a:xfrm rot="16200000">
              <a:off x="1320" y="2429"/>
              <a:ext cx="1277" cy="917"/>
            </a:xfrm>
            <a:prstGeom prst="round2Same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endParaRPr lang="en-US" sz="2800" dirty="0">
                <a:solidFill>
                  <a:schemeClr val="bg1">
                    <a:lumMod val="50000"/>
                    <a:lumOff val="50000"/>
                  </a:schemeClr>
                </a:solidFill>
                <a:latin typeface="Impact" panose="020B0806030902050204" pitchFamily="34" charset="0"/>
              </a:endParaRPr>
            </a:p>
          </p:txBody>
        </p:sp>
        <p:sp>
          <p:nvSpPr>
            <p:cNvPr id="72" name="文本框 71"/>
            <p:cNvSpPr txBox="1"/>
            <p:nvPr/>
          </p:nvSpPr>
          <p:spPr>
            <a:xfrm>
              <a:off x="2891" y="2553"/>
              <a:ext cx="3212" cy="725"/>
            </a:xfrm>
            <a:prstGeom prst="rect">
              <a:avLst/>
            </a:prstGeom>
            <a:noFill/>
          </p:spPr>
          <p:txBody>
            <a:bodyPr wrap="square" rtlCol="0">
              <a:spAutoFit/>
            </a:bodyPr>
            <a:lstStyle/>
            <a:p>
              <a:pPr algn="ctr"/>
              <a:r>
                <a:rPr lang="zh-CN" altLang="en-US" sz="1200" b="1" kern="0" dirty="0">
                  <a:solidFill>
                    <a:schemeClr val="bg1"/>
                  </a:solidFill>
                  <a:latin typeface="微软雅黑" panose="020B0503020204020204" pitchFamily="34" charset="-122"/>
                  <a:ea typeface="微软雅黑" panose="020B0503020204020204" pitchFamily="34" charset="-122"/>
                  <a:sym typeface="+mn-ea"/>
                </a:rPr>
                <a:t>重要涉密文档提供双重加密保护</a:t>
              </a:r>
              <a:endParaRPr lang="zh-CN" altLang="en-US" sz="1200" b="1" kern="0" dirty="0">
                <a:solidFill>
                  <a:schemeClr val="bg1"/>
                </a:solidFill>
                <a:latin typeface="微软雅黑" panose="020B0503020204020204" pitchFamily="34" charset="-122"/>
                <a:ea typeface="微软雅黑" panose="020B0503020204020204" pitchFamily="34" charset="-122"/>
                <a:sym typeface="+mn-ea"/>
              </a:endParaRPr>
            </a:p>
          </p:txBody>
        </p:sp>
      </p:grpSp>
      <p:sp>
        <p:nvSpPr>
          <p:cNvPr id="74" name="Freeform 61"/>
          <p:cNvSpPr/>
          <p:nvPr/>
        </p:nvSpPr>
        <p:spPr bwMode="auto">
          <a:xfrm>
            <a:off x="1020445" y="3620135"/>
            <a:ext cx="389890" cy="396240"/>
          </a:xfrm>
          <a:custGeom>
            <a:avLst/>
            <a:gdLst>
              <a:gd name="T0" fmla="*/ 99 w 137"/>
              <a:gd name="T1" fmla="*/ 57 h 142"/>
              <a:gd name="T2" fmla="*/ 137 w 137"/>
              <a:gd name="T3" fmla="*/ 57 h 142"/>
              <a:gd name="T4" fmla="*/ 76 w 137"/>
              <a:gd name="T5" fmla="*/ 4 h 142"/>
              <a:gd name="T6" fmla="*/ 69 w 137"/>
              <a:gd name="T7" fmla="*/ 0 h 142"/>
              <a:gd name="T8" fmla="*/ 62 w 137"/>
              <a:gd name="T9" fmla="*/ 4 h 142"/>
              <a:gd name="T10" fmla="*/ 0 w 137"/>
              <a:gd name="T11" fmla="*/ 57 h 142"/>
              <a:gd name="T12" fmla="*/ 39 w 137"/>
              <a:gd name="T13" fmla="*/ 57 h 142"/>
              <a:gd name="T14" fmla="*/ 62 w 137"/>
              <a:gd name="T15" fmla="*/ 4 h 142"/>
              <a:gd name="T16" fmla="*/ 62 w 137"/>
              <a:gd name="T17" fmla="*/ 5 h 142"/>
              <a:gd name="T18" fmla="*/ 43 w 137"/>
              <a:gd name="T19" fmla="*/ 57 h 142"/>
              <a:gd name="T20" fmla="*/ 64 w 137"/>
              <a:gd name="T21" fmla="*/ 57 h 142"/>
              <a:gd name="T22" fmla="*/ 64 w 137"/>
              <a:gd name="T23" fmla="*/ 122 h 142"/>
              <a:gd name="T24" fmla="*/ 64 w 137"/>
              <a:gd name="T25" fmla="*/ 125 h 142"/>
              <a:gd name="T26" fmla="*/ 64 w 137"/>
              <a:gd name="T27" fmla="*/ 130 h 142"/>
              <a:gd name="T28" fmla="*/ 76 w 137"/>
              <a:gd name="T29" fmla="*/ 142 h 142"/>
              <a:gd name="T30" fmla="*/ 87 w 137"/>
              <a:gd name="T31" fmla="*/ 130 h 142"/>
              <a:gd name="T32" fmla="*/ 87 w 137"/>
              <a:gd name="T33" fmla="*/ 125 h 142"/>
              <a:gd name="T34" fmla="*/ 79 w 137"/>
              <a:gd name="T35" fmla="*/ 125 h 142"/>
              <a:gd name="T36" fmla="*/ 79 w 137"/>
              <a:gd name="T37" fmla="*/ 127 h 142"/>
              <a:gd name="T38" fmla="*/ 79 w 137"/>
              <a:gd name="T39" fmla="*/ 129 h 142"/>
              <a:gd name="T40" fmla="*/ 76 w 137"/>
              <a:gd name="T41" fmla="*/ 133 h 142"/>
              <a:gd name="T42" fmla="*/ 72 w 137"/>
              <a:gd name="T43" fmla="*/ 129 h 142"/>
              <a:gd name="T44" fmla="*/ 72 w 137"/>
              <a:gd name="T45" fmla="*/ 127 h 142"/>
              <a:gd name="T46" fmla="*/ 72 w 137"/>
              <a:gd name="T47" fmla="*/ 125 h 142"/>
              <a:gd name="T48" fmla="*/ 72 w 137"/>
              <a:gd name="T49" fmla="*/ 111 h 142"/>
              <a:gd name="T50" fmla="*/ 72 w 137"/>
              <a:gd name="T51" fmla="*/ 57 h 142"/>
              <a:gd name="T52" fmla="*/ 94 w 137"/>
              <a:gd name="T53" fmla="*/ 57 h 142"/>
              <a:gd name="T54" fmla="*/ 76 w 137"/>
              <a:gd name="T55" fmla="*/ 5 h 142"/>
              <a:gd name="T56" fmla="*/ 76 w 137"/>
              <a:gd name="T57" fmla="*/ 4 h 142"/>
              <a:gd name="T58" fmla="*/ 99 w 137"/>
              <a:gd name="T59" fmla="*/ 57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37" h="142">
                <a:moveTo>
                  <a:pt x="99" y="57"/>
                </a:moveTo>
                <a:cubicBezTo>
                  <a:pt x="137" y="57"/>
                  <a:pt x="137" y="57"/>
                  <a:pt x="137" y="57"/>
                </a:cubicBezTo>
                <a:cubicBezTo>
                  <a:pt x="130" y="28"/>
                  <a:pt x="105" y="7"/>
                  <a:pt x="76" y="4"/>
                </a:cubicBezTo>
                <a:cubicBezTo>
                  <a:pt x="74" y="1"/>
                  <a:pt x="72" y="0"/>
                  <a:pt x="69" y="0"/>
                </a:cubicBezTo>
                <a:cubicBezTo>
                  <a:pt x="66" y="0"/>
                  <a:pt x="64" y="1"/>
                  <a:pt x="62" y="4"/>
                </a:cubicBezTo>
                <a:cubicBezTo>
                  <a:pt x="32" y="6"/>
                  <a:pt x="7" y="28"/>
                  <a:pt x="0" y="57"/>
                </a:cubicBezTo>
                <a:cubicBezTo>
                  <a:pt x="39" y="57"/>
                  <a:pt x="39" y="57"/>
                  <a:pt x="39" y="57"/>
                </a:cubicBezTo>
                <a:cubicBezTo>
                  <a:pt x="39" y="24"/>
                  <a:pt x="58" y="7"/>
                  <a:pt x="62" y="4"/>
                </a:cubicBezTo>
                <a:cubicBezTo>
                  <a:pt x="62" y="4"/>
                  <a:pt x="62" y="5"/>
                  <a:pt x="62" y="5"/>
                </a:cubicBezTo>
                <a:cubicBezTo>
                  <a:pt x="41" y="31"/>
                  <a:pt x="43" y="57"/>
                  <a:pt x="43" y="57"/>
                </a:cubicBezTo>
                <a:cubicBezTo>
                  <a:pt x="64" y="57"/>
                  <a:pt x="64" y="57"/>
                  <a:pt x="64" y="57"/>
                </a:cubicBezTo>
                <a:cubicBezTo>
                  <a:pt x="64" y="122"/>
                  <a:pt x="64" y="122"/>
                  <a:pt x="64" y="122"/>
                </a:cubicBezTo>
                <a:cubicBezTo>
                  <a:pt x="64" y="125"/>
                  <a:pt x="64" y="125"/>
                  <a:pt x="64" y="125"/>
                </a:cubicBezTo>
                <a:cubicBezTo>
                  <a:pt x="64" y="130"/>
                  <a:pt x="64" y="130"/>
                  <a:pt x="64" y="130"/>
                </a:cubicBezTo>
                <a:cubicBezTo>
                  <a:pt x="64" y="136"/>
                  <a:pt x="69" y="142"/>
                  <a:pt x="76" y="142"/>
                </a:cubicBezTo>
                <a:cubicBezTo>
                  <a:pt x="82" y="142"/>
                  <a:pt x="87" y="136"/>
                  <a:pt x="87" y="130"/>
                </a:cubicBezTo>
                <a:cubicBezTo>
                  <a:pt x="87" y="125"/>
                  <a:pt x="87" y="125"/>
                  <a:pt x="87" y="125"/>
                </a:cubicBezTo>
                <a:cubicBezTo>
                  <a:pt x="79" y="125"/>
                  <a:pt x="79" y="125"/>
                  <a:pt x="79" y="125"/>
                </a:cubicBezTo>
                <a:cubicBezTo>
                  <a:pt x="79" y="127"/>
                  <a:pt x="79" y="127"/>
                  <a:pt x="79" y="127"/>
                </a:cubicBezTo>
                <a:cubicBezTo>
                  <a:pt x="79" y="129"/>
                  <a:pt x="79" y="129"/>
                  <a:pt x="79" y="129"/>
                </a:cubicBezTo>
                <a:cubicBezTo>
                  <a:pt x="79" y="131"/>
                  <a:pt x="78" y="133"/>
                  <a:pt x="76" y="133"/>
                </a:cubicBezTo>
                <a:cubicBezTo>
                  <a:pt x="74" y="133"/>
                  <a:pt x="72" y="131"/>
                  <a:pt x="72" y="129"/>
                </a:cubicBezTo>
                <a:cubicBezTo>
                  <a:pt x="72" y="127"/>
                  <a:pt x="72" y="127"/>
                  <a:pt x="72" y="127"/>
                </a:cubicBezTo>
                <a:cubicBezTo>
                  <a:pt x="72" y="125"/>
                  <a:pt x="72" y="125"/>
                  <a:pt x="72" y="125"/>
                </a:cubicBezTo>
                <a:cubicBezTo>
                  <a:pt x="72" y="111"/>
                  <a:pt x="72" y="111"/>
                  <a:pt x="72" y="111"/>
                </a:cubicBezTo>
                <a:cubicBezTo>
                  <a:pt x="72" y="57"/>
                  <a:pt x="72" y="57"/>
                  <a:pt x="72" y="57"/>
                </a:cubicBezTo>
                <a:cubicBezTo>
                  <a:pt x="94" y="57"/>
                  <a:pt x="94" y="57"/>
                  <a:pt x="94" y="57"/>
                </a:cubicBezTo>
                <a:cubicBezTo>
                  <a:pt x="94" y="57"/>
                  <a:pt x="97" y="31"/>
                  <a:pt x="76" y="5"/>
                </a:cubicBezTo>
                <a:cubicBezTo>
                  <a:pt x="76" y="5"/>
                  <a:pt x="76" y="4"/>
                  <a:pt x="76" y="4"/>
                </a:cubicBezTo>
                <a:cubicBezTo>
                  <a:pt x="80" y="7"/>
                  <a:pt x="99" y="24"/>
                  <a:pt x="99" y="57"/>
                </a:cubicBezTo>
                <a:close/>
              </a:path>
            </a:pathLst>
          </a:custGeom>
          <a:solidFill>
            <a:schemeClr val="bg1"/>
          </a:solidFill>
          <a:ln>
            <a:noFill/>
          </a:ln>
        </p:spPr>
        <p:txBody>
          <a:bodyPr vert="horz" wrap="square" lIns="121920" tIns="60960" rIns="121920" bIns="60960" numCol="1" anchor="t" anchorCtr="0" compatLnSpc="1"/>
          <a:lstStyle/>
          <a:p>
            <a:endParaRPr lang="en-US" sz="2400">
              <a:latin typeface="Impact" panose="020B0806030902050204" pitchFamily="34" charset="0"/>
            </a:endParaRPr>
          </a:p>
        </p:txBody>
      </p:sp>
      <p:grpSp>
        <p:nvGrpSpPr>
          <p:cNvPr id="75" name="组合 74"/>
          <p:cNvGrpSpPr/>
          <p:nvPr/>
        </p:nvGrpSpPr>
        <p:grpSpPr>
          <a:xfrm>
            <a:off x="919480" y="4509770"/>
            <a:ext cx="3806825" cy="812165"/>
            <a:chOff x="1447" y="3934"/>
            <a:chExt cx="5995" cy="1279"/>
          </a:xfrm>
        </p:grpSpPr>
        <p:sp>
          <p:nvSpPr>
            <p:cNvPr id="76" name="Round Same Side Corner Rectangle 23"/>
            <p:cNvSpPr/>
            <p:nvPr/>
          </p:nvSpPr>
          <p:spPr>
            <a:xfrm rot="16200000">
              <a:off x="1293" y="4088"/>
              <a:ext cx="1277" cy="969"/>
            </a:xfrm>
            <a:prstGeom prst="round2Same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endParaRPr lang="en-US" sz="2800" dirty="0">
                <a:solidFill>
                  <a:schemeClr val="bg1">
                    <a:lumMod val="50000"/>
                    <a:lumOff val="50000"/>
                  </a:schemeClr>
                </a:solidFill>
                <a:latin typeface="Impact" panose="020B0806030902050204" pitchFamily="34" charset="0"/>
              </a:endParaRPr>
            </a:p>
          </p:txBody>
        </p:sp>
        <p:sp>
          <p:nvSpPr>
            <p:cNvPr id="77" name="Flowchart: Off-page Connector 32"/>
            <p:cNvSpPr/>
            <p:nvPr/>
          </p:nvSpPr>
          <p:spPr>
            <a:xfrm rot="16200000">
              <a:off x="4258" y="2029"/>
              <a:ext cx="1278" cy="5089"/>
            </a:xfrm>
            <a:prstGeom prst="flowChartOffpageConnector">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endParaRPr lang="en-US" sz="3600" dirty="0">
                <a:solidFill>
                  <a:schemeClr val="bg1"/>
                </a:solidFill>
                <a:latin typeface="Impact" panose="020B0806030902050204" pitchFamily="34" charset="0"/>
              </a:endParaRPr>
            </a:p>
          </p:txBody>
        </p:sp>
        <p:sp>
          <p:nvSpPr>
            <p:cNvPr id="78" name="文本框 77"/>
            <p:cNvSpPr txBox="1"/>
            <p:nvPr/>
          </p:nvSpPr>
          <p:spPr>
            <a:xfrm>
              <a:off x="2736" y="4227"/>
              <a:ext cx="3423" cy="725"/>
            </a:xfrm>
            <a:prstGeom prst="rect">
              <a:avLst/>
            </a:prstGeom>
            <a:noFill/>
          </p:spPr>
          <p:txBody>
            <a:bodyPr wrap="square" rtlCol="0">
              <a:spAutoFit/>
            </a:bodyPr>
            <a:lstStyle/>
            <a:p>
              <a:pPr algn="ctr"/>
              <a:r>
                <a:rPr lang="zh-CN" altLang="en-US" sz="1200" b="1" kern="0" dirty="0">
                  <a:solidFill>
                    <a:schemeClr val="bg1"/>
                  </a:solidFill>
                  <a:latin typeface="微软雅黑" panose="020B0503020204020204" pitchFamily="34" charset="-122"/>
                  <a:ea typeface="微软雅黑" panose="020B0503020204020204" pitchFamily="34" charset="-122"/>
                  <a:sym typeface="+mn-ea"/>
                </a:rPr>
                <a:t>实现电子文档的密级管理和等级授权</a:t>
              </a:r>
              <a:endParaRPr lang="zh-CN" altLang="en-US" sz="1200" b="1" kern="0" dirty="0">
                <a:solidFill>
                  <a:schemeClr val="bg1"/>
                </a:solidFill>
                <a:latin typeface="微软雅黑" panose="020B0503020204020204" pitchFamily="34" charset="-122"/>
                <a:ea typeface="微软雅黑" panose="020B0503020204020204" pitchFamily="34" charset="-122"/>
                <a:sym typeface="+mn-ea"/>
              </a:endParaRPr>
            </a:p>
          </p:txBody>
        </p:sp>
      </p:grpSp>
      <p:sp>
        <p:nvSpPr>
          <p:cNvPr id="2" name="Freeform 102"/>
          <p:cNvSpPr/>
          <p:nvPr/>
        </p:nvSpPr>
        <p:spPr bwMode="auto">
          <a:xfrm>
            <a:off x="1058201" y="1401378"/>
            <a:ext cx="437089" cy="383636"/>
          </a:xfrm>
          <a:custGeom>
            <a:avLst/>
            <a:gdLst>
              <a:gd name="T0" fmla="*/ 78 w 124"/>
              <a:gd name="T1" fmla="*/ 84 h 120"/>
              <a:gd name="T2" fmla="*/ 75 w 124"/>
              <a:gd name="T3" fmla="*/ 75 h 120"/>
              <a:gd name="T4" fmla="*/ 86 w 124"/>
              <a:gd name="T5" fmla="*/ 54 h 120"/>
              <a:gd name="T6" fmla="*/ 89 w 124"/>
              <a:gd name="T7" fmla="*/ 37 h 120"/>
              <a:gd name="T8" fmla="*/ 62 w 124"/>
              <a:gd name="T9" fmla="*/ 0 h 120"/>
              <a:gd name="T10" fmla="*/ 36 w 124"/>
              <a:gd name="T11" fmla="*/ 37 h 120"/>
              <a:gd name="T12" fmla="*/ 39 w 124"/>
              <a:gd name="T13" fmla="*/ 54 h 120"/>
              <a:gd name="T14" fmla="*/ 50 w 124"/>
              <a:gd name="T15" fmla="*/ 75 h 120"/>
              <a:gd name="T16" fmla="*/ 47 w 124"/>
              <a:gd name="T17" fmla="*/ 84 h 120"/>
              <a:gd name="T18" fmla="*/ 0 w 124"/>
              <a:gd name="T19" fmla="*/ 120 h 120"/>
              <a:gd name="T20" fmla="*/ 62 w 124"/>
              <a:gd name="T21" fmla="*/ 120 h 120"/>
              <a:gd name="T22" fmla="*/ 124 w 124"/>
              <a:gd name="T23" fmla="*/ 120 h 120"/>
              <a:gd name="T24" fmla="*/ 78 w 124"/>
              <a:gd name="T25" fmla="*/ 84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 h="120">
                <a:moveTo>
                  <a:pt x="78" y="84"/>
                </a:moveTo>
                <a:cubicBezTo>
                  <a:pt x="75" y="84"/>
                  <a:pt x="75" y="75"/>
                  <a:pt x="75" y="75"/>
                </a:cubicBezTo>
                <a:cubicBezTo>
                  <a:pt x="75" y="75"/>
                  <a:pt x="84" y="66"/>
                  <a:pt x="86" y="54"/>
                </a:cubicBezTo>
                <a:cubicBezTo>
                  <a:pt x="91" y="54"/>
                  <a:pt x="94" y="42"/>
                  <a:pt x="89" y="37"/>
                </a:cubicBezTo>
                <a:cubicBezTo>
                  <a:pt x="89" y="32"/>
                  <a:pt x="96" y="0"/>
                  <a:pt x="62" y="0"/>
                </a:cubicBezTo>
                <a:cubicBezTo>
                  <a:pt x="29" y="0"/>
                  <a:pt x="36" y="32"/>
                  <a:pt x="36" y="37"/>
                </a:cubicBezTo>
                <a:cubicBezTo>
                  <a:pt x="31" y="42"/>
                  <a:pt x="34" y="54"/>
                  <a:pt x="39" y="54"/>
                </a:cubicBezTo>
                <a:cubicBezTo>
                  <a:pt x="41" y="66"/>
                  <a:pt x="50" y="75"/>
                  <a:pt x="50" y="75"/>
                </a:cubicBezTo>
                <a:cubicBezTo>
                  <a:pt x="50" y="75"/>
                  <a:pt x="50" y="84"/>
                  <a:pt x="47" y="84"/>
                </a:cubicBezTo>
                <a:cubicBezTo>
                  <a:pt x="37" y="86"/>
                  <a:pt x="0" y="102"/>
                  <a:pt x="0" y="120"/>
                </a:cubicBezTo>
                <a:cubicBezTo>
                  <a:pt x="62" y="120"/>
                  <a:pt x="62" y="120"/>
                  <a:pt x="62" y="120"/>
                </a:cubicBezTo>
                <a:cubicBezTo>
                  <a:pt x="124" y="120"/>
                  <a:pt x="124" y="120"/>
                  <a:pt x="124" y="120"/>
                </a:cubicBezTo>
                <a:cubicBezTo>
                  <a:pt x="124" y="102"/>
                  <a:pt x="88" y="86"/>
                  <a:pt x="78" y="84"/>
                </a:cubicBezTo>
                <a:close/>
              </a:path>
            </a:pathLst>
          </a:custGeom>
          <a:solidFill>
            <a:schemeClr val="bg1"/>
          </a:solidFill>
          <a:ln>
            <a:noFill/>
          </a:ln>
        </p:spPr>
        <p:txBody>
          <a:bodyPr vert="horz" wrap="square" lIns="91440" tIns="45720" rIns="91440" bIns="45720" numCol="1" anchor="t" anchorCtr="0" compatLnSpc="1"/>
          <a:lstStyle/>
          <a:p>
            <a:endParaRPr lang="id-ID"/>
          </a:p>
        </p:txBody>
      </p:sp>
      <p:sp>
        <p:nvSpPr>
          <p:cNvPr id="67" name="Freeform 26"/>
          <p:cNvSpPr>
            <a:spLocks noEditPoints="1"/>
          </p:cNvSpPr>
          <p:nvPr/>
        </p:nvSpPr>
        <p:spPr bwMode="auto">
          <a:xfrm>
            <a:off x="987425" y="2495550"/>
            <a:ext cx="264160" cy="265430"/>
          </a:xfrm>
          <a:custGeom>
            <a:avLst/>
            <a:gdLst/>
            <a:ahLst/>
            <a:cxnLst>
              <a:cxn ang="0">
                <a:pos x="51" y="27"/>
              </a:cxn>
              <a:cxn ang="0">
                <a:pos x="46" y="23"/>
              </a:cxn>
              <a:cxn ang="0">
                <a:pos x="52" y="20"/>
              </a:cxn>
              <a:cxn ang="0">
                <a:pos x="49" y="13"/>
              </a:cxn>
              <a:cxn ang="0">
                <a:pos x="47" y="12"/>
              </a:cxn>
              <a:cxn ang="0">
                <a:pos x="40" y="13"/>
              </a:cxn>
              <a:cxn ang="0">
                <a:pos x="43" y="7"/>
              </a:cxn>
              <a:cxn ang="0">
                <a:pos x="37" y="2"/>
              </a:cxn>
              <a:cxn ang="0">
                <a:pos x="32" y="7"/>
              </a:cxn>
              <a:cxn ang="0">
                <a:pos x="29" y="1"/>
              </a:cxn>
              <a:cxn ang="0">
                <a:pos x="27" y="0"/>
              </a:cxn>
              <a:cxn ang="0">
                <a:pos x="19" y="2"/>
              </a:cxn>
              <a:cxn ang="0">
                <a:pos x="18" y="9"/>
              </a:cxn>
              <a:cxn ang="0">
                <a:pos x="12" y="4"/>
              </a:cxn>
              <a:cxn ang="0">
                <a:pos x="6" y="10"/>
              </a:cxn>
              <a:cxn ang="0">
                <a:pos x="10" y="15"/>
              </a:cxn>
              <a:cxn ang="0">
                <a:pos x="3" y="16"/>
              </a:cxn>
              <a:cxn ang="0">
                <a:pos x="2" y="17"/>
              </a:cxn>
              <a:cxn ang="0">
                <a:pos x="0" y="25"/>
              </a:cxn>
              <a:cxn ang="0">
                <a:pos x="7" y="27"/>
              </a:cxn>
              <a:cxn ang="0">
                <a:pos x="2" y="31"/>
              </a:cxn>
              <a:cxn ang="0">
                <a:pos x="4" y="39"/>
              </a:cxn>
              <a:cxn ang="0">
                <a:pos x="6" y="40"/>
              </a:cxn>
              <a:cxn ang="0">
                <a:pos x="12" y="40"/>
              </a:cxn>
              <a:cxn ang="0">
                <a:pos x="10" y="47"/>
              </a:cxn>
              <a:cxn ang="0">
                <a:pos x="17" y="50"/>
              </a:cxn>
              <a:cxn ang="0">
                <a:pos x="21" y="45"/>
              </a:cxn>
              <a:cxn ang="0">
                <a:pos x="23" y="51"/>
              </a:cxn>
              <a:cxn ang="0">
                <a:pos x="24" y="52"/>
              </a:cxn>
              <a:cxn ang="0">
                <a:pos x="32" y="52"/>
              </a:cxn>
              <a:cxn ang="0">
                <a:pos x="33" y="50"/>
              </a:cxn>
              <a:cxn ang="0">
                <a:pos x="35" y="44"/>
              </a:cxn>
              <a:cxn ang="0">
                <a:pos x="40" y="48"/>
              </a:cxn>
              <a:cxn ang="0">
                <a:pos x="46" y="43"/>
              </a:cxn>
              <a:cxn ang="0">
                <a:pos x="46" y="41"/>
              </a:cxn>
              <a:cxn ang="0">
                <a:pos x="43" y="35"/>
              </a:cxn>
              <a:cxn ang="0">
                <a:pos x="50" y="36"/>
              </a:cxn>
              <a:cxn ang="0">
                <a:pos x="52" y="29"/>
              </a:cxn>
              <a:cxn ang="0">
                <a:pos x="33" y="28"/>
              </a:cxn>
              <a:cxn ang="0">
                <a:pos x="19" y="25"/>
              </a:cxn>
              <a:cxn ang="0">
                <a:pos x="33" y="28"/>
              </a:cxn>
            </a:cxnLst>
            <a:rect l="0" t="0" r="r" b="b"/>
            <a:pathLst>
              <a:path w="52" h="52">
                <a:moveTo>
                  <a:pt x="52" y="27"/>
                </a:moveTo>
                <a:cubicBezTo>
                  <a:pt x="52" y="27"/>
                  <a:pt x="52" y="27"/>
                  <a:pt x="51" y="27"/>
                </a:cubicBezTo>
                <a:cubicBezTo>
                  <a:pt x="46" y="26"/>
                  <a:pt x="46" y="26"/>
                  <a:pt x="46" y="26"/>
                </a:cubicBezTo>
                <a:cubicBezTo>
                  <a:pt x="46" y="23"/>
                  <a:pt x="46" y="23"/>
                  <a:pt x="46" y="23"/>
                </a:cubicBezTo>
                <a:cubicBezTo>
                  <a:pt x="51" y="21"/>
                  <a:pt x="51" y="21"/>
                  <a:pt x="51" y="21"/>
                </a:cubicBezTo>
                <a:cubicBezTo>
                  <a:pt x="51" y="21"/>
                  <a:pt x="51" y="21"/>
                  <a:pt x="52" y="20"/>
                </a:cubicBezTo>
                <a:cubicBezTo>
                  <a:pt x="52" y="20"/>
                  <a:pt x="52" y="20"/>
                  <a:pt x="51" y="19"/>
                </a:cubicBezTo>
                <a:cubicBezTo>
                  <a:pt x="49" y="13"/>
                  <a:pt x="49" y="13"/>
                  <a:pt x="49" y="13"/>
                </a:cubicBezTo>
                <a:cubicBezTo>
                  <a:pt x="49" y="12"/>
                  <a:pt x="48" y="12"/>
                  <a:pt x="48" y="12"/>
                </a:cubicBezTo>
                <a:cubicBezTo>
                  <a:pt x="48" y="12"/>
                  <a:pt x="47" y="12"/>
                  <a:pt x="47" y="12"/>
                </a:cubicBezTo>
                <a:cubicBezTo>
                  <a:pt x="42" y="14"/>
                  <a:pt x="42" y="14"/>
                  <a:pt x="42" y="14"/>
                </a:cubicBezTo>
                <a:cubicBezTo>
                  <a:pt x="40" y="13"/>
                  <a:pt x="40" y="13"/>
                  <a:pt x="40" y="13"/>
                </a:cubicBezTo>
                <a:cubicBezTo>
                  <a:pt x="43" y="8"/>
                  <a:pt x="43" y="8"/>
                  <a:pt x="43" y="8"/>
                </a:cubicBezTo>
                <a:cubicBezTo>
                  <a:pt x="43" y="7"/>
                  <a:pt x="43" y="7"/>
                  <a:pt x="43" y="7"/>
                </a:cubicBezTo>
                <a:cubicBezTo>
                  <a:pt x="43" y="6"/>
                  <a:pt x="43" y="6"/>
                  <a:pt x="43" y="6"/>
                </a:cubicBezTo>
                <a:cubicBezTo>
                  <a:pt x="37" y="2"/>
                  <a:pt x="37" y="2"/>
                  <a:pt x="37" y="2"/>
                </a:cubicBezTo>
                <a:cubicBezTo>
                  <a:pt x="36" y="2"/>
                  <a:pt x="35" y="2"/>
                  <a:pt x="35" y="3"/>
                </a:cubicBezTo>
                <a:cubicBezTo>
                  <a:pt x="32" y="7"/>
                  <a:pt x="32" y="7"/>
                  <a:pt x="32" y="7"/>
                </a:cubicBezTo>
                <a:cubicBezTo>
                  <a:pt x="30" y="7"/>
                  <a:pt x="30" y="7"/>
                  <a:pt x="30" y="7"/>
                </a:cubicBezTo>
                <a:cubicBezTo>
                  <a:pt x="29" y="1"/>
                  <a:pt x="29" y="1"/>
                  <a:pt x="29" y="1"/>
                </a:cubicBezTo>
                <a:cubicBezTo>
                  <a:pt x="29" y="1"/>
                  <a:pt x="29" y="1"/>
                  <a:pt x="29" y="0"/>
                </a:cubicBezTo>
                <a:cubicBezTo>
                  <a:pt x="28" y="0"/>
                  <a:pt x="28" y="0"/>
                  <a:pt x="27" y="0"/>
                </a:cubicBezTo>
                <a:cubicBezTo>
                  <a:pt x="20" y="1"/>
                  <a:pt x="20" y="1"/>
                  <a:pt x="20" y="1"/>
                </a:cubicBezTo>
                <a:cubicBezTo>
                  <a:pt x="20" y="1"/>
                  <a:pt x="19" y="1"/>
                  <a:pt x="19" y="2"/>
                </a:cubicBezTo>
                <a:cubicBezTo>
                  <a:pt x="20" y="8"/>
                  <a:pt x="20" y="8"/>
                  <a:pt x="20" y="8"/>
                </a:cubicBezTo>
                <a:cubicBezTo>
                  <a:pt x="18" y="9"/>
                  <a:pt x="18" y="9"/>
                  <a:pt x="18" y="9"/>
                </a:cubicBezTo>
                <a:cubicBezTo>
                  <a:pt x="14" y="4"/>
                  <a:pt x="14" y="4"/>
                  <a:pt x="14" y="4"/>
                </a:cubicBezTo>
                <a:cubicBezTo>
                  <a:pt x="13" y="4"/>
                  <a:pt x="12" y="4"/>
                  <a:pt x="12" y="4"/>
                </a:cubicBezTo>
                <a:cubicBezTo>
                  <a:pt x="7" y="9"/>
                  <a:pt x="7" y="9"/>
                  <a:pt x="7" y="9"/>
                </a:cubicBezTo>
                <a:cubicBezTo>
                  <a:pt x="6" y="9"/>
                  <a:pt x="6" y="9"/>
                  <a:pt x="6" y="10"/>
                </a:cubicBezTo>
                <a:cubicBezTo>
                  <a:pt x="6" y="10"/>
                  <a:pt x="6" y="11"/>
                  <a:pt x="6" y="11"/>
                </a:cubicBezTo>
                <a:cubicBezTo>
                  <a:pt x="10" y="15"/>
                  <a:pt x="10" y="15"/>
                  <a:pt x="10" y="15"/>
                </a:cubicBezTo>
                <a:cubicBezTo>
                  <a:pt x="9" y="17"/>
                  <a:pt x="9" y="17"/>
                  <a:pt x="9" y="17"/>
                </a:cubicBezTo>
                <a:cubicBezTo>
                  <a:pt x="3" y="16"/>
                  <a:pt x="3" y="16"/>
                  <a:pt x="3" y="16"/>
                </a:cubicBezTo>
                <a:cubicBezTo>
                  <a:pt x="3" y="16"/>
                  <a:pt x="3" y="16"/>
                  <a:pt x="2" y="16"/>
                </a:cubicBezTo>
                <a:cubicBezTo>
                  <a:pt x="2" y="16"/>
                  <a:pt x="2" y="16"/>
                  <a:pt x="2" y="17"/>
                </a:cubicBezTo>
                <a:cubicBezTo>
                  <a:pt x="0" y="24"/>
                  <a:pt x="0" y="24"/>
                  <a:pt x="0" y="24"/>
                </a:cubicBezTo>
                <a:cubicBezTo>
                  <a:pt x="0" y="24"/>
                  <a:pt x="0" y="24"/>
                  <a:pt x="0" y="25"/>
                </a:cubicBezTo>
                <a:cubicBezTo>
                  <a:pt x="1" y="25"/>
                  <a:pt x="1" y="25"/>
                  <a:pt x="1" y="25"/>
                </a:cubicBezTo>
                <a:cubicBezTo>
                  <a:pt x="7" y="27"/>
                  <a:pt x="7" y="27"/>
                  <a:pt x="7" y="27"/>
                </a:cubicBezTo>
                <a:cubicBezTo>
                  <a:pt x="7" y="29"/>
                  <a:pt x="7" y="29"/>
                  <a:pt x="7" y="29"/>
                </a:cubicBezTo>
                <a:cubicBezTo>
                  <a:pt x="2" y="31"/>
                  <a:pt x="2" y="31"/>
                  <a:pt x="2" y="31"/>
                </a:cubicBezTo>
                <a:cubicBezTo>
                  <a:pt x="1" y="31"/>
                  <a:pt x="1" y="32"/>
                  <a:pt x="1" y="33"/>
                </a:cubicBezTo>
                <a:cubicBezTo>
                  <a:pt x="4" y="39"/>
                  <a:pt x="4" y="39"/>
                  <a:pt x="4" y="39"/>
                </a:cubicBezTo>
                <a:cubicBezTo>
                  <a:pt x="4" y="40"/>
                  <a:pt x="4" y="40"/>
                  <a:pt x="5" y="40"/>
                </a:cubicBezTo>
                <a:cubicBezTo>
                  <a:pt x="5" y="40"/>
                  <a:pt x="5" y="40"/>
                  <a:pt x="6" y="40"/>
                </a:cubicBezTo>
                <a:cubicBezTo>
                  <a:pt x="11" y="38"/>
                  <a:pt x="11" y="38"/>
                  <a:pt x="11" y="38"/>
                </a:cubicBezTo>
                <a:cubicBezTo>
                  <a:pt x="12" y="40"/>
                  <a:pt x="12" y="40"/>
                  <a:pt x="12" y="40"/>
                </a:cubicBezTo>
                <a:cubicBezTo>
                  <a:pt x="9" y="45"/>
                  <a:pt x="9" y="45"/>
                  <a:pt x="9" y="45"/>
                </a:cubicBezTo>
                <a:cubicBezTo>
                  <a:pt x="9" y="45"/>
                  <a:pt x="9" y="46"/>
                  <a:pt x="10" y="47"/>
                </a:cubicBezTo>
                <a:cubicBezTo>
                  <a:pt x="16" y="50"/>
                  <a:pt x="16" y="50"/>
                  <a:pt x="16" y="50"/>
                </a:cubicBezTo>
                <a:cubicBezTo>
                  <a:pt x="16" y="50"/>
                  <a:pt x="17" y="50"/>
                  <a:pt x="17" y="50"/>
                </a:cubicBezTo>
                <a:cubicBezTo>
                  <a:pt x="17" y="50"/>
                  <a:pt x="18" y="50"/>
                  <a:pt x="18" y="50"/>
                </a:cubicBezTo>
                <a:cubicBezTo>
                  <a:pt x="21" y="45"/>
                  <a:pt x="21" y="45"/>
                  <a:pt x="21" y="45"/>
                </a:cubicBezTo>
                <a:cubicBezTo>
                  <a:pt x="23" y="45"/>
                  <a:pt x="23" y="45"/>
                  <a:pt x="23" y="45"/>
                </a:cubicBezTo>
                <a:cubicBezTo>
                  <a:pt x="23" y="51"/>
                  <a:pt x="23" y="51"/>
                  <a:pt x="23" y="51"/>
                </a:cubicBezTo>
                <a:cubicBezTo>
                  <a:pt x="23" y="51"/>
                  <a:pt x="24" y="52"/>
                  <a:pt x="24" y="52"/>
                </a:cubicBezTo>
                <a:cubicBezTo>
                  <a:pt x="24" y="52"/>
                  <a:pt x="24" y="52"/>
                  <a:pt x="24" y="52"/>
                </a:cubicBezTo>
                <a:cubicBezTo>
                  <a:pt x="25" y="52"/>
                  <a:pt x="25" y="52"/>
                  <a:pt x="25" y="52"/>
                </a:cubicBezTo>
                <a:cubicBezTo>
                  <a:pt x="32" y="52"/>
                  <a:pt x="32" y="52"/>
                  <a:pt x="32" y="52"/>
                </a:cubicBezTo>
                <a:cubicBezTo>
                  <a:pt x="32" y="52"/>
                  <a:pt x="33" y="51"/>
                  <a:pt x="33" y="51"/>
                </a:cubicBezTo>
                <a:cubicBezTo>
                  <a:pt x="33" y="51"/>
                  <a:pt x="33" y="50"/>
                  <a:pt x="33" y="50"/>
                </a:cubicBezTo>
                <a:cubicBezTo>
                  <a:pt x="33" y="44"/>
                  <a:pt x="33" y="44"/>
                  <a:pt x="33" y="44"/>
                </a:cubicBezTo>
                <a:cubicBezTo>
                  <a:pt x="35" y="44"/>
                  <a:pt x="35" y="44"/>
                  <a:pt x="35" y="44"/>
                </a:cubicBezTo>
                <a:cubicBezTo>
                  <a:pt x="39" y="48"/>
                  <a:pt x="39" y="48"/>
                  <a:pt x="39" y="48"/>
                </a:cubicBezTo>
                <a:cubicBezTo>
                  <a:pt x="39" y="48"/>
                  <a:pt x="39" y="48"/>
                  <a:pt x="40" y="48"/>
                </a:cubicBezTo>
                <a:cubicBezTo>
                  <a:pt x="40" y="48"/>
                  <a:pt x="40" y="48"/>
                  <a:pt x="41" y="48"/>
                </a:cubicBezTo>
                <a:cubicBezTo>
                  <a:pt x="46" y="43"/>
                  <a:pt x="46" y="43"/>
                  <a:pt x="46" y="43"/>
                </a:cubicBezTo>
                <a:cubicBezTo>
                  <a:pt x="46" y="43"/>
                  <a:pt x="46" y="43"/>
                  <a:pt x="46" y="42"/>
                </a:cubicBezTo>
                <a:cubicBezTo>
                  <a:pt x="46" y="42"/>
                  <a:pt x="46" y="42"/>
                  <a:pt x="46" y="41"/>
                </a:cubicBezTo>
                <a:cubicBezTo>
                  <a:pt x="42" y="37"/>
                  <a:pt x="42" y="37"/>
                  <a:pt x="42" y="37"/>
                </a:cubicBezTo>
                <a:cubicBezTo>
                  <a:pt x="43" y="35"/>
                  <a:pt x="43" y="35"/>
                  <a:pt x="43" y="35"/>
                </a:cubicBezTo>
                <a:cubicBezTo>
                  <a:pt x="49" y="36"/>
                  <a:pt x="49" y="36"/>
                  <a:pt x="49" y="36"/>
                </a:cubicBezTo>
                <a:cubicBezTo>
                  <a:pt x="49" y="37"/>
                  <a:pt x="50" y="36"/>
                  <a:pt x="50" y="36"/>
                </a:cubicBezTo>
                <a:cubicBezTo>
                  <a:pt x="50" y="36"/>
                  <a:pt x="51" y="36"/>
                  <a:pt x="51" y="35"/>
                </a:cubicBezTo>
                <a:cubicBezTo>
                  <a:pt x="52" y="29"/>
                  <a:pt x="52" y="29"/>
                  <a:pt x="52" y="29"/>
                </a:cubicBezTo>
                <a:cubicBezTo>
                  <a:pt x="52" y="28"/>
                  <a:pt x="52" y="28"/>
                  <a:pt x="52" y="27"/>
                </a:cubicBezTo>
                <a:close/>
                <a:moveTo>
                  <a:pt x="33" y="28"/>
                </a:moveTo>
                <a:cubicBezTo>
                  <a:pt x="32" y="31"/>
                  <a:pt x="28" y="34"/>
                  <a:pt x="25" y="33"/>
                </a:cubicBezTo>
                <a:cubicBezTo>
                  <a:pt x="21" y="32"/>
                  <a:pt x="18" y="28"/>
                  <a:pt x="19" y="25"/>
                </a:cubicBezTo>
                <a:cubicBezTo>
                  <a:pt x="20" y="21"/>
                  <a:pt x="24" y="18"/>
                  <a:pt x="28" y="19"/>
                </a:cubicBezTo>
                <a:cubicBezTo>
                  <a:pt x="32" y="20"/>
                  <a:pt x="34" y="24"/>
                  <a:pt x="33" y="28"/>
                </a:cubicBezTo>
                <a:close/>
              </a:path>
            </a:pathLst>
          </a:custGeom>
          <a:solidFill>
            <a:schemeClr val="bg1">
              <a:lumMod val="95000"/>
            </a:schemeClr>
          </a:solidFill>
          <a:ln w="9525">
            <a:noFill/>
            <a:round/>
          </a:ln>
        </p:spPr>
        <p:txBody>
          <a:bodyPr/>
          <a:lstStyle/>
          <a:p>
            <a:pPr>
              <a:defRPr/>
            </a:pPr>
            <a:endParaRPr lang="da-DK" sz="2400" kern="0" dirty="0">
              <a:solidFill>
                <a:sysClr val="windowText" lastClr="000000"/>
              </a:solidFill>
              <a:latin typeface="微软雅黑" panose="020B0503020204020204" pitchFamily="34" charset="-122"/>
              <a:ea typeface="微软雅黑" panose="020B0503020204020204" pitchFamily="34" charset="-122"/>
            </a:endParaRPr>
          </a:p>
        </p:txBody>
      </p:sp>
      <p:sp>
        <p:nvSpPr>
          <p:cNvPr id="68" name="Freeform 27"/>
          <p:cNvSpPr>
            <a:spLocks noEditPoints="1"/>
          </p:cNvSpPr>
          <p:nvPr/>
        </p:nvSpPr>
        <p:spPr bwMode="auto">
          <a:xfrm>
            <a:off x="1263650" y="2727325"/>
            <a:ext cx="188595" cy="189230"/>
          </a:xfrm>
          <a:custGeom>
            <a:avLst/>
            <a:gdLst/>
            <a:ahLst/>
            <a:cxnLst>
              <a:cxn ang="0">
                <a:pos x="33" y="29"/>
              </a:cxn>
              <a:cxn ang="0">
                <a:pos x="31" y="24"/>
              </a:cxn>
              <a:cxn ang="0">
                <a:pos x="36" y="25"/>
              </a:cxn>
              <a:cxn ang="0">
                <a:pos x="37" y="20"/>
              </a:cxn>
              <a:cxn ang="0">
                <a:pos x="36" y="18"/>
              </a:cxn>
              <a:cxn ang="0">
                <a:pos x="32" y="16"/>
              </a:cxn>
              <a:cxn ang="0">
                <a:pos x="37" y="14"/>
              </a:cxn>
              <a:cxn ang="0">
                <a:pos x="35" y="9"/>
              </a:cxn>
              <a:cxn ang="0">
                <a:pos x="30" y="10"/>
              </a:cxn>
              <a:cxn ang="0">
                <a:pos x="31" y="5"/>
              </a:cxn>
              <a:cxn ang="0">
                <a:pos x="30" y="4"/>
              </a:cxn>
              <a:cxn ang="0">
                <a:pos x="24" y="2"/>
              </a:cxn>
              <a:cxn ang="0">
                <a:pos x="21" y="5"/>
              </a:cxn>
              <a:cxn ang="0">
                <a:pos x="19" y="0"/>
              </a:cxn>
              <a:cxn ang="0">
                <a:pos x="14" y="1"/>
              </a:cxn>
              <a:cxn ang="0">
                <a:pos x="14" y="5"/>
              </a:cxn>
              <a:cxn ang="0">
                <a:pos x="10" y="3"/>
              </a:cxn>
              <a:cxn ang="0">
                <a:pos x="8" y="3"/>
              </a:cxn>
              <a:cxn ang="0">
                <a:pos x="4" y="7"/>
              </a:cxn>
              <a:cxn ang="0">
                <a:pos x="7" y="11"/>
              </a:cxn>
              <a:cxn ang="0">
                <a:pos x="3" y="11"/>
              </a:cxn>
              <a:cxn ang="0">
                <a:pos x="0" y="17"/>
              </a:cxn>
              <a:cxn ang="0">
                <a:pos x="1" y="18"/>
              </a:cxn>
              <a:cxn ang="0">
                <a:pos x="5" y="20"/>
              </a:cxn>
              <a:cxn ang="0">
                <a:pos x="1" y="23"/>
              </a:cxn>
              <a:cxn ang="0">
                <a:pos x="4" y="28"/>
              </a:cxn>
              <a:cxn ang="0">
                <a:pos x="8" y="27"/>
              </a:cxn>
              <a:cxn ang="0">
                <a:pos x="7" y="31"/>
              </a:cxn>
              <a:cxn ang="0">
                <a:pos x="7" y="33"/>
              </a:cxn>
              <a:cxn ang="0">
                <a:pos x="12" y="35"/>
              </a:cxn>
              <a:cxn ang="0">
                <a:pos x="13" y="35"/>
              </a:cxn>
              <a:cxn ang="0">
                <a:pos x="17" y="32"/>
              </a:cxn>
              <a:cxn ang="0">
                <a:pos x="17" y="37"/>
              </a:cxn>
              <a:cxn ang="0">
                <a:pos x="23" y="36"/>
              </a:cxn>
              <a:cxn ang="0">
                <a:pos x="24" y="35"/>
              </a:cxn>
              <a:cxn ang="0">
                <a:pos x="25" y="31"/>
              </a:cxn>
              <a:cxn ang="0">
                <a:pos x="28" y="34"/>
              </a:cxn>
              <a:cxn ang="0">
                <a:pos x="33" y="30"/>
              </a:cxn>
              <a:cxn ang="0">
                <a:pos x="22" y="22"/>
              </a:cxn>
              <a:cxn ang="0">
                <a:pos x="15" y="15"/>
              </a:cxn>
              <a:cxn ang="0">
                <a:pos x="22" y="22"/>
              </a:cxn>
            </a:cxnLst>
            <a:rect l="0" t="0" r="r" b="b"/>
            <a:pathLst>
              <a:path w="37" h="37">
                <a:moveTo>
                  <a:pt x="33" y="29"/>
                </a:moveTo>
                <a:cubicBezTo>
                  <a:pt x="33" y="29"/>
                  <a:pt x="33" y="29"/>
                  <a:pt x="33" y="29"/>
                </a:cubicBezTo>
                <a:cubicBezTo>
                  <a:pt x="30" y="26"/>
                  <a:pt x="30" y="26"/>
                  <a:pt x="30" y="26"/>
                </a:cubicBezTo>
                <a:cubicBezTo>
                  <a:pt x="31" y="24"/>
                  <a:pt x="31" y="24"/>
                  <a:pt x="31" y="24"/>
                </a:cubicBezTo>
                <a:cubicBezTo>
                  <a:pt x="35" y="25"/>
                  <a:pt x="35" y="25"/>
                  <a:pt x="35" y="25"/>
                </a:cubicBezTo>
                <a:cubicBezTo>
                  <a:pt x="35" y="25"/>
                  <a:pt x="36" y="25"/>
                  <a:pt x="36" y="25"/>
                </a:cubicBezTo>
                <a:cubicBezTo>
                  <a:pt x="36" y="25"/>
                  <a:pt x="36" y="25"/>
                  <a:pt x="36" y="24"/>
                </a:cubicBezTo>
                <a:cubicBezTo>
                  <a:pt x="37" y="20"/>
                  <a:pt x="37" y="20"/>
                  <a:pt x="37" y="20"/>
                </a:cubicBezTo>
                <a:cubicBezTo>
                  <a:pt x="37" y="19"/>
                  <a:pt x="37" y="19"/>
                  <a:pt x="37" y="19"/>
                </a:cubicBezTo>
                <a:cubicBezTo>
                  <a:pt x="37" y="19"/>
                  <a:pt x="37" y="18"/>
                  <a:pt x="36" y="18"/>
                </a:cubicBezTo>
                <a:cubicBezTo>
                  <a:pt x="33" y="18"/>
                  <a:pt x="33" y="18"/>
                  <a:pt x="33" y="18"/>
                </a:cubicBezTo>
                <a:cubicBezTo>
                  <a:pt x="32" y="16"/>
                  <a:pt x="32" y="16"/>
                  <a:pt x="32" y="16"/>
                </a:cubicBezTo>
                <a:cubicBezTo>
                  <a:pt x="36" y="14"/>
                  <a:pt x="36" y="14"/>
                  <a:pt x="36" y="14"/>
                </a:cubicBezTo>
                <a:cubicBezTo>
                  <a:pt x="36" y="14"/>
                  <a:pt x="37" y="14"/>
                  <a:pt x="37" y="14"/>
                </a:cubicBezTo>
                <a:cubicBezTo>
                  <a:pt x="37" y="14"/>
                  <a:pt x="37" y="13"/>
                  <a:pt x="37" y="13"/>
                </a:cubicBezTo>
                <a:cubicBezTo>
                  <a:pt x="35" y="9"/>
                  <a:pt x="35" y="9"/>
                  <a:pt x="35" y="9"/>
                </a:cubicBezTo>
                <a:cubicBezTo>
                  <a:pt x="34" y="8"/>
                  <a:pt x="34" y="8"/>
                  <a:pt x="33" y="8"/>
                </a:cubicBezTo>
                <a:cubicBezTo>
                  <a:pt x="30" y="10"/>
                  <a:pt x="30" y="10"/>
                  <a:pt x="30" y="10"/>
                </a:cubicBezTo>
                <a:cubicBezTo>
                  <a:pt x="29" y="8"/>
                  <a:pt x="29" y="8"/>
                  <a:pt x="29" y="8"/>
                </a:cubicBezTo>
                <a:cubicBezTo>
                  <a:pt x="31" y="5"/>
                  <a:pt x="31" y="5"/>
                  <a:pt x="31" y="5"/>
                </a:cubicBezTo>
                <a:cubicBezTo>
                  <a:pt x="31" y="5"/>
                  <a:pt x="31" y="4"/>
                  <a:pt x="31" y="4"/>
                </a:cubicBezTo>
                <a:cubicBezTo>
                  <a:pt x="31" y="4"/>
                  <a:pt x="30" y="4"/>
                  <a:pt x="30" y="4"/>
                </a:cubicBezTo>
                <a:cubicBezTo>
                  <a:pt x="26" y="1"/>
                  <a:pt x="26" y="1"/>
                  <a:pt x="26" y="1"/>
                </a:cubicBezTo>
                <a:cubicBezTo>
                  <a:pt x="25" y="1"/>
                  <a:pt x="25" y="1"/>
                  <a:pt x="24" y="2"/>
                </a:cubicBezTo>
                <a:cubicBezTo>
                  <a:pt x="22" y="5"/>
                  <a:pt x="22" y="5"/>
                  <a:pt x="22" y="5"/>
                </a:cubicBezTo>
                <a:cubicBezTo>
                  <a:pt x="21" y="5"/>
                  <a:pt x="21" y="5"/>
                  <a:pt x="21" y="5"/>
                </a:cubicBezTo>
                <a:cubicBezTo>
                  <a:pt x="21" y="1"/>
                  <a:pt x="21" y="1"/>
                  <a:pt x="21" y="1"/>
                </a:cubicBezTo>
                <a:cubicBezTo>
                  <a:pt x="20" y="0"/>
                  <a:pt x="20" y="0"/>
                  <a:pt x="19" y="0"/>
                </a:cubicBezTo>
                <a:cubicBezTo>
                  <a:pt x="14" y="0"/>
                  <a:pt x="14" y="0"/>
                  <a:pt x="14" y="0"/>
                </a:cubicBezTo>
                <a:cubicBezTo>
                  <a:pt x="14" y="0"/>
                  <a:pt x="14" y="0"/>
                  <a:pt x="14" y="1"/>
                </a:cubicBezTo>
                <a:cubicBezTo>
                  <a:pt x="14" y="1"/>
                  <a:pt x="14" y="1"/>
                  <a:pt x="14" y="1"/>
                </a:cubicBezTo>
                <a:cubicBezTo>
                  <a:pt x="14" y="5"/>
                  <a:pt x="14" y="5"/>
                  <a:pt x="14" y="5"/>
                </a:cubicBezTo>
                <a:cubicBezTo>
                  <a:pt x="13" y="6"/>
                  <a:pt x="13" y="6"/>
                  <a:pt x="13" y="6"/>
                </a:cubicBezTo>
                <a:cubicBezTo>
                  <a:pt x="10" y="3"/>
                  <a:pt x="10" y="3"/>
                  <a:pt x="10" y="3"/>
                </a:cubicBezTo>
                <a:cubicBezTo>
                  <a:pt x="10" y="3"/>
                  <a:pt x="9" y="3"/>
                  <a:pt x="9" y="3"/>
                </a:cubicBezTo>
                <a:cubicBezTo>
                  <a:pt x="9" y="3"/>
                  <a:pt x="9" y="3"/>
                  <a:pt x="8" y="3"/>
                </a:cubicBezTo>
                <a:cubicBezTo>
                  <a:pt x="5" y="6"/>
                  <a:pt x="5" y="6"/>
                  <a:pt x="5" y="6"/>
                </a:cubicBezTo>
                <a:cubicBezTo>
                  <a:pt x="5" y="6"/>
                  <a:pt x="4" y="7"/>
                  <a:pt x="4" y="7"/>
                </a:cubicBezTo>
                <a:cubicBezTo>
                  <a:pt x="4" y="7"/>
                  <a:pt x="4" y="8"/>
                  <a:pt x="5" y="8"/>
                </a:cubicBezTo>
                <a:cubicBezTo>
                  <a:pt x="7" y="11"/>
                  <a:pt x="7" y="11"/>
                  <a:pt x="7" y="11"/>
                </a:cubicBezTo>
                <a:cubicBezTo>
                  <a:pt x="7" y="12"/>
                  <a:pt x="7" y="12"/>
                  <a:pt x="7" y="12"/>
                </a:cubicBezTo>
                <a:cubicBezTo>
                  <a:pt x="3" y="11"/>
                  <a:pt x="3" y="11"/>
                  <a:pt x="3" y="11"/>
                </a:cubicBezTo>
                <a:cubicBezTo>
                  <a:pt x="2" y="11"/>
                  <a:pt x="2" y="11"/>
                  <a:pt x="1" y="12"/>
                </a:cubicBezTo>
                <a:cubicBezTo>
                  <a:pt x="0" y="17"/>
                  <a:pt x="0" y="17"/>
                  <a:pt x="0" y="17"/>
                </a:cubicBezTo>
                <a:cubicBezTo>
                  <a:pt x="0" y="17"/>
                  <a:pt x="0" y="17"/>
                  <a:pt x="1" y="18"/>
                </a:cubicBezTo>
                <a:cubicBezTo>
                  <a:pt x="1" y="18"/>
                  <a:pt x="1" y="18"/>
                  <a:pt x="1" y="18"/>
                </a:cubicBezTo>
                <a:cubicBezTo>
                  <a:pt x="5" y="19"/>
                  <a:pt x="5" y="19"/>
                  <a:pt x="5" y="19"/>
                </a:cubicBezTo>
                <a:cubicBezTo>
                  <a:pt x="5" y="20"/>
                  <a:pt x="5" y="20"/>
                  <a:pt x="5" y="20"/>
                </a:cubicBezTo>
                <a:cubicBezTo>
                  <a:pt x="2" y="22"/>
                  <a:pt x="2" y="22"/>
                  <a:pt x="2" y="22"/>
                </a:cubicBezTo>
                <a:cubicBezTo>
                  <a:pt x="1" y="22"/>
                  <a:pt x="1" y="23"/>
                  <a:pt x="1" y="23"/>
                </a:cubicBezTo>
                <a:cubicBezTo>
                  <a:pt x="3" y="28"/>
                  <a:pt x="3" y="28"/>
                  <a:pt x="3" y="28"/>
                </a:cubicBezTo>
                <a:cubicBezTo>
                  <a:pt x="3" y="28"/>
                  <a:pt x="3" y="28"/>
                  <a:pt x="4" y="28"/>
                </a:cubicBezTo>
                <a:cubicBezTo>
                  <a:pt x="4" y="29"/>
                  <a:pt x="4" y="29"/>
                  <a:pt x="4" y="28"/>
                </a:cubicBezTo>
                <a:cubicBezTo>
                  <a:pt x="8" y="27"/>
                  <a:pt x="8" y="27"/>
                  <a:pt x="8" y="27"/>
                </a:cubicBezTo>
                <a:cubicBezTo>
                  <a:pt x="9" y="28"/>
                  <a:pt x="9" y="28"/>
                  <a:pt x="9" y="28"/>
                </a:cubicBezTo>
                <a:cubicBezTo>
                  <a:pt x="7" y="31"/>
                  <a:pt x="7" y="31"/>
                  <a:pt x="7" y="31"/>
                </a:cubicBezTo>
                <a:cubicBezTo>
                  <a:pt x="7" y="32"/>
                  <a:pt x="7" y="32"/>
                  <a:pt x="7" y="32"/>
                </a:cubicBezTo>
                <a:cubicBezTo>
                  <a:pt x="7" y="32"/>
                  <a:pt x="7" y="33"/>
                  <a:pt x="7" y="33"/>
                </a:cubicBezTo>
                <a:cubicBezTo>
                  <a:pt x="7" y="33"/>
                  <a:pt x="7" y="33"/>
                  <a:pt x="7" y="33"/>
                </a:cubicBezTo>
                <a:cubicBezTo>
                  <a:pt x="12" y="35"/>
                  <a:pt x="12" y="35"/>
                  <a:pt x="12" y="35"/>
                </a:cubicBezTo>
                <a:cubicBezTo>
                  <a:pt x="12" y="35"/>
                  <a:pt x="12" y="35"/>
                  <a:pt x="13" y="35"/>
                </a:cubicBezTo>
                <a:cubicBezTo>
                  <a:pt x="13" y="35"/>
                  <a:pt x="13" y="35"/>
                  <a:pt x="13" y="35"/>
                </a:cubicBezTo>
                <a:cubicBezTo>
                  <a:pt x="15" y="31"/>
                  <a:pt x="15" y="31"/>
                  <a:pt x="15" y="31"/>
                </a:cubicBezTo>
                <a:cubicBezTo>
                  <a:pt x="17" y="32"/>
                  <a:pt x="17" y="32"/>
                  <a:pt x="17" y="32"/>
                </a:cubicBezTo>
                <a:cubicBezTo>
                  <a:pt x="17" y="36"/>
                  <a:pt x="17" y="36"/>
                  <a:pt x="17" y="36"/>
                </a:cubicBezTo>
                <a:cubicBezTo>
                  <a:pt x="17" y="36"/>
                  <a:pt x="17" y="36"/>
                  <a:pt x="17" y="37"/>
                </a:cubicBezTo>
                <a:cubicBezTo>
                  <a:pt x="18" y="37"/>
                  <a:pt x="18" y="37"/>
                  <a:pt x="18" y="37"/>
                </a:cubicBezTo>
                <a:cubicBezTo>
                  <a:pt x="23" y="36"/>
                  <a:pt x="23" y="36"/>
                  <a:pt x="23" y="36"/>
                </a:cubicBezTo>
                <a:cubicBezTo>
                  <a:pt x="23" y="36"/>
                  <a:pt x="24" y="36"/>
                  <a:pt x="24" y="36"/>
                </a:cubicBezTo>
                <a:cubicBezTo>
                  <a:pt x="24" y="36"/>
                  <a:pt x="24" y="35"/>
                  <a:pt x="24" y="35"/>
                </a:cubicBezTo>
                <a:cubicBezTo>
                  <a:pt x="24" y="31"/>
                  <a:pt x="24" y="31"/>
                  <a:pt x="24" y="31"/>
                </a:cubicBezTo>
                <a:cubicBezTo>
                  <a:pt x="25" y="31"/>
                  <a:pt x="25" y="31"/>
                  <a:pt x="25" y="31"/>
                </a:cubicBezTo>
                <a:cubicBezTo>
                  <a:pt x="28" y="33"/>
                  <a:pt x="28" y="33"/>
                  <a:pt x="28" y="33"/>
                </a:cubicBezTo>
                <a:cubicBezTo>
                  <a:pt x="28" y="34"/>
                  <a:pt x="28" y="34"/>
                  <a:pt x="28" y="34"/>
                </a:cubicBezTo>
                <a:cubicBezTo>
                  <a:pt x="29" y="34"/>
                  <a:pt x="29" y="34"/>
                  <a:pt x="29" y="34"/>
                </a:cubicBezTo>
                <a:cubicBezTo>
                  <a:pt x="33" y="30"/>
                  <a:pt x="33" y="30"/>
                  <a:pt x="33" y="30"/>
                </a:cubicBezTo>
                <a:cubicBezTo>
                  <a:pt x="33" y="30"/>
                  <a:pt x="33" y="30"/>
                  <a:pt x="33" y="29"/>
                </a:cubicBezTo>
                <a:close/>
                <a:moveTo>
                  <a:pt x="22" y="22"/>
                </a:moveTo>
                <a:cubicBezTo>
                  <a:pt x="20" y="24"/>
                  <a:pt x="17" y="24"/>
                  <a:pt x="15" y="22"/>
                </a:cubicBezTo>
                <a:cubicBezTo>
                  <a:pt x="13" y="20"/>
                  <a:pt x="13" y="16"/>
                  <a:pt x="15" y="15"/>
                </a:cubicBezTo>
                <a:cubicBezTo>
                  <a:pt x="17" y="13"/>
                  <a:pt x="21" y="13"/>
                  <a:pt x="23" y="15"/>
                </a:cubicBezTo>
                <a:cubicBezTo>
                  <a:pt x="24" y="17"/>
                  <a:pt x="24" y="20"/>
                  <a:pt x="22" y="22"/>
                </a:cubicBezTo>
                <a:close/>
              </a:path>
            </a:pathLst>
          </a:custGeom>
          <a:solidFill>
            <a:schemeClr val="bg1">
              <a:lumMod val="95000"/>
            </a:schemeClr>
          </a:solidFill>
          <a:ln w="9525">
            <a:noFill/>
            <a:round/>
          </a:ln>
        </p:spPr>
        <p:txBody>
          <a:bodyPr/>
          <a:lstStyle/>
          <a:p>
            <a:pPr>
              <a:defRPr/>
            </a:pPr>
            <a:endParaRPr lang="da-DK" sz="2400" kern="0" dirty="0">
              <a:solidFill>
                <a:sysClr val="windowText" lastClr="000000"/>
              </a:solidFill>
              <a:latin typeface="微软雅黑" panose="020B0503020204020204" pitchFamily="34" charset="-122"/>
              <a:ea typeface="微软雅黑" panose="020B0503020204020204" pitchFamily="34" charset="-122"/>
            </a:endParaRPr>
          </a:p>
        </p:txBody>
      </p:sp>
      <p:sp>
        <p:nvSpPr>
          <p:cNvPr id="3" name="Freeform 195"/>
          <p:cNvSpPr>
            <a:spLocks noChangeAspect="1" noEditPoints="1"/>
          </p:cNvSpPr>
          <p:nvPr/>
        </p:nvSpPr>
        <p:spPr bwMode="auto">
          <a:xfrm>
            <a:off x="995045" y="4739640"/>
            <a:ext cx="440055" cy="356870"/>
          </a:xfrm>
          <a:custGeom>
            <a:avLst/>
            <a:gdLst>
              <a:gd name="T0" fmla="*/ 201 w 252"/>
              <a:gd name="T1" fmla="*/ 52 h 204"/>
              <a:gd name="T2" fmla="*/ 201 w 252"/>
              <a:gd name="T3" fmla="*/ 0 h 204"/>
              <a:gd name="T4" fmla="*/ 0 w 252"/>
              <a:gd name="T5" fmla="*/ 0 h 204"/>
              <a:gd name="T6" fmla="*/ 0 w 252"/>
              <a:gd name="T7" fmla="*/ 152 h 204"/>
              <a:gd name="T8" fmla="*/ 51 w 252"/>
              <a:gd name="T9" fmla="*/ 152 h 204"/>
              <a:gd name="T10" fmla="*/ 51 w 252"/>
              <a:gd name="T11" fmla="*/ 204 h 204"/>
              <a:gd name="T12" fmla="*/ 252 w 252"/>
              <a:gd name="T13" fmla="*/ 204 h 204"/>
              <a:gd name="T14" fmla="*/ 252 w 252"/>
              <a:gd name="T15" fmla="*/ 52 h 204"/>
              <a:gd name="T16" fmla="*/ 201 w 252"/>
              <a:gd name="T17" fmla="*/ 52 h 204"/>
              <a:gd name="T18" fmla="*/ 25 w 252"/>
              <a:gd name="T19" fmla="*/ 127 h 204"/>
              <a:gd name="T20" fmla="*/ 25 w 252"/>
              <a:gd name="T21" fmla="*/ 25 h 204"/>
              <a:gd name="T22" fmla="*/ 176 w 252"/>
              <a:gd name="T23" fmla="*/ 25 h 204"/>
              <a:gd name="T24" fmla="*/ 176 w 252"/>
              <a:gd name="T25" fmla="*/ 52 h 204"/>
              <a:gd name="T26" fmla="*/ 51 w 252"/>
              <a:gd name="T27" fmla="*/ 52 h 204"/>
              <a:gd name="T28" fmla="*/ 51 w 252"/>
              <a:gd name="T29" fmla="*/ 127 h 204"/>
              <a:gd name="T30" fmla="*/ 25 w 252"/>
              <a:gd name="T31" fmla="*/ 127 h 204"/>
              <a:gd name="T32" fmla="*/ 76 w 252"/>
              <a:gd name="T33" fmla="*/ 77 h 204"/>
              <a:gd name="T34" fmla="*/ 227 w 252"/>
              <a:gd name="T35" fmla="*/ 77 h 204"/>
              <a:gd name="T36" fmla="*/ 227 w 252"/>
              <a:gd name="T37" fmla="*/ 179 h 204"/>
              <a:gd name="T38" fmla="*/ 76 w 252"/>
              <a:gd name="T39" fmla="*/ 179 h 204"/>
              <a:gd name="T40" fmla="*/ 76 w 252"/>
              <a:gd name="T41" fmla="*/ 77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2" h="204">
                <a:moveTo>
                  <a:pt x="201" y="52"/>
                </a:moveTo>
                <a:lnTo>
                  <a:pt x="201" y="0"/>
                </a:lnTo>
                <a:lnTo>
                  <a:pt x="0" y="0"/>
                </a:lnTo>
                <a:lnTo>
                  <a:pt x="0" y="152"/>
                </a:lnTo>
                <a:lnTo>
                  <a:pt x="51" y="152"/>
                </a:lnTo>
                <a:lnTo>
                  <a:pt x="51" y="204"/>
                </a:lnTo>
                <a:lnTo>
                  <a:pt x="252" y="204"/>
                </a:lnTo>
                <a:lnTo>
                  <a:pt x="252" y="52"/>
                </a:lnTo>
                <a:lnTo>
                  <a:pt x="201" y="52"/>
                </a:lnTo>
                <a:close/>
                <a:moveTo>
                  <a:pt x="25" y="127"/>
                </a:moveTo>
                <a:lnTo>
                  <a:pt x="25" y="25"/>
                </a:lnTo>
                <a:lnTo>
                  <a:pt x="176" y="25"/>
                </a:lnTo>
                <a:lnTo>
                  <a:pt x="176" y="52"/>
                </a:lnTo>
                <a:lnTo>
                  <a:pt x="51" y="52"/>
                </a:lnTo>
                <a:lnTo>
                  <a:pt x="51" y="127"/>
                </a:lnTo>
                <a:lnTo>
                  <a:pt x="25" y="127"/>
                </a:lnTo>
                <a:close/>
                <a:moveTo>
                  <a:pt x="76" y="77"/>
                </a:moveTo>
                <a:lnTo>
                  <a:pt x="227" y="77"/>
                </a:lnTo>
                <a:lnTo>
                  <a:pt x="227" y="179"/>
                </a:lnTo>
                <a:lnTo>
                  <a:pt x="76" y="179"/>
                </a:lnTo>
                <a:lnTo>
                  <a:pt x="76" y="77"/>
                </a:lnTo>
                <a:close/>
              </a:path>
            </a:pathLst>
          </a:custGeom>
          <a:solidFill>
            <a:schemeClr val="bg1">
              <a:lumMod val="95000"/>
            </a:schemeClr>
          </a:solidFill>
          <a:ln>
            <a:noFill/>
          </a:ln>
        </p:spPr>
        <p:txBody>
          <a:bodyPr vert="horz" wrap="square" lIns="121920" tIns="60960" rIns="121920" bIns="60960" numCol="1" anchor="t" anchorCtr="0" compatLnSpc="1"/>
          <a:lstStyle/>
          <a:p>
            <a:endParaRPr lang="zh-CN" altLang="en-US" sz="2490">
              <a:latin typeface="Arial" panose="020B0604020202020204" pitchFamily="34" charset="0"/>
              <a:ea typeface="微软雅黑" panose="020B0503020204020204" pitchFamily="34" charset="-122"/>
              <a:cs typeface="Arial" panose="020B0604020202020204" pitchFamily="34" charset="0"/>
            </a:endParaRPr>
          </a:p>
        </p:txBody>
      </p:sp>
      <p:grpSp>
        <p:nvGrpSpPr>
          <p:cNvPr id="4" name="组合 3"/>
          <p:cNvGrpSpPr/>
          <p:nvPr/>
        </p:nvGrpSpPr>
        <p:grpSpPr>
          <a:xfrm rot="10800000">
            <a:off x="7310120" y="1226820"/>
            <a:ext cx="3772535" cy="810895"/>
            <a:chOff x="1500" y="2249"/>
            <a:chExt cx="5941" cy="1277"/>
          </a:xfrm>
        </p:grpSpPr>
        <p:sp>
          <p:nvSpPr>
            <p:cNvPr id="5" name="Flowchart: Off-page Connector 22"/>
            <p:cNvSpPr/>
            <p:nvPr/>
          </p:nvSpPr>
          <p:spPr>
            <a:xfrm rot="16200000">
              <a:off x="4290" y="375"/>
              <a:ext cx="1277" cy="5025"/>
            </a:xfrm>
            <a:prstGeom prst="flowChartOffpageConnector">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endParaRPr lang="en-US" sz="5865" dirty="0"/>
            </a:p>
          </p:txBody>
        </p:sp>
        <p:sp>
          <p:nvSpPr>
            <p:cNvPr id="6" name="Round Same Side Corner Rectangle 23"/>
            <p:cNvSpPr/>
            <p:nvPr/>
          </p:nvSpPr>
          <p:spPr>
            <a:xfrm rot="16200000">
              <a:off x="1320" y="2429"/>
              <a:ext cx="1277" cy="917"/>
            </a:xfrm>
            <a:prstGeom prst="round2Same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endParaRPr lang="en-US" sz="2800" dirty="0">
                <a:solidFill>
                  <a:schemeClr val="bg1">
                    <a:lumMod val="50000"/>
                    <a:lumOff val="50000"/>
                  </a:schemeClr>
                </a:solidFill>
                <a:latin typeface="Impact" panose="020B0806030902050204" pitchFamily="34" charset="0"/>
              </a:endParaRPr>
            </a:p>
            <a:p>
              <a:pPr algn="ctr"/>
              <a:endParaRPr lang="en-US" sz="2800" dirty="0">
                <a:solidFill>
                  <a:schemeClr val="bg1">
                    <a:lumMod val="50000"/>
                    <a:lumOff val="50000"/>
                  </a:schemeClr>
                </a:solidFill>
                <a:latin typeface="Impact" panose="020B0806030902050204" pitchFamily="34" charset="0"/>
              </a:endParaRPr>
            </a:p>
          </p:txBody>
        </p:sp>
      </p:grpSp>
      <p:grpSp>
        <p:nvGrpSpPr>
          <p:cNvPr id="12" name="组合 11"/>
          <p:cNvGrpSpPr/>
          <p:nvPr/>
        </p:nvGrpSpPr>
        <p:grpSpPr>
          <a:xfrm rot="10800000">
            <a:off x="7276465" y="2296795"/>
            <a:ext cx="3806825" cy="812165"/>
            <a:chOff x="1447" y="3934"/>
            <a:chExt cx="5995" cy="1279"/>
          </a:xfrm>
        </p:grpSpPr>
        <p:sp>
          <p:nvSpPr>
            <p:cNvPr id="13" name="Round Same Side Corner Rectangle 23"/>
            <p:cNvSpPr/>
            <p:nvPr/>
          </p:nvSpPr>
          <p:spPr>
            <a:xfrm rot="16200000">
              <a:off x="1293" y="4088"/>
              <a:ext cx="1277" cy="969"/>
            </a:xfrm>
            <a:prstGeom prst="round2Same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endParaRPr lang="en-US" sz="2800" dirty="0">
                <a:solidFill>
                  <a:schemeClr val="bg1">
                    <a:lumMod val="50000"/>
                    <a:lumOff val="50000"/>
                  </a:schemeClr>
                </a:solidFill>
                <a:latin typeface="Impact" panose="020B0806030902050204" pitchFamily="34" charset="0"/>
              </a:endParaRPr>
            </a:p>
          </p:txBody>
        </p:sp>
        <p:sp>
          <p:nvSpPr>
            <p:cNvPr id="16" name="Flowchart: Off-page Connector 32"/>
            <p:cNvSpPr/>
            <p:nvPr/>
          </p:nvSpPr>
          <p:spPr>
            <a:xfrm rot="16200000">
              <a:off x="4258" y="2029"/>
              <a:ext cx="1278" cy="5089"/>
            </a:xfrm>
            <a:prstGeom prst="flowChartOffpageConnector">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endParaRPr lang="en-US" sz="3600" dirty="0">
                <a:solidFill>
                  <a:schemeClr val="bg1"/>
                </a:solidFill>
                <a:latin typeface="Impact" panose="020B0806030902050204" pitchFamily="34" charset="0"/>
              </a:endParaRPr>
            </a:p>
          </p:txBody>
        </p:sp>
      </p:grpSp>
      <p:grpSp>
        <p:nvGrpSpPr>
          <p:cNvPr id="18" name="组合 17"/>
          <p:cNvGrpSpPr/>
          <p:nvPr/>
        </p:nvGrpSpPr>
        <p:grpSpPr>
          <a:xfrm rot="10800000">
            <a:off x="7270115" y="3391535"/>
            <a:ext cx="3772535" cy="810895"/>
            <a:chOff x="1500" y="2249"/>
            <a:chExt cx="5941" cy="1277"/>
          </a:xfrm>
        </p:grpSpPr>
        <p:sp>
          <p:nvSpPr>
            <p:cNvPr id="19" name="Flowchart: Off-page Connector 22"/>
            <p:cNvSpPr/>
            <p:nvPr/>
          </p:nvSpPr>
          <p:spPr>
            <a:xfrm rot="16200000">
              <a:off x="4290" y="375"/>
              <a:ext cx="1277" cy="5025"/>
            </a:xfrm>
            <a:prstGeom prst="flowChartOffpageConnector">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endParaRPr lang="en-US" sz="5865" dirty="0"/>
            </a:p>
          </p:txBody>
        </p:sp>
        <p:sp>
          <p:nvSpPr>
            <p:cNvPr id="20" name="Round Same Side Corner Rectangle 23"/>
            <p:cNvSpPr/>
            <p:nvPr/>
          </p:nvSpPr>
          <p:spPr>
            <a:xfrm rot="16200000">
              <a:off x="1320" y="2429"/>
              <a:ext cx="1277" cy="917"/>
            </a:xfrm>
            <a:prstGeom prst="round2Same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endParaRPr lang="en-US" sz="2800" dirty="0">
                <a:solidFill>
                  <a:schemeClr val="bg1">
                    <a:lumMod val="50000"/>
                    <a:lumOff val="50000"/>
                  </a:schemeClr>
                </a:solidFill>
                <a:latin typeface="Impact" panose="020B0806030902050204" pitchFamily="34" charset="0"/>
              </a:endParaRPr>
            </a:p>
          </p:txBody>
        </p:sp>
      </p:grpSp>
      <p:grpSp>
        <p:nvGrpSpPr>
          <p:cNvPr id="23" name="组合 22"/>
          <p:cNvGrpSpPr/>
          <p:nvPr/>
        </p:nvGrpSpPr>
        <p:grpSpPr>
          <a:xfrm rot="10800000">
            <a:off x="7277100" y="4511040"/>
            <a:ext cx="3806825" cy="812165"/>
            <a:chOff x="1447" y="3934"/>
            <a:chExt cx="5995" cy="1279"/>
          </a:xfrm>
        </p:grpSpPr>
        <p:sp>
          <p:nvSpPr>
            <p:cNvPr id="24" name="Round Same Side Corner Rectangle 23"/>
            <p:cNvSpPr/>
            <p:nvPr/>
          </p:nvSpPr>
          <p:spPr>
            <a:xfrm rot="16200000">
              <a:off x="1293" y="4088"/>
              <a:ext cx="1277" cy="969"/>
            </a:xfrm>
            <a:prstGeom prst="round2Same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endParaRPr lang="en-US" sz="2800" dirty="0">
                <a:solidFill>
                  <a:schemeClr val="bg1">
                    <a:lumMod val="50000"/>
                    <a:lumOff val="50000"/>
                  </a:schemeClr>
                </a:solidFill>
                <a:latin typeface="Impact" panose="020B0806030902050204" pitchFamily="34" charset="0"/>
              </a:endParaRPr>
            </a:p>
          </p:txBody>
        </p:sp>
        <p:sp>
          <p:nvSpPr>
            <p:cNvPr id="25" name="Flowchart: Off-page Connector 32"/>
            <p:cNvSpPr/>
            <p:nvPr/>
          </p:nvSpPr>
          <p:spPr>
            <a:xfrm rot="16200000">
              <a:off x="4258" y="2029"/>
              <a:ext cx="1278" cy="5089"/>
            </a:xfrm>
            <a:prstGeom prst="flowChartOffpageConnector">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endParaRPr lang="en-US" sz="3600" dirty="0">
                <a:solidFill>
                  <a:schemeClr val="bg1"/>
                </a:solidFill>
                <a:latin typeface="Impact" panose="020B0806030902050204" pitchFamily="34" charset="0"/>
              </a:endParaRPr>
            </a:p>
          </p:txBody>
        </p:sp>
      </p:grpSp>
      <p:sp>
        <p:nvSpPr>
          <p:cNvPr id="31" name="文本框 30"/>
          <p:cNvSpPr txBox="1"/>
          <p:nvPr/>
        </p:nvSpPr>
        <p:spPr>
          <a:xfrm>
            <a:off x="8338185" y="1395095"/>
            <a:ext cx="1803400" cy="460375"/>
          </a:xfrm>
          <a:prstGeom prst="rect">
            <a:avLst/>
          </a:prstGeom>
          <a:noFill/>
        </p:spPr>
        <p:txBody>
          <a:bodyPr wrap="square" rtlCol="0">
            <a:spAutoFit/>
          </a:bodyPr>
          <a:lstStyle/>
          <a:p>
            <a:pPr algn="ctr"/>
            <a:r>
              <a:rPr lang="zh-CN" altLang="en-US" sz="1200" b="1" kern="0" dirty="0">
                <a:solidFill>
                  <a:schemeClr val="bg1"/>
                </a:solidFill>
                <a:latin typeface="微软雅黑" panose="020B0503020204020204" pitchFamily="34" charset="-122"/>
                <a:ea typeface="微软雅黑" panose="020B0503020204020204" pitchFamily="34" charset="-122"/>
                <a:sym typeface="+mn-ea"/>
              </a:rPr>
              <a:t>解决应用系统与终端的数据安全交换</a:t>
            </a:r>
            <a:endParaRPr lang="zh-CN" altLang="en-US" sz="1200" b="1" kern="0" dirty="0">
              <a:solidFill>
                <a:schemeClr val="bg1"/>
              </a:solidFill>
              <a:latin typeface="微软雅黑" panose="020B0503020204020204" pitchFamily="34" charset="-122"/>
              <a:ea typeface="微软雅黑" panose="020B0503020204020204" pitchFamily="34" charset="-122"/>
              <a:sym typeface="+mn-ea"/>
            </a:endParaRPr>
          </a:p>
        </p:txBody>
      </p:sp>
      <p:sp>
        <p:nvSpPr>
          <p:cNvPr id="45" name="Freeform 5"/>
          <p:cNvSpPr>
            <a:spLocks noEditPoints="1"/>
          </p:cNvSpPr>
          <p:nvPr/>
        </p:nvSpPr>
        <p:spPr bwMode="auto">
          <a:xfrm>
            <a:off x="10574655" y="1480820"/>
            <a:ext cx="422910" cy="281940"/>
          </a:xfrm>
          <a:custGeom>
            <a:avLst/>
            <a:gdLst>
              <a:gd name="T0" fmla="*/ 218 w 219"/>
              <a:gd name="T1" fmla="*/ 117 h 154"/>
              <a:gd name="T2" fmla="*/ 219 w 219"/>
              <a:gd name="T3" fmla="*/ 118 h 154"/>
              <a:gd name="T4" fmla="*/ 218 w 219"/>
              <a:gd name="T5" fmla="*/ 119 h 154"/>
              <a:gd name="T6" fmla="*/ 174 w 219"/>
              <a:gd name="T7" fmla="*/ 153 h 154"/>
              <a:gd name="T8" fmla="*/ 172 w 219"/>
              <a:gd name="T9" fmla="*/ 153 h 154"/>
              <a:gd name="T10" fmla="*/ 171 w 219"/>
              <a:gd name="T11" fmla="*/ 151 h 154"/>
              <a:gd name="T12" fmla="*/ 179 w 219"/>
              <a:gd name="T13" fmla="*/ 133 h 154"/>
              <a:gd name="T14" fmla="*/ 113 w 219"/>
              <a:gd name="T15" fmla="*/ 106 h 154"/>
              <a:gd name="T16" fmla="*/ 126 w 219"/>
              <a:gd name="T17" fmla="*/ 89 h 154"/>
              <a:gd name="T18" fmla="*/ 131 w 219"/>
              <a:gd name="T19" fmla="*/ 82 h 154"/>
              <a:gd name="T20" fmla="*/ 179 w 219"/>
              <a:gd name="T21" fmla="*/ 103 h 154"/>
              <a:gd name="T22" fmla="*/ 171 w 219"/>
              <a:gd name="T23" fmla="*/ 85 h 154"/>
              <a:gd name="T24" fmla="*/ 172 w 219"/>
              <a:gd name="T25" fmla="*/ 83 h 154"/>
              <a:gd name="T26" fmla="*/ 173 w 219"/>
              <a:gd name="T27" fmla="*/ 82 h 154"/>
              <a:gd name="T28" fmla="*/ 174 w 219"/>
              <a:gd name="T29" fmla="*/ 83 h 154"/>
              <a:gd name="T30" fmla="*/ 218 w 219"/>
              <a:gd name="T31" fmla="*/ 117 h 154"/>
              <a:gd name="T32" fmla="*/ 45 w 219"/>
              <a:gd name="T33" fmla="*/ 71 h 154"/>
              <a:gd name="T34" fmla="*/ 46 w 219"/>
              <a:gd name="T35" fmla="*/ 71 h 154"/>
              <a:gd name="T36" fmla="*/ 47 w 219"/>
              <a:gd name="T37" fmla="*/ 71 h 154"/>
              <a:gd name="T38" fmla="*/ 47 w 219"/>
              <a:gd name="T39" fmla="*/ 69 h 154"/>
              <a:gd name="T40" fmla="*/ 40 w 219"/>
              <a:gd name="T41" fmla="*/ 50 h 154"/>
              <a:gd name="T42" fmla="*/ 87 w 219"/>
              <a:gd name="T43" fmla="*/ 72 h 154"/>
              <a:gd name="T44" fmla="*/ 93 w 219"/>
              <a:gd name="T45" fmla="*/ 65 h 154"/>
              <a:gd name="T46" fmla="*/ 106 w 219"/>
              <a:gd name="T47" fmla="*/ 49 h 154"/>
              <a:gd name="T48" fmla="*/ 40 w 219"/>
              <a:gd name="T49" fmla="*/ 21 h 154"/>
              <a:gd name="T50" fmla="*/ 47 w 219"/>
              <a:gd name="T51" fmla="*/ 2 h 154"/>
              <a:gd name="T52" fmla="*/ 47 w 219"/>
              <a:gd name="T53" fmla="*/ 0 h 154"/>
              <a:gd name="T54" fmla="*/ 45 w 219"/>
              <a:gd name="T55" fmla="*/ 0 h 154"/>
              <a:gd name="T56" fmla="*/ 0 w 219"/>
              <a:gd name="T57" fmla="*/ 34 h 154"/>
              <a:gd name="T58" fmla="*/ 0 w 219"/>
              <a:gd name="T59" fmla="*/ 35 h 154"/>
              <a:gd name="T60" fmla="*/ 0 w 219"/>
              <a:gd name="T61" fmla="*/ 37 h 154"/>
              <a:gd name="T62" fmla="*/ 45 w 219"/>
              <a:gd name="T63" fmla="*/ 71 h 154"/>
              <a:gd name="T64" fmla="*/ 121 w 219"/>
              <a:gd name="T65" fmla="*/ 86 h 154"/>
              <a:gd name="T66" fmla="*/ 179 w 219"/>
              <a:gd name="T67" fmla="*/ 50 h 154"/>
              <a:gd name="T68" fmla="*/ 171 w 219"/>
              <a:gd name="T69" fmla="*/ 69 h 154"/>
              <a:gd name="T70" fmla="*/ 172 w 219"/>
              <a:gd name="T71" fmla="*/ 71 h 154"/>
              <a:gd name="T72" fmla="*/ 173 w 219"/>
              <a:gd name="T73" fmla="*/ 71 h 154"/>
              <a:gd name="T74" fmla="*/ 174 w 219"/>
              <a:gd name="T75" fmla="*/ 71 h 154"/>
              <a:gd name="T76" fmla="*/ 218 w 219"/>
              <a:gd name="T77" fmla="*/ 37 h 154"/>
              <a:gd name="T78" fmla="*/ 219 w 219"/>
              <a:gd name="T79" fmla="*/ 35 h 154"/>
              <a:gd name="T80" fmla="*/ 218 w 219"/>
              <a:gd name="T81" fmla="*/ 34 h 154"/>
              <a:gd name="T82" fmla="*/ 174 w 219"/>
              <a:gd name="T83" fmla="*/ 0 h 154"/>
              <a:gd name="T84" fmla="*/ 172 w 219"/>
              <a:gd name="T85" fmla="*/ 0 h 154"/>
              <a:gd name="T86" fmla="*/ 171 w 219"/>
              <a:gd name="T87" fmla="*/ 2 h 154"/>
              <a:gd name="T88" fmla="*/ 179 w 219"/>
              <a:gd name="T89" fmla="*/ 21 h 154"/>
              <a:gd name="T90" fmla="*/ 97 w 219"/>
              <a:gd name="T91" fmla="*/ 69 h 154"/>
              <a:gd name="T92" fmla="*/ 40 w 219"/>
              <a:gd name="T93" fmla="*/ 103 h 154"/>
              <a:gd name="T94" fmla="*/ 47 w 219"/>
              <a:gd name="T95" fmla="*/ 85 h 154"/>
              <a:gd name="T96" fmla="*/ 47 w 219"/>
              <a:gd name="T97" fmla="*/ 83 h 154"/>
              <a:gd name="T98" fmla="*/ 46 w 219"/>
              <a:gd name="T99" fmla="*/ 82 h 154"/>
              <a:gd name="T100" fmla="*/ 45 w 219"/>
              <a:gd name="T101" fmla="*/ 83 h 154"/>
              <a:gd name="T102" fmla="*/ 0 w 219"/>
              <a:gd name="T103" fmla="*/ 117 h 154"/>
              <a:gd name="T104" fmla="*/ 0 w 219"/>
              <a:gd name="T105" fmla="*/ 118 h 154"/>
              <a:gd name="T106" fmla="*/ 0 w 219"/>
              <a:gd name="T107" fmla="*/ 119 h 154"/>
              <a:gd name="T108" fmla="*/ 45 w 219"/>
              <a:gd name="T109" fmla="*/ 153 h 154"/>
              <a:gd name="T110" fmla="*/ 47 w 219"/>
              <a:gd name="T111" fmla="*/ 153 h 154"/>
              <a:gd name="T112" fmla="*/ 47 w 219"/>
              <a:gd name="T113" fmla="*/ 151 h 154"/>
              <a:gd name="T114" fmla="*/ 40 w 219"/>
              <a:gd name="T115" fmla="*/ 133 h 154"/>
              <a:gd name="T116" fmla="*/ 121 w 219"/>
              <a:gd name="T117" fmla="*/ 86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19" h="154">
                <a:moveTo>
                  <a:pt x="218" y="117"/>
                </a:moveTo>
                <a:cubicBezTo>
                  <a:pt x="219" y="117"/>
                  <a:pt x="219" y="117"/>
                  <a:pt x="219" y="118"/>
                </a:cubicBezTo>
                <a:cubicBezTo>
                  <a:pt x="219" y="119"/>
                  <a:pt x="219" y="119"/>
                  <a:pt x="218" y="119"/>
                </a:cubicBezTo>
                <a:cubicBezTo>
                  <a:pt x="174" y="153"/>
                  <a:pt x="174" y="153"/>
                  <a:pt x="174" y="153"/>
                </a:cubicBezTo>
                <a:cubicBezTo>
                  <a:pt x="174" y="154"/>
                  <a:pt x="173" y="154"/>
                  <a:pt x="172" y="153"/>
                </a:cubicBezTo>
                <a:cubicBezTo>
                  <a:pt x="171" y="153"/>
                  <a:pt x="171" y="152"/>
                  <a:pt x="171" y="151"/>
                </a:cubicBezTo>
                <a:cubicBezTo>
                  <a:pt x="179" y="133"/>
                  <a:pt x="179" y="133"/>
                  <a:pt x="179" y="133"/>
                </a:cubicBezTo>
                <a:cubicBezTo>
                  <a:pt x="145" y="131"/>
                  <a:pt x="126" y="119"/>
                  <a:pt x="113" y="106"/>
                </a:cubicBezTo>
                <a:cubicBezTo>
                  <a:pt x="118" y="100"/>
                  <a:pt x="122" y="94"/>
                  <a:pt x="126" y="89"/>
                </a:cubicBezTo>
                <a:cubicBezTo>
                  <a:pt x="128" y="86"/>
                  <a:pt x="130" y="84"/>
                  <a:pt x="131" y="82"/>
                </a:cubicBezTo>
                <a:cubicBezTo>
                  <a:pt x="141" y="93"/>
                  <a:pt x="154" y="102"/>
                  <a:pt x="179" y="103"/>
                </a:cubicBezTo>
                <a:cubicBezTo>
                  <a:pt x="171" y="85"/>
                  <a:pt x="171" y="85"/>
                  <a:pt x="171" y="85"/>
                </a:cubicBezTo>
                <a:cubicBezTo>
                  <a:pt x="171" y="84"/>
                  <a:pt x="171" y="83"/>
                  <a:pt x="172" y="83"/>
                </a:cubicBezTo>
                <a:cubicBezTo>
                  <a:pt x="172" y="82"/>
                  <a:pt x="173" y="82"/>
                  <a:pt x="173" y="82"/>
                </a:cubicBezTo>
                <a:cubicBezTo>
                  <a:pt x="173" y="82"/>
                  <a:pt x="174" y="82"/>
                  <a:pt x="174" y="83"/>
                </a:cubicBezTo>
                <a:lnTo>
                  <a:pt x="218" y="117"/>
                </a:lnTo>
                <a:close/>
                <a:moveTo>
                  <a:pt x="45" y="71"/>
                </a:moveTo>
                <a:cubicBezTo>
                  <a:pt x="45" y="71"/>
                  <a:pt x="45" y="71"/>
                  <a:pt x="46" y="71"/>
                </a:cubicBezTo>
                <a:cubicBezTo>
                  <a:pt x="46" y="71"/>
                  <a:pt x="46" y="71"/>
                  <a:pt x="47" y="71"/>
                </a:cubicBezTo>
                <a:cubicBezTo>
                  <a:pt x="47" y="70"/>
                  <a:pt x="48" y="69"/>
                  <a:pt x="47" y="69"/>
                </a:cubicBezTo>
                <a:cubicBezTo>
                  <a:pt x="40" y="50"/>
                  <a:pt x="40" y="50"/>
                  <a:pt x="40" y="50"/>
                </a:cubicBezTo>
                <a:cubicBezTo>
                  <a:pt x="65" y="52"/>
                  <a:pt x="77" y="61"/>
                  <a:pt x="87" y="72"/>
                </a:cubicBezTo>
                <a:cubicBezTo>
                  <a:pt x="89" y="70"/>
                  <a:pt x="91" y="68"/>
                  <a:pt x="93" y="65"/>
                </a:cubicBezTo>
                <a:cubicBezTo>
                  <a:pt x="96" y="60"/>
                  <a:pt x="101" y="54"/>
                  <a:pt x="106" y="49"/>
                </a:cubicBezTo>
                <a:cubicBezTo>
                  <a:pt x="92" y="35"/>
                  <a:pt x="73" y="23"/>
                  <a:pt x="40" y="21"/>
                </a:cubicBezTo>
                <a:cubicBezTo>
                  <a:pt x="47" y="2"/>
                  <a:pt x="47" y="2"/>
                  <a:pt x="47" y="2"/>
                </a:cubicBezTo>
                <a:cubicBezTo>
                  <a:pt x="48" y="1"/>
                  <a:pt x="47" y="1"/>
                  <a:pt x="47" y="0"/>
                </a:cubicBezTo>
                <a:cubicBezTo>
                  <a:pt x="46" y="0"/>
                  <a:pt x="45" y="0"/>
                  <a:pt x="45" y="0"/>
                </a:cubicBezTo>
                <a:cubicBezTo>
                  <a:pt x="0" y="34"/>
                  <a:pt x="0" y="34"/>
                  <a:pt x="0" y="34"/>
                </a:cubicBezTo>
                <a:cubicBezTo>
                  <a:pt x="0" y="34"/>
                  <a:pt x="0" y="35"/>
                  <a:pt x="0" y="35"/>
                </a:cubicBezTo>
                <a:cubicBezTo>
                  <a:pt x="0" y="36"/>
                  <a:pt x="0" y="36"/>
                  <a:pt x="0" y="37"/>
                </a:cubicBezTo>
                <a:lnTo>
                  <a:pt x="45" y="71"/>
                </a:lnTo>
                <a:close/>
                <a:moveTo>
                  <a:pt x="121" y="86"/>
                </a:moveTo>
                <a:cubicBezTo>
                  <a:pt x="134" y="67"/>
                  <a:pt x="145" y="53"/>
                  <a:pt x="179" y="50"/>
                </a:cubicBezTo>
                <a:cubicBezTo>
                  <a:pt x="171" y="69"/>
                  <a:pt x="171" y="69"/>
                  <a:pt x="171" y="69"/>
                </a:cubicBezTo>
                <a:cubicBezTo>
                  <a:pt x="171" y="69"/>
                  <a:pt x="171" y="70"/>
                  <a:pt x="172" y="71"/>
                </a:cubicBezTo>
                <a:cubicBezTo>
                  <a:pt x="172" y="71"/>
                  <a:pt x="173" y="71"/>
                  <a:pt x="173" y="71"/>
                </a:cubicBezTo>
                <a:cubicBezTo>
                  <a:pt x="173" y="71"/>
                  <a:pt x="174" y="71"/>
                  <a:pt x="174" y="71"/>
                </a:cubicBezTo>
                <a:cubicBezTo>
                  <a:pt x="218" y="37"/>
                  <a:pt x="218" y="37"/>
                  <a:pt x="218" y="37"/>
                </a:cubicBezTo>
                <a:cubicBezTo>
                  <a:pt x="219" y="36"/>
                  <a:pt x="219" y="36"/>
                  <a:pt x="219" y="35"/>
                </a:cubicBezTo>
                <a:cubicBezTo>
                  <a:pt x="219" y="35"/>
                  <a:pt x="219" y="34"/>
                  <a:pt x="218" y="34"/>
                </a:cubicBezTo>
                <a:cubicBezTo>
                  <a:pt x="174" y="0"/>
                  <a:pt x="174" y="0"/>
                  <a:pt x="174" y="0"/>
                </a:cubicBezTo>
                <a:cubicBezTo>
                  <a:pt x="174" y="0"/>
                  <a:pt x="173" y="0"/>
                  <a:pt x="172" y="0"/>
                </a:cubicBezTo>
                <a:cubicBezTo>
                  <a:pt x="171" y="1"/>
                  <a:pt x="171" y="1"/>
                  <a:pt x="171" y="2"/>
                </a:cubicBezTo>
                <a:cubicBezTo>
                  <a:pt x="179" y="21"/>
                  <a:pt x="179" y="21"/>
                  <a:pt x="179" y="21"/>
                </a:cubicBezTo>
                <a:cubicBezTo>
                  <a:pt x="130" y="23"/>
                  <a:pt x="112" y="48"/>
                  <a:pt x="97" y="69"/>
                </a:cubicBezTo>
                <a:cubicBezTo>
                  <a:pt x="84" y="87"/>
                  <a:pt x="74" y="101"/>
                  <a:pt x="40" y="103"/>
                </a:cubicBezTo>
                <a:cubicBezTo>
                  <a:pt x="47" y="85"/>
                  <a:pt x="47" y="85"/>
                  <a:pt x="47" y="85"/>
                </a:cubicBezTo>
                <a:cubicBezTo>
                  <a:pt x="48" y="84"/>
                  <a:pt x="47" y="83"/>
                  <a:pt x="47" y="83"/>
                </a:cubicBezTo>
                <a:cubicBezTo>
                  <a:pt x="46" y="82"/>
                  <a:pt x="46" y="82"/>
                  <a:pt x="46" y="82"/>
                </a:cubicBezTo>
                <a:cubicBezTo>
                  <a:pt x="45" y="82"/>
                  <a:pt x="45" y="82"/>
                  <a:pt x="45" y="83"/>
                </a:cubicBezTo>
                <a:cubicBezTo>
                  <a:pt x="0" y="117"/>
                  <a:pt x="0" y="117"/>
                  <a:pt x="0" y="117"/>
                </a:cubicBezTo>
                <a:cubicBezTo>
                  <a:pt x="0" y="117"/>
                  <a:pt x="0" y="117"/>
                  <a:pt x="0" y="118"/>
                </a:cubicBezTo>
                <a:cubicBezTo>
                  <a:pt x="0" y="119"/>
                  <a:pt x="0" y="119"/>
                  <a:pt x="0" y="119"/>
                </a:cubicBezTo>
                <a:cubicBezTo>
                  <a:pt x="45" y="153"/>
                  <a:pt x="45" y="153"/>
                  <a:pt x="45" y="153"/>
                </a:cubicBezTo>
                <a:cubicBezTo>
                  <a:pt x="45" y="154"/>
                  <a:pt x="46" y="154"/>
                  <a:pt x="47" y="153"/>
                </a:cubicBezTo>
                <a:cubicBezTo>
                  <a:pt x="47" y="153"/>
                  <a:pt x="48" y="152"/>
                  <a:pt x="47" y="151"/>
                </a:cubicBezTo>
                <a:cubicBezTo>
                  <a:pt x="40" y="133"/>
                  <a:pt x="40" y="133"/>
                  <a:pt x="40" y="133"/>
                </a:cubicBezTo>
                <a:cubicBezTo>
                  <a:pt x="89" y="131"/>
                  <a:pt x="107" y="106"/>
                  <a:pt x="121" y="86"/>
                </a:cubicBezTo>
              </a:path>
            </a:pathLst>
          </a:custGeom>
          <a:solidFill>
            <a:schemeClr val="bg1"/>
          </a:solidFill>
          <a:ln>
            <a:noFill/>
          </a:ln>
        </p:spPr>
        <p:txBody>
          <a:bodyPr vert="horz" wrap="square" lIns="121920" tIns="60960" rIns="121920" bIns="60960" numCol="1" anchor="t" anchorCtr="0" compatLnSpc="1"/>
          <a:lstStyle/>
          <a:p>
            <a:endParaRPr lang="id-ID" sz="1800">
              <a:latin typeface="Impact" panose="020B0806030902050204" pitchFamily="34" charset="0"/>
            </a:endParaRPr>
          </a:p>
        </p:txBody>
      </p:sp>
      <p:sp>
        <p:nvSpPr>
          <p:cNvPr id="32" name="文本框 31"/>
          <p:cNvSpPr txBox="1"/>
          <p:nvPr/>
        </p:nvSpPr>
        <p:spPr>
          <a:xfrm>
            <a:off x="8374380" y="2456180"/>
            <a:ext cx="1803400" cy="460375"/>
          </a:xfrm>
          <a:prstGeom prst="rect">
            <a:avLst/>
          </a:prstGeom>
          <a:noFill/>
        </p:spPr>
        <p:txBody>
          <a:bodyPr wrap="square" rtlCol="0">
            <a:spAutoFit/>
          </a:bodyPr>
          <a:lstStyle/>
          <a:p>
            <a:pPr algn="ctr"/>
            <a:r>
              <a:rPr lang="zh-CN" altLang="en-US" sz="1200" b="1" kern="0" dirty="0">
                <a:solidFill>
                  <a:schemeClr val="bg1"/>
                </a:solidFill>
                <a:latin typeface="微软雅黑" panose="020B0503020204020204" pitchFamily="34" charset="-122"/>
                <a:ea typeface="微软雅黑" panose="020B0503020204020204" pitchFamily="34" charset="-122"/>
                <a:sym typeface="+mn-ea"/>
              </a:rPr>
              <a:t>提供文档外发的安全管理手段</a:t>
            </a:r>
            <a:endParaRPr lang="zh-CN" altLang="en-US" sz="1200" b="1" kern="0" dirty="0">
              <a:solidFill>
                <a:schemeClr val="bg1"/>
              </a:solidFill>
              <a:latin typeface="微软雅黑" panose="020B0503020204020204" pitchFamily="34" charset="-122"/>
              <a:ea typeface="微软雅黑" panose="020B0503020204020204" pitchFamily="34" charset="-122"/>
              <a:sym typeface="+mn-ea"/>
            </a:endParaRPr>
          </a:p>
        </p:txBody>
      </p:sp>
      <p:sp>
        <p:nvSpPr>
          <p:cNvPr id="64" name="Freeform 50"/>
          <p:cNvSpPr>
            <a:spLocks noEditPoints="1"/>
          </p:cNvSpPr>
          <p:nvPr/>
        </p:nvSpPr>
        <p:spPr bwMode="auto">
          <a:xfrm>
            <a:off x="10616565" y="2519680"/>
            <a:ext cx="380365" cy="360045"/>
          </a:xfrm>
          <a:custGeom>
            <a:avLst/>
            <a:gdLst>
              <a:gd name="T0" fmla="*/ 82 w 95"/>
              <a:gd name="T1" fmla="*/ 58 h 93"/>
              <a:gd name="T2" fmla="*/ 95 w 95"/>
              <a:gd name="T3" fmla="*/ 52 h 93"/>
              <a:gd name="T4" fmla="*/ 95 w 95"/>
              <a:gd name="T5" fmla="*/ 42 h 93"/>
              <a:gd name="T6" fmla="*/ 82 w 95"/>
              <a:gd name="T7" fmla="*/ 36 h 93"/>
              <a:gd name="T8" fmla="*/ 79 w 95"/>
              <a:gd name="T9" fmla="*/ 31 h 93"/>
              <a:gd name="T10" fmla="*/ 84 w 95"/>
              <a:gd name="T11" fmla="*/ 18 h 93"/>
              <a:gd name="T12" fmla="*/ 77 w 95"/>
              <a:gd name="T13" fmla="*/ 10 h 93"/>
              <a:gd name="T14" fmla="*/ 64 w 95"/>
              <a:gd name="T15" fmla="*/ 16 h 93"/>
              <a:gd name="T16" fmla="*/ 58 w 95"/>
              <a:gd name="T17" fmla="*/ 13 h 93"/>
              <a:gd name="T18" fmla="*/ 52 w 95"/>
              <a:gd name="T19" fmla="*/ 0 h 93"/>
              <a:gd name="T20" fmla="*/ 42 w 95"/>
              <a:gd name="T21" fmla="*/ 0 h 93"/>
              <a:gd name="T22" fmla="*/ 36 w 95"/>
              <a:gd name="T23" fmla="*/ 13 h 93"/>
              <a:gd name="T24" fmla="*/ 31 w 95"/>
              <a:gd name="T25" fmla="*/ 16 h 93"/>
              <a:gd name="T26" fmla="*/ 17 w 95"/>
              <a:gd name="T27" fmla="*/ 11 h 93"/>
              <a:gd name="T28" fmla="*/ 10 w 95"/>
              <a:gd name="T29" fmla="*/ 18 h 93"/>
              <a:gd name="T30" fmla="*/ 15 w 95"/>
              <a:gd name="T31" fmla="*/ 31 h 93"/>
              <a:gd name="T32" fmla="*/ 13 w 95"/>
              <a:gd name="T33" fmla="*/ 36 h 93"/>
              <a:gd name="T34" fmla="*/ 0 w 95"/>
              <a:gd name="T35" fmla="*/ 42 h 93"/>
              <a:gd name="T36" fmla="*/ 0 w 95"/>
              <a:gd name="T37" fmla="*/ 52 h 93"/>
              <a:gd name="T38" fmla="*/ 13 w 95"/>
              <a:gd name="T39" fmla="*/ 58 h 93"/>
              <a:gd name="T40" fmla="*/ 15 w 95"/>
              <a:gd name="T41" fmla="*/ 63 h 93"/>
              <a:gd name="T42" fmla="*/ 10 w 95"/>
              <a:gd name="T43" fmla="*/ 76 h 93"/>
              <a:gd name="T44" fmla="*/ 18 w 95"/>
              <a:gd name="T45" fmla="*/ 84 h 93"/>
              <a:gd name="T46" fmla="*/ 31 w 95"/>
              <a:gd name="T47" fmla="*/ 78 h 93"/>
              <a:gd name="T48" fmla="*/ 37 w 95"/>
              <a:gd name="T49" fmla="*/ 81 h 93"/>
              <a:gd name="T50" fmla="*/ 42 w 95"/>
              <a:gd name="T51" fmla="*/ 93 h 93"/>
              <a:gd name="T52" fmla="*/ 53 w 95"/>
              <a:gd name="T53" fmla="*/ 93 h 93"/>
              <a:gd name="T54" fmla="*/ 58 w 95"/>
              <a:gd name="T55" fmla="*/ 81 h 93"/>
              <a:gd name="T56" fmla="*/ 64 w 95"/>
              <a:gd name="T57" fmla="*/ 78 h 93"/>
              <a:gd name="T58" fmla="*/ 77 w 95"/>
              <a:gd name="T59" fmla="*/ 83 h 93"/>
              <a:gd name="T60" fmla="*/ 85 w 95"/>
              <a:gd name="T61" fmla="*/ 76 h 93"/>
              <a:gd name="T62" fmla="*/ 79 w 95"/>
              <a:gd name="T63" fmla="*/ 63 h 93"/>
              <a:gd name="T64" fmla="*/ 82 w 95"/>
              <a:gd name="T65" fmla="*/ 58 h 93"/>
              <a:gd name="T66" fmla="*/ 47 w 95"/>
              <a:gd name="T67" fmla="*/ 62 h 93"/>
              <a:gd name="T68" fmla="*/ 32 w 95"/>
              <a:gd name="T69" fmla="*/ 47 h 93"/>
              <a:gd name="T70" fmla="*/ 47 w 95"/>
              <a:gd name="T71" fmla="*/ 32 h 93"/>
              <a:gd name="T72" fmla="*/ 63 w 95"/>
              <a:gd name="T73" fmla="*/ 47 h 93"/>
              <a:gd name="T74" fmla="*/ 47 w 95"/>
              <a:gd name="T75" fmla="*/ 62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5" h="93">
                <a:moveTo>
                  <a:pt x="82" y="58"/>
                </a:moveTo>
                <a:cubicBezTo>
                  <a:pt x="82" y="58"/>
                  <a:pt x="95" y="53"/>
                  <a:pt x="95" y="52"/>
                </a:cubicBezTo>
                <a:cubicBezTo>
                  <a:pt x="95" y="42"/>
                  <a:pt x="95" y="42"/>
                  <a:pt x="95" y="42"/>
                </a:cubicBezTo>
                <a:cubicBezTo>
                  <a:pt x="95" y="41"/>
                  <a:pt x="82" y="36"/>
                  <a:pt x="82" y="36"/>
                </a:cubicBezTo>
                <a:cubicBezTo>
                  <a:pt x="79" y="31"/>
                  <a:pt x="79" y="31"/>
                  <a:pt x="79" y="31"/>
                </a:cubicBezTo>
                <a:cubicBezTo>
                  <a:pt x="79" y="31"/>
                  <a:pt x="85" y="18"/>
                  <a:pt x="84" y="18"/>
                </a:cubicBezTo>
                <a:cubicBezTo>
                  <a:pt x="77" y="10"/>
                  <a:pt x="77" y="10"/>
                  <a:pt x="77" y="10"/>
                </a:cubicBezTo>
                <a:cubicBezTo>
                  <a:pt x="77" y="10"/>
                  <a:pt x="64" y="16"/>
                  <a:pt x="64" y="16"/>
                </a:cubicBezTo>
                <a:cubicBezTo>
                  <a:pt x="58" y="13"/>
                  <a:pt x="58" y="13"/>
                  <a:pt x="58" y="13"/>
                </a:cubicBezTo>
                <a:cubicBezTo>
                  <a:pt x="58" y="13"/>
                  <a:pt x="53" y="0"/>
                  <a:pt x="52" y="0"/>
                </a:cubicBezTo>
                <a:cubicBezTo>
                  <a:pt x="42" y="0"/>
                  <a:pt x="42" y="0"/>
                  <a:pt x="42" y="0"/>
                </a:cubicBezTo>
                <a:cubicBezTo>
                  <a:pt x="41" y="0"/>
                  <a:pt x="36" y="13"/>
                  <a:pt x="36" y="13"/>
                </a:cubicBezTo>
                <a:cubicBezTo>
                  <a:pt x="31" y="16"/>
                  <a:pt x="31" y="16"/>
                  <a:pt x="31" y="16"/>
                </a:cubicBezTo>
                <a:cubicBezTo>
                  <a:pt x="31" y="16"/>
                  <a:pt x="18" y="10"/>
                  <a:pt x="17" y="11"/>
                </a:cubicBezTo>
                <a:cubicBezTo>
                  <a:pt x="10" y="18"/>
                  <a:pt x="10" y="18"/>
                  <a:pt x="10" y="18"/>
                </a:cubicBezTo>
                <a:cubicBezTo>
                  <a:pt x="9" y="18"/>
                  <a:pt x="15" y="31"/>
                  <a:pt x="15" y="31"/>
                </a:cubicBezTo>
                <a:cubicBezTo>
                  <a:pt x="13" y="36"/>
                  <a:pt x="13" y="36"/>
                  <a:pt x="13" y="36"/>
                </a:cubicBezTo>
                <a:cubicBezTo>
                  <a:pt x="13" y="36"/>
                  <a:pt x="0" y="41"/>
                  <a:pt x="0" y="42"/>
                </a:cubicBezTo>
                <a:cubicBezTo>
                  <a:pt x="0" y="52"/>
                  <a:pt x="0" y="52"/>
                  <a:pt x="0" y="52"/>
                </a:cubicBezTo>
                <a:cubicBezTo>
                  <a:pt x="0" y="53"/>
                  <a:pt x="13" y="58"/>
                  <a:pt x="13" y="58"/>
                </a:cubicBezTo>
                <a:cubicBezTo>
                  <a:pt x="15" y="63"/>
                  <a:pt x="15" y="63"/>
                  <a:pt x="15" y="63"/>
                </a:cubicBezTo>
                <a:cubicBezTo>
                  <a:pt x="15" y="63"/>
                  <a:pt x="10" y="76"/>
                  <a:pt x="10" y="76"/>
                </a:cubicBezTo>
                <a:cubicBezTo>
                  <a:pt x="18" y="84"/>
                  <a:pt x="18" y="84"/>
                  <a:pt x="18" y="84"/>
                </a:cubicBezTo>
                <a:cubicBezTo>
                  <a:pt x="18" y="84"/>
                  <a:pt x="31" y="78"/>
                  <a:pt x="31" y="78"/>
                </a:cubicBezTo>
                <a:cubicBezTo>
                  <a:pt x="37" y="81"/>
                  <a:pt x="37" y="81"/>
                  <a:pt x="37" y="81"/>
                </a:cubicBezTo>
                <a:cubicBezTo>
                  <a:pt x="37" y="81"/>
                  <a:pt x="42" y="93"/>
                  <a:pt x="42" y="93"/>
                </a:cubicBezTo>
                <a:cubicBezTo>
                  <a:pt x="53" y="93"/>
                  <a:pt x="53" y="93"/>
                  <a:pt x="53" y="93"/>
                </a:cubicBezTo>
                <a:cubicBezTo>
                  <a:pt x="53" y="93"/>
                  <a:pt x="58" y="81"/>
                  <a:pt x="58" y="81"/>
                </a:cubicBezTo>
                <a:cubicBezTo>
                  <a:pt x="64" y="78"/>
                  <a:pt x="64" y="78"/>
                  <a:pt x="64" y="78"/>
                </a:cubicBezTo>
                <a:cubicBezTo>
                  <a:pt x="64" y="78"/>
                  <a:pt x="77" y="84"/>
                  <a:pt x="77" y="83"/>
                </a:cubicBezTo>
                <a:cubicBezTo>
                  <a:pt x="85" y="76"/>
                  <a:pt x="85" y="76"/>
                  <a:pt x="85" y="76"/>
                </a:cubicBezTo>
                <a:cubicBezTo>
                  <a:pt x="85" y="76"/>
                  <a:pt x="79" y="63"/>
                  <a:pt x="79" y="63"/>
                </a:cubicBezTo>
                <a:lnTo>
                  <a:pt x="82" y="58"/>
                </a:lnTo>
                <a:close/>
                <a:moveTo>
                  <a:pt x="47" y="62"/>
                </a:moveTo>
                <a:cubicBezTo>
                  <a:pt x="39" y="62"/>
                  <a:pt x="32" y="55"/>
                  <a:pt x="32" y="47"/>
                </a:cubicBezTo>
                <a:cubicBezTo>
                  <a:pt x="32" y="39"/>
                  <a:pt x="39" y="32"/>
                  <a:pt x="47" y="32"/>
                </a:cubicBezTo>
                <a:cubicBezTo>
                  <a:pt x="56" y="32"/>
                  <a:pt x="63" y="39"/>
                  <a:pt x="63" y="47"/>
                </a:cubicBezTo>
                <a:cubicBezTo>
                  <a:pt x="63" y="55"/>
                  <a:pt x="56" y="62"/>
                  <a:pt x="47" y="62"/>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US" sz="3200"/>
          </a:p>
        </p:txBody>
      </p:sp>
      <p:sp>
        <p:nvSpPr>
          <p:cNvPr id="33" name="文本框 32"/>
          <p:cNvSpPr txBox="1"/>
          <p:nvPr/>
        </p:nvSpPr>
        <p:spPr>
          <a:xfrm>
            <a:off x="8430895" y="3583305"/>
            <a:ext cx="1803400" cy="460375"/>
          </a:xfrm>
          <a:prstGeom prst="rect">
            <a:avLst/>
          </a:prstGeom>
          <a:noFill/>
        </p:spPr>
        <p:txBody>
          <a:bodyPr wrap="square" rtlCol="0">
            <a:spAutoFit/>
          </a:bodyPr>
          <a:lstStyle/>
          <a:p>
            <a:pPr algn="ctr"/>
            <a:r>
              <a:rPr lang="zh-CN" altLang="en-US" sz="1200" b="1" kern="0" dirty="0">
                <a:solidFill>
                  <a:schemeClr val="bg1"/>
                </a:solidFill>
                <a:latin typeface="微软雅黑" panose="020B0503020204020204" pitchFamily="34" charset="-122"/>
                <a:ea typeface="微软雅黑" panose="020B0503020204020204" pitchFamily="34" charset="-122"/>
                <a:sym typeface="+mn-ea"/>
              </a:rPr>
              <a:t>记录电子文档操作日志，实现事后审计</a:t>
            </a:r>
            <a:endParaRPr lang="zh-CN" altLang="en-US" sz="1200" b="1" kern="0" dirty="0">
              <a:solidFill>
                <a:schemeClr val="bg1"/>
              </a:solidFill>
              <a:latin typeface="微软雅黑" panose="020B0503020204020204" pitchFamily="34" charset="-122"/>
              <a:ea typeface="微软雅黑" panose="020B0503020204020204" pitchFamily="34" charset="-122"/>
              <a:sym typeface="+mn-ea"/>
            </a:endParaRPr>
          </a:p>
        </p:txBody>
      </p:sp>
      <p:grpSp>
        <p:nvGrpSpPr>
          <p:cNvPr id="42" name="组合 41"/>
          <p:cNvGrpSpPr/>
          <p:nvPr/>
        </p:nvGrpSpPr>
        <p:grpSpPr>
          <a:xfrm>
            <a:off x="10592435" y="3653790"/>
            <a:ext cx="356235" cy="318770"/>
            <a:chOff x="15834" y="4751"/>
            <a:chExt cx="836" cy="688"/>
          </a:xfrm>
        </p:grpSpPr>
        <p:sp>
          <p:nvSpPr>
            <p:cNvPr id="39" name="Freeform 12"/>
            <p:cNvSpPr/>
            <p:nvPr/>
          </p:nvSpPr>
          <p:spPr bwMode="auto">
            <a:xfrm>
              <a:off x="16116" y="5143"/>
              <a:ext cx="161" cy="150"/>
            </a:xfrm>
            <a:custGeom>
              <a:avLst/>
              <a:gdLst>
                <a:gd name="T0" fmla="*/ 36 w 36"/>
                <a:gd name="T1" fmla="*/ 20 h 36"/>
                <a:gd name="T2" fmla="*/ 16 w 36"/>
                <a:gd name="T3" fmla="*/ 0 h 36"/>
                <a:gd name="T4" fmla="*/ 16 w 36"/>
                <a:gd name="T5" fmla="*/ 0 h 36"/>
                <a:gd name="T6" fmla="*/ 0 w 36"/>
                <a:gd name="T7" fmla="*/ 36 h 36"/>
                <a:gd name="T8" fmla="*/ 36 w 36"/>
                <a:gd name="T9" fmla="*/ 20 h 36"/>
              </a:gdLst>
              <a:ahLst/>
              <a:cxnLst>
                <a:cxn ang="0">
                  <a:pos x="T0" y="T1"/>
                </a:cxn>
                <a:cxn ang="0">
                  <a:pos x="T2" y="T3"/>
                </a:cxn>
                <a:cxn ang="0">
                  <a:pos x="T4" y="T5"/>
                </a:cxn>
                <a:cxn ang="0">
                  <a:pos x="T6" y="T7"/>
                </a:cxn>
                <a:cxn ang="0">
                  <a:pos x="T8" y="T9"/>
                </a:cxn>
              </a:cxnLst>
              <a:rect l="0" t="0" r="r" b="b"/>
              <a:pathLst>
                <a:path w="36" h="36">
                  <a:moveTo>
                    <a:pt x="36" y="20"/>
                  </a:moveTo>
                  <a:lnTo>
                    <a:pt x="16" y="0"/>
                  </a:lnTo>
                  <a:lnTo>
                    <a:pt x="16" y="0"/>
                  </a:lnTo>
                  <a:lnTo>
                    <a:pt x="0" y="36"/>
                  </a:lnTo>
                  <a:lnTo>
                    <a:pt x="36" y="20"/>
                  </a:ln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US" sz="3200"/>
            </a:p>
          </p:txBody>
        </p:sp>
        <p:sp>
          <p:nvSpPr>
            <p:cNvPr id="40" name="Freeform 15"/>
            <p:cNvSpPr/>
            <p:nvPr/>
          </p:nvSpPr>
          <p:spPr bwMode="auto">
            <a:xfrm>
              <a:off x="16264" y="4834"/>
              <a:ext cx="407" cy="375"/>
            </a:xfrm>
            <a:custGeom>
              <a:avLst/>
              <a:gdLst>
                <a:gd name="T0" fmla="*/ 0 w 91"/>
                <a:gd name="T1" fmla="*/ 82 h 90"/>
                <a:gd name="T2" fmla="*/ 8 w 91"/>
                <a:gd name="T3" fmla="*/ 90 h 90"/>
                <a:gd name="T4" fmla="*/ 91 w 91"/>
                <a:gd name="T5" fmla="*/ 8 h 90"/>
                <a:gd name="T6" fmla="*/ 83 w 91"/>
                <a:gd name="T7" fmla="*/ 0 h 90"/>
                <a:gd name="T8" fmla="*/ 0 w 91"/>
                <a:gd name="T9" fmla="*/ 82 h 90"/>
              </a:gdLst>
              <a:ahLst/>
              <a:cxnLst>
                <a:cxn ang="0">
                  <a:pos x="T0" y="T1"/>
                </a:cxn>
                <a:cxn ang="0">
                  <a:pos x="T2" y="T3"/>
                </a:cxn>
                <a:cxn ang="0">
                  <a:pos x="T4" y="T5"/>
                </a:cxn>
                <a:cxn ang="0">
                  <a:pos x="T6" y="T7"/>
                </a:cxn>
                <a:cxn ang="0">
                  <a:pos x="T8" y="T9"/>
                </a:cxn>
              </a:cxnLst>
              <a:rect l="0" t="0" r="r" b="b"/>
              <a:pathLst>
                <a:path w="91" h="90">
                  <a:moveTo>
                    <a:pt x="0" y="82"/>
                  </a:moveTo>
                  <a:lnTo>
                    <a:pt x="8" y="90"/>
                  </a:lnTo>
                  <a:lnTo>
                    <a:pt x="91" y="8"/>
                  </a:lnTo>
                  <a:lnTo>
                    <a:pt x="83" y="0"/>
                  </a:lnTo>
                  <a:lnTo>
                    <a:pt x="0" y="82"/>
                  </a:ln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US" sz="3200"/>
            </a:p>
          </p:txBody>
        </p:sp>
        <p:sp>
          <p:nvSpPr>
            <p:cNvPr id="41" name="Freeform 17"/>
            <p:cNvSpPr/>
            <p:nvPr/>
          </p:nvSpPr>
          <p:spPr bwMode="auto">
            <a:xfrm>
              <a:off x="15834" y="4751"/>
              <a:ext cx="748" cy="688"/>
            </a:xfrm>
            <a:custGeom>
              <a:avLst/>
              <a:gdLst>
                <a:gd name="T0" fmla="*/ 147 w 167"/>
                <a:gd name="T1" fmla="*/ 145 h 165"/>
                <a:gd name="T2" fmla="*/ 20 w 167"/>
                <a:gd name="T3" fmla="*/ 145 h 165"/>
                <a:gd name="T4" fmla="*/ 20 w 167"/>
                <a:gd name="T5" fmla="*/ 20 h 165"/>
                <a:gd name="T6" fmla="*/ 139 w 167"/>
                <a:gd name="T7" fmla="*/ 20 h 165"/>
                <a:gd name="T8" fmla="*/ 160 w 167"/>
                <a:gd name="T9" fmla="*/ 0 h 165"/>
                <a:gd name="T10" fmla="*/ 0 w 167"/>
                <a:gd name="T11" fmla="*/ 0 h 165"/>
                <a:gd name="T12" fmla="*/ 0 w 167"/>
                <a:gd name="T13" fmla="*/ 165 h 165"/>
                <a:gd name="T14" fmla="*/ 167 w 167"/>
                <a:gd name="T15" fmla="*/ 165 h 165"/>
                <a:gd name="T16" fmla="*/ 167 w 167"/>
                <a:gd name="T17" fmla="*/ 61 h 165"/>
                <a:gd name="T18" fmla="*/ 147 w 167"/>
                <a:gd name="T19" fmla="*/ 81 h 165"/>
                <a:gd name="T20" fmla="*/ 147 w 167"/>
                <a:gd name="T21" fmla="*/ 145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7" h="165">
                  <a:moveTo>
                    <a:pt x="147" y="145"/>
                  </a:moveTo>
                  <a:lnTo>
                    <a:pt x="20" y="145"/>
                  </a:lnTo>
                  <a:lnTo>
                    <a:pt x="20" y="20"/>
                  </a:lnTo>
                  <a:lnTo>
                    <a:pt x="139" y="20"/>
                  </a:lnTo>
                  <a:lnTo>
                    <a:pt x="160" y="0"/>
                  </a:lnTo>
                  <a:lnTo>
                    <a:pt x="0" y="0"/>
                  </a:lnTo>
                  <a:lnTo>
                    <a:pt x="0" y="165"/>
                  </a:lnTo>
                  <a:lnTo>
                    <a:pt x="167" y="165"/>
                  </a:lnTo>
                  <a:lnTo>
                    <a:pt x="167" y="61"/>
                  </a:lnTo>
                  <a:lnTo>
                    <a:pt x="147" y="81"/>
                  </a:lnTo>
                  <a:lnTo>
                    <a:pt x="147" y="145"/>
                  </a:ln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US" sz="3200"/>
            </a:p>
          </p:txBody>
        </p:sp>
      </p:grpSp>
      <p:sp>
        <p:nvSpPr>
          <p:cNvPr id="43" name="文本框 42"/>
          <p:cNvSpPr txBox="1"/>
          <p:nvPr/>
        </p:nvSpPr>
        <p:spPr>
          <a:xfrm>
            <a:off x="8430895" y="4685030"/>
            <a:ext cx="1803400" cy="460375"/>
          </a:xfrm>
          <a:prstGeom prst="rect">
            <a:avLst/>
          </a:prstGeom>
          <a:noFill/>
        </p:spPr>
        <p:txBody>
          <a:bodyPr wrap="square" rtlCol="0">
            <a:spAutoFit/>
          </a:bodyPr>
          <a:lstStyle/>
          <a:p>
            <a:pPr algn="ctr"/>
            <a:r>
              <a:rPr lang="zh-CN" altLang="en-US" sz="1200" b="1" kern="0" dirty="0">
                <a:solidFill>
                  <a:schemeClr val="bg1"/>
                </a:solidFill>
                <a:latin typeface="微软雅黑" panose="020B0503020204020204" pitchFamily="34" charset="-122"/>
                <a:ea typeface="微软雅黑" panose="020B0503020204020204" pitchFamily="34" charset="-122"/>
                <a:sym typeface="+mn-ea"/>
              </a:rPr>
              <a:t>提供文档全生命周期安全防护和监控</a:t>
            </a:r>
            <a:endParaRPr lang="zh-CN" altLang="en-US" sz="1200" b="1" kern="0" dirty="0">
              <a:solidFill>
                <a:schemeClr val="bg1"/>
              </a:solidFill>
              <a:latin typeface="微软雅黑" panose="020B0503020204020204" pitchFamily="34" charset="-122"/>
              <a:ea typeface="微软雅黑" panose="020B0503020204020204" pitchFamily="34" charset="-122"/>
              <a:sym typeface="+mn-ea"/>
            </a:endParaRPr>
          </a:p>
        </p:txBody>
      </p:sp>
      <p:grpSp>
        <p:nvGrpSpPr>
          <p:cNvPr id="44" name="组合 43"/>
          <p:cNvGrpSpPr/>
          <p:nvPr/>
        </p:nvGrpSpPr>
        <p:grpSpPr>
          <a:xfrm>
            <a:off x="10616565" y="4766945"/>
            <a:ext cx="330200" cy="307340"/>
            <a:chOff x="2583" y="4757"/>
            <a:chExt cx="790" cy="658"/>
          </a:xfrm>
        </p:grpSpPr>
        <p:sp>
          <p:nvSpPr>
            <p:cNvPr id="50" name="Freeform 342"/>
            <p:cNvSpPr/>
            <p:nvPr/>
          </p:nvSpPr>
          <p:spPr bwMode="auto">
            <a:xfrm>
              <a:off x="2701" y="4872"/>
              <a:ext cx="553" cy="428"/>
            </a:xfrm>
            <a:custGeom>
              <a:avLst/>
              <a:gdLst>
                <a:gd name="T0" fmla="*/ 12 w 159"/>
                <a:gd name="T1" fmla="*/ 75 h 123"/>
                <a:gd name="T2" fmla="*/ 28 w 159"/>
                <a:gd name="T3" fmla="*/ 64 h 123"/>
                <a:gd name="T4" fmla="*/ 52 w 159"/>
                <a:gd name="T5" fmla="*/ 92 h 123"/>
                <a:gd name="T6" fmla="*/ 80 w 159"/>
                <a:gd name="T7" fmla="*/ 32 h 123"/>
                <a:gd name="T8" fmla="*/ 110 w 159"/>
                <a:gd name="T9" fmla="*/ 123 h 123"/>
                <a:gd name="T10" fmla="*/ 136 w 159"/>
                <a:gd name="T11" fmla="*/ 59 h 123"/>
                <a:gd name="T12" fmla="*/ 147 w 159"/>
                <a:gd name="T13" fmla="*/ 85 h 123"/>
                <a:gd name="T14" fmla="*/ 159 w 159"/>
                <a:gd name="T15" fmla="*/ 83 h 123"/>
                <a:gd name="T16" fmla="*/ 136 w 159"/>
                <a:gd name="T17" fmla="*/ 29 h 123"/>
                <a:gd name="T18" fmla="*/ 111 w 159"/>
                <a:gd name="T19" fmla="*/ 89 h 123"/>
                <a:gd name="T20" fmla="*/ 81 w 159"/>
                <a:gd name="T21" fmla="*/ 0 h 123"/>
                <a:gd name="T22" fmla="*/ 49 w 159"/>
                <a:gd name="T23" fmla="*/ 72 h 123"/>
                <a:gd name="T24" fmla="*/ 31 w 159"/>
                <a:gd name="T25" fmla="*/ 50 h 123"/>
                <a:gd name="T26" fmla="*/ 0 w 159"/>
                <a:gd name="T27" fmla="*/ 72 h 123"/>
                <a:gd name="T28" fmla="*/ 8 w 159"/>
                <a:gd name="T29" fmla="*/ 78 h 123"/>
                <a:gd name="T30" fmla="*/ 12 w 159"/>
                <a:gd name="T31" fmla="*/ 75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9" h="123">
                  <a:moveTo>
                    <a:pt x="12" y="75"/>
                  </a:moveTo>
                  <a:lnTo>
                    <a:pt x="28" y="64"/>
                  </a:lnTo>
                  <a:lnTo>
                    <a:pt x="52" y="92"/>
                  </a:lnTo>
                  <a:lnTo>
                    <a:pt x="80" y="32"/>
                  </a:lnTo>
                  <a:lnTo>
                    <a:pt x="110" y="123"/>
                  </a:lnTo>
                  <a:lnTo>
                    <a:pt x="136" y="59"/>
                  </a:lnTo>
                  <a:lnTo>
                    <a:pt x="147" y="85"/>
                  </a:lnTo>
                  <a:lnTo>
                    <a:pt x="159" y="83"/>
                  </a:lnTo>
                  <a:lnTo>
                    <a:pt x="136" y="29"/>
                  </a:lnTo>
                  <a:lnTo>
                    <a:pt x="111" y="89"/>
                  </a:lnTo>
                  <a:lnTo>
                    <a:pt x="81" y="0"/>
                  </a:lnTo>
                  <a:lnTo>
                    <a:pt x="49" y="72"/>
                  </a:lnTo>
                  <a:lnTo>
                    <a:pt x="31" y="50"/>
                  </a:lnTo>
                  <a:lnTo>
                    <a:pt x="0" y="72"/>
                  </a:lnTo>
                  <a:lnTo>
                    <a:pt x="8" y="78"/>
                  </a:lnTo>
                  <a:lnTo>
                    <a:pt x="12" y="75"/>
                  </a:ln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90">
                <a:latin typeface="Arial" panose="020B0604020202020204" pitchFamily="34" charset="0"/>
                <a:ea typeface="微软雅黑" panose="020B0503020204020204" pitchFamily="34" charset="-122"/>
                <a:cs typeface="Arial" panose="020B0604020202020204" pitchFamily="34" charset="0"/>
              </a:endParaRPr>
            </a:p>
          </p:txBody>
        </p:sp>
        <p:sp>
          <p:nvSpPr>
            <p:cNvPr id="51" name="Freeform 343"/>
            <p:cNvSpPr>
              <a:spLocks noEditPoints="1"/>
            </p:cNvSpPr>
            <p:nvPr/>
          </p:nvSpPr>
          <p:spPr bwMode="auto">
            <a:xfrm>
              <a:off x="2583" y="4757"/>
              <a:ext cx="790" cy="658"/>
            </a:xfrm>
            <a:custGeom>
              <a:avLst/>
              <a:gdLst>
                <a:gd name="T0" fmla="*/ 0 w 227"/>
                <a:gd name="T1" fmla="*/ 0 h 189"/>
                <a:gd name="T2" fmla="*/ 0 w 227"/>
                <a:gd name="T3" fmla="*/ 189 h 189"/>
                <a:gd name="T4" fmla="*/ 227 w 227"/>
                <a:gd name="T5" fmla="*/ 189 h 189"/>
                <a:gd name="T6" fmla="*/ 227 w 227"/>
                <a:gd name="T7" fmla="*/ 0 h 189"/>
                <a:gd name="T8" fmla="*/ 0 w 227"/>
                <a:gd name="T9" fmla="*/ 0 h 189"/>
                <a:gd name="T10" fmla="*/ 205 w 227"/>
                <a:gd name="T11" fmla="*/ 167 h 189"/>
                <a:gd name="T12" fmla="*/ 22 w 227"/>
                <a:gd name="T13" fmla="*/ 167 h 189"/>
                <a:gd name="T14" fmla="*/ 22 w 227"/>
                <a:gd name="T15" fmla="*/ 22 h 189"/>
                <a:gd name="T16" fmla="*/ 205 w 227"/>
                <a:gd name="T17" fmla="*/ 22 h 189"/>
                <a:gd name="T18" fmla="*/ 205 w 227"/>
                <a:gd name="T19" fmla="*/ 167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7" h="189">
                  <a:moveTo>
                    <a:pt x="0" y="0"/>
                  </a:moveTo>
                  <a:lnTo>
                    <a:pt x="0" y="189"/>
                  </a:lnTo>
                  <a:lnTo>
                    <a:pt x="227" y="189"/>
                  </a:lnTo>
                  <a:lnTo>
                    <a:pt x="227" y="0"/>
                  </a:lnTo>
                  <a:lnTo>
                    <a:pt x="0" y="0"/>
                  </a:lnTo>
                  <a:close/>
                  <a:moveTo>
                    <a:pt x="205" y="167"/>
                  </a:moveTo>
                  <a:lnTo>
                    <a:pt x="22" y="167"/>
                  </a:lnTo>
                  <a:lnTo>
                    <a:pt x="22" y="22"/>
                  </a:lnTo>
                  <a:lnTo>
                    <a:pt x="205" y="22"/>
                  </a:lnTo>
                  <a:lnTo>
                    <a:pt x="205" y="167"/>
                  </a:ln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90">
                <a:latin typeface="Arial" panose="020B0604020202020204" pitchFamily="34" charset="0"/>
                <a:ea typeface="微软雅黑" panose="020B0503020204020204" pitchFamily="34" charset="-122"/>
                <a:cs typeface="Arial" panose="020B0604020202020204" pitchFamily="34" charset="0"/>
              </a:endParaRPr>
            </a:p>
          </p:txBody>
        </p:sp>
      </p:grpSp>
      <p:grpSp>
        <p:nvGrpSpPr>
          <p:cNvPr id="51205" name="组合 48"/>
          <p:cNvGrpSpPr/>
          <p:nvPr/>
        </p:nvGrpSpPr>
        <p:grpSpPr bwMode="auto">
          <a:xfrm>
            <a:off x="2675887" y="4943158"/>
            <a:ext cx="6645279" cy="1573207"/>
            <a:chOff x="1355697" y="4500570"/>
            <a:chExt cx="6645341" cy="1573355"/>
          </a:xfrm>
        </p:grpSpPr>
        <p:grpSp>
          <p:nvGrpSpPr>
            <p:cNvPr id="51206" name="组合 35"/>
            <p:cNvGrpSpPr/>
            <p:nvPr/>
          </p:nvGrpSpPr>
          <p:grpSpPr bwMode="auto">
            <a:xfrm>
              <a:off x="1357289" y="4500570"/>
              <a:ext cx="6643749" cy="1571773"/>
              <a:chOff x="1357289" y="4500570"/>
              <a:chExt cx="6643749" cy="1571773"/>
            </a:xfrm>
          </p:grpSpPr>
          <p:grpSp>
            <p:nvGrpSpPr>
              <p:cNvPr id="51207" name="组合 32"/>
              <p:cNvGrpSpPr/>
              <p:nvPr/>
            </p:nvGrpSpPr>
            <p:grpSpPr bwMode="auto">
              <a:xfrm>
                <a:off x="1357289" y="4500570"/>
                <a:ext cx="6643749" cy="1571773"/>
                <a:chOff x="1357289" y="4005796"/>
                <a:chExt cx="6643749" cy="1852257"/>
              </a:xfrm>
            </p:grpSpPr>
            <p:sp>
              <p:nvSpPr>
                <p:cNvPr id="82" name="梯形 81"/>
                <p:cNvSpPr/>
                <p:nvPr/>
              </p:nvSpPr>
              <p:spPr>
                <a:xfrm>
                  <a:off x="1357289" y="4005796"/>
                  <a:ext cx="6643749" cy="1352708"/>
                </a:xfrm>
                <a:prstGeom prst="trapezoid">
                  <a:avLst>
                    <a:gd name="adj" fmla="val 221429"/>
                  </a:avLst>
                </a:prstGeom>
                <a:solidFill>
                  <a:schemeClr val="bg1">
                    <a:lumMod val="75000"/>
                  </a:schemeClr>
                </a:solidFill>
                <a:ln w="25400" cap="flat" cmpd="sng" algn="ctr">
                  <a:solidFill>
                    <a:srgbClr val="4F81BD">
                      <a:lumMod val="20000"/>
                      <a:lumOff val="80000"/>
                    </a:srgbClr>
                  </a:solidFill>
                  <a:prstDash val="solid"/>
                </a:ln>
                <a:effectLst/>
              </p:spPr>
              <p:txBody>
                <a:bodyPr anchor="ctr"/>
                <a:lstStyle/>
                <a:p>
                  <a:pPr algn="ctr">
                    <a:defRPr/>
                  </a:pPr>
                  <a:endParaRPr lang="zh-CN" altLang="en-US" kern="0">
                    <a:solidFill>
                      <a:sysClr val="window" lastClr="FFFFFF"/>
                    </a:solidFill>
                    <a:latin typeface="Calibri" panose="020F0502020204030204"/>
                    <a:ea typeface="宋体" pitchFamily="2" charset="-122"/>
                  </a:endParaRPr>
                </a:p>
              </p:txBody>
            </p:sp>
            <p:sp>
              <p:nvSpPr>
                <p:cNvPr id="83" name="矩形 82"/>
                <p:cNvSpPr/>
                <p:nvPr/>
              </p:nvSpPr>
              <p:spPr>
                <a:xfrm>
                  <a:off x="1357289" y="5358504"/>
                  <a:ext cx="2214583" cy="499549"/>
                </a:xfrm>
                <a:prstGeom prst="rect">
                  <a:avLst/>
                </a:prstGeom>
                <a:solidFill>
                  <a:srgbClr val="4F81BD">
                    <a:lumMod val="20000"/>
                    <a:lumOff val="80000"/>
                  </a:srgbClr>
                </a:solidFill>
                <a:ln w="25400" cap="flat" cmpd="sng" algn="ctr">
                  <a:solidFill>
                    <a:srgbClr val="4F81BD">
                      <a:lumMod val="20000"/>
                      <a:lumOff val="80000"/>
                    </a:srgbClr>
                  </a:solidFill>
                  <a:prstDash val="solid"/>
                </a:ln>
                <a:effectLst/>
              </p:spPr>
              <p:txBody>
                <a:bodyPr anchor="ctr"/>
                <a:lstStyle/>
                <a:p>
                  <a:pPr algn="ctr">
                    <a:defRPr/>
                  </a:pPr>
                  <a:endParaRPr lang="zh-CN" altLang="en-US" kern="0">
                    <a:solidFill>
                      <a:sysClr val="window" lastClr="FFFFFF"/>
                    </a:solidFill>
                    <a:latin typeface="Calibri" panose="020F0502020204030204"/>
                    <a:ea typeface="宋体" pitchFamily="2" charset="-122"/>
                  </a:endParaRPr>
                </a:p>
              </p:txBody>
            </p:sp>
            <p:sp>
              <p:nvSpPr>
                <p:cNvPr id="84" name="矩形 59"/>
                <p:cNvSpPr>
                  <a:spLocks noChangeArrowheads="1"/>
                </p:cNvSpPr>
                <p:nvPr/>
              </p:nvSpPr>
              <p:spPr bwMode="auto">
                <a:xfrm>
                  <a:off x="1428727" y="5405279"/>
                  <a:ext cx="2032019" cy="435935"/>
                </a:xfrm>
                <a:prstGeom prst="rect">
                  <a:avLst/>
                </a:prstGeom>
                <a:solidFill>
                  <a:schemeClr val="tx1"/>
                </a:solidFill>
                <a:ln>
                  <a:noFill/>
                </a:ln>
              </p:spPr>
              <p:txBody>
                <a:bodyPr wrap="none">
                  <a:spAutoFit/>
                </a:bodyPr>
                <a:lstStyle/>
                <a:p>
                  <a:pPr>
                    <a:defRPr/>
                  </a:pPr>
                  <a:r>
                    <a:rPr lang="zh-CN" altLang="en-US" kern="0">
                      <a:solidFill>
                        <a:schemeClr val="bg1"/>
                      </a:solidFill>
                      <a:latin typeface="Arial" panose="020B0604020202020204" pitchFamily="34" charset="0"/>
                    </a:rPr>
                    <a:t>存储中的数据保护</a:t>
                  </a:r>
                  <a:endParaRPr lang="zh-CN" altLang="en-US" kern="0">
                    <a:solidFill>
                      <a:schemeClr val="bg1"/>
                    </a:solidFill>
                    <a:latin typeface="Arial" panose="020B0604020202020204" pitchFamily="34" charset="0"/>
                  </a:endParaRPr>
                </a:p>
              </p:txBody>
            </p:sp>
            <p:sp>
              <p:nvSpPr>
                <p:cNvPr id="85" name="矩形 84"/>
                <p:cNvSpPr/>
                <p:nvPr/>
              </p:nvSpPr>
              <p:spPr>
                <a:xfrm>
                  <a:off x="3571872" y="5358504"/>
                  <a:ext cx="2214584" cy="499549"/>
                </a:xfrm>
                <a:prstGeom prst="rect">
                  <a:avLst/>
                </a:prstGeom>
                <a:solidFill>
                  <a:srgbClr val="4F81BD">
                    <a:lumMod val="20000"/>
                    <a:lumOff val="80000"/>
                  </a:srgbClr>
                </a:solidFill>
                <a:ln w="25400" cap="flat" cmpd="sng" algn="ctr">
                  <a:solidFill>
                    <a:srgbClr val="4F81BD">
                      <a:lumMod val="20000"/>
                      <a:lumOff val="80000"/>
                    </a:srgbClr>
                  </a:solidFill>
                  <a:prstDash val="solid"/>
                </a:ln>
                <a:effectLst/>
              </p:spPr>
              <p:txBody>
                <a:bodyPr anchor="ctr"/>
                <a:lstStyle/>
                <a:p>
                  <a:pPr algn="ctr">
                    <a:defRPr/>
                  </a:pPr>
                  <a:endParaRPr lang="zh-CN" altLang="en-US" kern="0">
                    <a:solidFill>
                      <a:sysClr val="window" lastClr="FFFFFF"/>
                    </a:solidFill>
                    <a:latin typeface="Calibri" panose="020F0502020204030204"/>
                    <a:ea typeface="宋体" pitchFamily="2" charset="-122"/>
                  </a:endParaRPr>
                </a:p>
              </p:txBody>
            </p:sp>
            <p:sp>
              <p:nvSpPr>
                <p:cNvPr id="86" name="矩形 61"/>
                <p:cNvSpPr>
                  <a:spLocks noChangeArrowheads="1"/>
                </p:cNvSpPr>
                <p:nvPr/>
              </p:nvSpPr>
              <p:spPr bwMode="auto">
                <a:xfrm>
                  <a:off x="3613148" y="5405279"/>
                  <a:ext cx="2032019" cy="435935"/>
                </a:xfrm>
                <a:prstGeom prst="rect">
                  <a:avLst/>
                </a:prstGeom>
                <a:solidFill>
                  <a:schemeClr val="tx1"/>
                </a:solidFill>
                <a:ln>
                  <a:noFill/>
                </a:ln>
              </p:spPr>
              <p:txBody>
                <a:bodyPr wrap="none">
                  <a:spAutoFit/>
                </a:bodyPr>
                <a:lstStyle/>
                <a:p>
                  <a:pPr>
                    <a:defRPr/>
                  </a:pPr>
                  <a:r>
                    <a:rPr lang="zh-CN" altLang="en-US" kern="0">
                      <a:solidFill>
                        <a:schemeClr val="bg1"/>
                      </a:solidFill>
                      <a:latin typeface="Arial" panose="020B0604020202020204" pitchFamily="34" charset="0"/>
                    </a:rPr>
                    <a:t>传输中的数据保护</a:t>
                  </a:r>
                  <a:endParaRPr lang="zh-CN" altLang="en-US" kern="0">
                    <a:solidFill>
                      <a:schemeClr val="bg1"/>
                    </a:solidFill>
                    <a:latin typeface="Arial" panose="020B0604020202020204" pitchFamily="34" charset="0"/>
                  </a:endParaRPr>
                </a:p>
              </p:txBody>
            </p:sp>
            <p:sp>
              <p:nvSpPr>
                <p:cNvPr id="87" name="矩形 86"/>
                <p:cNvSpPr/>
                <p:nvPr/>
              </p:nvSpPr>
              <p:spPr>
                <a:xfrm>
                  <a:off x="5786455" y="5358504"/>
                  <a:ext cx="2214583" cy="499549"/>
                </a:xfrm>
                <a:prstGeom prst="rect">
                  <a:avLst/>
                </a:prstGeom>
                <a:solidFill>
                  <a:schemeClr val="tx1"/>
                </a:solidFill>
                <a:ln w="25400" cap="flat" cmpd="sng" algn="ctr">
                  <a:solidFill>
                    <a:srgbClr val="4F81BD">
                      <a:lumMod val="20000"/>
                      <a:lumOff val="80000"/>
                    </a:srgbClr>
                  </a:solidFill>
                  <a:prstDash val="solid"/>
                </a:ln>
                <a:effectLst/>
              </p:spPr>
              <p:txBody>
                <a:bodyPr anchor="ctr"/>
                <a:lstStyle/>
                <a:p>
                  <a:pPr algn="ctr">
                    <a:defRPr/>
                  </a:pPr>
                  <a:endParaRPr lang="zh-CN" altLang="en-US" kern="0">
                    <a:solidFill>
                      <a:sysClr val="window" lastClr="FFFFFF"/>
                    </a:solidFill>
                    <a:latin typeface="Calibri" panose="020F0502020204030204"/>
                    <a:ea typeface="宋体" pitchFamily="2" charset="-122"/>
                  </a:endParaRPr>
                </a:p>
              </p:txBody>
            </p:sp>
            <p:sp>
              <p:nvSpPr>
                <p:cNvPr id="88" name="矩形 63"/>
                <p:cNvSpPr>
                  <a:spLocks noChangeArrowheads="1"/>
                </p:cNvSpPr>
                <p:nvPr/>
              </p:nvSpPr>
              <p:spPr bwMode="auto">
                <a:xfrm>
                  <a:off x="5852814" y="5388815"/>
                  <a:ext cx="2032019" cy="435935"/>
                </a:xfrm>
                <a:prstGeom prst="rect">
                  <a:avLst/>
                </a:prstGeom>
                <a:solidFill>
                  <a:schemeClr val="tx1"/>
                </a:solidFill>
                <a:ln>
                  <a:noFill/>
                </a:ln>
              </p:spPr>
              <p:txBody>
                <a:bodyPr wrap="none">
                  <a:spAutoFit/>
                </a:bodyPr>
                <a:lstStyle/>
                <a:p>
                  <a:pPr>
                    <a:defRPr/>
                  </a:pPr>
                  <a:r>
                    <a:rPr lang="zh-CN" altLang="en-US" kern="0">
                      <a:solidFill>
                        <a:schemeClr val="bg1"/>
                      </a:solidFill>
                      <a:latin typeface="Arial" panose="020B0604020202020204" pitchFamily="34" charset="0"/>
                    </a:rPr>
                    <a:t>使用中的数据保护</a:t>
                  </a:r>
                  <a:endParaRPr lang="zh-CN" altLang="en-US" kern="0">
                    <a:solidFill>
                      <a:schemeClr val="bg1"/>
                    </a:solidFill>
                    <a:latin typeface="Arial" panose="020B0604020202020204" pitchFamily="34" charset="0"/>
                  </a:endParaRPr>
                </a:p>
              </p:txBody>
            </p:sp>
          </p:grpSp>
          <p:cxnSp>
            <p:nvCxnSpPr>
              <p:cNvPr id="51215" name="直接连接符 14"/>
              <p:cNvCxnSpPr>
                <a:cxnSpLocks noChangeShapeType="1"/>
              </p:cNvCxnSpPr>
              <p:nvPr/>
            </p:nvCxnSpPr>
            <p:spPr bwMode="auto">
              <a:xfrm>
                <a:off x="1357289" y="5644061"/>
                <a:ext cx="6643735" cy="2118"/>
              </a:xfrm>
              <a:prstGeom prst="line">
                <a:avLst/>
              </a:prstGeom>
              <a:noFill/>
              <a:ln w="9525">
                <a:solidFill>
                  <a:srgbClr val="D9D9D9"/>
                </a:solidFill>
                <a:round/>
              </a:ln>
              <a:extLst>
                <a:ext uri="{909E8E84-426E-40DD-AFC4-6F175D3DCCD1}">
                  <a14:hiddenFill xmlns:a14="http://schemas.microsoft.com/office/drawing/2010/main">
                    <a:noFill/>
                  </a14:hiddenFill>
                </a:ext>
              </a:extLst>
            </p:spPr>
          </p:cxnSp>
        </p:grpSp>
        <p:cxnSp>
          <p:nvCxnSpPr>
            <p:cNvPr id="51216" name="直接连接符 8"/>
            <p:cNvCxnSpPr>
              <a:cxnSpLocks noChangeShapeType="1"/>
            </p:cNvCxnSpPr>
            <p:nvPr/>
          </p:nvCxnSpPr>
          <p:spPr bwMode="auto">
            <a:xfrm>
              <a:off x="1357289" y="6069694"/>
              <a:ext cx="6643735" cy="2117"/>
            </a:xfrm>
            <a:prstGeom prst="line">
              <a:avLst/>
            </a:prstGeom>
            <a:noFill/>
            <a:ln w="9525">
              <a:solidFill>
                <a:srgbClr val="D9D9D9"/>
              </a:solidFill>
              <a:round/>
            </a:ln>
            <a:extLst>
              <a:ext uri="{909E8E84-426E-40DD-AFC4-6F175D3DCCD1}">
                <a14:hiddenFill xmlns:a14="http://schemas.microsoft.com/office/drawing/2010/main">
                  <a:noFill/>
                </a14:hiddenFill>
              </a:ext>
            </a:extLst>
          </p:spPr>
        </p:cxnSp>
        <p:cxnSp>
          <p:nvCxnSpPr>
            <p:cNvPr id="51217" name="直接连接符 9"/>
            <p:cNvCxnSpPr>
              <a:cxnSpLocks noChangeShapeType="1"/>
            </p:cNvCxnSpPr>
            <p:nvPr/>
          </p:nvCxnSpPr>
          <p:spPr bwMode="auto">
            <a:xfrm rot="5400000">
              <a:off x="1141556" y="5858197"/>
              <a:ext cx="429868" cy="1587"/>
            </a:xfrm>
            <a:prstGeom prst="line">
              <a:avLst/>
            </a:prstGeom>
            <a:noFill/>
            <a:ln w="3175">
              <a:solidFill>
                <a:srgbClr val="DDD9C3"/>
              </a:solidFill>
              <a:round/>
            </a:ln>
            <a:extLst>
              <a:ext uri="{909E8E84-426E-40DD-AFC4-6F175D3DCCD1}">
                <a14:hiddenFill xmlns:a14="http://schemas.microsoft.com/office/drawing/2010/main">
                  <a:noFill/>
                </a14:hiddenFill>
              </a:ext>
            </a:extLst>
          </p:spPr>
        </p:cxnSp>
        <p:cxnSp>
          <p:nvCxnSpPr>
            <p:cNvPr id="51218" name="直接连接符 10"/>
            <p:cNvCxnSpPr>
              <a:cxnSpLocks noChangeShapeType="1"/>
            </p:cNvCxnSpPr>
            <p:nvPr/>
          </p:nvCxnSpPr>
          <p:spPr bwMode="auto">
            <a:xfrm rot="5400000">
              <a:off x="3357198" y="5857143"/>
              <a:ext cx="427750" cy="1588"/>
            </a:xfrm>
            <a:prstGeom prst="line">
              <a:avLst/>
            </a:prstGeom>
            <a:noFill/>
            <a:ln w="3175">
              <a:solidFill>
                <a:srgbClr val="DDD9C3"/>
              </a:solidFill>
              <a:round/>
            </a:ln>
            <a:extLst>
              <a:ext uri="{909E8E84-426E-40DD-AFC4-6F175D3DCCD1}">
                <a14:hiddenFill xmlns:a14="http://schemas.microsoft.com/office/drawing/2010/main">
                  <a:noFill/>
                </a14:hiddenFill>
              </a:ext>
            </a:extLst>
          </p:spPr>
        </p:cxnSp>
        <p:cxnSp>
          <p:nvCxnSpPr>
            <p:cNvPr id="51219" name="直接连接符 11"/>
            <p:cNvCxnSpPr>
              <a:cxnSpLocks noChangeShapeType="1"/>
            </p:cNvCxnSpPr>
            <p:nvPr/>
          </p:nvCxnSpPr>
          <p:spPr bwMode="auto">
            <a:xfrm rot="5400000">
              <a:off x="5573364" y="5857143"/>
              <a:ext cx="427750" cy="1588"/>
            </a:xfrm>
            <a:prstGeom prst="line">
              <a:avLst/>
            </a:prstGeom>
            <a:noFill/>
            <a:ln w="3175">
              <a:solidFill>
                <a:srgbClr val="DDD9C3"/>
              </a:solidFill>
              <a:round/>
            </a:ln>
            <a:extLst>
              <a:ext uri="{909E8E84-426E-40DD-AFC4-6F175D3DCCD1}">
                <a14:hiddenFill xmlns:a14="http://schemas.microsoft.com/office/drawing/2010/main">
                  <a:noFill/>
                </a14:hiddenFill>
              </a:ext>
            </a:extLst>
          </p:spPr>
        </p:cxnSp>
        <p:cxnSp>
          <p:nvCxnSpPr>
            <p:cNvPr id="51220" name="直接连接符 12"/>
            <p:cNvCxnSpPr>
              <a:cxnSpLocks noChangeShapeType="1"/>
            </p:cNvCxnSpPr>
            <p:nvPr/>
          </p:nvCxnSpPr>
          <p:spPr bwMode="auto">
            <a:xfrm rot="5400000">
              <a:off x="7786355" y="5857143"/>
              <a:ext cx="427750" cy="1588"/>
            </a:xfrm>
            <a:prstGeom prst="line">
              <a:avLst/>
            </a:prstGeom>
            <a:noFill/>
            <a:ln w="3175">
              <a:solidFill>
                <a:srgbClr val="DDD9C3"/>
              </a:solidFill>
              <a:round/>
            </a:ln>
            <a:extLst>
              <a:ext uri="{909E8E84-426E-40DD-AFC4-6F175D3DCCD1}">
                <a14:hiddenFill xmlns:a14="http://schemas.microsoft.com/office/drawing/2010/main">
                  <a:noFill/>
                </a14:hiddenFill>
              </a:ext>
            </a:extLst>
          </p:spPr>
        </p:cxnSp>
      </p:grpSp>
      <p:sp>
        <p:nvSpPr>
          <p:cNvPr id="56" name="Rectangle 32"/>
          <p:cNvSpPr/>
          <p:nvPr/>
        </p:nvSpPr>
        <p:spPr>
          <a:xfrm>
            <a:off x="4808855" y="1224915"/>
            <a:ext cx="2381250" cy="4095750"/>
          </a:xfrm>
          <a:prstGeom prst="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5" dirty="0"/>
          </a:p>
        </p:txBody>
      </p:sp>
      <p:grpSp>
        <p:nvGrpSpPr>
          <p:cNvPr id="66" name="组合 65"/>
          <p:cNvGrpSpPr/>
          <p:nvPr/>
        </p:nvGrpSpPr>
        <p:grpSpPr>
          <a:xfrm>
            <a:off x="5430520" y="2023110"/>
            <a:ext cx="1163320" cy="1324610"/>
            <a:chOff x="7102" y="3403"/>
            <a:chExt cx="1832" cy="2086"/>
          </a:xfrm>
        </p:grpSpPr>
        <p:sp>
          <p:nvSpPr>
            <p:cNvPr id="59" name="Freeform 35"/>
            <p:cNvSpPr>
              <a:spLocks noEditPoints="1"/>
            </p:cNvSpPr>
            <p:nvPr/>
          </p:nvSpPr>
          <p:spPr bwMode="auto">
            <a:xfrm>
              <a:off x="7102" y="3403"/>
              <a:ext cx="1833" cy="2087"/>
            </a:xfrm>
            <a:custGeom>
              <a:avLst/>
              <a:gdLst>
                <a:gd name="T0" fmla="*/ 56 w 112"/>
                <a:gd name="T1" fmla="*/ 0 h 128"/>
                <a:gd name="T2" fmla="*/ 0 w 112"/>
                <a:gd name="T3" fmla="*/ 26 h 128"/>
                <a:gd name="T4" fmla="*/ 0 w 112"/>
                <a:gd name="T5" fmla="*/ 102 h 128"/>
                <a:gd name="T6" fmla="*/ 56 w 112"/>
                <a:gd name="T7" fmla="*/ 128 h 128"/>
                <a:gd name="T8" fmla="*/ 112 w 112"/>
                <a:gd name="T9" fmla="*/ 102 h 128"/>
                <a:gd name="T10" fmla="*/ 112 w 112"/>
                <a:gd name="T11" fmla="*/ 26 h 128"/>
                <a:gd name="T12" fmla="*/ 56 w 112"/>
                <a:gd name="T13" fmla="*/ 0 h 128"/>
                <a:gd name="T14" fmla="*/ 104 w 112"/>
                <a:gd name="T15" fmla="*/ 102 h 128"/>
                <a:gd name="T16" fmla="*/ 56 w 112"/>
                <a:gd name="T17" fmla="*/ 120 h 128"/>
                <a:gd name="T18" fmla="*/ 8 w 112"/>
                <a:gd name="T19" fmla="*/ 102 h 128"/>
                <a:gd name="T20" fmla="*/ 8 w 112"/>
                <a:gd name="T21" fmla="*/ 87 h 128"/>
                <a:gd name="T22" fmla="*/ 56 w 112"/>
                <a:gd name="T23" fmla="*/ 100 h 128"/>
                <a:gd name="T24" fmla="*/ 104 w 112"/>
                <a:gd name="T25" fmla="*/ 87 h 128"/>
                <a:gd name="T26" fmla="*/ 104 w 112"/>
                <a:gd name="T27" fmla="*/ 102 h 128"/>
                <a:gd name="T28" fmla="*/ 104 w 112"/>
                <a:gd name="T29" fmla="*/ 78 h 128"/>
                <a:gd name="T30" fmla="*/ 104 w 112"/>
                <a:gd name="T31" fmla="*/ 78 h 128"/>
                <a:gd name="T32" fmla="*/ 104 w 112"/>
                <a:gd name="T33" fmla="*/ 78 h 128"/>
                <a:gd name="T34" fmla="*/ 56 w 112"/>
                <a:gd name="T35" fmla="*/ 96 h 128"/>
                <a:gd name="T36" fmla="*/ 8 w 112"/>
                <a:gd name="T37" fmla="*/ 78 h 128"/>
                <a:gd name="T38" fmla="*/ 8 w 112"/>
                <a:gd name="T39" fmla="*/ 78 h 128"/>
                <a:gd name="T40" fmla="*/ 8 w 112"/>
                <a:gd name="T41" fmla="*/ 78 h 128"/>
                <a:gd name="T42" fmla="*/ 8 w 112"/>
                <a:gd name="T43" fmla="*/ 63 h 128"/>
                <a:gd name="T44" fmla="*/ 56 w 112"/>
                <a:gd name="T45" fmla="*/ 76 h 128"/>
                <a:gd name="T46" fmla="*/ 104 w 112"/>
                <a:gd name="T47" fmla="*/ 63 h 128"/>
                <a:gd name="T48" fmla="*/ 104 w 112"/>
                <a:gd name="T49" fmla="*/ 78 h 128"/>
                <a:gd name="T50" fmla="*/ 104 w 112"/>
                <a:gd name="T51" fmla="*/ 54 h 128"/>
                <a:gd name="T52" fmla="*/ 104 w 112"/>
                <a:gd name="T53" fmla="*/ 54 h 128"/>
                <a:gd name="T54" fmla="*/ 104 w 112"/>
                <a:gd name="T55" fmla="*/ 54 h 128"/>
                <a:gd name="T56" fmla="*/ 56 w 112"/>
                <a:gd name="T57" fmla="*/ 72 h 128"/>
                <a:gd name="T58" fmla="*/ 8 w 112"/>
                <a:gd name="T59" fmla="*/ 54 h 128"/>
                <a:gd name="T60" fmla="*/ 8 w 112"/>
                <a:gd name="T61" fmla="*/ 54 h 128"/>
                <a:gd name="T62" fmla="*/ 8 w 112"/>
                <a:gd name="T63" fmla="*/ 54 h 128"/>
                <a:gd name="T64" fmla="*/ 8 w 112"/>
                <a:gd name="T65" fmla="*/ 40 h 128"/>
                <a:gd name="T66" fmla="*/ 56 w 112"/>
                <a:gd name="T67" fmla="*/ 52 h 128"/>
                <a:gd name="T68" fmla="*/ 104 w 112"/>
                <a:gd name="T69" fmla="*/ 40 h 128"/>
                <a:gd name="T70" fmla="*/ 104 w 112"/>
                <a:gd name="T71" fmla="*/ 54 h 128"/>
                <a:gd name="T72" fmla="*/ 56 w 112"/>
                <a:gd name="T73" fmla="*/ 44 h 128"/>
                <a:gd name="T74" fmla="*/ 8 w 112"/>
                <a:gd name="T75" fmla="*/ 26 h 128"/>
                <a:gd name="T76" fmla="*/ 56 w 112"/>
                <a:gd name="T77" fmla="*/ 8 h 128"/>
                <a:gd name="T78" fmla="*/ 104 w 112"/>
                <a:gd name="T79" fmla="*/ 26 h 128"/>
                <a:gd name="T80" fmla="*/ 56 w 112"/>
                <a:gd name="T81" fmla="*/ 4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12" h="128">
                  <a:moveTo>
                    <a:pt x="56" y="0"/>
                  </a:moveTo>
                  <a:cubicBezTo>
                    <a:pt x="29" y="0"/>
                    <a:pt x="0" y="8"/>
                    <a:pt x="0" y="26"/>
                  </a:cubicBezTo>
                  <a:cubicBezTo>
                    <a:pt x="0" y="102"/>
                    <a:pt x="0" y="102"/>
                    <a:pt x="0" y="102"/>
                  </a:cubicBezTo>
                  <a:cubicBezTo>
                    <a:pt x="0" y="120"/>
                    <a:pt x="29" y="128"/>
                    <a:pt x="56" y="128"/>
                  </a:cubicBezTo>
                  <a:cubicBezTo>
                    <a:pt x="83" y="128"/>
                    <a:pt x="112" y="120"/>
                    <a:pt x="112" y="102"/>
                  </a:cubicBezTo>
                  <a:cubicBezTo>
                    <a:pt x="112" y="26"/>
                    <a:pt x="112" y="26"/>
                    <a:pt x="112" y="26"/>
                  </a:cubicBezTo>
                  <a:cubicBezTo>
                    <a:pt x="112" y="8"/>
                    <a:pt x="83" y="0"/>
                    <a:pt x="56" y="0"/>
                  </a:cubicBezTo>
                  <a:close/>
                  <a:moveTo>
                    <a:pt x="104" y="102"/>
                  </a:moveTo>
                  <a:cubicBezTo>
                    <a:pt x="104" y="112"/>
                    <a:pt x="83" y="120"/>
                    <a:pt x="56" y="120"/>
                  </a:cubicBezTo>
                  <a:cubicBezTo>
                    <a:pt x="29" y="120"/>
                    <a:pt x="8" y="112"/>
                    <a:pt x="8" y="102"/>
                  </a:cubicBezTo>
                  <a:cubicBezTo>
                    <a:pt x="8" y="87"/>
                    <a:pt x="8" y="87"/>
                    <a:pt x="8" y="87"/>
                  </a:cubicBezTo>
                  <a:cubicBezTo>
                    <a:pt x="16" y="96"/>
                    <a:pt x="36" y="100"/>
                    <a:pt x="56" y="100"/>
                  </a:cubicBezTo>
                  <a:cubicBezTo>
                    <a:pt x="76" y="100"/>
                    <a:pt x="96" y="96"/>
                    <a:pt x="104" y="87"/>
                  </a:cubicBezTo>
                  <a:lnTo>
                    <a:pt x="104" y="102"/>
                  </a:lnTo>
                  <a:close/>
                  <a:moveTo>
                    <a:pt x="104" y="78"/>
                  </a:moveTo>
                  <a:cubicBezTo>
                    <a:pt x="104" y="78"/>
                    <a:pt x="104" y="78"/>
                    <a:pt x="104" y="78"/>
                  </a:cubicBezTo>
                  <a:cubicBezTo>
                    <a:pt x="104" y="78"/>
                    <a:pt x="104" y="78"/>
                    <a:pt x="104" y="78"/>
                  </a:cubicBezTo>
                  <a:cubicBezTo>
                    <a:pt x="104" y="88"/>
                    <a:pt x="83" y="96"/>
                    <a:pt x="56" y="96"/>
                  </a:cubicBezTo>
                  <a:cubicBezTo>
                    <a:pt x="29" y="96"/>
                    <a:pt x="8" y="88"/>
                    <a:pt x="8" y="78"/>
                  </a:cubicBezTo>
                  <a:cubicBezTo>
                    <a:pt x="8" y="78"/>
                    <a:pt x="8" y="78"/>
                    <a:pt x="8" y="78"/>
                  </a:cubicBezTo>
                  <a:cubicBezTo>
                    <a:pt x="8" y="78"/>
                    <a:pt x="8" y="78"/>
                    <a:pt x="8" y="78"/>
                  </a:cubicBezTo>
                  <a:cubicBezTo>
                    <a:pt x="8" y="63"/>
                    <a:pt x="8" y="63"/>
                    <a:pt x="8" y="63"/>
                  </a:cubicBezTo>
                  <a:cubicBezTo>
                    <a:pt x="16" y="72"/>
                    <a:pt x="36" y="76"/>
                    <a:pt x="56" y="76"/>
                  </a:cubicBezTo>
                  <a:cubicBezTo>
                    <a:pt x="76" y="76"/>
                    <a:pt x="96" y="72"/>
                    <a:pt x="104" y="63"/>
                  </a:cubicBezTo>
                  <a:lnTo>
                    <a:pt x="104" y="78"/>
                  </a:lnTo>
                  <a:close/>
                  <a:moveTo>
                    <a:pt x="104" y="54"/>
                  </a:moveTo>
                  <a:cubicBezTo>
                    <a:pt x="104" y="54"/>
                    <a:pt x="104" y="54"/>
                    <a:pt x="104" y="54"/>
                  </a:cubicBezTo>
                  <a:cubicBezTo>
                    <a:pt x="104" y="54"/>
                    <a:pt x="104" y="54"/>
                    <a:pt x="104" y="54"/>
                  </a:cubicBezTo>
                  <a:cubicBezTo>
                    <a:pt x="104" y="64"/>
                    <a:pt x="83" y="72"/>
                    <a:pt x="56" y="72"/>
                  </a:cubicBezTo>
                  <a:cubicBezTo>
                    <a:pt x="29" y="72"/>
                    <a:pt x="8" y="64"/>
                    <a:pt x="8" y="54"/>
                  </a:cubicBezTo>
                  <a:cubicBezTo>
                    <a:pt x="8" y="54"/>
                    <a:pt x="8" y="54"/>
                    <a:pt x="8" y="54"/>
                  </a:cubicBezTo>
                  <a:cubicBezTo>
                    <a:pt x="8" y="54"/>
                    <a:pt x="8" y="54"/>
                    <a:pt x="8" y="54"/>
                  </a:cubicBezTo>
                  <a:cubicBezTo>
                    <a:pt x="8" y="40"/>
                    <a:pt x="8" y="40"/>
                    <a:pt x="8" y="40"/>
                  </a:cubicBezTo>
                  <a:cubicBezTo>
                    <a:pt x="18" y="48"/>
                    <a:pt x="38" y="52"/>
                    <a:pt x="56" y="52"/>
                  </a:cubicBezTo>
                  <a:cubicBezTo>
                    <a:pt x="74" y="52"/>
                    <a:pt x="94" y="48"/>
                    <a:pt x="104" y="40"/>
                  </a:cubicBezTo>
                  <a:lnTo>
                    <a:pt x="104" y="54"/>
                  </a:lnTo>
                  <a:close/>
                  <a:moveTo>
                    <a:pt x="56" y="44"/>
                  </a:moveTo>
                  <a:cubicBezTo>
                    <a:pt x="29" y="44"/>
                    <a:pt x="8" y="36"/>
                    <a:pt x="8" y="26"/>
                  </a:cubicBezTo>
                  <a:cubicBezTo>
                    <a:pt x="8" y="16"/>
                    <a:pt x="29" y="8"/>
                    <a:pt x="56" y="8"/>
                  </a:cubicBezTo>
                  <a:cubicBezTo>
                    <a:pt x="83" y="8"/>
                    <a:pt x="104" y="16"/>
                    <a:pt x="104" y="26"/>
                  </a:cubicBezTo>
                  <a:cubicBezTo>
                    <a:pt x="104" y="36"/>
                    <a:pt x="83" y="44"/>
                    <a:pt x="56" y="44"/>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62" name="Oval 36"/>
            <p:cNvSpPr>
              <a:spLocks noChangeArrowheads="1"/>
            </p:cNvSpPr>
            <p:nvPr/>
          </p:nvSpPr>
          <p:spPr bwMode="auto">
            <a:xfrm>
              <a:off x="8543" y="5033"/>
              <a:ext cx="129" cy="132"/>
            </a:xfrm>
            <a:prstGeom prst="ellipse">
              <a:avLst/>
            </a:pr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63" name="Oval 37"/>
            <p:cNvSpPr>
              <a:spLocks noChangeArrowheads="1"/>
            </p:cNvSpPr>
            <p:nvPr/>
          </p:nvSpPr>
          <p:spPr bwMode="auto">
            <a:xfrm>
              <a:off x="8543" y="4641"/>
              <a:ext cx="129" cy="132"/>
            </a:xfrm>
            <a:prstGeom prst="ellipse">
              <a:avLst/>
            </a:pr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65" name="Oval 38"/>
            <p:cNvSpPr>
              <a:spLocks noChangeArrowheads="1"/>
            </p:cNvSpPr>
            <p:nvPr/>
          </p:nvSpPr>
          <p:spPr bwMode="auto">
            <a:xfrm>
              <a:off x="8543" y="4253"/>
              <a:ext cx="129" cy="129"/>
            </a:xfrm>
            <a:prstGeom prst="ellipse">
              <a:avLst/>
            </a:pr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grpSp>
      <p:sp>
        <p:nvSpPr>
          <p:cNvPr id="70" name="矩形 85"/>
          <p:cNvSpPr>
            <a:spLocks noChangeArrowheads="1"/>
          </p:cNvSpPr>
          <p:nvPr/>
        </p:nvSpPr>
        <p:spPr bwMode="auto">
          <a:xfrm>
            <a:off x="4850130" y="3731895"/>
            <a:ext cx="2353945" cy="421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15208" tIns="57603" rIns="115208" bIns="57603">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eaLnBrk="1" hangingPunct="1">
              <a:spcBef>
                <a:spcPct val="0"/>
              </a:spcBef>
              <a:buFont typeface="Arial" panose="020B0604020202020204" pitchFamily="34" charset="0"/>
              <a:buNone/>
            </a:pPr>
            <a:r>
              <a:rPr lang="zh-CN" altLang="en-US" sz="2000" b="1" dirty="0">
                <a:solidFill>
                  <a:schemeClr val="bg1"/>
                </a:solidFill>
                <a:sym typeface="微软雅黑" panose="020B0503020204020204" pitchFamily="34" charset="-122"/>
              </a:rPr>
              <a:t>加密数据</a:t>
            </a:r>
            <a:endParaRPr lang="zh-CN" altLang="en-US" sz="2000" b="1" dirty="0">
              <a:solidFill>
                <a:schemeClr val="bg1"/>
              </a:solidFill>
              <a:latin typeface="Arial" panose="020B0604020202020204" pitchFamily="34" charset="0"/>
              <a:ea typeface="宋体" pitchFamily="2" charset="-122"/>
              <a:sym typeface="微软雅黑" panose="020B0503020204020204" pitchFamily="34" charset="-122"/>
            </a:endParaRPr>
          </a:p>
        </p:txBody>
      </p:sp>
      <p:pic>
        <p:nvPicPr>
          <p:cNvPr id="7" name="图片 6" descr="销掌门-透明背景-logo"/>
          <p:cNvPicPr>
            <a:picLocks noChangeAspect="1"/>
          </p:cNvPicPr>
          <p:nvPr/>
        </p:nvPicPr>
        <p:blipFill>
          <a:blip r:embed="rId1" cstate="print"/>
          <a:stretch>
            <a:fillRect/>
          </a:stretch>
        </p:blipFill>
        <p:spPr>
          <a:xfrm>
            <a:off x="10789920" y="167005"/>
            <a:ext cx="1132205" cy="829310"/>
          </a:xfrm>
          <a:prstGeom prst="rect">
            <a:avLst/>
          </a:prstGeom>
        </p:spPr>
      </p:pic>
    </p:spTree>
  </p:cSld>
  <p:clrMapOvr>
    <a:masterClrMapping/>
  </p:clrMapOvr>
  <p:transition spd="slow" advClick="0" advTm="0">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left)">
                                      <p:cBhvr>
                                        <p:cTn id="7" dur="500"/>
                                        <p:tgtEl>
                                          <p:spTgt spid="3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7"/>
                                        </p:tgtEl>
                                        <p:attrNameLst>
                                          <p:attrName>style.visibility</p:attrName>
                                        </p:attrNameLst>
                                      </p:cBhvr>
                                      <p:to>
                                        <p:strVal val="visible"/>
                                      </p:to>
                                    </p:set>
                                    <p:animEffect transition="in" filter="wipe(left)">
                                      <p:cBhvr>
                                        <p:cTn id="11" dur="500"/>
                                        <p:tgtEl>
                                          <p:spTgt spid="37"/>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500" fill="hold"/>
                                        <p:tgtEl>
                                          <p:spTgt spid="2"/>
                                        </p:tgtEl>
                                        <p:attrNameLst>
                                          <p:attrName>ppt_x</p:attrName>
                                        </p:attrNameLst>
                                      </p:cBhvr>
                                      <p:tavLst>
                                        <p:tav tm="0">
                                          <p:val>
                                            <p:strVal val="#ppt_x"/>
                                          </p:val>
                                        </p:tav>
                                        <p:tav tm="100000">
                                          <p:val>
                                            <p:strVal val="#ppt_x"/>
                                          </p:val>
                                        </p:tav>
                                      </p:tavLst>
                                    </p:anim>
                                    <p:anim calcmode="lin" valueType="num">
                                      <p:cBhvr additive="base">
                                        <p:cTn id="17" dur="500" fill="hold"/>
                                        <p:tgtEl>
                                          <p:spTgt spid="2"/>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57"/>
                                        </p:tgtEl>
                                        <p:attrNameLst>
                                          <p:attrName>style.visibility</p:attrName>
                                        </p:attrNameLst>
                                      </p:cBhvr>
                                      <p:to>
                                        <p:strVal val="visible"/>
                                      </p:to>
                                    </p:set>
                                    <p:anim calcmode="lin" valueType="num">
                                      <p:cBhvr additive="base">
                                        <p:cTn id="20" dur="500" fill="hold"/>
                                        <p:tgtEl>
                                          <p:spTgt spid="57"/>
                                        </p:tgtEl>
                                        <p:attrNameLst>
                                          <p:attrName>ppt_x</p:attrName>
                                        </p:attrNameLst>
                                      </p:cBhvr>
                                      <p:tavLst>
                                        <p:tav tm="0">
                                          <p:val>
                                            <p:strVal val="#ppt_x"/>
                                          </p:val>
                                        </p:tav>
                                        <p:tav tm="100000">
                                          <p:val>
                                            <p:strVal val="#ppt_x"/>
                                          </p:val>
                                        </p:tav>
                                      </p:tavLst>
                                    </p:anim>
                                    <p:anim calcmode="lin" valueType="num">
                                      <p:cBhvr additive="base">
                                        <p:cTn id="21" dur="500" fill="hold"/>
                                        <p:tgtEl>
                                          <p:spTgt spid="57"/>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67"/>
                                        </p:tgtEl>
                                        <p:attrNameLst>
                                          <p:attrName>style.visibility</p:attrName>
                                        </p:attrNameLst>
                                      </p:cBhvr>
                                      <p:to>
                                        <p:strVal val="visible"/>
                                      </p:to>
                                    </p:set>
                                    <p:anim calcmode="lin" valueType="num">
                                      <p:cBhvr additive="base">
                                        <p:cTn id="26" dur="500" fill="hold"/>
                                        <p:tgtEl>
                                          <p:spTgt spid="67"/>
                                        </p:tgtEl>
                                        <p:attrNameLst>
                                          <p:attrName>ppt_x</p:attrName>
                                        </p:attrNameLst>
                                      </p:cBhvr>
                                      <p:tavLst>
                                        <p:tav tm="0">
                                          <p:val>
                                            <p:strVal val="#ppt_x"/>
                                          </p:val>
                                        </p:tav>
                                        <p:tav tm="100000">
                                          <p:val>
                                            <p:strVal val="#ppt_x"/>
                                          </p:val>
                                        </p:tav>
                                      </p:tavLst>
                                    </p:anim>
                                    <p:anim calcmode="lin" valueType="num">
                                      <p:cBhvr additive="base">
                                        <p:cTn id="27" dur="500" fill="hold"/>
                                        <p:tgtEl>
                                          <p:spTgt spid="67"/>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68"/>
                                        </p:tgtEl>
                                        <p:attrNameLst>
                                          <p:attrName>style.visibility</p:attrName>
                                        </p:attrNameLst>
                                      </p:cBhvr>
                                      <p:to>
                                        <p:strVal val="visible"/>
                                      </p:to>
                                    </p:set>
                                    <p:anim calcmode="lin" valueType="num">
                                      <p:cBhvr additive="base">
                                        <p:cTn id="30" dur="500" fill="hold"/>
                                        <p:tgtEl>
                                          <p:spTgt spid="68"/>
                                        </p:tgtEl>
                                        <p:attrNameLst>
                                          <p:attrName>ppt_x</p:attrName>
                                        </p:attrNameLst>
                                      </p:cBhvr>
                                      <p:tavLst>
                                        <p:tav tm="0">
                                          <p:val>
                                            <p:strVal val="#ppt_x"/>
                                          </p:val>
                                        </p:tav>
                                        <p:tav tm="100000">
                                          <p:val>
                                            <p:strVal val="#ppt_x"/>
                                          </p:val>
                                        </p:tav>
                                      </p:tavLst>
                                    </p:anim>
                                    <p:anim calcmode="lin" valueType="num">
                                      <p:cBhvr additive="base">
                                        <p:cTn id="31" dur="500" fill="hold"/>
                                        <p:tgtEl>
                                          <p:spTgt spid="68"/>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58"/>
                                        </p:tgtEl>
                                        <p:attrNameLst>
                                          <p:attrName>style.visibility</p:attrName>
                                        </p:attrNameLst>
                                      </p:cBhvr>
                                      <p:to>
                                        <p:strVal val="visible"/>
                                      </p:to>
                                    </p:set>
                                    <p:anim calcmode="lin" valueType="num">
                                      <p:cBhvr additive="base">
                                        <p:cTn id="34" dur="500" fill="hold"/>
                                        <p:tgtEl>
                                          <p:spTgt spid="58"/>
                                        </p:tgtEl>
                                        <p:attrNameLst>
                                          <p:attrName>ppt_x</p:attrName>
                                        </p:attrNameLst>
                                      </p:cBhvr>
                                      <p:tavLst>
                                        <p:tav tm="0">
                                          <p:val>
                                            <p:strVal val="#ppt_x"/>
                                          </p:val>
                                        </p:tav>
                                        <p:tav tm="100000">
                                          <p:val>
                                            <p:strVal val="#ppt_x"/>
                                          </p:val>
                                        </p:tav>
                                      </p:tavLst>
                                    </p:anim>
                                    <p:anim calcmode="lin" valueType="num">
                                      <p:cBhvr additive="base">
                                        <p:cTn id="35" dur="500" fill="hold"/>
                                        <p:tgtEl>
                                          <p:spTgt spid="58"/>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60"/>
                                        </p:tgtEl>
                                        <p:attrNameLst>
                                          <p:attrName>style.visibility</p:attrName>
                                        </p:attrNameLst>
                                      </p:cBhvr>
                                      <p:to>
                                        <p:strVal val="visible"/>
                                      </p:to>
                                    </p:set>
                                    <p:anim calcmode="lin" valueType="num">
                                      <p:cBhvr additive="base">
                                        <p:cTn id="40" dur="500" fill="hold"/>
                                        <p:tgtEl>
                                          <p:spTgt spid="60"/>
                                        </p:tgtEl>
                                        <p:attrNameLst>
                                          <p:attrName>ppt_x</p:attrName>
                                        </p:attrNameLst>
                                      </p:cBhvr>
                                      <p:tavLst>
                                        <p:tav tm="0">
                                          <p:val>
                                            <p:strVal val="#ppt_x"/>
                                          </p:val>
                                        </p:tav>
                                        <p:tav tm="100000">
                                          <p:val>
                                            <p:strVal val="#ppt_x"/>
                                          </p:val>
                                        </p:tav>
                                      </p:tavLst>
                                    </p:anim>
                                    <p:anim calcmode="lin" valueType="num">
                                      <p:cBhvr additive="base">
                                        <p:cTn id="41" dur="500" fill="hold"/>
                                        <p:tgtEl>
                                          <p:spTgt spid="60"/>
                                        </p:tgtEl>
                                        <p:attrNameLst>
                                          <p:attrName>ppt_y</p:attrName>
                                        </p:attrNameLst>
                                      </p:cBhvr>
                                      <p:tavLst>
                                        <p:tav tm="0">
                                          <p:val>
                                            <p:strVal val="1+#ppt_h/2"/>
                                          </p:val>
                                        </p:tav>
                                        <p:tav tm="100000">
                                          <p:val>
                                            <p:strVal val="#ppt_y"/>
                                          </p:val>
                                        </p:tav>
                                      </p:tavLst>
                                    </p:anim>
                                  </p:childTnLst>
                                </p:cTn>
                              </p:par>
                              <p:par>
                                <p:cTn id="42" presetID="2" presetClass="entr" presetSubtype="4" fill="hold" grpId="0" nodeType="withEffect">
                                  <p:stCondLst>
                                    <p:cond delay="0"/>
                                  </p:stCondLst>
                                  <p:childTnLst>
                                    <p:set>
                                      <p:cBhvr>
                                        <p:cTn id="43" dur="1" fill="hold">
                                          <p:stCondLst>
                                            <p:cond delay="0"/>
                                          </p:stCondLst>
                                        </p:cTn>
                                        <p:tgtEl>
                                          <p:spTgt spid="74"/>
                                        </p:tgtEl>
                                        <p:attrNameLst>
                                          <p:attrName>style.visibility</p:attrName>
                                        </p:attrNameLst>
                                      </p:cBhvr>
                                      <p:to>
                                        <p:strVal val="visible"/>
                                      </p:to>
                                    </p:set>
                                    <p:anim calcmode="lin" valueType="num">
                                      <p:cBhvr additive="base">
                                        <p:cTn id="44" dur="500" fill="hold"/>
                                        <p:tgtEl>
                                          <p:spTgt spid="74"/>
                                        </p:tgtEl>
                                        <p:attrNameLst>
                                          <p:attrName>ppt_x</p:attrName>
                                        </p:attrNameLst>
                                      </p:cBhvr>
                                      <p:tavLst>
                                        <p:tav tm="0">
                                          <p:val>
                                            <p:strVal val="#ppt_x"/>
                                          </p:val>
                                        </p:tav>
                                        <p:tav tm="100000">
                                          <p:val>
                                            <p:strVal val="#ppt_x"/>
                                          </p:val>
                                        </p:tav>
                                      </p:tavLst>
                                    </p:anim>
                                    <p:anim calcmode="lin" valueType="num">
                                      <p:cBhvr additive="base">
                                        <p:cTn id="45" dur="500" fill="hold"/>
                                        <p:tgtEl>
                                          <p:spTgt spid="74"/>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nodeType="clickEffect">
                                  <p:stCondLst>
                                    <p:cond delay="0"/>
                                  </p:stCondLst>
                                  <p:childTnLst>
                                    <p:set>
                                      <p:cBhvr>
                                        <p:cTn id="49" dur="1" fill="hold">
                                          <p:stCondLst>
                                            <p:cond delay="0"/>
                                          </p:stCondLst>
                                        </p:cTn>
                                        <p:tgtEl>
                                          <p:spTgt spid="75"/>
                                        </p:tgtEl>
                                        <p:attrNameLst>
                                          <p:attrName>style.visibility</p:attrName>
                                        </p:attrNameLst>
                                      </p:cBhvr>
                                      <p:to>
                                        <p:strVal val="visible"/>
                                      </p:to>
                                    </p:set>
                                    <p:anim calcmode="lin" valueType="num">
                                      <p:cBhvr additive="base">
                                        <p:cTn id="50" dur="500" fill="hold"/>
                                        <p:tgtEl>
                                          <p:spTgt spid="75"/>
                                        </p:tgtEl>
                                        <p:attrNameLst>
                                          <p:attrName>ppt_x</p:attrName>
                                        </p:attrNameLst>
                                      </p:cBhvr>
                                      <p:tavLst>
                                        <p:tav tm="0">
                                          <p:val>
                                            <p:strVal val="#ppt_x"/>
                                          </p:val>
                                        </p:tav>
                                        <p:tav tm="100000">
                                          <p:val>
                                            <p:strVal val="#ppt_x"/>
                                          </p:val>
                                        </p:tav>
                                      </p:tavLst>
                                    </p:anim>
                                    <p:anim calcmode="lin" valueType="num">
                                      <p:cBhvr additive="base">
                                        <p:cTn id="51" dur="500" fill="hold"/>
                                        <p:tgtEl>
                                          <p:spTgt spid="75"/>
                                        </p:tgtEl>
                                        <p:attrNameLst>
                                          <p:attrName>ppt_y</p:attrName>
                                        </p:attrNameLst>
                                      </p:cBhvr>
                                      <p:tavLst>
                                        <p:tav tm="0">
                                          <p:val>
                                            <p:strVal val="1+#ppt_h/2"/>
                                          </p:val>
                                        </p:tav>
                                        <p:tav tm="100000">
                                          <p:val>
                                            <p:strVal val="#ppt_y"/>
                                          </p:val>
                                        </p:tav>
                                      </p:tavLst>
                                    </p:anim>
                                  </p:childTnLst>
                                </p:cTn>
                              </p:par>
                              <p:par>
                                <p:cTn id="52" presetID="2" presetClass="entr" presetSubtype="4" fill="hold" grpId="0" nodeType="withEffect">
                                  <p:stCondLst>
                                    <p:cond delay="0"/>
                                  </p:stCondLst>
                                  <p:childTnLst>
                                    <p:set>
                                      <p:cBhvr>
                                        <p:cTn id="53" dur="1" fill="hold">
                                          <p:stCondLst>
                                            <p:cond delay="0"/>
                                          </p:stCondLst>
                                        </p:cTn>
                                        <p:tgtEl>
                                          <p:spTgt spid="3"/>
                                        </p:tgtEl>
                                        <p:attrNameLst>
                                          <p:attrName>style.visibility</p:attrName>
                                        </p:attrNameLst>
                                      </p:cBhvr>
                                      <p:to>
                                        <p:strVal val="visible"/>
                                      </p:to>
                                    </p:set>
                                    <p:anim calcmode="lin" valueType="num">
                                      <p:cBhvr additive="base">
                                        <p:cTn id="54" dur="500" fill="hold"/>
                                        <p:tgtEl>
                                          <p:spTgt spid="3"/>
                                        </p:tgtEl>
                                        <p:attrNameLst>
                                          <p:attrName>ppt_x</p:attrName>
                                        </p:attrNameLst>
                                      </p:cBhvr>
                                      <p:tavLst>
                                        <p:tav tm="0">
                                          <p:val>
                                            <p:strVal val="#ppt_x"/>
                                          </p:val>
                                        </p:tav>
                                        <p:tav tm="100000">
                                          <p:val>
                                            <p:strVal val="#ppt_x"/>
                                          </p:val>
                                        </p:tav>
                                      </p:tavLst>
                                    </p:anim>
                                    <p:anim calcmode="lin" valueType="num">
                                      <p:cBhvr additive="base">
                                        <p:cTn id="5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nodeType="clickEffect">
                                  <p:stCondLst>
                                    <p:cond delay="0"/>
                                  </p:stCondLst>
                                  <p:childTnLst>
                                    <p:set>
                                      <p:cBhvr>
                                        <p:cTn id="59" dur="1" fill="hold">
                                          <p:stCondLst>
                                            <p:cond delay="0"/>
                                          </p:stCondLst>
                                        </p:cTn>
                                        <p:tgtEl>
                                          <p:spTgt spid="4"/>
                                        </p:tgtEl>
                                        <p:attrNameLst>
                                          <p:attrName>style.visibility</p:attrName>
                                        </p:attrNameLst>
                                      </p:cBhvr>
                                      <p:to>
                                        <p:strVal val="visible"/>
                                      </p:to>
                                    </p:set>
                                    <p:anim calcmode="lin" valueType="num">
                                      <p:cBhvr additive="base">
                                        <p:cTn id="60" dur="500" fill="hold"/>
                                        <p:tgtEl>
                                          <p:spTgt spid="4"/>
                                        </p:tgtEl>
                                        <p:attrNameLst>
                                          <p:attrName>ppt_x</p:attrName>
                                        </p:attrNameLst>
                                      </p:cBhvr>
                                      <p:tavLst>
                                        <p:tav tm="0">
                                          <p:val>
                                            <p:strVal val="#ppt_x"/>
                                          </p:val>
                                        </p:tav>
                                        <p:tav tm="100000">
                                          <p:val>
                                            <p:strVal val="#ppt_x"/>
                                          </p:val>
                                        </p:tav>
                                      </p:tavLst>
                                    </p:anim>
                                    <p:anim calcmode="lin" valueType="num">
                                      <p:cBhvr additive="base">
                                        <p:cTn id="61" dur="500" fill="hold"/>
                                        <p:tgtEl>
                                          <p:spTgt spid="4"/>
                                        </p:tgtEl>
                                        <p:attrNameLst>
                                          <p:attrName>ppt_y</p:attrName>
                                        </p:attrNameLst>
                                      </p:cBhvr>
                                      <p:tavLst>
                                        <p:tav tm="0">
                                          <p:val>
                                            <p:strVal val="1+#ppt_h/2"/>
                                          </p:val>
                                        </p:tav>
                                        <p:tav tm="100000">
                                          <p:val>
                                            <p:strVal val="#ppt_y"/>
                                          </p:val>
                                        </p:tav>
                                      </p:tavLst>
                                    </p:anim>
                                  </p:childTnLst>
                                </p:cTn>
                              </p:par>
                              <p:par>
                                <p:cTn id="62" presetID="2" presetClass="entr" presetSubtype="4" fill="hold" grpId="0" nodeType="withEffect">
                                  <p:stCondLst>
                                    <p:cond delay="0"/>
                                  </p:stCondLst>
                                  <p:childTnLst>
                                    <p:set>
                                      <p:cBhvr>
                                        <p:cTn id="63" dur="1" fill="hold">
                                          <p:stCondLst>
                                            <p:cond delay="0"/>
                                          </p:stCondLst>
                                        </p:cTn>
                                        <p:tgtEl>
                                          <p:spTgt spid="45"/>
                                        </p:tgtEl>
                                        <p:attrNameLst>
                                          <p:attrName>style.visibility</p:attrName>
                                        </p:attrNameLst>
                                      </p:cBhvr>
                                      <p:to>
                                        <p:strVal val="visible"/>
                                      </p:to>
                                    </p:set>
                                    <p:anim calcmode="lin" valueType="num">
                                      <p:cBhvr additive="base">
                                        <p:cTn id="64" dur="500" fill="hold"/>
                                        <p:tgtEl>
                                          <p:spTgt spid="45"/>
                                        </p:tgtEl>
                                        <p:attrNameLst>
                                          <p:attrName>ppt_x</p:attrName>
                                        </p:attrNameLst>
                                      </p:cBhvr>
                                      <p:tavLst>
                                        <p:tav tm="0">
                                          <p:val>
                                            <p:strVal val="#ppt_x"/>
                                          </p:val>
                                        </p:tav>
                                        <p:tav tm="100000">
                                          <p:val>
                                            <p:strVal val="#ppt_x"/>
                                          </p:val>
                                        </p:tav>
                                      </p:tavLst>
                                    </p:anim>
                                    <p:anim calcmode="lin" valueType="num">
                                      <p:cBhvr additive="base">
                                        <p:cTn id="65" dur="500" fill="hold"/>
                                        <p:tgtEl>
                                          <p:spTgt spid="45"/>
                                        </p:tgtEl>
                                        <p:attrNameLst>
                                          <p:attrName>ppt_y</p:attrName>
                                        </p:attrNameLst>
                                      </p:cBhvr>
                                      <p:tavLst>
                                        <p:tav tm="0">
                                          <p:val>
                                            <p:strVal val="1+#ppt_h/2"/>
                                          </p:val>
                                        </p:tav>
                                        <p:tav tm="100000">
                                          <p:val>
                                            <p:strVal val="#ppt_y"/>
                                          </p:val>
                                        </p:tav>
                                      </p:tavLst>
                                    </p:anim>
                                  </p:childTnLst>
                                </p:cTn>
                              </p:par>
                              <p:par>
                                <p:cTn id="66" presetID="2" presetClass="entr" presetSubtype="4" fill="hold" grpId="0" nodeType="withEffect">
                                  <p:stCondLst>
                                    <p:cond delay="0"/>
                                  </p:stCondLst>
                                  <p:childTnLst>
                                    <p:set>
                                      <p:cBhvr>
                                        <p:cTn id="67" dur="1" fill="hold">
                                          <p:stCondLst>
                                            <p:cond delay="0"/>
                                          </p:stCondLst>
                                        </p:cTn>
                                        <p:tgtEl>
                                          <p:spTgt spid="31"/>
                                        </p:tgtEl>
                                        <p:attrNameLst>
                                          <p:attrName>style.visibility</p:attrName>
                                        </p:attrNameLst>
                                      </p:cBhvr>
                                      <p:to>
                                        <p:strVal val="visible"/>
                                      </p:to>
                                    </p:set>
                                    <p:anim calcmode="lin" valueType="num">
                                      <p:cBhvr additive="base">
                                        <p:cTn id="68" dur="500" fill="hold"/>
                                        <p:tgtEl>
                                          <p:spTgt spid="31"/>
                                        </p:tgtEl>
                                        <p:attrNameLst>
                                          <p:attrName>ppt_x</p:attrName>
                                        </p:attrNameLst>
                                      </p:cBhvr>
                                      <p:tavLst>
                                        <p:tav tm="0">
                                          <p:val>
                                            <p:strVal val="#ppt_x"/>
                                          </p:val>
                                        </p:tav>
                                        <p:tav tm="100000">
                                          <p:val>
                                            <p:strVal val="#ppt_x"/>
                                          </p:val>
                                        </p:tav>
                                      </p:tavLst>
                                    </p:anim>
                                    <p:anim calcmode="lin" valueType="num">
                                      <p:cBhvr additive="base">
                                        <p:cTn id="69"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2" presetClass="entr" presetSubtype="4" fill="hold" nodeType="clickEffect">
                                  <p:stCondLst>
                                    <p:cond delay="0"/>
                                  </p:stCondLst>
                                  <p:childTnLst>
                                    <p:set>
                                      <p:cBhvr>
                                        <p:cTn id="73" dur="1" fill="hold">
                                          <p:stCondLst>
                                            <p:cond delay="0"/>
                                          </p:stCondLst>
                                        </p:cTn>
                                        <p:tgtEl>
                                          <p:spTgt spid="12"/>
                                        </p:tgtEl>
                                        <p:attrNameLst>
                                          <p:attrName>style.visibility</p:attrName>
                                        </p:attrNameLst>
                                      </p:cBhvr>
                                      <p:to>
                                        <p:strVal val="visible"/>
                                      </p:to>
                                    </p:set>
                                    <p:anim calcmode="lin" valueType="num">
                                      <p:cBhvr additive="base">
                                        <p:cTn id="74" dur="500" fill="hold"/>
                                        <p:tgtEl>
                                          <p:spTgt spid="12"/>
                                        </p:tgtEl>
                                        <p:attrNameLst>
                                          <p:attrName>ppt_x</p:attrName>
                                        </p:attrNameLst>
                                      </p:cBhvr>
                                      <p:tavLst>
                                        <p:tav tm="0">
                                          <p:val>
                                            <p:strVal val="#ppt_x"/>
                                          </p:val>
                                        </p:tav>
                                        <p:tav tm="100000">
                                          <p:val>
                                            <p:strVal val="#ppt_x"/>
                                          </p:val>
                                        </p:tav>
                                      </p:tavLst>
                                    </p:anim>
                                    <p:anim calcmode="lin" valueType="num">
                                      <p:cBhvr additive="base">
                                        <p:cTn id="75" dur="500" fill="hold"/>
                                        <p:tgtEl>
                                          <p:spTgt spid="12"/>
                                        </p:tgtEl>
                                        <p:attrNameLst>
                                          <p:attrName>ppt_y</p:attrName>
                                        </p:attrNameLst>
                                      </p:cBhvr>
                                      <p:tavLst>
                                        <p:tav tm="0">
                                          <p:val>
                                            <p:strVal val="1+#ppt_h/2"/>
                                          </p:val>
                                        </p:tav>
                                        <p:tav tm="100000">
                                          <p:val>
                                            <p:strVal val="#ppt_y"/>
                                          </p:val>
                                        </p:tav>
                                      </p:tavLst>
                                    </p:anim>
                                  </p:childTnLst>
                                </p:cTn>
                              </p:par>
                              <p:par>
                                <p:cTn id="76" presetID="2" presetClass="entr" presetSubtype="4" fill="hold" grpId="0" nodeType="withEffect">
                                  <p:stCondLst>
                                    <p:cond delay="0"/>
                                  </p:stCondLst>
                                  <p:childTnLst>
                                    <p:set>
                                      <p:cBhvr>
                                        <p:cTn id="77" dur="1" fill="hold">
                                          <p:stCondLst>
                                            <p:cond delay="0"/>
                                          </p:stCondLst>
                                        </p:cTn>
                                        <p:tgtEl>
                                          <p:spTgt spid="64"/>
                                        </p:tgtEl>
                                        <p:attrNameLst>
                                          <p:attrName>style.visibility</p:attrName>
                                        </p:attrNameLst>
                                      </p:cBhvr>
                                      <p:to>
                                        <p:strVal val="visible"/>
                                      </p:to>
                                    </p:set>
                                    <p:anim calcmode="lin" valueType="num">
                                      <p:cBhvr additive="base">
                                        <p:cTn id="78" dur="500" fill="hold"/>
                                        <p:tgtEl>
                                          <p:spTgt spid="64"/>
                                        </p:tgtEl>
                                        <p:attrNameLst>
                                          <p:attrName>ppt_x</p:attrName>
                                        </p:attrNameLst>
                                      </p:cBhvr>
                                      <p:tavLst>
                                        <p:tav tm="0">
                                          <p:val>
                                            <p:strVal val="#ppt_x"/>
                                          </p:val>
                                        </p:tav>
                                        <p:tav tm="100000">
                                          <p:val>
                                            <p:strVal val="#ppt_x"/>
                                          </p:val>
                                        </p:tav>
                                      </p:tavLst>
                                    </p:anim>
                                    <p:anim calcmode="lin" valueType="num">
                                      <p:cBhvr additive="base">
                                        <p:cTn id="79" dur="500" fill="hold"/>
                                        <p:tgtEl>
                                          <p:spTgt spid="64"/>
                                        </p:tgtEl>
                                        <p:attrNameLst>
                                          <p:attrName>ppt_y</p:attrName>
                                        </p:attrNameLst>
                                      </p:cBhvr>
                                      <p:tavLst>
                                        <p:tav tm="0">
                                          <p:val>
                                            <p:strVal val="1+#ppt_h/2"/>
                                          </p:val>
                                        </p:tav>
                                        <p:tav tm="100000">
                                          <p:val>
                                            <p:strVal val="#ppt_y"/>
                                          </p:val>
                                        </p:tav>
                                      </p:tavLst>
                                    </p:anim>
                                  </p:childTnLst>
                                </p:cTn>
                              </p:par>
                              <p:par>
                                <p:cTn id="80" presetID="2" presetClass="entr" presetSubtype="4" fill="hold" grpId="0" nodeType="withEffect">
                                  <p:stCondLst>
                                    <p:cond delay="0"/>
                                  </p:stCondLst>
                                  <p:childTnLst>
                                    <p:set>
                                      <p:cBhvr>
                                        <p:cTn id="81" dur="1" fill="hold">
                                          <p:stCondLst>
                                            <p:cond delay="0"/>
                                          </p:stCondLst>
                                        </p:cTn>
                                        <p:tgtEl>
                                          <p:spTgt spid="32"/>
                                        </p:tgtEl>
                                        <p:attrNameLst>
                                          <p:attrName>style.visibility</p:attrName>
                                        </p:attrNameLst>
                                      </p:cBhvr>
                                      <p:to>
                                        <p:strVal val="visible"/>
                                      </p:to>
                                    </p:set>
                                    <p:anim calcmode="lin" valueType="num">
                                      <p:cBhvr additive="base">
                                        <p:cTn id="82" dur="500" fill="hold"/>
                                        <p:tgtEl>
                                          <p:spTgt spid="32"/>
                                        </p:tgtEl>
                                        <p:attrNameLst>
                                          <p:attrName>ppt_x</p:attrName>
                                        </p:attrNameLst>
                                      </p:cBhvr>
                                      <p:tavLst>
                                        <p:tav tm="0">
                                          <p:val>
                                            <p:strVal val="#ppt_x"/>
                                          </p:val>
                                        </p:tav>
                                        <p:tav tm="100000">
                                          <p:val>
                                            <p:strVal val="#ppt_x"/>
                                          </p:val>
                                        </p:tav>
                                      </p:tavLst>
                                    </p:anim>
                                    <p:anim calcmode="lin" valueType="num">
                                      <p:cBhvr additive="base">
                                        <p:cTn id="83"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2" presetClass="entr" presetSubtype="4" fill="hold" grpId="0" nodeType="clickEffect">
                                  <p:stCondLst>
                                    <p:cond delay="0"/>
                                  </p:stCondLst>
                                  <p:childTnLst>
                                    <p:set>
                                      <p:cBhvr>
                                        <p:cTn id="87" dur="1" fill="hold">
                                          <p:stCondLst>
                                            <p:cond delay="0"/>
                                          </p:stCondLst>
                                        </p:cTn>
                                        <p:tgtEl>
                                          <p:spTgt spid="33"/>
                                        </p:tgtEl>
                                        <p:attrNameLst>
                                          <p:attrName>style.visibility</p:attrName>
                                        </p:attrNameLst>
                                      </p:cBhvr>
                                      <p:to>
                                        <p:strVal val="visible"/>
                                      </p:to>
                                    </p:set>
                                    <p:anim calcmode="lin" valueType="num">
                                      <p:cBhvr additive="base">
                                        <p:cTn id="88" dur="500" fill="hold"/>
                                        <p:tgtEl>
                                          <p:spTgt spid="33"/>
                                        </p:tgtEl>
                                        <p:attrNameLst>
                                          <p:attrName>ppt_x</p:attrName>
                                        </p:attrNameLst>
                                      </p:cBhvr>
                                      <p:tavLst>
                                        <p:tav tm="0">
                                          <p:val>
                                            <p:strVal val="#ppt_x"/>
                                          </p:val>
                                        </p:tav>
                                        <p:tav tm="100000">
                                          <p:val>
                                            <p:strVal val="#ppt_x"/>
                                          </p:val>
                                        </p:tav>
                                      </p:tavLst>
                                    </p:anim>
                                    <p:anim calcmode="lin" valueType="num">
                                      <p:cBhvr additive="base">
                                        <p:cTn id="89" dur="500" fill="hold"/>
                                        <p:tgtEl>
                                          <p:spTgt spid="33"/>
                                        </p:tgtEl>
                                        <p:attrNameLst>
                                          <p:attrName>ppt_y</p:attrName>
                                        </p:attrNameLst>
                                      </p:cBhvr>
                                      <p:tavLst>
                                        <p:tav tm="0">
                                          <p:val>
                                            <p:strVal val="1+#ppt_h/2"/>
                                          </p:val>
                                        </p:tav>
                                        <p:tav tm="100000">
                                          <p:val>
                                            <p:strVal val="#ppt_y"/>
                                          </p:val>
                                        </p:tav>
                                      </p:tavLst>
                                    </p:anim>
                                  </p:childTnLst>
                                </p:cTn>
                              </p:par>
                              <p:par>
                                <p:cTn id="90" presetID="2" presetClass="entr" presetSubtype="4" fill="hold" nodeType="withEffect">
                                  <p:stCondLst>
                                    <p:cond delay="0"/>
                                  </p:stCondLst>
                                  <p:childTnLst>
                                    <p:set>
                                      <p:cBhvr>
                                        <p:cTn id="91" dur="1" fill="hold">
                                          <p:stCondLst>
                                            <p:cond delay="0"/>
                                          </p:stCondLst>
                                        </p:cTn>
                                        <p:tgtEl>
                                          <p:spTgt spid="18"/>
                                        </p:tgtEl>
                                        <p:attrNameLst>
                                          <p:attrName>style.visibility</p:attrName>
                                        </p:attrNameLst>
                                      </p:cBhvr>
                                      <p:to>
                                        <p:strVal val="visible"/>
                                      </p:to>
                                    </p:set>
                                    <p:anim calcmode="lin" valueType="num">
                                      <p:cBhvr additive="base">
                                        <p:cTn id="92" dur="500" fill="hold"/>
                                        <p:tgtEl>
                                          <p:spTgt spid="18"/>
                                        </p:tgtEl>
                                        <p:attrNameLst>
                                          <p:attrName>ppt_x</p:attrName>
                                        </p:attrNameLst>
                                      </p:cBhvr>
                                      <p:tavLst>
                                        <p:tav tm="0">
                                          <p:val>
                                            <p:strVal val="#ppt_x"/>
                                          </p:val>
                                        </p:tav>
                                        <p:tav tm="100000">
                                          <p:val>
                                            <p:strVal val="#ppt_x"/>
                                          </p:val>
                                        </p:tav>
                                      </p:tavLst>
                                    </p:anim>
                                    <p:anim calcmode="lin" valueType="num">
                                      <p:cBhvr additive="base">
                                        <p:cTn id="93" dur="500" fill="hold"/>
                                        <p:tgtEl>
                                          <p:spTgt spid="18"/>
                                        </p:tgtEl>
                                        <p:attrNameLst>
                                          <p:attrName>ppt_y</p:attrName>
                                        </p:attrNameLst>
                                      </p:cBhvr>
                                      <p:tavLst>
                                        <p:tav tm="0">
                                          <p:val>
                                            <p:strVal val="1+#ppt_h/2"/>
                                          </p:val>
                                        </p:tav>
                                        <p:tav tm="100000">
                                          <p:val>
                                            <p:strVal val="#ppt_y"/>
                                          </p:val>
                                        </p:tav>
                                      </p:tavLst>
                                    </p:anim>
                                  </p:childTnLst>
                                </p:cTn>
                              </p:par>
                              <p:par>
                                <p:cTn id="94" presetID="2" presetClass="entr" presetSubtype="4" fill="hold" nodeType="withEffect">
                                  <p:stCondLst>
                                    <p:cond delay="0"/>
                                  </p:stCondLst>
                                  <p:childTnLst>
                                    <p:set>
                                      <p:cBhvr>
                                        <p:cTn id="95" dur="1" fill="hold">
                                          <p:stCondLst>
                                            <p:cond delay="0"/>
                                          </p:stCondLst>
                                        </p:cTn>
                                        <p:tgtEl>
                                          <p:spTgt spid="42"/>
                                        </p:tgtEl>
                                        <p:attrNameLst>
                                          <p:attrName>style.visibility</p:attrName>
                                        </p:attrNameLst>
                                      </p:cBhvr>
                                      <p:to>
                                        <p:strVal val="visible"/>
                                      </p:to>
                                    </p:set>
                                    <p:anim calcmode="lin" valueType="num">
                                      <p:cBhvr additive="base">
                                        <p:cTn id="96" dur="500" fill="hold"/>
                                        <p:tgtEl>
                                          <p:spTgt spid="42"/>
                                        </p:tgtEl>
                                        <p:attrNameLst>
                                          <p:attrName>ppt_x</p:attrName>
                                        </p:attrNameLst>
                                      </p:cBhvr>
                                      <p:tavLst>
                                        <p:tav tm="0">
                                          <p:val>
                                            <p:strVal val="#ppt_x"/>
                                          </p:val>
                                        </p:tav>
                                        <p:tav tm="100000">
                                          <p:val>
                                            <p:strVal val="#ppt_x"/>
                                          </p:val>
                                        </p:tav>
                                      </p:tavLst>
                                    </p:anim>
                                    <p:anim calcmode="lin" valueType="num">
                                      <p:cBhvr additive="base">
                                        <p:cTn id="97"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98" fill="hold">
                      <p:stCondLst>
                        <p:cond delay="indefinite"/>
                      </p:stCondLst>
                      <p:childTnLst>
                        <p:par>
                          <p:cTn id="99" fill="hold">
                            <p:stCondLst>
                              <p:cond delay="0"/>
                            </p:stCondLst>
                            <p:childTnLst>
                              <p:par>
                                <p:cTn id="100" presetID="2" presetClass="entr" presetSubtype="4" fill="hold" grpId="0" nodeType="clickEffect">
                                  <p:stCondLst>
                                    <p:cond delay="0"/>
                                  </p:stCondLst>
                                  <p:childTnLst>
                                    <p:set>
                                      <p:cBhvr>
                                        <p:cTn id="101" dur="1" fill="hold">
                                          <p:stCondLst>
                                            <p:cond delay="0"/>
                                          </p:stCondLst>
                                        </p:cTn>
                                        <p:tgtEl>
                                          <p:spTgt spid="43"/>
                                        </p:tgtEl>
                                        <p:attrNameLst>
                                          <p:attrName>style.visibility</p:attrName>
                                        </p:attrNameLst>
                                      </p:cBhvr>
                                      <p:to>
                                        <p:strVal val="visible"/>
                                      </p:to>
                                    </p:set>
                                    <p:anim calcmode="lin" valueType="num">
                                      <p:cBhvr additive="base">
                                        <p:cTn id="102" dur="500" fill="hold"/>
                                        <p:tgtEl>
                                          <p:spTgt spid="43"/>
                                        </p:tgtEl>
                                        <p:attrNameLst>
                                          <p:attrName>ppt_x</p:attrName>
                                        </p:attrNameLst>
                                      </p:cBhvr>
                                      <p:tavLst>
                                        <p:tav tm="0">
                                          <p:val>
                                            <p:strVal val="#ppt_x"/>
                                          </p:val>
                                        </p:tav>
                                        <p:tav tm="100000">
                                          <p:val>
                                            <p:strVal val="#ppt_x"/>
                                          </p:val>
                                        </p:tav>
                                      </p:tavLst>
                                    </p:anim>
                                    <p:anim calcmode="lin" valueType="num">
                                      <p:cBhvr additive="base">
                                        <p:cTn id="103" dur="500" fill="hold"/>
                                        <p:tgtEl>
                                          <p:spTgt spid="43"/>
                                        </p:tgtEl>
                                        <p:attrNameLst>
                                          <p:attrName>ppt_y</p:attrName>
                                        </p:attrNameLst>
                                      </p:cBhvr>
                                      <p:tavLst>
                                        <p:tav tm="0">
                                          <p:val>
                                            <p:strVal val="1+#ppt_h/2"/>
                                          </p:val>
                                        </p:tav>
                                        <p:tav tm="100000">
                                          <p:val>
                                            <p:strVal val="#ppt_y"/>
                                          </p:val>
                                        </p:tav>
                                      </p:tavLst>
                                    </p:anim>
                                  </p:childTnLst>
                                </p:cTn>
                              </p:par>
                              <p:par>
                                <p:cTn id="104" presetID="2" presetClass="entr" presetSubtype="4" fill="hold" nodeType="withEffect">
                                  <p:stCondLst>
                                    <p:cond delay="0"/>
                                  </p:stCondLst>
                                  <p:childTnLst>
                                    <p:set>
                                      <p:cBhvr>
                                        <p:cTn id="105" dur="1" fill="hold">
                                          <p:stCondLst>
                                            <p:cond delay="0"/>
                                          </p:stCondLst>
                                        </p:cTn>
                                        <p:tgtEl>
                                          <p:spTgt spid="44"/>
                                        </p:tgtEl>
                                        <p:attrNameLst>
                                          <p:attrName>style.visibility</p:attrName>
                                        </p:attrNameLst>
                                      </p:cBhvr>
                                      <p:to>
                                        <p:strVal val="visible"/>
                                      </p:to>
                                    </p:set>
                                    <p:anim calcmode="lin" valueType="num">
                                      <p:cBhvr additive="base">
                                        <p:cTn id="106" dur="500" fill="hold"/>
                                        <p:tgtEl>
                                          <p:spTgt spid="44"/>
                                        </p:tgtEl>
                                        <p:attrNameLst>
                                          <p:attrName>ppt_x</p:attrName>
                                        </p:attrNameLst>
                                      </p:cBhvr>
                                      <p:tavLst>
                                        <p:tav tm="0">
                                          <p:val>
                                            <p:strVal val="#ppt_x"/>
                                          </p:val>
                                        </p:tav>
                                        <p:tav tm="100000">
                                          <p:val>
                                            <p:strVal val="#ppt_x"/>
                                          </p:val>
                                        </p:tav>
                                      </p:tavLst>
                                    </p:anim>
                                    <p:anim calcmode="lin" valueType="num">
                                      <p:cBhvr additive="base">
                                        <p:cTn id="107" dur="500" fill="hold"/>
                                        <p:tgtEl>
                                          <p:spTgt spid="44"/>
                                        </p:tgtEl>
                                        <p:attrNameLst>
                                          <p:attrName>ppt_y</p:attrName>
                                        </p:attrNameLst>
                                      </p:cBhvr>
                                      <p:tavLst>
                                        <p:tav tm="0">
                                          <p:val>
                                            <p:strVal val="1+#ppt_h/2"/>
                                          </p:val>
                                        </p:tav>
                                        <p:tav tm="100000">
                                          <p:val>
                                            <p:strVal val="#ppt_y"/>
                                          </p:val>
                                        </p:tav>
                                      </p:tavLst>
                                    </p:anim>
                                  </p:childTnLst>
                                </p:cTn>
                              </p:par>
                              <p:par>
                                <p:cTn id="108" presetID="2" presetClass="entr" presetSubtype="4" fill="hold" nodeType="withEffect">
                                  <p:stCondLst>
                                    <p:cond delay="0"/>
                                  </p:stCondLst>
                                  <p:childTnLst>
                                    <p:set>
                                      <p:cBhvr>
                                        <p:cTn id="109" dur="1" fill="hold">
                                          <p:stCondLst>
                                            <p:cond delay="0"/>
                                          </p:stCondLst>
                                        </p:cTn>
                                        <p:tgtEl>
                                          <p:spTgt spid="23"/>
                                        </p:tgtEl>
                                        <p:attrNameLst>
                                          <p:attrName>style.visibility</p:attrName>
                                        </p:attrNameLst>
                                      </p:cBhvr>
                                      <p:to>
                                        <p:strVal val="visible"/>
                                      </p:to>
                                    </p:set>
                                    <p:anim calcmode="lin" valueType="num">
                                      <p:cBhvr additive="base">
                                        <p:cTn id="110" dur="500" fill="hold"/>
                                        <p:tgtEl>
                                          <p:spTgt spid="23"/>
                                        </p:tgtEl>
                                        <p:attrNameLst>
                                          <p:attrName>ppt_x</p:attrName>
                                        </p:attrNameLst>
                                      </p:cBhvr>
                                      <p:tavLst>
                                        <p:tav tm="0">
                                          <p:val>
                                            <p:strVal val="#ppt_x"/>
                                          </p:val>
                                        </p:tav>
                                        <p:tav tm="100000">
                                          <p:val>
                                            <p:strVal val="#ppt_x"/>
                                          </p:val>
                                        </p:tav>
                                      </p:tavLst>
                                    </p:anim>
                                    <p:anim calcmode="lin" valueType="num">
                                      <p:cBhvr additive="base">
                                        <p:cTn id="111"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112" fill="hold">
                      <p:stCondLst>
                        <p:cond delay="indefinite"/>
                      </p:stCondLst>
                      <p:childTnLst>
                        <p:par>
                          <p:cTn id="113" fill="hold">
                            <p:stCondLst>
                              <p:cond delay="0"/>
                            </p:stCondLst>
                            <p:childTnLst>
                              <p:par>
                                <p:cTn id="114" presetID="2" presetClass="entr" presetSubtype="4" fill="hold" grpId="0" nodeType="clickEffect">
                                  <p:stCondLst>
                                    <p:cond delay="0"/>
                                  </p:stCondLst>
                                  <p:childTnLst>
                                    <p:set>
                                      <p:cBhvr>
                                        <p:cTn id="115" dur="1" fill="hold">
                                          <p:stCondLst>
                                            <p:cond delay="0"/>
                                          </p:stCondLst>
                                        </p:cTn>
                                        <p:tgtEl>
                                          <p:spTgt spid="56"/>
                                        </p:tgtEl>
                                        <p:attrNameLst>
                                          <p:attrName>style.visibility</p:attrName>
                                        </p:attrNameLst>
                                      </p:cBhvr>
                                      <p:to>
                                        <p:strVal val="visible"/>
                                      </p:to>
                                    </p:set>
                                    <p:anim calcmode="lin" valueType="num">
                                      <p:cBhvr additive="base">
                                        <p:cTn id="116" dur="500" fill="hold"/>
                                        <p:tgtEl>
                                          <p:spTgt spid="56"/>
                                        </p:tgtEl>
                                        <p:attrNameLst>
                                          <p:attrName>ppt_x</p:attrName>
                                        </p:attrNameLst>
                                      </p:cBhvr>
                                      <p:tavLst>
                                        <p:tav tm="0">
                                          <p:val>
                                            <p:strVal val="#ppt_x"/>
                                          </p:val>
                                        </p:tav>
                                        <p:tav tm="100000">
                                          <p:val>
                                            <p:strVal val="#ppt_x"/>
                                          </p:val>
                                        </p:tav>
                                      </p:tavLst>
                                    </p:anim>
                                    <p:anim calcmode="lin" valueType="num">
                                      <p:cBhvr additive="base">
                                        <p:cTn id="117" dur="500" fill="hold"/>
                                        <p:tgtEl>
                                          <p:spTgt spid="56"/>
                                        </p:tgtEl>
                                        <p:attrNameLst>
                                          <p:attrName>ppt_y</p:attrName>
                                        </p:attrNameLst>
                                      </p:cBhvr>
                                      <p:tavLst>
                                        <p:tav tm="0">
                                          <p:val>
                                            <p:strVal val="1+#ppt_h/2"/>
                                          </p:val>
                                        </p:tav>
                                        <p:tav tm="100000">
                                          <p:val>
                                            <p:strVal val="#ppt_y"/>
                                          </p:val>
                                        </p:tav>
                                      </p:tavLst>
                                    </p:anim>
                                  </p:childTnLst>
                                </p:cTn>
                              </p:par>
                              <p:par>
                                <p:cTn id="118" presetID="2" presetClass="entr" presetSubtype="4" fill="hold" nodeType="withEffect">
                                  <p:stCondLst>
                                    <p:cond delay="0"/>
                                  </p:stCondLst>
                                  <p:childTnLst>
                                    <p:set>
                                      <p:cBhvr>
                                        <p:cTn id="119" dur="1" fill="hold">
                                          <p:stCondLst>
                                            <p:cond delay="0"/>
                                          </p:stCondLst>
                                        </p:cTn>
                                        <p:tgtEl>
                                          <p:spTgt spid="66"/>
                                        </p:tgtEl>
                                        <p:attrNameLst>
                                          <p:attrName>style.visibility</p:attrName>
                                        </p:attrNameLst>
                                      </p:cBhvr>
                                      <p:to>
                                        <p:strVal val="visible"/>
                                      </p:to>
                                    </p:set>
                                    <p:anim calcmode="lin" valueType="num">
                                      <p:cBhvr additive="base">
                                        <p:cTn id="120" dur="500" fill="hold"/>
                                        <p:tgtEl>
                                          <p:spTgt spid="66"/>
                                        </p:tgtEl>
                                        <p:attrNameLst>
                                          <p:attrName>ppt_x</p:attrName>
                                        </p:attrNameLst>
                                      </p:cBhvr>
                                      <p:tavLst>
                                        <p:tav tm="0">
                                          <p:val>
                                            <p:strVal val="#ppt_x"/>
                                          </p:val>
                                        </p:tav>
                                        <p:tav tm="100000">
                                          <p:val>
                                            <p:strVal val="#ppt_x"/>
                                          </p:val>
                                        </p:tav>
                                      </p:tavLst>
                                    </p:anim>
                                    <p:anim calcmode="lin" valueType="num">
                                      <p:cBhvr additive="base">
                                        <p:cTn id="121" dur="500" fill="hold"/>
                                        <p:tgtEl>
                                          <p:spTgt spid="66"/>
                                        </p:tgtEl>
                                        <p:attrNameLst>
                                          <p:attrName>ppt_y</p:attrName>
                                        </p:attrNameLst>
                                      </p:cBhvr>
                                      <p:tavLst>
                                        <p:tav tm="0">
                                          <p:val>
                                            <p:strVal val="1+#ppt_h/2"/>
                                          </p:val>
                                        </p:tav>
                                        <p:tav tm="100000">
                                          <p:val>
                                            <p:strVal val="#ppt_y"/>
                                          </p:val>
                                        </p:tav>
                                      </p:tavLst>
                                    </p:anim>
                                  </p:childTnLst>
                                </p:cTn>
                              </p:par>
                              <p:par>
                                <p:cTn id="122" presetID="2" presetClass="entr" presetSubtype="4" fill="hold" grpId="1" nodeType="withEffect">
                                  <p:stCondLst>
                                    <p:cond delay="0"/>
                                  </p:stCondLst>
                                  <p:childTnLst>
                                    <p:set>
                                      <p:cBhvr>
                                        <p:cTn id="123" dur="1" fill="hold">
                                          <p:stCondLst>
                                            <p:cond delay="0"/>
                                          </p:stCondLst>
                                        </p:cTn>
                                        <p:tgtEl>
                                          <p:spTgt spid="70"/>
                                        </p:tgtEl>
                                        <p:attrNameLst>
                                          <p:attrName>style.visibility</p:attrName>
                                        </p:attrNameLst>
                                      </p:cBhvr>
                                      <p:to>
                                        <p:strVal val="visible"/>
                                      </p:to>
                                    </p:set>
                                    <p:anim calcmode="lin" valueType="num">
                                      <p:cBhvr additive="base">
                                        <p:cTn id="124" dur="500" fill="hold"/>
                                        <p:tgtEl>
                                          <p:spTgt spid="70"/>
                                        </p:tgtEl>
                                        <p:attrNameLst>
                                          <p:attrName>ppt_x</p:attrName>
                                        </p:attrNameLst>
                                      </p:cBhvr>
                                      <p:tavLst>
                                        <p:tav tm="0">
                                          <p:val>
                                            <p:strVal val="#ppt_x"/>
                                          </p:val>
                                        </p:tav>
                                        <p:tav tm="100000">
                                          <p:val>
                                            <p:strVal val="#ppt_x"/>
                                          </p:val>
                                        </p:tav>
                                      </p:tavLst>
                                    </p:anim>
                                    <p:anim calcmode="lin" valueType="num">
                                      <p:cBhvr additive="base">
                                        <p:cTn id="125" dur="500" fill="hold"/>
                                        <p:tgtEl>
                                          <p:spTgt spid="70"/>
                                        </p:tgtEl>
                                        <p:attrNameLst>
                                          <p:attrName>ppt_y</p:attrName>
                                        </p:attrNameLst>
                                      </p:cBhvr>
                                      <p:tavLst>
                                        <p:tav tm="0">
                                          <p:val>
                                            <p:strVal val="1+#ppt_h/2"/>
                                          </p:val>
                                        </p:tav>
                                        <p:tav tm="100000">
                                          <p:val>
                                            <p:strVal val="#ppt_y"/>
                                          </p:val>
                                        </p:tav>
                                      </p:tavLst>
                                    </p:anim>
                                  </p:childTnLst>
                                </p:cTn>
                              </p:par>
                            </p:childTnLst>
                          </p:cTn>
                        </p:par>
                        <p:par>
                          <p:cTn id="126" fill="hold">
                            <p:stCondLst>
                              <p:cond delay="500"/>
                            </p:stCondLst>
                            <p:childTnLst>
                              <p:par>
                                <p:cTn id="127" presetID="3" presetClass="entr" presetSubtype="10" fill="hold" nodeType="afterEffect">
                                  <p:stCondLst>
                                    <p:cond delay="0"/>
                                  </p:stCondLst>
                                  <p:childTnLst>
                                    <p:set>
                                      <p:cBhvr>
                                        <p:cTn id="128" dur="1" fill="hold">
                                          <p:stCondLst>
                                            <p:cond delay="0"/>
                                          </p:stCondLst>
                                        </p:cTn>
                                        <p:tgtEl>
                                          <p:spTgt spid="51205"/>
                                        </p:tgtEl>
                                        <p:attrNameLst>
                                          <p:attrName>style.visibility</p:attrName>
                                        </p:attrNameLst>
                                      </p:cBhvr>
                                      <p:to>
                                        <p:strVal val="visible"/>
                                      </p:to>
                                    </p:set>
                                    <p:animEffect transition="in" filter="blinds(horizontal)">
                                      <p:cBhvr>
                                        <p:cTn id="129" dur="500"/>
                                        <p:tgtEl>
                                          <p:spTgt spid="512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p:bldP spid="2" grpId="0" animBg="1"/>
      <p:bldP spid="67" grpId="0" animBg="1"/>
      <p:bldP spid="68" grpId="0" animBg="1"/>
      <p:bldP spid="74" grpId="0" animBg="1"/>
      <p:bldP spid="3" grpId="0" animBg="1"/>
      <p:bldP spid="45" grpId="0" animBg="1"/>
      <p:bldP spid="64" grpId="0" animBg="1"/>
      <p:bldP spid="33" grpId="0"/>
      <p:bldP spid="43" grpId="0"/>
      <p:bldP spid="56" grpId="0" bldLvl="0" animBg="1"/>
      <p:bldP spid="70" grpId="1"/>
      <p:bldP spid="31" grpId="0"/>
      <p:bldP spid="3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7" name="Group 210"/>
          <p:cNvGrpSpPr/>
          <p:nvPr/>
        </p:nvGrpSpPr>
        <p:grpSpPr>
          <a:xfrm>
            <a:off x="9195435" y="2408555"/>
            <a:ext cx="2409190" cy="2444750"/>
            <a:chOff x="2183615" y="1663567"/>
            <a:chExt cx="1293852" cy="1293852"/>
          </a:xfrm>
        </p:grpSpPr>
        <p:sp>
          <p:nvSpPr>
            <p:cNvPr id="58" name="Oval 195"/>
            <p:cNvSpPr/>
            <p:nvPr/>
          </p:nvSpPr>
          <p:spPr>
            <a:xfrm>
              <a:off x="2283175" y="1763127"/>
              <a:ext cx="1094733" cy="1094733"/>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5" dirty="0">
                <a:latin typeface="微软雅黑" panose="020B0503020204020204" pitchFamily="34" charset="-122"/>
                <a:ea typeface="微软雅黑" panose="020B0503020204020204" pitchFamily="34" charset="-122"/>
              </a:endParaRPr>
            </a:p>
          </p:txBody>
        </p:sp>
        <p:sp>
          <p:nvSpPr>
            <p:cNvPr id="59" name="Oval 208"/>
            <p:cNvSpPr/>
            <p:nvPr/>
          </p:nvSpPr>
          <p:spPr>
            <a:xfrm>
              <a:off x="2183615" y="1663567"/>
              <a:ext cx="1293852" cy="1293852"/>
            </a:xfrm>
            <a:prstGeom prst="ellipse">
              <a:avLst/>
            </a:prstGeom>
            <a:noFill/>
            <a:ln w="19050">
              <a:solidFill>
                <a:schemeClr val="tx1">
                  <a:lumMod val="65000"/>
                  <a:lumOff val="3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5">
                <a:latin typeface="微软雅黑" panose="020B0503020204020204" pitchFamily="34" charset="-122"/>
                <a:ea typeface="微软雅黑" panose="020B0503020204020204" pitchFamily="34" charset="-122"/>
              </a:endParaRPr>
            </a:p>
          </p:txBody>
        </p:sp>
      </p:grpSp>
      <p:sp>
        <p:nvSpPr>
          <p:cNvPr id="87" name="Pentagon 34"/>
          <p:cNvSpPr/>
          <p:nvPr/>
        </p:nvSpPr>
        <p:spPr>
          <a:xfrm rot="10800000" flipH="1">
            <a:off x="6990506" y="3517376"/>
            <a:ext cx="2105597" cy="691284"/>
          </a:xfrm>
          <a:prstGeom prst="homePlat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p>
        </p:txBody>
      </p:sp>
      <p:sp>
        <p:nvSpPr>
          <p:cNvPr id="27" name="矩形 3"/>
          <p:cNvSpPr>
            <a:spLocks noChangeArrowheads="1"/>
          </p:cNvSpPr>
          <p:nvPr/>
        </p:nvSpPr>
        <p:spPr bwMode="auto">
          <a:xfrm>
            <a:off x="1073958" y="224898"/>
            <a:ext cx="4973955" cy="582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eaLnBrk="1" hangingPunct="1">
              <a:spcBef>
                <a:spcPct val="0"/>
              </a:spcBef>
              <a:buFont typeface="Arial" panose="020B0604020202020204" pitchFamily="34" charset="0"/>
              <a:buNone/>
            </a:pPr>
            <a:r>
              <a:rPr lang="en-US" altLang="zh-CN" b="1" dirty="0">
                <a:solidFill>
                  <a:schemeClr val="tx1">
                    <a:lumMod val="65000"/>
                    <a:lumOff val="35000"/>
                  </a:schemeClr>
                </a:solidFill>
                <a:latin typeface="Arial" panose="020B0604020202020204" pitchFamily="34" charset="0"/>
                <a:cs typeface="Arial" panose="020B0604020202020204" pitchFamily="34" charset="0"/>
                <a:sym typeface="Impact" panose="020B0806030902050204" pitchFamily="34" charset="0"/>
              </a:rPr>
              <a:t>2.9 DSC</a:t>
            </a:r>
            <a:r>
              <a:rPr lang="zh-CN" altLang="en-US" b="1" dirty="0">
                <a:solidFill>
                  <a:schemeClr val="tx1">
                    <a:lumMod val="65000"/>
                    <a:lumOff val="35000"/>
                  </a:schemeClr>
                </a:solidFill>
                <a:latin typeface="Arial" panose="020B0604020202020204" pitchFamily="34" charset="0"/>
                <a:cs typeface="Arial" panose="020B0604020202020204" pitchFamily="34" charset="0"/>
                <a:sym typeface="Impact" panose="020B0806030902050204" pitchFamily="34" charset="0"/>
              </a:rPr>
              <a:t>加密系统防护效果</a:t>
            </a:r>
            <a:endParaRPr lang="zh-CN" altLang="en-US" b="1" dirty="0">
              <a:solidFill>
                <a:schemeClr val="tx1">
                  <a:lumMod val="65000"/>
                  <a:lumOff val="35000"/>
                </a:schemeClr>
              </a:solidFill>
              <a:latin typeface="Arial" panose="020B0604020202020204" pitchFamily="34" charset="0"/>
              <a:ea typeface="宋体" pitchFamily="2" charset="-122"/>
              <a:cs typeface="Arial" panose="020B0604020202020204" pitchFamily="34" charset="0"/>
            </a:endParaRPr>
          </a:p>
        </p:txBody>
      </p:sp>
      <p:sp>
        <p:nvSpPr>
          <p:cNvPr id="28" name="文本框 37"/>
          <p:cNvSpPr txBox="1"/>
          <p:nvPr/>
        </p:nvSpPr>
        <p:spPr>
          <a:xfrm>
            <a:off x="1073958" y="759817"/>
            <a:ext cx="2308007" cy="335915"/>
          </a:xfrm>
          <a:prstGeom prst="rect">
            <a:avLst/>
          </a:prstGeom>
          <a:noFill/>
        </p:spPr>
        <p:txBody>
          <a:bodyPr wrap="square" lIns="91431" tIns="45716" rIns="91431" bIns="45716" rtlCol="0">
            <a:spAutoFit/>
          </a:bodyPr>
          <a:lstStyle/>
          <a:p>
            <a:r>
              <a:rPr lang="en-US" altLang="zh-CN" sz="1600" dirty="0">
                <a:solidFill>
                  <a:schemeClr val="tx1">
                    <a:lumMod val="65000"/>
                    <a:lumOff val="35000"/>
                  </a:schemeClr>
                </a:solidFill>
                <a:latin typeface="Arial" panose="020B0604020202020204" pitchFamily="34" charset="0"/>
                <a:cs typeface="Arial" panose="020B0604020202020204" pitchFamily="34" charset="0"/>
              </a:rPr>
              <a:t>Protective Effect</a:t>
            </a:r>
            <a:endParaRPr lang="en-US" altLang="zh-CN" sz="16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29" name="椭圆 28"/>
          <p:cNvSpPr/>
          <p:nvPr/>
        </p:nvSpPr>
        <p:spPr>
          <a:xfrm>
            <a:off x="2608325" y="1494994"/>
            <a:ext cx="4271998" cy="4271998"/>
          </a:xfrm>
          <a:prstGeom prst="ellipse">
            <a:avLst/>
          </a:prstGeom>
          <a:noFill/>
          <a:ln w="952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0" name="组合 29"/>
          <p:cNvGrpSpPr/>
          <p:nvPr/>
        </p:nvGrpSpPr>
        <p:grpSpPr>
          <a:xfrm>
            <a:off x="2415610" y="1650938"/>
            <a:ext cx="1397036" cy="1397036"/>
            <a:chOff x="662324" y="543928"/>
            <a:chExt cx="1397036" cy="1397036"/>
          </a:xfrm>
        </p:grpSpPr>
        <p:sp>
          <p:nvSpPr>
            <p:cNvPr id="32" name="椭圆 31"/>
            <p:cNvSpPr/>
            <p:nvPr/>
          </p:nvSpPr>
          <p:spPr>
            <a:xfrm>
              <a:off x="662324" y="543928"/>
              <a:ext cx="1397036" cy="1397036"/>
            </a:xfrm>
            <a:prstGeom prst="ellipse">
              <a:avLst/>
            </a:prstGeom>
            <a:blipFill>
              <a:blip r:embed="rId1" cstate="print">
                <a:duotone>
                  <a:schemeClr val="accent1">
                    <a:shade val="45000"/>
                    <a:satMod val="135000"/>
                  </a:schemeClr>
                  <a:prstClr val="white"/>
                </a:duotone>
              </a:blip>
              <a:stretch>
                <a:fillRect/>
              </a:stretch>
            </a:blipFill>
            <a:ln w="9525">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p>
          </p:txBody>
        </p:sp>
        <p:sp>
          <p:nvSpPr>
            <p:cNvPr id="33" name="KSO_Shape"/>
            <p:cNvSpPr/>
            <p:nvPr/>
          </p:nvSpPr>
          <p:spPr bwMode="auto">
            <a:xfrm>
              <a:off x="997000" y="958224"/>
              <a:ext cx="648840" cy="546106"/>
            </a:xfrm>
            <a:custGeom>
              <a:avLst/>
              <a:gdLst>
                <a:gd name="T0" fmla="*/ 1134092 w 2300288"/>
                <a:gd name="T1" fmla="*/ 968860 h 1936750"/>
                <a:gd name="T2" fmla="*/ 1214775 w 2300288"/>
                <a:gd name="T3" fmla="*/ 1049028 h 1936750"/>
                <a:gd name="T4" fmla="*/ 1216884 w 2300288"/>
                <a:gd name="T5" fmla="*/ 1064537 h 1936750"/>
                <a:gd name="T6" fmla="*/ 1151230 w 2300288"/>
                <a:gd name="T7" fmla="*/ 1136031 h 1936750"/>
                <a:gd name="T8" fmla="*/ 1182871 w 2300288"/>
                <a:gd name="T9" fmla="*/ 1247216 h 1936750"/>
                <a:gd name="T10" fmla="*/ 1204228 w 2300288"/>
                <a:gd name="T11" fmla="*/ 1413599 h 1936750"/>
                <a:gd name="T12" fmla="*/ 1046025 w 2300288"/>
                <a:gd name="T13" fmla="*/ 1361555 h 1936750"/>
                <a:gd name="T14" fmla="*/ 1071074 w 2300288"/>
                <a:gd name="T15" fmla="*/ 1209103 h 1936750"/>
                <a:gd name="T16" fmla="*/ 1033632 w 2300288"/>
                <a:gd name="T17" fmla="*/ 1075313 h 1936750"/>
                <a:gd name="T18" fmla="*/ 1028095 w 2300288"/>
                <a:gd name="T19" fmla="*/ 1060068 h 1936750"/>
                <a:gd name="T20" fmla="*/ 1033632 w 2300288"/>
                <a:gd name="T21" fmla="*/ 1045086 h 1936750"/>
                <a:gd name="T22" fmla="*/ 1116162 w 2300288"/>
                <a:gd name="T23" fmla="*/ 967020 h 1936750"/>
                <a:gd name="T24" fmla="*/ 1415999 w 2300288"/>
                <a:gd name="T25" fmla="*/ 862909 h 1936750"/>
                <a:gd name="T26" fmla="*/ 1591713 w 2300288"/>
                <a:gd name="T27" fmla="*/ 924102 h 1936750"/>
                <a:gd name="T28" fmla="*/ 1763745 w 2300288"/>
                <a:gd name="T29" fmla="*/ 983456 h 1936750"/>
                <a:gd name="T30" fmla="*/ 1808726 w 2300288"/>
                <a:gd name="T31" fmla="*/ 1009194 h 1936750"/>
                <a:gd name="T32" fmla="*/ 1836345 w 2300288"/>
                <a:gd name="T33" fmla="*/ 1041235 h 1936750"/>
                <a:gd name="T34" fmla="*/ 1870541 w 2300288"/>
                <a:gd name="T35" fmla="*/ 1114771 h 1936750"/>
                <a:gd name="T36" fmla="*/ 1893952 w 2300288"/>
                <a:gd name="T37" fmla="*/ 1212469 h 1936750"/>
                <a:gd name="T38" fmla="*/ 1905000 w 2300288"/>
                <a:gd name="T39" fmla="*/ 1335643 h 1936750"/>
                <a:gd name="T40" fmla="*/ 1899740 w 2300288"/>
                <a:gd name="T41" fmla="*/ 1362957 h 1936750"/>
                <a:gd name="T42" fmla="*/ 1874487 w 2300288"/>
                <a:gd name="T43" fmla="*/ 1383704 h 1936750"/>
                <a:gd name="T44" fmla="*/ 1781895 w 2300288"/>
                <a:gd name="T45" fmla="*/ 1418897 h 1936750"/>
                <a:gd name="T46" fmla="*/ 1625909 w 2300288"/>
                <a:gd name="T47" fmla="*/ 1447524 h 1936750"/>
                <a:gd name="T48" fmla="*/ 1404950 w 2300288"/>
                <a:gd name="T49" fmla="*/ 1464857 h 1936750"/>
                <a:gd name="T50" fmla="*/ 948915 w 2300288"/>
                <a:gd name="T51" fmla="*/ 1532887 h 1936750"/>
                <a:gd name="T52" fmla="*/ 96732 w 2300288"/>
                <a:gd name="T53" fmla="*/ 835367 h 1936750"/>
                <a:gd name="T54" fmla="*/ 1152637 w 2300288"/>
                <a:gd name="T55" fmla="*/ 1576 h 1936750"/>
                <a:gd name="T56" fmla="*/ 1203190 w 2300288"/>
                <a:gd name="T57" fmla="*/ 12613 h 1936750"/>
                <a:gd name="T58" fmla="*/ 1249793 w 2300288"/>
                <a:gd name="T59" fmla="*/ 32847 h 1936750"/>
                <a:gd name="T60" fmla="*/ 1292446 w 2300288"/>
                <a:gd name="T61" fmla="*/ 62015 h 1936750"/>
                <a:gd name="T62" fmla="*/ 1357480 w 2300288"/>
                <a:gd name="T63" fmla="*/ 134804 h 1936750"/>
                <a:gd name="T64" fmla="*/ 1402767 w 2300288"/>
                <a:gd name="T65" fmla="*/ 235972 h 1936750"/>
                <a:gd name="T66" fmla="*/ 1414352 w 2300288"/>
                <a:gd name="T67" fmla="*/ 301403 h 1936750"/>
                <a:gd name="T68" fmla="*/ 1414615 w 2300288"/>
                <a:gd name="T69" fmla="*/ 367360 h 1936750"/>
                <a:gd name="T70" fmla="*/ 1402767 w 2300288"/>
                <a:gd name="T71" fmla="*/ 444090 h 1936750"/>
                <a:gd name="T72" fmla="*/ 1379596 w 2300288"/>
                <a:gd name="T73" fmla="*/ 521346 h 1936750"/>
                <a:gd name="T74" fmla="*/ 1346158 w 2300288"/>
                <a:gd name="T75" fmla="*/ 595186 h 1936750"/>
                <a:gd name="T76" fmla="*/ 1304295 w 2300288"/>
                <a:gd name="T77" fmla="*/ 661143 h 1936750"/>
                <a:gd name="T78" fmla="*/ 1223990 w 2300288"/>
                <a:gd name="T79" fmla="*/ 866108 h 1936750"/>
                <a:gd name="T80" fmla="*/ 1146318 w 2300288"/>
                <a:gd name="T81" fmla="*/ 934430 h 1936750"/>
                <a:gd name="T82" fmla="*/ 1120778 w 2300288"/>
                <a:gd name="T83" fmla="*/ 944678 h 1936750"/>
                <a:gd name="T84" fmla="*/ 1086550 w 2300288"/>
                <a:gd name="T85" fmla="*/ 925758 h 1936750"/>
                <a:gd name="T86" fmla="*/ 993607 w 2300288"/>
                <a:gd name="T87" fmla="*/ 837202 h 1936750"/>
                <a:gd name="T88" fmla="*/ 928310 w 2300288"/>
                <a:gd name="T89" fmla="*/ 643274 h 1936750"/>
                <a:gd name="T90" fmla="*/ 888553 w 2300288"/>
                <a:gd name="T91" fmla="*/ 574427 h 1936750"/>
                <a:gd name="T92" fmla="*/ 858011 w 2300288"/>
                <a:gd name="T93" fmla="*/ 499273 h 1936750"/>
                <a:gd name="T94" fmla="*/ 837737 w 2300288"/>
                <a:gd name="T95" fmla="*/ 421754 h 1936750"/>
                <a:gd name="T96" fmla="*/ 829575 w 2300288"/>
                <a:gd name="T97" fmla="*/ 346075 h 1936750"/>
                <a:gd name="T98" fmla="*/ 832734 w 2300288"/>
                <a:gd name="T99" fmla="*/ 284848 h 1936750"/>
                <a:gd name="T100" fmla="*/ 852482 w 2300288"/>
                <a:gd name="T101" fmla="*/ 204965 h 1936750"/>
                <a:gd name="T102" fmla="*/ 905667 w 2300288"/>
                <a:gd name="T103" fmla="*/ 109840 h 1936750"/>
                <a:gd name="T104" fmla="*/ 964645 w 2300288"/>
                <a:gd name="T105" fmla="*/ 52818 h 1936750"/>
                <a:gd name="T106" fmla="*/ 1008615 w 2300288"/>
                <a:gd name="T107" fmla="*/ 26277 h 1936750"/>
                <a:gd name="T108" fmla="*/ 1056535 w 2300288"/>
                <a:gd name="T109" fmla="*/ 8671 h 1936750"/>
                <a:gd name="T110" fmla="*/ 1107614 w 2300288"/>
                <a:gd name="T111" fmla="*/ 262 h 193675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300288" h="1936750">
                  <a:moveTo>
                    <a:pt x="1352860" y="1166813"/>
                  </a:moveTo>
                  <a:lnTo>
                    <a:pt x="1355725" y="1166813"/>
                  </a:lnTo>
                  <a:lnTo>
                    <a:pt x="1358272" y="1166813"/>
                  </a:lnTo>
                  <a:lnTo>
                    <a:pt x="1361456" y="1167131"/>
                  </a:lnTo>
                  <a:lnTo>
                    <a:pt x="1364003" y="1168083"/>
                  </a:lnTo>
                  <a:lnTo>
                    <a:pt x="1366869" y="1168718"/>
                  </a:lnTo>
                  <a:lnTo>
                    <a:pt x="1369416" y="1170306"/>
                  </a:lnTo>
                  <a:lnTo>
                    <a:pt x="1371644" y="1171258"/>
                  </a:lnTo>
                  <a:lnTo>
                    <a:pt x="1374192" y="1173163"/>
                  </a:lnTo>
                  <a:lnTo>
                    <a:pt x="1376420" y="1175386"/>
                  </a:lnTo>
                  <a:lnTo>
                    <a:pt x="1461429" y="1260158"/>
                  </a:lnTo>
                  <a:lnTo>
                    <a:pt x="1463339" y="1262381"/>
                  </a:lnTo>
                  <a:lnTo>
                    <a:pt x="1465249" y="1264603"/>
                  </a:lnTo>
                  <a:lnTo>
                    <a:pt x="1466841" y="1267143"/>
                  </a:lnTo>
                  <a:lnTo>
                    <a:pt x="1467797" y="1269683"/>
                  </a:lnTo>
                  <a:lnTo>
                    <a:pt x="1469070" y="1272223"/>
                  </a:lnTo>
                  <a:lnTo>
                    <a:pt x="1469388" y="1275081"/>
                  </a:lnTo>
                  <a:lnTo>
                    <a:pt x="1469707" y="1277938"/>
                  </a:lnTo>
                  <a:lnTo>
                    <a:pt x="1470025" y="1280478"/>
                  </a:lnTo>
                  <a:lnTo>
                    <a:pt x="1469707" y="1283336"/>
                  </a:lnTo>
                  <a:lnTo>
                    <a:pt x="1469388" y="1285876"/>
                  </a:lnTo>
                  <a:lnTo>
                    <a:pt x="1469070" y="1289051"/>
                  </a:lnTo>
                  <a:lnTo>
                    <a:pt x="1467797" y="1291591"/>
                  </a:lnTo>
                  <a:lnTo>
                    <a:pt x="1466841" y="1294131"/>
                  </a:lnTo>
                  <a:lnTo>
                    <a:pt x="1465249" y="1296671"/>
                  </a:lnTo>
                  <a:lnTo>
                    <a:pt x="1463339" y="1298893"/>
                  </a:lnTo>
                  <a:lnTo>
                    <a:pt x="1461429" y="1301116"/>
                  </a:lnTo>
                  <a:lnTo>
                    <a:pt x="1390111" y="1372236"/>
                  </a:lnTo>
                  <a:lnTo>
                    <a:pt x="1396160" y="1386206"/>
                  </a:lnTo>
                  <a:lnTo>
                    <a:pt x="1401573" y="1402081"/>
                  </a:lnTo>
                  <a:lnTo>
                    <a:pt x="1407304" y="1420178"/>
                  </a:lnTo>
                  <a:lnTo>
                    <a:pt x="1412716" y="1439228"/>
                  </a:lnTo>
                  <a:lnTo>
                    <a:pt x="1418447" y="1460501"/>
                  </a:lnTo>
                  <a:lnTo>
                    <a:pt x="1423541" y="1483043"/>
                  </a:lnTo>
                  <a:lnTo>
                    <a:pt x="1428317" y="1506538"/>
                  </a:lnTo>
                  <a:lnTo>
                    <a:pt x="1433093" y="1531938"/>
                  </a:lnTo>
                  <a:lnTo>
                    <a:pt x="1437550" y="1558608"/>
                  </a:lnTo>
                  <a:lnTo>
                    <a:pt x="1441689" y="1586231"/>
                  </a:lnTo>
                  <a:lnTo>
                    <a:pt x="1445191" y="1614806"/>
                  </a:lnTo>
                  <a:lnTo>
                    <a:pt x="1448693" y="1644651"/>
                  </a:lnTo>
                  <a:lnTo>
                    <a:pt x="1451559" y="1675448"/>
                  </a:lnTo>
                  <a:lnTo>
                    <a:pt x="1454106" y="1707516"/>
                  </a:lnTo>
                  <a:lnTo>
                    <a:pt x="1456016" y="1739901"/>
                  </a:lnTo>
                  <a:lnTo>
                    <a:pt x="1457608" y="1773238"/>
                  </a:lnTo>
                  <a:lnTo>
                    <a:pt x="1254161" y="1773238"/>
                  </a:lnTo>
                  <a:lnTo>
                    <a:pt x="1255753" y="1739901"/>
                  </a:lnTo>
                  <a:lnTo>
                    <a:pt x="1257344" y="1707516"/>
                  </a:lnTo>
                  <a:lnTo>
                    <a:pt x="1260210" y="1675448"/>
                  </a:lnTo>
                  <a:lnTo>
                    <a:pt x="1263075" y="1644651"/>
                  </a:lnTo>
                  <a:lnTo>
                    <a:pt x="1266259" y="1614806"/>
                  </a:lnTo>
                  <a:lnTo>
                    <a:pt x="1270080" y="1586231"/>
                  </a:lnTo>
                  <a:lnTo>
                    <a:pt x="1274219" y="1558608"/>
                  </a:lnTo>
                  <a:lnTo>
                    <a:pt x="1278676" y="1531938"/>
                  </a:lnTo>
                  <a:lnTo>
                    <a:pt x="1283452" y="1506538"/>
                  </a:lnTo>
                  <a:lnTo>
                    <a:pt x="1288228" y="1483043"/>
                  </a:lnTo>
                  <a:lnTo>
                    <a:pt x="1293322" y="1460501"/>
                  </a:lnTo>
                  <a:lnTo>
                    <a:pt x="1298734" y="1439228"/>
                  </a:lnTo>
                  <a:lnTo>
                    <a:pt x="1304465" y="1419861"/>
                  </a:lnTo>
                  <a:lnTo>
                    <a:pt x="1309878" y="1402081"/>
                  </a:lnTo>
                  <a:lnTo>
                    <a:pt x="1315609" y="1386206"/>
                  </a:lnTo>
                  <a:lnTo>
                    <a:pt x="1321340" y="1371918"/>
                  </a:lnTo>
                  <a:lnTo>
                    <a:pt x="1250022" y="1301116"/>
                  </a:lnTo>
                  <a:lnTo>
                    <a:pt x="1248111" y="1298893"/>
                  </a:lnTo>
                  <a:lnTo>
                    <a:pt x="1246519" y="1296671"/>
                  </a:lnTo>
                  <a:lnTo>
                    <a:pt x="1244927" y="1294131"/>
                  </a:lnTo>
                  <a:lnTo>
                    <a:pt x="1243654" y="1291591"/>
                  </a:lnTo>
                  <a:lnTo>
                    <a:pt x="1242699" y="1289051"/>
                  </a:lnTo>
                  <a:lnTo>
                    <a:pt x="1242380" y="1285876"/>
                  </a:lnTo>
                  <a:lnTo>
                    <a:pt x="1242062" y="1283336"/>
                  </a:lnTo>
                  <a:lnTo>
                    <a:pt x="1241425" y="1280478"/>
                  </a:lnTo>
                  <a:lnTo>
                    <a:pt x="1242062" y="1277938"/>
                  </a:lnTo>
                  <a:lnTo>
                    <a:pt x="1242380" y="1275081"/>
                  </a:lnTo>
                  <a:lnTo>
                    <a:pt x="1243017" y="1272223"/>
                  </a:lnTo>
                  <a:lnTo>
                    <a:pt x="1243654" y="1269683"/>
                  </a:lnTo>
                  <a:lnTo>
                    <a:pt x="1244927" y="1267143"/>
                  </a:lnTo>
                  <a:lnTo>
                    <a:pt x="1246519" y="1264603"/>
                  </a:lnTo>
                  <a:lnTo>
                    <a:pt x="1248111" y="1262381"/>
                  </a:lnTo>
                  <a:lnTo>
                    <a:pt x="1250340" y="1260158"/>
                  </a:lnTo>
                  <a:lnTo>
                    <a:pt x="1335030" y="1175386"/>
                  </a:lnTo>
                  <a:lnTo>
                    <a:pt x="1337259" y="1173163"/>
                  </a:lnTo>
                  <a:lnTo>
                    <a:pt x="1339806" y="1171258"/>
                  </a:lnTo>
                  <a:lnTo>
                    <a:pt x="1342035" y="1170306"/>
                  </a:lnTo>
                  <a:lnTo>
                    <a:pt x="1344582" y="1168718"/>
                  </a:lnTo>
                  <a:lnTo>
                    <a:pt x="1347766" y="1168083"/>
                  </a:lnTo>
                  <a:lnTo>
                    <a:pt x="1350313" y="1167131"/>
                  </a:lnTo>
                  <a:lnTo>
                    <a:pt x="1352860" y="1166813"/>
                  </a:lnTo>
                  <a:close/>
                  <a:moveTo>
                    <a:pt x="1634223" y="1009650"/>
                  </a:moveTo>
                  <a:lnTo>
                    <a:pt x="1652963" y="1018533"/>
                  </a:lnTo>
                  <a:lnTo>
                    <a:pt x="1672339" y="1027098"/>
                  </a:lnTo>
                  <a:lnTo>
                    <a:pt x="1691079" y="1034712"/>
                  </a:lnTo>
                  <a:lnTo>
                    <a:pt x="1709819" y="1042326"/>
                  </a:lnTo>
                  <a:lnTo>
                    <a:pt x="1728241" y="1049939"/>
                  </a:lnTo>
                  <a:lnTo>
                    <a:pt x="1746663" y="1057236"/>
                  </a:lnTo>
                  <a:lnTo>
                    <a:pt x="1783191" y="1070560"/>
                  </a:lnTo>
                  <a:lnTo>
                    <a:pt x="1819083" y="1082932"/>
                  </a:lnTo>
                  <a:lnTo>
                    <a:pt x="1854022" y="1094670"/>
                  </a:lnTo>
                  <a:lnTo>
                    <a:pt x="1888325" y="1105773"/>
                  </a:lnTo>
                  <a:lnTo>
                    <a:pt x="1921994" y="1116242"/>
                  </a:lnTo>
                  <a:lnTo>
                    <a:pt x="1986155" y="1136545"/>
                  </a:lnTo>
                  <a:lnTo>
                    <a:pt x="2017282" y="1146379"/>
                  </a:lnTo>
                  <a:lnTo>
                    <a:pt x="2046821" y="1156213"/>
                  </a:lnTo>
                  <a:lnTo>
                    <a:pt x="2075408" y="1166682"/>
                  </a:lnTo>
                  <a:lnTo>
                    <a:pt x="2103042" y="1176834"/>
                  </a:lnTo>
                  <a:lnTo>
                    <a:pt x="2116700" y="1182544"/>
                  </a:lnTo>
                  <a:lnTo>
                    <a:pt x="2129722" y="1187937"/>
                  </a:lnTo>
                  <a:lnTo>
                    <a:pt x="2142427" y="1193965"/>
                  </a:lnTo>
                  <a:lnTo>
                    <a:pt x="2155132" y="1199675"/>
                  </a:lnTo>
                  <a:lnTo>
                    <a:pt x="2161167" y="1203164"/>
                  </a:lnTo>
                  <a:lnTo>
                    <a:pt x="2166885" y="1206337"/>
                  </a:lnTo>
                  <a:lnTo>
                    <a:pt x="2172920" y="1210461"/>
                  </a:lnTo>
                  <a:lnTo>
                    <a:pt x="2178319" y="1214585"/>
                  </a:lnTo>
                  <a:lnTo>
                    <a:pt x="2184037" y="1219026"/>
                  </a:lnTo>
                  <a:lnTo>
                    <a:pt x="2189119" y="1223785"/>
                  </a:lnTo>
                  <a:lnTo>
                    <a:pt x="2194201" y="1228861"/>
                  </a:lnTo>
                  <a:lnTo>
                    <a:pt x="2198965" y="1233936"/>
                  </a:lnTo>
                  <a:lnTo>
                    <a:pt x="2203729" y="1239647"/>
                  </a:lnTo>
                  <a:lnTo>
                    <a:pt x="2208494" y="1245357"/>
                  </a:lnTo>
                  <a:lnTo>
                    <a:pt x="2212941" y="1251384"/>
                  </a:lnTo>
                  <a:lnTo>
                    <a:pt x="2217387" y="1257729"/>
                  </a:lnTo>
                  <a:lnTo>
                    <a:pt x="2221517" y="1264391"/>
                  </a:lnTo>
                  <a:lnTo>
                    <a:pt x="2225646" y="1271053"/>
                  </a:lnTo>
                  <a:lnTo>
                    <a:pt x="2233269" y="1285011"/>
                  </a:lnTo>
                  <a:lnTo>
                    <a:pt x="2240257" y="1299287"/>
                  </a:lnTo>
                  <a:lnTo>
                    <a:pt x="2246927" y="1314832"/>
                  </a:lnTo>
                  <a:lnTo>
                    <a:pt x="2253279" y="1330693"/>
                  </a:lnTo>
                  <a:lnTo>
                    <a:pt x="2258679" y="1346555"/>
                  </a:lnTo>
                  <a:lnTo>
                    <a:pt x="2264079" y="1363052"/>
                  </a:lnTo>
                  <a:lnTo>
                    <a:pt x="2268843" y="1379865"/>
                  </a:lnTo>
                  <a:lnTo>
                    <a:pt x="2273290" y="1396996"/>
                  </a:lnTo>
                  <a:lnTo>
                    <a:pt x="2277101" y="1413809"/>
                  </a:lnTo>
                  <a:lnTo>
                    <a:pt x="2280595" y="1430940"/>
                  </a:lnTo>
                  <a:lnTo>
                    <a:pt x="2283772" y="1447754"/>
                  </a:lnTo>
                  <a:lnTo>
                    <a:pt x="2286948" y="1464567"/>
                  </a:lnTo>
                  <a:lnTo>
                    <a:pt x="2288854" y="1481381"/>
                  </a:lnTo>
                  <a:lnTo>
                    <a:pt x="2291077" y="1497243"/>
                  </a:lnTo>
                  <a:lnTo>
                    <a:pt x="2293300" y="1513104"/>
                  </a:lnTo>
                  <a:lnTo>
                    <a:pt x="2296477" y="1542925"/>
                  </a:lnTo>
                  <a:lnTo>
                    <a:pt x="2298382" y="1570207"/>
                  </a:lnTo>
                  <a:lnTo>
                    <a:pt x="2299653" y="1593682"/>
                  </a:lnTo>
                  <a:lnTo>
                    <a:pt x="2300288" y="1613351"/>
                  </a:lnTo>
                  <a:lnTo>
                    <a:pt x="2300288" y="1627944"/>
                  </a:lnTo>
                  <a:lnTo>
                    <a:pt x="2300288" y="1630799"/>
                  </a:lnTo>
                  <a:lnTo>
                    <a:pt x="2299653" y="1633971"/>
                  </a:lnTo>
                  <a:lnTo>
                    <a:pt x="2299018" y="1636827"/>
                  </a:lnTo>
                  <a:lnTo>
                    <a:pt x="2297430" y="1639999"/>
                  </a:lnTo>
                  <a:lnTo>
                    <a:pt x="2296159" y="1643171"/>
                  </a:lnTo>
                  <a:lnTo>
                    <a:pt x="2293936" y="1646344"/>
                  </a:lnTo>
                  <a:lnTo>
                    <a:pt x="2291077" y="1649199"/>
                  </a:lnTo>
                  <a:lnTo>
                    <a:pt x="2288536" y="1652688"/>
                  </a:lnTo>
                  <a:lnTo>
                    <a:pt x="2285360" y="1655544"/>
                  </a:lnTo>
                  <a:lnTo>
                    <a:pt x="2281548" y="1659033"/>
                  </a:lnTo>
                  <a:lnTo>
                    <a:pt x="2278054" y="1661888"/>
                  </a:lnTo>
                  <a:lnTo>
                    <a:pt x="2273608" y="1665061"/>
                  </a:lnTo>
                  <a:lnTo>
                    <a:pt x="2263443" y="1671405"/>
                  </a:lnTo>
                  <a:lnTo>
                    <a:pt x="2252644" y="1677750"/>
                  </a:lnTo>
                  <a:lnTo>
                    <a:pt x="2239621" y="1684095"/>
                  </a:lnTo>
                  <a:lnTo>
                    <a:pt x="2225328" y="1690122"/>
                  </a:lnTo>
                  <a:lnTo>
                    <a:pt x="2208811" y="1696150"/>
                  </a:lnTo>
                  <a:lnTo>
                    <a:pt x="2191660" y="1701860"/>
                  </a:lnTo>
                  <a:lnTo>
                    <a:pt x="2172602" y="1707888"/>
                  </a:lnTo>
                  <a:lnTo>
                    <a:pt x="2151639" y="1713915"/>
                  </a:lnTo>
                  <a:lnTo>
                    <a:pt x="2129722" y="1719308"/>
                  </a:lnTo>
                  <a:lnTo>
                    <a:pt x="2105900" y="1724384"/>
                  </a:lnTo>
                  <a:lnTo>
                    <a:pt x="2080490" y="1730094"/>
                  </a:lnTo>
                  <a:lnTo>
                    <a:pt x="2053809" y="1734853"/>
                  </a:lnTo>
                  <a:lnTo>
                    <a:pt x="2025223" y="1739611"/>
                  </a:lnTo>
                  <a:lnTo>
                    <a:pt x="1995048" y="1744052"/>
                  </a:lnTo>
                  <a:lnTo>
                    <a:pt x="1963285" y="1748494"/>
                  </a:lnTo>
                  <a:lnTo>
                    <a:pt x="1930252" y="1752618"/>
                  </a:lnTo>
                  <a:lnTo>
                    <a:pt x="1895313" y="1756107"/>
                  </a:lnTo>
                  <a:lnTo>
                    <a:pt x="1858786" y="1759597"/>
                  </a:lnTo>
                  <a:lnTo>
                    <a:pt x="1820671" y="1762452"/>
                  </a:lnTo>
                  <a:lnTo>
                    <a:pt x="1780967" y="1765307"/>
                  </a:lnTo>
                  <a:lnTo>
                    <a:pt x="1739676" y="1767528"/>
                  </a:lnTo>
                  <a:lnTo>
                    <a:pt x="1696478" y="1769431"/>
                  </a:lnTo>
                  <a:lnTo>
                    <a:pt x="1652011" y="1771335"/>
                  </a:lnTo>
                  <a:lnTo>
                    <a:pt x="1605955" y="1772287"/>
                  </a:lnTo>
                  <a:lnTo>
                    <a:pt x="1557993" y="1773238"/>
                  </a:lnTo>
                  <a:lnTo>
                    <a:pt x="1508125" y="1773238"/>
                  </a:lnTo>
                  <a:lnTo>
                    <a:pt x="1634223" y="1009650"/>
                  </a:lnTo>
                  <a:close/>
                  <a:moveTo>
                    <a:pt x="969658" y="942975"/>
                  </a:moveTo>
                  <a:lnTo>
                    <a:pt x="1145815" y="1851606"/>
                  </a:lnTo>
                  <a:lnTo>
                    <a:pt x="1263254" y="1851606"/>
                  </a:lnTo>
                  <a:lnTo>
                    <a:pt x="2020888" y="1851606"/>
                  </a:lnTo>
                  <a:lnTo>
                    <a:pt x="2020888" y="1936750"/>
                  </a:lnTo>
                  <a:lnTo>
                    <a:pt x="1163907" y="1936750"/>
                  </a:lnTo>
                  <a:lnTo>
                    <a:pt x="194249" y="1936750"/>
                  </a:lnTo>
                  <a:lnTo>
                    <a:pt x="0" y="1009057"/>
                  </a:lnTo>
                  <a:lnTo>
                    <a:pt x="116804" y="1009057"/>
                  </a:lnTo>
                  <a:lnTo>
                    <a:pt x="969658" y="942975"/>
                  </a:lnTo>
                  <a:close/>
                  <a:moveTo>
                    <a:pt x="1346346" y="0"/>
                  </a:moveTo>
                  <a:lnTo>
                    <a:pt x="1355566" y="0"/>
                  </a:lnTo>
                  <a:lnTo>
                    <a:pt x="1364786" y="0"/>
                  </a:lnTo>
                  <a:lnTo>
                    <a:pt x="1373688" y="317"/>
                  </a:lnTo>
                  <a:lnTo>
                    <a:pt x="1382908" y="952"/>
                  </a:lnTo>
                  <a:lnTo>
                    <a:pt x="1391810" y="1904"/>
                  </a:lnTo>
                  <a:lnTo>
                    <a:pt x="1400712" y="3174"/>
                  </a:lnTo>
                  <a:lnTo>
                    <a:pt x="1409613" y="4444"/>
                  </a:lnTo>
                  <a:lnTo>
                    <a:pt x="1418515" y="6348"/>
                  </a:lnTo>
                  <a:lnTo>
                    <a:pt x="1426782" y="8252"/>
                  </a:lnTo>
                  <a:lnTo>
                    <a:pt x="1435684" y="10474"/>
                  </a:lnTo>
                  <a:lnTo>
                    <a:pt x="1444268" y="12379"/>
                  </a:lnTo>
                  <a:lnTo>
                    <a:pt x="1452852" y="15236"/>
                  </a:lnTo>
                  <a:lnTo>
                    <a:pt x="1460800" y="18092"/>
                  </a:lnTo>
                  <a:lnTo>
                    <a:pt x="1469384" y="21266"/>
                  </a:lnTo>
                  <a:lnTo>
                    <a:pt x="1477650" y="24758"/>
                  </a:lnTo>
                  <a:lnTo>
                    <a:pt x="1485598" y="27932"/>
                  </a:lnTo>
                  <a:lnTo>
                    <a:pt x="1493228" y="31741"/>
                  </a:lnTo>
                  <a:lnTo>
                    <a:pt x="1501495" y="35867"/>
                  </a:lnTo>
                  <a:lnTo>
                    <a:pt x="1509125" y="39676"/>
                  </a:lnTo>
                  <a:lnTo>
                    <a:pt x="1517073" y="44120"/>
                  </a:lnTo>
                  <a:lnTo>
                    <a:pt x="1524385" y="48881"/>
                  </a:lnTo>
                  <a:lnTo>
                    <a:pt x="1531698" y="53960"/>
                  </a:lnTo>
                  <a:lnTo>
                    <a:pt x="1539010" y="58721"/>
                  </a:lnTo>
                  <a:lnTo>
                    <a:pt x="1546640" y="63800"/>
                  </a:lnTo>
                  <a:lnTo>
                    <a:pt x="1553635" y="69196"/>
                  </a:lnTo>
                  <a:lnTo>
                    <a:pt x="1560629" y="74909"/>
                  </a:lnTo>
                  <a:lnTo>
                    <a:pt x="1567624" y="80305"/>
                  </a:lnTo>
                  <a:lnTo>
                    <a:pt x="1580976" y="92684"/>
                  </a:lnTo>
                  <a:lnTo>
                    <a:pt x="1593694" y="105380"/>
                  </a:lnTo>
                  <a:lnTo>
                    <a:pt x="1606093" y="118712"/>
                  </a:lnTo>
                  <a:lnTo>
                    <a:pt x="1617856" y="132678"/>
                  </a:lnTo>
                  <a:lnTo>
                    <a:pt x="1628984" y="147596"/>
                  </a:lnTo>
                  <a:lnTo>
                    <a:pt x="1639157" y="162832"/>
                  </a:lnTo>
                  <a:lnTo>
                    <a:pt x="1649331" y="178703"/>
                  </a:lnTo>
                  <a:lnTo>
                    <a:pt x="1658551" y="195525"/>
                  </a:lnTo>
                  <a:lnTo>
                    <a:pt x="1666817" y="212348"/>
                  </a:lnTo>
                  <a:lnTo>
                    <a:pt x="1674765" y="229806"/>
                  </a:lnTo>
                  <a:lnTo>
                    <a:pt x="1682078" y="247581"/>
                  </a:lnTo>
                  <a:lnTo>
                    <a:pt x="1688436" y="266308"/>
                  </a:lnTo>
                  <a:lnTo>
                    <a:pt x="1693841" y="285036"/>
                  </a:lnTo>
                  <a:lnTo>
                    <a:pt x="1698610" y="304080"/>
                  </a:lnTo>
                  <a:lnTo>
                    <a:pt x="1700517" y="314237"/>
                  </a:lnTo>
                  <a:lnTo>
                    <a:pt x="1702743" y="324077"/>
                  </a:lnTo>
                  <a:lnTo>
                    <a:pt x="1704332" y="333917"/>
                  </a:lnTo>
                  <a:lnTo>
                    <a:pt x="1705604" y="344074"/>
                  </a:lnTo>
                  <a:lnTo>
                    <a:pt x="1706876" y="353914"/>
                  </a:lnTo>
                  <a:lnTo>
                    <a:pt x="1707830" y="364071"/>
                  </a:lnTo>
                  <a:lnTo>
                    <a:pt x="1708466" y="374546"/>
                  </a:lnTo>
                  <a:lnTo>
                    <a:pt x="1709419" y="385020"/>
                  </a:lnTo>
                  <a:lnTo>
                    <a:pt x="1709737" y="395178"/>
                  </a:lnTo>
                  <a:lnTo>
                    <a:pt x="1709737" y="405652"/>
                  </a:lnTo>
                  <a:lnTo>
                    <a:pt x="1709737" y="418031"/>
                  </a:lnTo>
                  <a:lnTo>
                    <a:pt x="1709101" y="431045"/>
                  </a:lnTo>
                  <a:lnTo>
                    <a:pt x="1708148" y="443742"/>
                  </a:lnTo>
                  <a:lnTo>
                    <a:pt x="1707194" y="456755"/>
                  </a:lnTo>
                  <a:lnTo>
                    <a:pt x="1705604" y="470087"/>
                  </a:lnTo>
                  <a:lnTo>
                    <a:pt x="1703697" y="482783"/>
                  </a:lnTo>
                  <a:lnTo>
                    <a:pt x="1702107" y="496114"/>
                  </a:lnTo>
                  <a:lnTo>
                    <a:pt x="1699881" y="509446"/>
                  </a:lnTo>
                  <a:lnTo>
                    <a:pt x="1696702" y="522777"/>
                  </a:lnTo>
                  <a:lnTo>
                    <a:pt x="1693841" y="536426"/>
                  </a:lnTo>
                  <a:lnTo>
                    <a:pt x="1690979" y="549757"/>
                  </a:lnTo>
                  <a:lnTo>
                    <a:pt x="1687164" y="562771"/>
                  </a:lnTo>
                  <a:lnTo>
                    <a:pt x="1683667" y="576420"/>
                  </a:lnTo>
                  <a:lnTo>
                    <a:pt x="1679534" y="589751"/>
                  </a:lnTo>
                  <a:lnTo>
                    <a:pt x="1675401" y="603082"/>
                  </a:lnTo>
                  <a:lnTo>
                    <a:pt x="1670632" y="616414"/>
                  </a:lnTo>
                  <a:lnTo>
                    <a:pt x="1665863" y="629745"/>
                  </a:lnTo>
                  <a:lnTo>
                    <a:pt x="1661094" y="642441"/>
                  </a:lnTo>
                  <a:lnTo>
                    <a:pt x="1655372" y="655773"/>
                  </a:lnTo>
                  <a:lnTo>
                    <a:pt x="1650285" y="668787"/>
                  </a:lnTo>
                  <a:lnTo>
                    <a:pt x="1644244" y="681166"/>
                  </a:lnTo>
                  <a:lnTo>
                    <a:pt x="1638521" y="693862"/>
                  </a:lnTo>
                  <a:lnTo>
                    <a:pt x="1632163" y="706241"/>
                  </a:lnTo>
                  <a:lnTo>
                    <a:pt x="1625486" y="718938"/>
                  </a:lnTo>
                  <a:lnTo>
                    <a:pt x="1618810" y="730682"/>
                  </a:lnTo>
                  <a:lnTo>
                    <a:pt x="1612133" y="742744"/>
                  </a:lnTo>
                  <a:lnTo>
                    <a:pt x="1605139" y="754170"/>
                  </a:lnTo>
                  <a:lnTo>
                    <a:pt x="1597827" y="765597"/>
                  </a:lnTo>
                  <a:lnTo>
                    <a:pt x="1590514" y="777024"/>
                  </a:lnTo>
                  <a:lnTo>
                    <a:pt x="1582566" y="787816"/>
                  </a:lnTo>
                  <a:lnTo>
                    <a:pt x="1574936" y="798608"/>
                  </a:lnTo>
                  <a:lnTo>
                    <a:pt x="1566988" y="808765"/>
                  </a:lnTo>
                  <a:lnTo>
                    <a:pt x="1566988" y="950966"/>
                  </a:lnTo>
                  <a:lnTo>
                    <a:pt x="1559357" y="959219"/>
                  </a:lnTo>
                  <a:lnTo>
                    <a:pt x="1539964" y="980485"/>
                  </a:lnTo>
                  <a:lnTo>
                    <a:pt x="1511350" y="1011274"/>
                  </a:lnTo>
                  <a:lnTo>
                    <a:pt x="1495136" y="1028415"/>
                  </a:lnTo>
                  <a:lnTo>
                    <a:pt x="1477968" y="1046190"/>
                  </a:lnTo>
                  <a:lnTo>
                    <a:pt x="1459846" y="1063965"/>
                  </a:lnTo>
                  <a:lnTo>
                    <a:pt x="1441724" y="1081105"/>
                  </a:lnTo>
                  <a:lnTo>
                    <a:pt x="1423920" y="1096976"/>
                  </a:lnTo>
                  <a:lnTo>
                    <a:pt x="1407388" y="1111576"/>
                  </a:lnTo>
                  <a:lnTo>
                    <a:pt x="1399122" y="1118242"/>
                  </a:lnTo>
                  <a:lnTo>
                    <a:pt x="1391492" y="1123638"/>
                  </a:lnTo>
                  <a:lnTo>
                    <a:pt x="1384179" y="1128717"/>
                  </a:lnTo>
                  <a:lnTo>
                    <a:pt x="1377503" y="1133160"/>
                  </a:lnTo>
                  <a:lnTo>
                    <a:pt x="1371144" y="1136652"/>
                  </a:lnTo>
                  <a:lnTo>
                    <a:pt x="1365104" y="1139191"/>
                  </a:lnTo>
                  <a:lnTo>
                    <a:pt x="1360017" y="1140461"/>
                  </a:lnTo>
                  <a:lnTo>
                    <a:pt x="1357791" y="1141096"/>
                  </a:lnTo>
                  <a:lnTo>
                    <a:pt x="1355566" y="1141413"/>
                  </a:lnTo>
                  <a:lnTo>
                    <a:pt x="1353340" y="1141096"/>
                  </a:lnTo>
                  <a:lnTo>
                    <a:pt x="1351115" y="1140461"/>
                  </a:lnTo>
                  <a:lnTo>
                    <a:pt x="1346028" y="1139191"/>
                  </a:lnTo>
                  <a:lnTo>
                    <a:pt x="1340305" y="1136652"/>
                  </a:lnTo>
                  <a:lnTo>
                    <a:pt x="1333947" y="1133160"/>
                  </a:lnTo>
                  <a:lnTo>
                    <a:pt x="1327270" y="1128717"/>
                  </a:lnTo>
                  <a:lnTo>
                    <a:pt x="1319958" y="1123638"/>
                  </a:lnTo>
                  <a:lnTo>
                    <a:pt x="1312010" y="1118242"/>
                  </a:lnTo>
                  <a:lnTo>
                    <a:pt x="1304061" y="1111576"/>
                  </a:lnTo>
                  <a:lnTo>
                    <a:pt x="1287211" y="1096976"/>
                  </a:lnTo>
                  <a:lnTo>
                    <a:pt x="1269725" y="1081105"/>
                  </a:lnTo>
                  <a:lnTo>
                    <a:pt x="1251603" y="1063965"/>
                  </a:lnTo>
                  <a:lnTo>
                    <a:pt x="1233482" y="1046190"/>
                  </a:lnTo>
                  <a:lnTo>
                    <a:pt x="1215996" y="1028415"/>
                  </a:lnTo>
                  <a:lnTo>
                    <a:pt x="1199781" y="1011274"/>
                  </a:lnTo>
                  <a:lnTo>
                    <a:pt x="1171486" y="980485"/>
                  </a:lnTo>
                  <a:lnTo>
                    <a:pt x="1151774" y="959219"/>
                  </a:lnTo>
                  <a:lnTo>
                    <a:pt x="1144462" y="950966"/>
                  </a:lnTo>
                  <a:lnTo>
                    <a:pt x="1144462" y="808765"/>
                  </a:lnTo>
                  <a:lnTo>
                    <a:pt x="1136196" y="798608"/>
                  </a:lnTo>
                  <a:lnTo>
                    <a:pt x="1128565" y="787816"/>
                  </a:lnTo>
                  <a:lnTo>
                    <a:pt x="1120935" y="777024"/>
                  </a:lnTo>
                  <a:lnTo>
                    <a:pt x="1113305" y="765597"/>
                  </a:lnTo>
                  <a:lnTo>
                    <a:pt x="1105993" y="754170"/>
                  </a:lnTo>
                  <a:lnTo>
                    <a:pt x="1098998" y="742744"/>
                  </a:lnTo>
                  <a:lnTo>
                    <a:pt x="1092322" y="730682"/>
                  </a:lnTo>
                  <a:lnTo>
                    <a:pt x="1085645" y="718938"/>
                  </a:lnTo>
                  <a:lnTo>
                    <a:pt x="1078969" y="706241"/>
                  </a:lnTo>
                  <a:lnTo>
                    <a:pt x="1072928" y="693862"/>
                  </a:lnTo>
                  <a:lnTo>
                    <a:pt x="1066887" y="681166"/>
                  </a:lnTo>
                  <a:lnTo>
                    <a:pt x="1061165" y="668787"/>
                  </a:lnTo>
                  <a:lnTo>
                    <a:pt x="1055442" y="655773"/>
                  </a:lnTo>
                  <a:lnTo>
                    <a:pt x="1050355" y="642441"/>
                  </a:lnTo>
                  <a:lnTo>
                    <a:pt x="1045268" y="629745"/>
                  </a:lnTo>
                  <a:lnTo>
                    <a:pt x="1040499" y="616414"/>
                  </a:lnTo>
                  <a:lnTo>
                    <a:pt x="1036048" y="603082"/>
                  </a:lnTo>
                  <a:lnTo>
                    <a:pt x="1031915" y="589751"/>
                  </a:lnTo>
                  <a:lnTo>
                    <a:pt x="1027782" y="576420"/>
                  </a:lnTo>
                  <a:lnTo>
                    <a:pt x="1023967" y="562771"/>
                  </a:lnTo>
                  <a:lnTo>
                    <a:pt x="1020470" y="549757"/>
                  </a:lnTo>
                  <a:lnTo>
                    <a:pt x="1016973" y="536426"/>
                  </a:lnTo>
                  <a:lnTo>
                    <a:pt x="1014429" y="522777"/>
                  </a:lnTo>
                  <a:lnTo>
                    <a:pt x="1011568" y="509446"/>
                  </a:lnTo>
                  <a:lnTo>
                    <a:pt x="1009343" y="496114"/>
                  </a:lnTo>
                  <a:lnTo>
                    <a:pt x="1007435" y="482783"/>
                  </a:lnTo>
                  <a:lnTo>
                    <a:pt x="1005527" y="470087"/>
                  </a:lnTo>
                  <a:lnTo>
                    <a:pt x="1004256" y="456755"/>
                  </a:lnTo>
                  <a:lnTo>
                    <a:pt x="1002984" y="443742"/>
                  </a:lnTo>
                  <a:lnTo>
                    <a:pt x="1002348" y="431045"/>
                  </a:lnTo>
                  <a:lnTo>
                    <a:pt x="1001712" y="418031"/>
                  </a:lnTo>
                  <a:lnTo>
                    <a:pt x="1001712" y="405652"/>
                  </a:lnTo>
                  <a:lnTo>
                    <a:pt x="1001712" y="395178"/>
                  </a:lnTo>
                  <a:lnTo>
                    <a:pt x="1002030" y="385020"/>
                  </a:lnTo>
                  <a:lnTo>
                    <a:pt x="1002666" y="374546"/>
                  </a:lnTo>
                  <a:lnTo>
                    <a:pt x="1003302" y="364071"/>
                  </a:lnTo>
                  <a:lnTo>
                    <a:pt x="1004574" y="353914"/>
                  </a:lnTo>
                  <a:lnTo>
                    <a:pt x="1005527" y="344074"/>
                  </a:lnTo>
                  <a:lnTo>
                    <a:pt x="1007117" y="333917"/>
                  </a:lnTo>
                  <a:lnTo>
                    <a:pt x="1008707" y="324077"/>
                  </a:lnTo>
                  <a:lnTo>
                    <a:pt x="1010296" y="314237"/>
                  </a:lnTo>
                  <a:lnTo>
                    <a:pt x="1012522" y="304080"/>
                  </a:lnTo>
                  <a:lnTo>
                    <a:pt x="1017609" y="285036"/>
                  </a:lnTo>
                  <a:lnTo>
                    <a:pt x="1023013" y="266308"/>
                  </a:lnTo>
                  <a:lnTo>
                    <a:pt x="1029372" y="247581"/>
                  </a:lnTo>
                  <a:lnTo>
                    <a:pt x="1036366" y="229806"/>
                  </a:lnTo>
                  <a:lnTo>
                    <a:pt x="1044315" y="212348"/>
                  </a:lnTo>
                  <a:lnTo>
                    <a:pt x="1052899" y="195525"/>
                  </a:lnTo>
                  <a:lnTo>
                    <a:pt x="1062119" y="178703"/>
                  </a:lnTo>
                  <a:lnTo>
                    <a:pt x="1071656" y="162832"/>
                  </a:lnTo>
                  <a:lnTo>
                    <a:pt x="1082466" y="147596"/>
                  </a:lnTo>
                  <a:lnTo>
                    <a:pt x="1093593" y="132678"/>
                  </a:lnTo>
                  <a:lnTo>
                    <a:pt x="1105357" y="118712"/>
                  </a:lnTo>
                  <a:lnTo>
                    <a:pt x="1117438" y="105380"/>
                  </a:lnTo>
                  <a:lnTo>
                    <a:pt x="1130473" y="92684"/>
                  </a:lnTo>
                  <a:lnTo>
                    <a:pt x="1143826" y="80305"/>
                  </a:lnTo>
                  <a:lnTo>
                    <a:pt x="1150820" y="74909"/>
                  </a:lnTo>
                  <a:lnTo>
                    <a:pt x="1157815" y="69196"/>
                  </a:lnTo>
                  <a:lnTo>
                    <a:pt x="1164809" y="63800"/>
                  </a:lnTo>
                  <a:lnTo>
                    <a:pt x="1172121" y="58721"/>
                  </a:lnTo>
                  <a:lnTo>
                    <a:pt x="1179434" y="53960"/>
                  </a:lnTo>
                  <a:lnTo>
                    <a:pt x="1187064" y="48881"/>
                  </a:lnTo>
                  <a:lnTo>
                    <a:pt x="1194376" y="44120"/>
                  </a:lnTo>
                  <a:lnTo>
                    <a:pt x="1202007" y="39676"/>
                  </a:lnTo>
                  <a:lnTo>
                    <a:pt x="1209955" y="35867"/>
                  </a:lnTo>
                  <a:lnTo>
                    <a:pt x="1217903" y="31741"/>
                  </a:lnTo>
                  <a:lnTo>
                    <a:pt x="1225851" y="27932"/>
                  </a:lnTo>
                  <a:lnTo>
                    <a:pt x="1233799" y="24758"/>
                  </a:lnTo>
                  <a:lnTo>
                    <a:pt x="1242066" y="21266"/>
                  </a:lnTo>
                  <a:lnTo>
                    <a:pt x="1250332" y="18092"/>
                  </a:lnTo>
                  <a:lnTo>
                    <a:pt x="1258916" y="15236"/>
                  </a:lnTo>
                  <a:lnTo>
                    <a:pt x="1267182" y="12379"/>
                  </a:lnTo>
                  <a:lnTo>
                    <a:pt x="1275766" y="10474"/>
                  </a:lnTo>
                  <a:lnTo>
                    <a:pt x="1284350" y="8252"/>
                  </a:lnTo>
                  <a:lnTo>
                    <a:pt x="1292934" y="6348"/>
                  </a:lnTo>
                  <a:lnTo>
                    <a:pt x="1301836" y="4444"/>
                  </a:lnTo>
                  <a:lnTo>
                    <a:pt x="1310738" y="3174"/>
                  </a:lnTo>
                  <a:lnTo>
                    <a:pt x="1319322" y="1904"/>
                  </a:lnTo>
                  <a:lnTo>
                    <a:pt x="1328224" y="952"/>
                  </a:lnTo>
                  <a:lnTo>
                    <a:pt x="1337444" y="317"/>
                  </a:lnTo>
                  <a:lnTo>
                    <a:pt x="1346346" y="0"/>
                  </a:lnTo>
                  <a:close/>
                </a:path>
              </a:pathLst>
            </a:custGeom>
            <a:solidFill>
              <a:srgbClr val="00B0F0"/>
            </a:solidFill>
            <a:ln>
              <a:noFill/>
            </a:ln>
          </p:spPr>
          <p:txBody>
            <a:bodyPr anchor="ctr">
              <a:scene3d>
                <a:camera prst="orthographicFront"/>
                <a:lightRig rig="threePt" dir="t"/>
              </a:scene3d>
              <a:sp3d>
                <a:contourClr>
                  <a:srgbClr val="FFFFFF"/>
                </a:contourClr>
              </a:sp3d>
            </a:bodyPr>
            <a:lstStyle/>
            <a:p>
              <a:pPr algn="ctr">
                <a:defRPr/>
              </a:pPr>
              <a:endParaRPr lang="zh-CN" altLang="en-US">
                <a:solidFill>
                  <a:srgbClr val="FFFFFF"/>
                </a:solidFill>
                <a:ea typeface="宋体" pitchFamily="2" charset="-122"/>
              </a:endParaRPr>
            </a:p>
          </p:txBody>
        </p:sp>
      </p:grpSp>
      <p:sp>
        <p:nvSpPr>
          <p:cNvPr id="36" name="TextBox 35"/>
          <p:cNvSpPr txBox="1"/>
          <p:nvPr/>
        </p:nvSpPr>
        <p:spPr>
          <a:xfrm>
            <a:off x="3764915" y="2006600"/>
            <a:ext cx="2352675" cy="953135"/>
          </a:xfrm>
          <a:prstGeom prst="rect">
            <a:avLst/>
          </a:prstGeom>
        </p:spPr>
        <p:txBody>
          <a:bodyPr wrap="square">
            <a:spAutoFit/>
          </a:bodyPr>
          <a:lstStyle>
            <a:defPPr>
              <a:defRPr lang="zh-CN"/>
            </a:defPPr>
            <a:lvl1pPr algn="ctr">
              <a:defRPr sz="6000">
                <a:solidFill>
                  <a:schemeClr val="accent1"/>
                </a:solidFill>
                <a:latin typeface="幼圆" panose="02010509060101010101" pitchFamily="49" charset="-122"/>
                <a:ea typeface="幼圆" panose="02010509060101010101" pitchFamily="49" charset="-122"/>
              </a:defRPr>
            </a:lvl1pPr>
          </a:lstStyle>
          <a:p>
            <a:pPr algn="ctr"/>
            <a:r>
              <a:rPr lang="zh-CN" altLang="en-US" sz="2800" b="1" dirty="0" err="1">
                <a:solidFill>
                  <a:srgbClr val="00B0F0"/>
                </a:solidFill>
                <a:latin typeface="微软雅黑" panose="020B0503020204020204" pitchFamily="34" charset="-122"/>
                <a:ea typeface="微软雅黑" panose="020B0503020204020204" pitchFamily="34" charset="-122"/>
              </a:rPr>
              <a:t>公司内部数据无障碍交互</a:t>
            </a:r>
            <a:endParaRPr lang="zh-CN" altLang="en-US" sz="2800" b="1" dirty="0" err="1">
              <a:solidFill>
                <a:srgbClr val="00B0F0"/>
              </a:solidFill>
              <a:latin typeface="微软雅黑" panose="020B0503020204020204" pitchFamily="34" charset="-122"/>
              <a:ea typeface="微软雅黑" panose="020B0503020204020204" pitchFamily="34" charset="-122"/>
            </a:endParaRPr>
          </a:p>
        </p:txBody>
      </p:sp>
      <p:grpSp>
        <p:nvGrpSpPr>
          <p:cNvPr id="50" name="组合 49"/>
          <p:cNvGrpSpPr/>
          <p:nvPr/>
        </p:nvGrpSpPr>
        <p:grpSpPr>
          <a:xfrm rot="20310436">
            <a:off x="6439535" y="3293110"/>
            <a:ext cx="1146175" cy="1140460"/>
            <a:chOff x="4482708" y="3301238"/>
            <a:chExt cx="661162" cy="661162"/>
          </a:xfrm>
        </p:grpSpPr>
        <p:sp>
          <p:nvSpPr>
            <p:cNvPr id="51" name="椭圆 50"/>
            <p:cNvSpPr/>
            <p:nvPr/>
          </p:nvSpPr>
          <p:spPr>
            <a:xfrm>
              <a:off x="4482708" y="3301238"/>
              <a:ext cx="661162" cy="661162"/>
            </a:xfrm>
            <a:prstGeom prst="ellipse">
              <a:avLst/>
            </a:prstGeom>
            <a:blipFill>
              <a:blip r:embed="rId2" cstate="print">
                <a:duotone>
                  <a:schemeClr val="accent1">
                    <a:shade val="45000"/>
                    <a:satMod val="135000"/>
                  </a:schemeClr>
                  <a:prstClr val="white"/>
                </a:duotone>
              </a:blip>
              <a:stretch>
                <a:fillRect/>
              </a:stretch>
            </a:bli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p>
          </p:txBody>
        </p:sp>
        <p:grpSp>
          <p:nvGrpSpPr>
            <p:cNvPr id="52" name="组合 51"/>
            <p:cNvGrpSpPr/>
            <p:nvPr/>
          </p:nvGrpSpPr>
          <p:grpSpPr>
            <a:xfrm>
              <a:off x="4679943" y="3516067"/>
              <a:ext cx="266691" cy="231503"/>
              <a:chOff x="6434683" y="510993"/>
              <a:chExt cx="987549" cy="857250"/>
            </a:xfrm>
          </p:grpSpPr>
          <p:sp>
            <p:nvSpPr>
              <p:cNvPr id="53" name="任意多边形 52"/>
              <p:cNvSpPr/>
              <p:nvPr/>
            </p:nvSpPr>
            <p:spPr>
              <a:xfrm>
                <a:off x="6978347" y="510993"/>
                <a:ext cx="438150" cy="857250"/>
              </a:xfrm>
              <a:custGeom>
                <a:avLst/>
                <a:gdLst>
                  <a:gd name="connsiteX0" fmla="*/ 0 w 438150"/>
                  <a:gd name="connsiteY0" fmla="*/ 0 h 857250"/>
                  <a:gd name="connsiteX1" fmla="*/ 438150 w 438150"/>
                  <a:gd name="connsiteY1" fmla="*/ 438150 h 857250"/>
                  <a:gd name="connsiteX2" fmla="*/ 19050 w 438150"/>
                  <a:gd name="connsiteY2" fmla="*/ 857250 h 857250"/>
                </a:gdLst>
                <a:ahLst/>
                <a:cxnLst>
                  <a:cxn ang="0">
                    <a:pos x="connsiteX0" y="connsiteY0"/>
                  </a:cxn>
                  <a:cxn ang="0">
                    <a:pos x="connsiteX1" y="connsiteY1"/>
                  </a:cxn>
                  <a:cxn ang="0">
                    <a:pos x="connsiteX2" y="connsiteY2"/>
                  </a:cxn>
                </a:cxnLst>
                <a:rect l="l" t="t" r="r" b="b"/>
                <a:pathLst>
                  <a:path w="438150" h="857250">
                    <a:moveTo>
                      <a:pt x="0" y="0"/>
                    </a:moveTo>
                    <a:lnTo>
                      <a:pt x="438150" y="438150"/>
                    </a:lnTo>
                    <a:lnTo>
                      <a:pt x="19050" y="857250"/>
                    </a:lnTo>
                  </a:path>
                </a:pathLst>
              </a:cu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54" name="直接连接符 53"/>
              <p:cNvCxnSpPr/>
              <p:nvPr/>
            </p:nvCxnSpPr>
            <p:spPr>
              <a:xfrm>
                <a:off x="6434683" y="954806"/>
                <a:ext cx="987549"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grpSp>
      </p:grpSp>
      <p:pic>
        <p:nvPicPr>
          <p:cNvPr id="10244" name="Picture 19" descr="D:\备用机文件-zhonggm\PPT-统一图标\128\文档--icon (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40050" y="3122930"/>
            <a:ext cx="719138"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5" name="Picture 26" descr="D:\备用机文件-zhonggm\PPT-统一图标\128\文档-chart-icon.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70960" y="3122930"/>
            <a:ext cx="720725"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6" name="Picture 34" descr="D:\备用机文件-zhonggm\PPT-统一图标\128\245.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40605" y="4495165"/>
            <a:ext cx="720725"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7" name="Picture 33" descr="D:\备用机文件-zhonggm\PPT-统一图标\128\6249.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70643" y="4495165"/>
            <a:ext cx="720725"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8" name="Picture 36" descr="D:\备用机文件-zhonggm\PPT-统一图标\128\Adobe-Photoshop-icon.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98378" y="3122613"/>
            <a:ext cx="720725"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9" name="Picture 37" descr="D:\备用机文件-zhonggm\PPT-统一图标\128\Adobe-Illustrator-icon.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85155" y="3122613"/>
            <a:ext cx="719138"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51" name="TextBox 16"/>
          <p:cNvSpPr txBox="1">
            <a:spLocks noChangeArrowheads="1"/>
          </p:cNvSpPr>
          <p:nvPr/>
        </p:nvSpPr>
        <p:spPr bwMode="auto">
          <a:xfrm>
            <a:off x="2886710" y="3896995"/>
            <a:ext cx="1303655" cy="306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itchFamily="2" charset="-122"/>
              </a:defRPr>
            </a:lvl1pPr>
            <a:lvl2pPr marL="742950" indent="-285750" eaLnBrk="0" hangingPunct="0">
              <a:defRPr>
                <a:solidFill>
                  <a:schemeClr val="tx1"/>
                </a:solidFill>
                <a:latin typeface="Calibri" panose="020F0502020204030204" pitchFamily="34" charset="0"/>
                <a:ea typeface="宋体" pitchFamily="2" charset="-122"/>
              </a:defRPr>
            </a:lvl2pPr>
            <a:lvl3pPr marL="1143000" indent="-228600" eaLnBrk="0" hangingPunct="0">
              <a:defRPr>
                <a:solidFill>
                  <a:schemeClr val="tx1"/>
                </a:solidFill>
                <a:latin typeface="Calibri" panose="020F0502020204030204" pitchFamily="34" charset="0"/>
                <a:ea typeface="宋体" pitchFamily="2" charset="-122"/>
              </a:defRPr>
            </a:lvl3pPr>
            <a:lvl4pPr marL="1600200" indent="-228600" eaLnBrk="0" hangingPunct="0">
              <a:defRPr>
                <a:solidFill>
                  <a:schemeClr val="tx1"/>
                </a:solidFill>
                <a:latin typeface="Calibri" panose="020F0502020204030204" pitchFamily="34" charset="0"/>
                <a:ea typeface="宋体" pitchFamily="2" charset="-122"/>
              </a:defRPr>
            </a:lvl4pPr>
            <a:lvl5pPr marL="2057400" indent="-228600" eaLnBrk="0" hangingPunct="0">
              <a:defRPr>
                <a:solidFill>
                  <a:schemeClr val="tx1"/>
                </a:solidFill>
                <a:latin typeface="Calibri" panose="020F0502020204030204" pitchFamily="34" charset="0"/>
                <a:ea typeface="宋体"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9pPr>
          </a:lstStyle>
          <a:p>
            <a:pPr eaLnBrk="1" hangingPunct="1"/>
            <a:r>
              <a:rPr lang="zh-CN" altLang="en-US" sz="1400" dirty="0">
                <a:latin typeface="微软雅黑" panose="020B0503020204020204" pitchFamily="34" charset="-122"/>
                <a:ea typeface="微软雅黑" panose="020B0503020204020204" pitchFamily="34" charset="-122"/>
              </a:rPr>
              <a:t>客户信息  </a:t>
            </a:r>
            <a:endParaRPr lang="zh-CN" altLang="en-US" sz="1400" dirty="0">
              <a:latin typeface="微软雅黑" panose="020B0503020204020204" pitchFamily="34" charset="-122"/>
              <a:ea typeface="微软雅黑" panose="020B0503020204020204" pitchFamily="34" charset="-122"/>
            </a:endParaRPr>
          </a:p>
        </p:txBody>
      </p:sp>
      <p:sp>
        <p:nvSpPr>
          <p:cNvPr id="10253" name="TextBox 19"/>
          <p:cNvSpPr txBox="1">
            <a:spLocks noChangeArrowheads="1"/>
          </p:cNvSpPr>
          <p:nvPr/>
        </p:nvSpPr>
        <p:spPr bwMode="auto">
          <a:xfrm>
            <a:off x="4346575" y="5308600"/>
            <a:ext cx="894080" cy="306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itchFamily="2" charset="-122"/>
              </a:defRPr>
            </a:lvl1pPr>
            <a:lvl2pPr marL="742950" indent="-285750" eaLnBrk="0" hangingPunct="0">
              <a:defRPr>
                <a:solidFill>
                  <a:schemeClr val="tx1"/>
                </a:solidFill>
                <a:latin typeface="Calibri" panose="020F0502020204030204" pitchFamily="34" charset="0"/>
                <a:ea typeface="宋体" pitchFamily="2" charset="-122"/>
              </a:defRPr>
            </a:lvl2pPr>
            <a:lvl3pPr marL="1143000" indent="-228600" eaLnBrk="0" hangingPunct="0">
              <a:defRPr>
                <a:solidFill>
                  <a:schemeClr val="tx1"/>
                </a:solidFill>
                <a:latin typeface="Calibri" panose="020F0502020204030204" pitchFamily="34" charset="0"/>
                <a:ea typeface="宋体" pitchFamily="2" charset="-122"/>
              </a:defRPr>
            </a:lvl3pPr>
            <a:lvl4pPr marL="1600200" indent="-228600" eaLnBrk="0" hangingPunct="0">
              <a:defRPr>
                <a:solidFill>
                  <a:schemeClr val="tx1"/>
                </a:solidFill>
                <a:latin typeface="Calibri" panose="020F0502020204030204" pitchFamily="34" charset="0"/>
                <a:ea typeface="宋体" pitchFamily="2" charset="-122"/>
              </a:defRPr>
            </a:lvl4pPr>
            <a:lvl5pPr marL="2057400" indent="-228600" eaLnBrk="0" hangingPunct="0">
              <a:defRPr>
                <a:solidFill>
                  <a:schemeClr val="tx1"/>
                </a:solidFill>
                <a:latin typeface="Calibri" panose="020F0502020204030204" pitchFamily="34" charset="0"/>
                <a:ea typeface="宋体"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9pPr>
          </a:lstStyle>
          <a:p>
            <a:pPr eaLnBrk="1" hangingPunct="1"/>
            <a:r>
              <a:rPr lang="zh-CN" altLang="en-US" sz="1400" dirty="0">
                <a:latin typeface="微软雅黑" panose="020B0503020204020204" pitchFamily="34" charset="-122"/>
                <a:ea typeface="微软雅黑" panose="020B0503020204020204" pitchFamily="34" charset="-122"/>
              </a:rPr>
              <a:t>研发代码</a:t>
            </a:r>
            <a:endParaRPr lang="zh-CN" altLang="en-US" sz="1400" dirty="0">
              <a:latin typeface="微软雅黑" panose="020B0503020204020204" pitchFamily="34" charset="-122"/>
              <a:ea typeface="微软雅黑" panose="020B0503020204020204" pitchFamily="34" charset="-122"/>
            </a:endParaRPr>
          </a:p>
        </p:txBody>
      </p:sp>
      <p:sp>
        <p:nvSpPr>
          <p:cNvPr id="2" name="TextBox 16"/>
          <p:cNvSpPr txBox="1">
            <a:spLocks noChangeArrowheads="1"/>
          </p:cNvSpPr>
          <p:nvPr/>
        </p:nvSpPr>
        <p:spPr bwMode="auto">
          <a:xfrm>
            <a:off x="3787140" y="3890645"/>
            <a:ext cx="924560" cy="306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itchFamily="2" charset="-122"/>
              </a:defRPr>
            </a:lvl1pPr>
            <a:lvl2pPr marL="742950" indent="-285750" eaLnBrk="0" hangingPunct="0">
              <a:defRPr>
                <a:solidFill>
                  <a:schemeClr val="tx1"/>
                </a:solidFill>
                <a:latin typeface="Calibri" panose="020F0502020204030204" pitchFamily="34" charset="0"/>
                <a:ea typeface="宋体" pitchFamily="2" charset="-122"/>
              </a:defRPr>
            </a:lvl2pPr>
            <a:lvl3pPr marL="1143000" indent="-228600" eaLnBrk="0" hangingPunct="0">
              <a:defRPr>
                <a:solidFill>
                  <a:schemeClr val="tx1"/>
                </a:solidFill>
                <a:latin typeface="Calibri" panose="020F0502020204030204" pitchFamily="34" charset="0"/>
                <a:ea typeface="宋体" pitchFamily="2" charset="-122"/>
              </a:defRPr>
            </a:lvl3pPr>
            <a:lvl4pPr marL="1600200" indent="-228600" eaLnBrk="0" hangingPunct="0">
              <a:defRPr>
                <a:solidFill>
                  <a:schemeClr val="tx1"/>
                </a:solidFill>
                <a:latin typeface="Calibri" panose="020F0502020204030204" pitchFamily="34" charset="0"/>
                <a:ea typeface="宋体" pitchFamily="2" charset="-122"/>
              </a:defRPr>
            </a:lvl4pPr>
            <a:lvl5pPr marL="2057400" indent="-228600" eaLnBrk="0" hangingPunct="0">
              <a:defRPr>
                <a:solidFill>
                  <a:schemeClr val="tx1"/>
                </a:solidFill>
                <a:latin typeface="Calibri" panose="020F0502020204030204" pitchFamily="34" charset="0"/>
                <a:ea typeface="宋体"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9pPr>
          </a:lstStyle>
          <a:p>
            <a:pPr eaLnBrk="1" hangingPunct="1"/>
            <a:r>
              <a:rPr lang="zh-CN" altLang="en-US" sz="1400" dirty="0">
                <a:latin typeface="微软雅黑" panose="020B0503020204020204" pitchFamily="34" charset="-122"/>
                <a:ea typeface="微软雅黑" panose="020B0503020204020204" pitchFamily="34" charset="-122"/>
              </a:rPr>
              <a:t>财务报表  </a:t>
            </a:r>
            <a:endParaRPr lang="zh-CN" altLang="en-US" sz="1400" dirty="0">
              <a:latin typeface="微软雅黑" panose="020B0503020204020204" pitchFamily="34" charset="-122"/>
              <a:ea typeface="微软雅黑" panose="020B0503020204020204" pitchFamily="34" charset="-122"/>
            </a:endParaRPr>
          </a:p>
        </p:txBody>
      </p:sp>
      <p:sp>
        <p:nvSpPr>
          <p:cNvPr id="3" name="TextBox 16"/>
          <p:cNvSpPr txBox="1">
            <a:spLocks noChangeArrowheads="1"/>
          </p:cNvSpPr>
          <p:nvPr/>
        </p:nvSpPr>
        <p:spPr bwMode="auto">
          <a:xfrm>
            <a:off x="4712970" y="3910330"/>
            <a:ext cx="1161415" cy="306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itchFamily="2" charset="-122"/>
              </a:defRPr>
            </a:lvl1pPr>
            <a:lvl2pPr marL="742950" indent="-285750" eaLnBrk="0" hangingPunct="0">
              <a:defRPr>
                <a:solidFill>
                  <a:schemeClr val="tx1"/>
                </a:solidFill>
                <a:latin typeface="Calibri" panose="020F0502020204030204" pitchFamily="34" charset="0"/>
                <a:ea typeface="宋体" pitchFamily="2" charset="-122"/>
              </a:defRPr>
            </a:lvl2pPr>
            <a:lvl3pPr marL="1143000" indent="-228600" eaLnBrk="0" hangingPunct="0">
              <a:defRPr>
                <a:solidFill>
                  <a:schemeClr val="tx1"/>
                </a:solidFill>
                <a:latin typeface="Calibri" panose="020F0502020204030204" pitchFamily="34" charset="0"/>
                <a:ea typeface="宋体" pitchFamily="2" charset="-122"/>
              </a:defRPr>
            </a:lvl3pPr>
            <a:lvl4pPr marL="1600200" indent="-228600" eaLnBrk="0" hangingPunct="0">
              <a:defRPr>
                <a:solidFill>
                  <a:schemeClr val="tx1"/>
                </a:solidFill>
                <a:latin typeface="Calibri" panose="020F0502020204030204" pitchFamily="34" charset="0"/>
                <a:ea typeface="宋体" pitchFamily="2" charset="-122"/>
              </a:defRPr>
            </a:lvl4pPr>
            <a:lvl5pPr marL="2057400" indent="-228600" eaLnBrk="0" hangingPunct="0">
              <a:defRPr>
                <a:solidFill>
                  <a:schemeClr val="tx1"/>
                </a:solidFill>
                <a:latin typeface="Calibri" panose="020F0502020204030204" pitchFamily="34" charset="0"/>
                <a:ea typeface="宋体"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9pPr>
          </a:lstStyle>
          <a:p>
            <a:pPr eaLnBrk="1" hangingPunct="1"/>
            <a:r>
              <a:rPr lang="zh-CN" altLang="en-US" sz="1400" dirty="0">
                <a:latin typeface="微软雅黑" panose="020B0503020204020204" pitchFamily="34" charset="-122"/>
                <a:ea typeface="微软雅黑" panose="020B0503020204020204" pitchFamily="34" charset="-122"/>
              </a:rPr>
              <a:t>设计图纸 </a:t>
            </a:r>
            <a:endParaRPr lang="zh-CN" altLang="en-US" sz="1400" dirty="0">
              <a:latin typeface="微软雅黑" panose="020B0503020204020204" pitchFamily="34" charset="-122"/>
              <a:ea typeface="微软雅黑" panose="020B0503020204020204" pitchFamily="34" charset="-122"/>
            </a:endParaRPr>
          </a:p>
        </p:txBody>
      </p:sp>
      <p:sp>
        <p:nvSpPr>
          <p:cNvPr id="4" name="TextBox 16"/>
          <p:cNvSpPr txBox="1">
            <a:spLocks noChangeArrowheads="1"/>
          </p:cNvSpPr>
          <p:nvPr/>
        </p:nvSpPr>
        <p:spPr bwMode="auto">
          <a:xfrm>
            <a:off x="5628640" y="3917315"/>
            <a:ext cx="1161415" cy="306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itchFamily="2" charset="-122"/>
              </a:defRPr>
            </a:lvl1pPr>
            <a:lvl2pPr marL="742950" indent="-285750" eaLnBrk="0" hangingPunct="0">
              <a:defRPr>
                <a:solidFill>
                  <a:schemeClr val="tx1"/>
                </a:solidFill>
                <a:latin typeface="Calibri" panose="020F0502020204030204" pitchFamily="34" charset="0"/>
                <a:ea typeface="宋体" pitchFamily="2" charset="-122"/>
              </a:defRPr>
            </a:lvl2pPr>
            <a:lvl3pPr marL="1143000" indent="-228600" eaLnBrk="0" hangingPunct="0">
              <a:defRPr>
                <a:solidFill>
                  <a:schemeClr val="tx1"/>
                </a:solidFill>
                <a:latin typeface="Calibri" panose="020F0502020204030204" pitchFamily="34" charset="0"/>
                <a:ea typeface="宋体" pitchFamily="2" charset="-122"/>
              </a:defRPr>
            </a:lvl3pPr>
            <a:lvl4pPr marL="1600200" indent="-228600" eaLnBrk="0" hangingPunct="0">
              <a:defRPr>
                <a:solidFill>
                  <a:schemeClr val="tx1"/>
                </a:solidFill>
                <a:latin typeface="Calibri" panose="020F0502020204030204" pitchFamily="34" charset="0"/>
                <a:ea typeface="宋体" pitchFamily="2" charset="-122"/>
              </a:defRPr>
            </a:lvl4pPr>
            <a:lvl5pPr marL="2057400" indent="-228600" eaLnBrk="0" hangingPunct="0">
              <a:defRPr>
                <a:solidFill>
                  <a:schemeClr val="tx1"/>
                </a:solidFill>
                <a:latin typeface="Calibri" panose="020F0502020204030204" pitchFamily="34" charset="0"/>
                <a:ea typeface="宋体"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9pPr>
          </a:lstStyle>
          <a:p>
            <a:pPr eaLnBrk="1" hangingPunct="1"/>
            <a:r>
              <a:rPr lang="zh-CN" altLang="en-US" sz="1400" dirty="0">
                <a:latin typeface="微软雅黑" panose="020B0503020204020204" pitchFamily="34" charset="-122"/>
                <a:ea typeface="微软雅黑" panose="020B0503020204020204" pitchFamily="34" charset="-122"/>
              </a:rPr>
              <a:t>创意文稿 </a:t>
            </a:r>
            <a:endParaRPr lang="zh-CN" altLang="en-US" sz="1400" dirty="0">
              <a:latin typeface="微软雅黑" panose="020B0503020204020204" pitchFamily="34" charset="-122"/>
              <a:ea typeface="微软雅黑" panose="020B0503020204020204" pitchFamily="34" charset="-122"/>
            </a:endParaRPr>
          </a:p>
        </p:txBody>
      </p:sp>
      <p:sp>
        <p:nvSpPr>
          <p:cNvPr id="6" name="TextBox 19"/>
          <p:cNvSpPr txBox="1">
            <a:spLocks noChangeArrowheads="1"/>
          </p:cNvSpPr>
          <p:nvPr/>
        </p:nvSpPr>
        <p:spPr bwMode="auto">
          <a:xfrm>
            <a:off x="7555865" y="3646805"/>
            <a:ext cx="1201420" cy="398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itchFamily="2" charset="-122"/>
              </a:defRPr>
            </a:lvl1pPr>
            <a:lvl2pPr marL="742950" indent="-285750" eaLnBrk="0" hangingPunct="0">
              <a:defRPr>
                <a:solidFill>
                  <a:schemeClr val="tx1"/>
                </a:solidFill>
                <a:latin typeface="Calibri" panose="020F0502020204030204" pitchFamily="34" charset="0"/>
                <a:ea typeface="宋体" pitchFamily="2" charset="-122"/>
              </a:defRPr>
            </a:lvl2pPr>
            <a:lvl3pPr marL="1143000" indent="-228600" eaLnBrk="0" hangingPunct="0">
              <a:defRPr>
                <a:solidFill>
                  <a:schemeClr val="tx1"/>
                </a:solidFill>
                <a:latin typeface="Calibri" panose="020F0502020204030204" pitchFamily="34" charset="0"/>
                <a:ea typeface="宋体" pitchFamily="2" charset="-122"/>
              </a:defRPr>
            </a:lvl3pPr>
            <a:lvl4pPr marL="1600200" indent="-228600" eaLnBrk="0" hangingPunct="0">
              <a:defRPr>
                <a:solidFill>
                  <a:schemeClr val="tx1"/>
                </a:solidFill>
                <a:latin typeface="Calibri" panose="020F0502020204030204" pitchFamily="34" charset="0"/>
                <a:ea typeface="宋体" pitchFamily="2" charset="-122"/>
              </a:defRPr>
            </a:lvl4pPr>
            <a:lvl5pPr marL="2057400" indent="-228600" eaLnBrk="0" hangingPunct="0">
              <a:defRPr>
                <a:solidFill>
                  <a:schemeClr val="tx1"/>
                </a:solidFill>
                <a:latin typeface="Calibri" panose="020F0502020204030204" pitchFamily="34" charset="0"/>
                <a:ea typeface="宋体"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9pPr>
          </a:lstStyle>
          <a:p>
            <a:pPr eaLnBrk="1" hangingPunct="1"/>
            <a:r>
              <a:rPr lang="zh-CN" altLang="en-US" sz="2000" b="1" dirty="0">
                <a:solidFill>
                  <a:schemeClr val="bg1"/>
                </a:solidFill>
                <a:latin typeface="微软雅黑" panose="020B0503020204020204" pitchFamily="34" charset="-122"/>
                <a:ea typeface="微软雅黑" panose="020B0503020204020204" pitchFamily="34" charset="-122"/>
              </a:rPr>
              <a:t>泄密外发</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cxnSp>
        <p:nvCxnSpPr>
          <p:cNvPr id="9" name="直接连接符 8"/>
          <p:cNvCxnSpPr/>
          <p:nvPr/>
        </p:nvCxnSpPr>
        <p:spPr>
          <a:xfrm flipH="1">
            <a:off x="8736330" y="1518285"/>
            <a:ext cx="42545" cy="4315460"/>
          </a:xfrm>
          <a:prstGeom prst="line">
            <a:avLst/>
          </a:prstGeom>
          <a:ln w="12700">
            <a:solidFill>
              <a:schemeClr val="tx1">
                <a:lumMod val="65000"/>
                <a:lumOff val="35000"/>
              </a:schemeClr>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7" name="文本框 6"/>
          <p:cNvSpPr txBox="1"/>
          <p:nvPr/>
        </p:nvSpPr>
        <p:spPr>
          <a:xfrm>
            <a:off x="9380855" y="3045460"/>
            <a:ext cx="2082165" cy="1260475"/>
          </a:xfrm>
          <a:prstGeom prst="rect">
            <a:avLst/>
          </a:prstGeom>
          <a:noFill/>
        </p:spPr>
        <p:txBody>
          <a:bodyPr wrap="square" rtlCol="0" anchor="t">
            <a:spAutoFit/>
          </a:bodyPr>
          <a:lstStyle/>
          <a:p>
            <a:pPr algn="ctr" eaLnBrk="1" hangingPunct="1"/>
            <a:r>
              <a:rPr lang="zh-CN" altLang="en-US" dirty="0">
                <a:latin typeface="微软雅黑" panose="020B0503020204020204" pitchFamily="34" charset="-122"/>
                <a:ea typeface="微软雅黑" panose="020B0503020204020204" pitchFamily="34" charset="-122"/>
                <a:sym typeface="+mn-ea"/>
              </a:rPr>
              <a:t>无论通过何种方式外泄，文件均为加密，网外无法打开</a:t>
            </a:r>
            <a:endParaRPr lang="zh-CN" altLang="en-US" dirty="0">
              <a:latin typeface="微软雅黑" panose="020B0503020204020204" pitchFamily="34" charset="-122"/>
              <a:ea typeface="微软雅黑" panose="020B0503020204020204" pitchFamily="34" charset="-122"/>
              <a:sym typeface="+mn-ea"/>
            </a:endParaRPr>
          </a:p>
        </p:txBody>
      </p:sp>
      <p:sp>
        <p:nvSpPr>
          <p:cNvPr id="8" name="乘号 7"/>
          <p:cNvSpPr/>
          <p:nvPr/>
        </p:nvSpPr>
        <p:spPr>
          <a:xfrm>
            <a:off x="9323705" y="2394585"/>
            <a:ext cx="2195830" cy="2472055"/>
          </a:xfrm>
          <a:prstGeom prst="mathMultiply">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n>
                <a:noFill/>
              </a:ln>
            </a:endParaRPr>
          </a:p>
        </p:txBody>
      </p:sp>
      <p:sp>
        <p:nvSpPr>
          <p:cNvPr id="10" name="TextBox 16"/>
          <p:cNvSpPr txBox="1">
            <a:spLocks noChangeArrowheads="1"/>
          </p:cNvSpPr>
          <p:nvPr/>
        </p:nvSpPr>
        <p:spPr bwMode="auto">
          <a:xfrm>
            <a:off x="8424545" y="1685290"/>
            <a:ext cx="466725" cy="953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itchFamily="2" charset="-122"/>
              </a:defRPr>
            </a:lvl1pPr>
            <a:lvl2pPr marL="742950" indent="-285750" eaLnBrk="0" hangingPunct="0">
              <a:defRPr>
                <a:solidFill>
                  <a:schemeClr val="tx1"/>
                </a:solidFill>
                <a:latin typeface="Calibri" panose="020F0502020204030204" pitchFamily="34" charset="0"/>
                <a:ea typeface="宋体" pitchFamily="2" charset="-122"/>
              </a:defRPr>
            </a:lvl2pPr>
            <a:lvl3pPr marL="1143000" indent="-228600" eaLnBrk="0" hangingPunct="0">
              <a:defRPr>
                <a:solidFill>
                  <a:schemeClr val="tx1"/>
                </a:solidFill>
                <a:latin typeface="Calibri" panose="020F0502020204030204" pitchFamily="34" charset="0"/>
                <a:ea typeface="宋体" pitchFamily="2" charset="-122"/>
              </a:defRPr>
            </a:lvl3pPr>
            <a:lvl4pPr marL="1600200" indent="-228600" eaLnBrk="0" hangingPunct="0">
              <a:defRPr>
                <a:solidFill>
                  <a:schemeClr val="tx1"/>
                </a:solidFill>
                <a:latin typeface="Calibri" panose="020F0502020204030204" pitchFamily="34" charset="0"/>
                <a:ea typeface="宋体" pitchFamily="2" charset="-122"/>
              </a:defRPr>
            </a:lvl4pPr>
            <a:lvl5pPr marL="2057400" indent="-228600" eaLnBrk="0" hangingPunct="0">
              <a:defRPr>
                <a:solidFill>
                  <a:schemeClr val="tx1"/>
                </a:solidFill>
                <a:latin typeface="Calibri" panose="020F0502020204030204" pitchFamily="34" charset="0"/>
                <a:ea typeface="宋体"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9pPr>
          </a:lstStyle>
          <a:p>
            <a:pPr eaLnBrk="1" hangingPunct="1"/>
            <a:r>
              <a:rPr lang="zh-CN" altLang="en-US" sz="1400" dirty="0">
                <a:latin typeface="微软雅黑" panose="020B0503020204020204" pitchFamily="34" charset="-122"/>
                <a:ea typeface="微软雅黑" panose="020B0503020204020204" pitchFamily="34" charset="-122"/>
              </a:rPr>
              <a:t>企业</a:t>
            </a:r>
            <a:endParaRPr lang="zh-CN" altLang="en-US" sz="1400" dirty="0">
              <a:latin typeface="微软雅黑" panose="020B0503020204020204" pitchFamily="34" charset="-122"/>
              <a:ea typeface="微软雅黑" panose="020B0503020204020204" pitchFamily="34" charset="-122"/>
            </a:endParaRPr>
          </a:p>
          <a:p>
            <a:pPr eaLnBrk="1" hangingPunct="1"/>
            <a:r>
              <a:rPr lang="zh-CN" altLang="en-US" sz="1400" dirty="0">
                <a:latin typeface="微软雅黑" panose="020B0503020204020204" pitchFamily="34" charset="-122"/>
                <a:ea typeface="微软雅黑" panose="020B0503020204020204" pitchFamily="34" charset="-122"/>
              </a:rPr>
              <a:t>内</a:t>
            </a:r>
            <a:endParaRPr lang="zh-CN" altLang="en-US" sz="1400" dirty="0">
              <a:latin typeface="微软雅黑" panose="020B0503020204020204" pitchFamily="34" charset="-122"/>
              <a:ea typeface="微软雅黑" panose="020B0503020204020204" pitchFamily="34" charset="-122"/>
            </a:endParaRPr>
          </a:p>
          <a:p>
            <a:pPr eaLnBrk="1" hangingPunct="1"/>
            <a:r>
              <a:rPr lang="zh-CN" altLang="en-US" sz="1400" dirty="0">
                <a:latin typeface="微软雅黑" panose="020B0503020204020204" pitchFamily="34" charset="-122"/>
                <a:ea typeface="微软雅黑" panose="020B0503020204020204" pitchFamily="34" charset="-122"/>
              </a:rPr>
              <a:t>部  </a:t>
            </a:r>
            <a:endParaRPr lang="zh-CN" altLang="en-US" sz="1400" dirty="0">
              <a:latin typeface="微软雅黑" panose="020B0503020204020204" pitchFamily="34" charset="-122"/>
              <a:ea typeface="微软雅黑" panose="020B0503020204020204" pitchFamily="34" charset="-122"/>
            </a:endParaRPr>
          </a:p>
        </p:txBody>
      </p:sp>
      <p:sp>
        <p:nvSpPr>
          <p:cNvPr id="11" name="TextBox 16"/>
          <p:cNvSpPr txBox="1">
            <a:spLocks noChangeArrowheads="1"/>
          </p:cNvSpPr>
          <p:nvPr/>
        </p:nvSpPr>
        <p:spPr bwMode="auto">
          <a:xfrm>
            <a:off x="8778875" y="4761230"/>
            <a:ext cx="466725" cy="953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itchFamily="2" charset="-122"/>
              </a:defRPr>
            </a:lvl1pPr>
            <a:lvl2pPr marL="742950" indent="-285750" eaLnBrk="0" hangingPunct="0">
              <a:defRPr>
                <a:solidFill>
                  <a:schemeClr val="tx1"/>
                </a:solidFill>
                <a:latin typeface="Calibri" panose="020F0502020204030204" pitchFamily="34" charset="0"/>
                <a:ea typeface="宋体" pitchFamily="2" charset="-122"/>
              </a:defRPr>
            </a:lvl2pPr>
            <a:lvl3pPr marL="1143000" indent="-228600" eaLnBrk="0" hangingPunct="0">
              <a:defRPr>
                <a:solidFill>
                  <a:schemeClr val="tx1"/>
                </a:solidFill>
                <a:latin typeface="Calibri" panose="020F0502020204030204" pitchFamily="34" charset="0"/>
                <a:ea typeface="宋体" pitchFamily="2" charset="-122"/>
              </a:defRPr>
            </a:lvl3pPr>
            <a:lvl4pPr marL="1600200" indent="-228600" eaLnBrk="0" hangingPunct="0">
              <a:defRPr>
                <a:solidFill>
                  <a:schemeClr val="tx1"/>
                </a:solidFill>
                <a:latin typeface="Calibri" panose="020F0502020204030204" pitchFamily="34" charset="0"/>
                <a:ea typeface="宋体" pitchFamily="2" charset="-122"/>
              </a:defRPr>
            </a:lvl4pPr>
            <a:lvl5pPr marL="2057400" indent="-228600" eaLnBrk="0" hangingPunct="0">
              <a:defRPr>
                <a:solidFill>
                  <a:schemeClr val="tx1"/>
                </a:solidFill>
                <a:latin typeface="Calibri" panose="020F0502020204030204" pitchFamily="34" charset="0"/>
                <a:ea typeface="宋体"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9pPr>
          </a:lstStyle>
          <a:p>
            <a:pPr eaLnBrk="1" hangingPunct="1"/>
            <a:r>
              <a:rPr lang="zh-CN" altLang="en-US" sz="1400" dirty="0">
                <a:latin typeface="微软雅黑" panose="020B0503020204020204" pitchFamily="34" charset="-122"/>
                <a:ea typeface="微软雅黑" panose="020B0503020204020204" pitchFamily="34" charset="-122"/>
              </a:rPr>
              <a:t>企业</a:t>
            </a:r>
            <a:endParaRPr lang="zh-CN" altLang="en-US" sz="1400" dirty="0">
              <a:latin typeface="微软雅黑" panose="020B0503020204020204" pitchFamily="34" charset="-122"/>
              <a:ea typeface="微软雅黑" panose="020B0503020204020204" pitchFamily="34" charset="-122"/>
            </a:endParaRPr>
          </a:p>
          <a:p>
            <a:pPr eaLnBrk="1" hangingPunct="1"/>
            <a:r>
              <a:rPr lang="zh-CN" altLang="en-US" sz="1400" dirty="0">
                <a:latin typeface="微软雅黑" panose="020B0503020204020204" pitchFamily="34" charset="-122"/>
                <a:ea typeface="微软雅黑" panose="020B0503020204020204" pitchFamily="34" charset="-122"/>
              </a:rPr>
              <a:t>外部  </a:t>
            </a:r>
            <a:endParaRPr lang="zh-CN" altLang="en-US" sz="1400" dirty="0">
              <a:latin typeface="微软雅黑" panose="020B0503020204020204" pitchFamily="34" charset="-122"/>
              <a:ea typeface="微软雅黑" panose="020B0503020204020204" pitchFamily="34" charset="-122"/>
            </a:endParaRPr>
          </a:p>
        </p:txBody>
      </p:sp>
      <p:sp>
        <p:nvSpPr>
          <p:cNvPr id="10254" name="Text Box 39"/>
          <p:cNvSpPr txBox="1">
            <a:spLocks noChangeArrowheads="1"/>
          </p:cNvSpPr>
          <p:nvPr/>
        </p:nvSpPr>
        <p:spPr bwMode="auto">
          <a:xfrm>
            <a:off x="3223895" y="5906135"/>
            <a:ext cx="3340100" cy="398780"/>
          </a:xfrm>
          <a:prstGeom prst="rect">
            <a:avLst/>
          </a:prstGeom>
          <a:solidFill>
            <a:srgbClr val="00B0F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itchFamily="2" charset="-122"/>
              </a:defRPr>
            </a:lvl1pPr>
            <a:lvl2pPr marL="742950" indent="-285750" eaLnBrk="0" hangingPunct="0">
              <a:defRPr>
                <a:solidFill>
                  <a:schemeClr val="tx1"/>
                </a:solidFill>
                <a:latin typeface="Arial" panose="020B0604020202020204" pitchFamily="34" charset="0"/>
                <a:ea typeface="宋体" pitchFamily="2" charset="-122"/>
              </a:defRPr>
            </a:lvl2pPr>
            <a:lvl3pPr marL="1143000" indent="-228600" eaLnBrk="0" hangingPunct="0">
              <a:defRPr>
                <a:solidFill>
                  <a:schemeClr val="tx1"/>
                </a:solidFill>
                <a:latin typeface="Arial" panose="020B0604020202020204" pitchFamily="34" charset="0"/>
                <a:ea typeface="宋体" pitchFamily="2" charset="-122"/>
              </a:defRPr>
            </a:lvl3pPr>
            <a:lvl4pPr marL="1600200" indent="-228600" eaLnBrk="0" hangingPunct="0">
              <a:defRPr>
                <a:solidFill>
                  <a:schemeClr val="tx1"/>
                </a:solidFill>
                <a:latin typeface="Arial" panose="020B0604020202020204" pitchFamily="34" charset="0"/>
                <a:ea typeface="宋体" pitchFamily="2" charset="-122"/>
              </a:defRPr>
            </a:lvl4pPr>
            <a:lvl5pPr marL="2057400" indent="-228600" eaLnBrk="0" hangingPunct="0">
              <a:defRPr>
                <a:solidFill>
                  <a:schemeClr val="tx1"/>
                </a:solidFill>
                <a:latin typeface="Arial" panose="020B0604020202020204" pitchFamily="34" charset="0"/>
                <a:ea typeface="宋体"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itchFamily="2" charset="-122"/>
              </a:defRPr>
            </a:lvl9pPr>
          </a:lstStyle>
          <a:p>
            <a:pPr algn="ctr" eaLnBrk="1" hangingPunct="1"/>
            <a:r>
              <a:rPr lang="en-US" sz="2000" b="1" dirty="0">
                <a:solidFill>
                  <a:schemeClr val="bg1"/>
                </a:solidFill>
                <a:effectLst/>
                <a:latin typeface="微软雅黑" panose="020B0503020204020204" pitchFamily="34" charset="-122"/>
                <a:ea typeface="微软雅黑" panose="020B0503020204020204" pitchFamily="34" charset="-122"/>
                <a:cs typeface="微软雅黑" panose="020B0503020204020204" pitchFamily="34" charset="-122"/>
              </a:rPr>
              <a:t>D</a:t>
            </a:r>
            <a:r>
              <a:rPr lang="en-US" altLang="zh-CN" sz="2000" b="1" dirty="0">
                <a:solidFill>
                  <a:schemeClr val="bg1"/>
                </a:solidFill>
                <a:effectLst/>
                <a:latin typeface="微软雅黑" panose="020B0503020204020204" pitchFamily="34" charset="-122"/>
                <a:ea typeface="微软雅黑" panose="020B0503020204020204" pitchFamily="34" charset="-122"/>
                <a:cs typeface="微软雅黑" panose="020B0503020204020204" pitchFamily="34" charset="-122"/>
              </a:rPr>
              <a:t>SC</a:t>
            </a:r>
            <a:r>
              <a:rPr lang="zh-CN" altLang="en-US" sz="2000" b="1" dirty="0">
                <a:solidFill>
                  <a:schemeClr val="bg1"/>
                </a:solidFill>
                <a:effectLst/>
                <a:latin typeface="微软雅黑" panose="020B0503020204020204" pitchFamily="34" charset="-122"/>
                <a:ea typeface="微软雅黑" panose="020B0503020204020204" pitchFamily="34" charset="-122"/>
                <a:cs typeface="微软雅黑" panose="020B0503020204020204" pitchFamily="34" charset="-122"/>
              </a:rPr>
              <a:t>立体式安全防护开启</a:t>
            </a:r>
            <a:endParaRPr lang="zh-CN" altLang="en-US" sz="2000" b="1" dirty="0">
              <a:solidFill>
                <a:schemeClr val="bg1"/>
              </a:solidFill>
              <a:effectLst/>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5" name="Picture 19" descr="D:\备用机文件-zhonggm\PPT-统一图标\128\文档--icon (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67050" y="3249930"/>
            <a:ext cx="719138"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33" descr="D:\备用机文件-zhonggm\PPT-统一图标\128\6249.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97643" y="4622165"/>
            <a:ext cx="720725"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36" descr="D:\备用机文件-zhonggm\PPT-统一图标\128\Adobe-Photoshop-icon.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25378" y="3249613"/>
            <a:ext cx="720725"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图片 13" descr="销掌门-透明背景-logo"/>
          <p:cNvPicPr>
            <a:picLocks noChangeAspect="1"/>
          </p:cNvPicPr>
          <p:nvPr/>
        </p:nvPicPr>
        <p:blipFill>
          <a:blip r:embed="rId9" cstate="print"/>
          <a:stretch>
            <a:fillRect/>
          </a:stretch>
        </p:blipFill>
        <p:spPr>
          <a:xfrm>
            <a:off x="10789920" y="167005"/>
            <a:ext cx="1132205" cy="829310"/>
          </a:xfrm>
          <a:prstGeom prst="rect">
            <a:avLst/>
          </a:prstGeom>
        </p:spPr>
      </p:pic>
    </p:spTree>
  </p:cSld>
  <p:clrMapOvr>
    <a:masterClrMapping/>
  </p:clrMapOvr>
  <p:transition>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500"/>
                                        <p:tgtEl>
                                          <p:spTgt spid="2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wipe(left)">
                                      <p:cBhvr>
                                        <p:cTn id="11" dur="500"/>
                                        <p:tgtEl>
                                          <p:spTgt spid="28"/>
                                        </p:tgtEl>
                                      </p:cBhvr>
                                    </p:animEffect>
                                  </p:childTnLst>
                                </p:cTn>
                              </p:par>
                            </p:childTnLst>
                          </p:cTn>
                        </p:par>
                      </p:childTnLst>
                    </p:cTn>
                  </p:par>
                  <p:par>
                    <p:cTn id="12" fill="hold">
                      <p:stCondLst>
                        <p:cond delay="indefinite"/>
                      </p:stCondLst>
                      <p:childTnLst>
                        <p:par>
                          <p:cTn id="13" fill="hold">
                            <p:stCondLst>
                              <p:cond delay="0"/>
                            </p:stCondLst>
                            <p:childTnLst>
                              <p:par>
                                <p:cTn id="14" presetID="21" presetClass="entr" presetSubtype="1" fill="hold" nodeType="clickEffect">
                                  <p:stCondLst>
                                    <p:cond delay="0"/>
                                  </p:stCondLst>
                                  <p:childTnLst>
                                    <p:set>
                                      <p:cBhvr>
                                        <p:cTn id="15" dur="1000" fill="hold">
                                          <p:stCondLst>
                                            <p:cond delay="0"/>
                                          </p:stCondLst>
                                        </p:cTn>
                                        <p:tgtEl>
                                          <p:spTgt spid="10244"/>
                                        </p:tgtEl>
                                        <p:attrNameLst>
                                          <p:attrName>style.visibility</p:attrName>
                                        </p:attrNameLst>
                                      </p:cBhvr>
                                      <p:to>
                                        <p:strVal val="visible"/>
                                      </p:to>
                                    </p:set>
                                    <p:animEffect transition="in" filter="wheel(1)">
                                      <p:cBhvr>
                                        <p:cTn id="16" dur="1000"/>
                                        <p:tgtEl>
                                          <p:spTgt spid="10244"/>
                                        </p:tgtEl>
                                      </p:cBhvr>
                                    </p:animEffect>
                                  </p:childTnLst>
                                </p:cTn>
                              </p:par>
                              <p:par>
                                <p:cTn id="17" presetID="21" presetClass="entr" presetSubtype="1" fill="hold" nodeType="withEffect">
                                  <p:stCondLst>
                                    <p:cond delay="0"/>
                                  </p:stCondLst>
                                  <p:childTnLst>
                                    <p:set>
                                      <p:cBhvr>
                                        <p:cTn id="18" dur="1000" fill="hold">
                                          <p:stCondLst>
                                            <p:cond delay="0"/>
                                          </p:stCondLst>
                                        </p:cTn>
                                        <p:tgtEl>
                                          <p:spTgt spid="5"/>
                                        </p:tgtEl>
                                        <p:attrNameLst>
                                          <p:attrName>style.visibility</p:attrName>
                                        </p:attrNameLst>
                                      </p:cBhvr>
                                      <p:to>
                                        <p:strVal val="visible"/>
                                      </p:to>
                                    </p:set>
                                    <p:animEffect transition="in" filter="wheel(1)">
                                      <p:cBhvr>
                                        <p:cTn id="19" dur="1000"/>
                                        <p:tgtEl>
                                          <p:spTgt spid="5"/>
                                        </p:tgtEl>
                                      </p:cBhvr>
                                    </p:animEffect>
                                  </p:childTnLst>
                                </p:cTn>
                              </p:par>
                              <p:par>
                                <p:cTn id="20" presetID="21" presetClass="entr" presetSubtype="1" fill="hold" grpId="0" nodeType="withEffect">
                                  <p:stCondLst>
                                    <p:cond delay="0"/>
                                  </p:stCondLst>
                                  <p:childTnLst>
                                    <p:set>
                                      <p:cBhvr>
                                        <p:cTn id="21" dur="1000" fill="hold">
                                          <p:stCondLst>
                                            <p:cond delay="0"/>
                                          </p:stCondLst>
                                        </p:cTn>
                                        <p:tgtEl>
                                          <p:spTgt spid="10251"/>
                                        </p:tgtEl>
                                        <p:attrNameLst>
                                          <p:attrName>style.visibility</p:attrName>
                                        </p:attrNameLst>
                                      </p:cBhvr>
                                      <p:to>
                                        <p:strVal val="visible"/>
                                      </p:to>
                                    </p:set>
                                    <p:animEffect transition="in" filter="wheel(1)">
                                      <p:cBhvr>
                                        <p:cTn id="22" dur="1000"/>
                                        <p:tgtEl>
                                          <p:spTgt spid="10251"/>
                                        </p:tgtEl>
                                      </p:cBhvr>
                                    </p:animEffect>
                                  </p:childTnLst>
                                </p:cTn>
                              </p:par>
                              <p:par>
                                <p:cTn id="23" presetID="21" presetClass="entr" presetSubtype="1" fill="hold" nodeType="withEffect">
                                  <p:stCondLst>
                                    <p:cond delay="0"/>
                                  </p:stCondLst>
                                  <p:childTnLst>
                                    <p:set>
                                      <p:cBhvr>
                                        <p:cTn id="24" dur="1000" fill="hold">
                                          <p:stCondLst>
                                            <p:cond delay="0"/>
                                          </p:stCondLst>
                                        </p:cTn>
                                        <p:tgtEl>
                                          <p:spTgt spid="10245"/>
                                        </p:tgtEl>
                                        <p:attrNameLst>
                                          <p:attrName>style.visibility</p:attrName>
                                        </p:attrNameLst>
                                      </p:cBhvr>
                                      <p:to>
                                        <p:strVal val="visible"/>
                                      </p:to>
                                    </p:set>
                                    <p:animEffect transition="in" filter="wheel(1)">
                                      <p:cBhvr>
                                        <p:cTn id="25" dur="1000"/>
                                        <p:tgtEl>
                                          <p:spTgt spid="10245"/>
                                        </p:tgtEl>
                                      </p:cBhvr>
                                    </p:animEffect>
                                  </p:childTnLst>
                                </p:cTn>
                              </p:par>
                              <p:par>
                                <p:cTn id="26" presetID="21" presetClass="entr" presetSubtype="1" fill="hold" grpId="0" nodeType="withEffect">
                                  <p:stCondLst>
                                    <p:cond delay="0"/>
                                  </p:stCondLst>
                                  <p:childTnLst>
                                    <p:set>
                                      <p:cBhvr>
                                        <p:cTn id="27" dur="1000" fill="hold">
                                          <p:stCondLst>
                                            <p:cond delay="0"/>
                                          </p:stCondLst>
                                        </p:cTn>
                                        <p:tgtEl>
                                          <p:spTgt spid="2"/>
                                        </p:tgtEl>
                                        <p:attrNameLst>
                                          <p:attrName>style.visibility</p:attrName>
                                        </p:attrNameLst>
                                      </p:cBhvr>
                                      <p:to>
                                        <p:strVal val="visible"/>
                                      </p:to>
                                    </p:set>
                                    <p:animEffect transition="in" filter="wheel(1)">
                                      <p:cBhvr>
                                        <p:cTn id="28" dur="1000"/>
                                        <p:tgtEl>
                                          <p:spTgt spid="2"/>
                                        </p:tgtEl>
                                      </p:cBhvr>
                                    </p:animEffect>
                                  </p:childTnLst>
                                </p:cTn>
                              </p:par>
                              <p:par>
                                <p:cTn id="29" presetID="21" presetClass="entr" presetSubtype="1" fill="hold" nodeType="withEffect">
                                  <p:stCondLst>
                                    <p:cond delay="0"/>
                                  </p:stCondLst>
                                  <p:childTnLst>
                                    <p:set>
                                      <p:cBhvr>
                                        <p:cTn id="30" dur="1000" fill="hold">
                                          <p:stCondLst>
                                            <p:cond delay="0"/>
                                          </p:stCondLst>
                                        </p:cTn>
                                        <p:tgtEl>
                                          <p:spTgt spid="10248"/>
                                        </p:tgtEl>
                                        <p:attrNameLst>
                                          <p:attrName>style.visibility</p:attrName>
                                        </p:attrNameLst>
                                      </p:cBhvr>
                                      <p:to>
                                        <p:strVal val="visible"/>
                                      </p:to>
                                    </p:set>
                                    <p:animEffect transition="in" filter="wheel(1)">
                                      <p:cBhvr>
                                        <p:cTn id="31" dur="1000"/>
                                        <p:tgtEl>
                                          <p:spTgt spid="10248"/>
                                        </p:tgtEl>
                                      </p:cBhvr>
                                    </p:animEffect>
                                  </p:childTnLst>
                                </p:cTn>
                              </p:par>
                              <p:par>
                                <p:cTn id="32" presetID="21" presetClass="entr" presetSubtype="1" fill="hold" nodeType="withEffect">
                                  <p:stCondLst>
                                    <p:cond delay="0"/>
                                  </p:stCondLst>
                                  <p:childTnLst>
                                    <p:set>
                                      <p:cBhvr>
                                        <p:cTn id="33" dur="1000" fill="hold">
                                          <p:stCondLst>
                                            <p:cond delay="0"/>
                                          </p:stCondLst>
                                        </p:cTn>
                                        <p:tgtEl>
                                          <p:spTgt spid="13"/>
                                        </p:tgtEl>
                                        <p:attrNameLst>
                                          <p:attrName>style.visibility</p:attrName>
                                        </p:attrNameLst>
                                      </p:cBhvr>
                                      <p:to>
                                        <p:strVal val="visible"/>
                                      </p:to>
                                    </p:set>
                                    <p:animEffect transition="in" filter="wheel(1)">
                                      <p:cBhvr>
                                        <p:cTn id="34" dur="1000"/>
                                        <p:tgtEl>
                                          <p:spTgt spid="13"/>
                                        </p:tgtEl>
                                      </p:cBhvr>
                                    </p:animEffect>
                                  </p:childTnLst>
                                </p:cTn>
                              </p:par>
                              <p:par>
                                <p:cTn id="35" presetID="21" presetClass="entr" presetSubtype="1" fill="hold" grpId="0" nodeType="withEffect">
                                  <p:stCondLst>
                                    <p:cond delay="0"/>
                                  </p:stCondLst>
                                  <p:childTnLst>
                                    <p:set>
                                      <p:cBhvr>
                                        <p:cTn id="36" dur="1000" fill="hold">
                                          <p:stCondLst>
                                            <p:cond delay="0"/>
                                          </p:stCondLst>
                                        </p:cTn>
                                        <p:tgtEl>
                                          <p:spTgt spid="3"/>
                                        </p:tgtEl>
                                        <p:attrNameLst>
                                          <p:attrName>style.visibility</p:attrName>
                                        </p:attrNameLst>
                                      </p:cBhvr>
                                      <p:to>
                                        <p:strVal val="visible"/>
                                      </p:to>
                                    </p:set>
                                    <p:animEffect transition="in" filter="wheel(1)">
                                      <p:cBhvr>
                                        <p:cTn id="37" dur="1000"/>
                                        <p:tgtEl>
                                          <p:spTgt spid="3"/>
                                        </p:tgtEl>
                                      </p:cBhvr>
                                    </p:animEffect>
                                  </p:childTnLst>
                                </p:cTn>
                              </p:par>
                              <p:par>
                                <p:cTn id="38" presetID="21" presetClass="entr" presetSubtype="1" fill="hold" nodeType="withEffect">
                                  <p:stCondLst>
                                    <p:cond delay="0"/>
                                  </p:stCondLst>
                                  <p:childTnLst>
                                    <p:set>
                                      <p:cBhvr>
                                        <p:cTn id="39" dur="1000" fill="hold">
                                          <p:stCondLst>
                                            <p:cond delay="0"/>
                                          </p:stCondLst>
                                        </p:cTn>
                                        <p:tgtEl>
                                          <p:spTgt spid="10249"/>
                                        </p:tgtEl>
                                        <p:attrNameLst>
                                          <p:attrName>style.visibility</p:attrName>
                                        </p:attrNameLst>
                                      </p:cBhvr>
                                      <p:to>
                                        <p:strVal val="visible"/>
                                      </p:to>
                                    </p:set>
                                    <p:animEffect transition="in" filter="wheel(1)">
                                      <p:cBhvr>
                                        <p:cTn id="40" dur="1000"/>
                                        <p:tgtEl>
                                          <p:spTgt spid="10249"/>
                                        </p:tgtEl>
                                      </p:cBhvr>
                                    </p:animEffect>
                                  </p:childTnLst>
                                </p:cTn>
                              </p:par>
                              <p:par>
                                <p:cTn id="41" presetID="21" presetClass="entr" presetSubtype="1" fill="hold" grpId="0" nodeType="withEffect">
                                  <p:stCondLst>
                                    <p:cond delay="0"/>
                                  </p:stCondLst>
                                  <p:childTnLst>
                                    <p:set>
                                      <p:cBhvr>
                                        <p:cTn id="42" dur="1000" fill="hold">
                                          <p:stCondLst>
                                            <p:cond delay="0"/>
                                          </p:stCondLst>
                                        </p:cTn>
                                        <p:tgtEl>
                                          <p:spTgt spid="4"/>
                                        </p:tgtEl>
                                        <p:attrNameLst>
                                          <p:attrName>style.visibility</p:attrName>
                                        </p:attrNameLst>
                                      </p:cBhvr>
                                      <p:to>
                                        <p:strVal val="visible"/>
                                      </p:to>
                                    </p:set>
                                    <p:animEffect transition="in" filter="wheel(1)">
                                      <p:cBhvr>
                                        <p:cTn id="43" dur="1000"/>
                                        <p:tgtEl>
                                          <p:spTgt spid="4"/>
                                        </p:tgtEl>
                                      </p:cBhvr>
                                    </p:animEffect>
                                  </p:childTnLst>
                                </p:cTn>
                              </p:par>
                              <p:par>
                                <p:cTn id="44" presetID="21" presetClass="entr" presetSubtype="1" fill="hold" grpId="0" nodeType="withEffect">
                                  <p:stCondLst>
                                    <p:cond delay="0"/>
                                  </p:stCondLst>
                                  <p:childTnLst>
                                    <p:set>
                                      <p:cBhvr>
                                        <p:cTn id="45" dur="1000" fill="hold">
                                          <p:stCondLst>
                                            <p:cond delay="0"/>
                                          </p:stCondLst>
                                        </p:cTn>
                                        <p:tgtEl>
                                          <p:spTgt spid="36"/>
                                        </p:tgtEl>
                                        <p:attrNameLst>
                                          <p:attrName>style.visibility</p:attrName>
                                        </p:attrNameLst>
                                      </p:cBhvr>
                                      <p:to>
                                        <p:strVal val="visible"/>
                                      </p:to>
                                    </p:set>
                                    <p:animEffect transition="in" filter="wheel(1)">
                                      <p:cBhvr>
                                        <p:cTn id="46" dur="1000"/>
                                        <p:tgtEl>
                                          <p:spTgt spid="36"/>
                                        </p:tgtEl>
                                      </p:cBhvr>
                                    </p:animEffect>
                                  </p:childTnLst>
                                </p:cTn>
                              </p:par>
                              <p:par>
                                <p:cTn id="47" presetID="21" presetClass="entr" presetSubtype="1" fill="hold" nodeType="withEffect">
                                  <p:stCondLst>
                                    <p:cond delay="0"/>
                                  </p:stCondLst>
                                  <p:childTnLst>
                                    <p:set>
                                      <p:cBhvr>
                                        <p:cTn id="48" dur="1000" fill="hold">
                                          <p:stCondLst>
                                            <p:cond delay="0"/>
                                          </p:stCondLst>
                                        </p:cTn>
                                        <p:tgtEl>
                                          <p:spTgt spid="10247"/>
                                        </p:tgtEl>
                                        <p:attrNameLst>
                                          <p:attrName>style.visibility</p:attrName>
                                        </p:attrNameLst>
                                      </p:cBhvr>
                                      <p:to>
                                        <p:strVal val="visible"/>
                                      </p:to>
                                    </p:set>
                                    <p:animEffect transition="in" filter="wheel(1)">
                                      <p:cBhvr>
                                        <p:cTn id="49" dur="1000"/>
                                        <p:tgtEl>
                                          <p:spTgt spid="10247"/>
                                        </p:tgtEl>
                                      </p:cBhvr>
                                    </p:animEffect>
                                  </p:childTnLst>
                                </p:cTn>
                              </p:par>
                              <p:par>
                                <p:cTn id="50" presetID="21" presetClass="entr" presetSubtype="1" fill="hold" nodeType="withEffect">
                                  <p:stCondLst>
                                    <p:cond delay="0"/>
                                  </p:stCondLst>
                                  <p:childTnLst>
                                    <p:set>
                                      <p:cBhvr>
                                        <p:cTn id="51" dur="1000" fill="hold">
                                          <p:stCondLst>
                                            <p:cond delay="0"/>
                                          </p:stCondLst>
                                        </p:cTn>
                                        <p:tgtEl>
                                          <p:spTgt spid="12"/>
                                        </p:tgtEl>
                                        <p:attrNameLst>
                                          <p:attrName>style.visibility</p:attrName>
                                        </p:attrNameLst>
                                      </p:cBhvr>
                                      <p:to>
                                        <p:strVal val="visible"/>
                                      </p:to>
                                    </p:set>
                                    <p:animEffect transition="in" filter="wheel(1)">
                                      <p:cBhvr>
                                        <p:cTn id="52" dur="1000"/>
                                        <p:tgtEl>
                                          <p:spTgt spid="12"/>
                                        </p:tgtEl>
                                      </p:cBhvr>
                                    </p:animEffect>
                                  </p:childTnLst>
                                </p:cTn>
                              </p:par>
                              <p:par>
                                <p:cTn id="53" presetID="21" presetClass="entr" presetSubtype="1" fill="hold" grpId="0" nodeType="withEffect">
                                  <p:stCondLst>
                                    <p:cond delay="0"/>
                                  </p:stCondLst>
                                  <p:childTnLst>
                                    <p:set>
                                      <p:cBhvr>
                                        <p:cTn id="54" dur="1000" fill="hold">
                                          <p:stCondLst>
                                            <p:cond delay="0"/>
                                          </p:stCondLst>
                                        </p:cTn>
                                        <p:tgtEl>
                                          <p:spTgt spid="10253"/>
                                        </p:tgtEl>
                                        <p:attrNameLst>
                                          <p:attrName>style.visibility</p:attrName>
                                        </p:attrNameLst>
                                      </p:cBhvr>
                                      <p:to>
                                        <p:strVal val="visible"/>
                                      </p:to>
                                    </p:set>
                                    <p:animEffect transition="in" filter="wheel(1)">
                                      <p:cBhvr>
                                        <p:cTn id="55" dur="1000"/>
                                        <p:tgtEl>
                                          <p:spTgt spid="10253"/>
                                        </p:tgtEl>
                                      </p:cBhvr>
                                    </p:animEffect>
                                  </p:childTnLst>
                                </p:cTn>
                              </p:par>
                              <p:par>
                                <p:cTn id="56" presetID="21" presetClass="entr" presetSubtype="1" fill="hold" nodeType="withEffect">
                                  <p:stCondLst>
                                    <p:cond delay="0"/>
                                  </p:stCondLst>
                                  <p:childTnLst>
                                    <p:set>
                                      <p:cBhvr>
                                        <p:cTn id="57" dur="1000" fill="hold">
                                          <p:stCondLst>
                                            <p:cond delay="0"/>
                                          </p:stCondLst>
                                        </p:cTn>
                                        <p:tgtEl>
                                          <p:spTgt spid="10246"/>
                                        </p:tgtEl>
                                        <p:attrNameLst>
                                          <p:attrName>style.visibility</p:attrName>
                                        </p:attrNameLst>
                                      </p:cBhvr>
                                      <p:to>
                                        <p:strVal val="visible"/>
                                      </p:to>
                                    </p:set>
                                    <p:animEffect transition="in" filter="wheel(1)">
                                      <p:cBhvr>
                                        <p:cTn id="58" dur="1000"/>
                                        <p:tgtEl>
                                          <p:spTgt spid="10246"/>
                                        </p:tgtEl>
                                      </p:cBhvr>
                                    </p:animEffect>
                                  </p:childTnLst>
                                </p:cTn>
                              </p:par>
                              <p:par>
                                <p:cTn id="59" presetID="21" presetClass="entr" presetSubtype="1" fill="hold" grpId="1" nodeType="withEffect">
                                  <p:stCondLst>
                                    <p:cond delay="0"/>
                                  </p:stCondLst>
                                  <p:childTnLst>
                                    <p:set>
                                      <p:cBhvr>
                                        <p:cTn id="60" dur="1000" fill="hold">
                                          <p:stCondLst>
                                            <p:cond delay="0"/>
                                          </p:stCondLst>
                                        </p:cTn>
                                        <p:tgtEl>
                                          <p:spTgt spid="29"/>
                                        </p:tgtEl>
                                        <p:attrNameLst>
                                          <p:attrName>style.visibility</p:attrName>
                                        </p:attrNameLst>
                                      </p:cBhvr>
                                      <p:to>
                                        <p:strVal val="visible"/>
                                      </p:to>
                                    </p:set>
                                    <p:animEffect transition="in" filter="wheel(1)">
                                      <p:cBhvr>
                                        <p:cTn id="61" dur="1000"/>
                                        <p:tgtEl>
                                          <p:spTgt spid="29"/>
                                        </p:tgtEl>
                                      </p:cBhvr>
                                    </p:animEffect>
                                  </p:childTnLst>
                                </p:cTn>
                              </p:par>
                              <p:par>
                                <p:cTn id="62" presetID="21" presetClass="entr" presetSubtype="1" fill="hold" nodeType="withEffect">
                                  <p:stCondLst>
                                    <p:cond delay="0"/>
                                  </p:stCondLst>
                                  <p:childTnLst>
                                    <p:set>
                                      <p:cBhvr>
                                        <p:cTn id="63" dur="1000" fill="hold">
                                          <p:stCondLst>
                                            <p:cond delay="0"/>
                                          </p:stCondLst>
                                        </p:cTn>
                                        <p:tgtEl>
                                          <p:spTgt spid="30"/>
                                        </p:tgtEl>
                                        <p:attrNameLst>
                                          <p:attrName>style.visibility</p:attrName>
                                        </p:attrNameLst>
                                      </p:cBhvr>
                                      <p:to>
                                        <p:strVal val="visible"/>
                                      </p:to>
                                    </p:set>
                                    <p:animEffect transition="in" filter="wheel(1)">
                                      <p:cBhvr>
                                        <p:cTn id="64" dur="1000"/>
                                        <p:tgtEl>
                                          <p:spTgt spid="30"/>
                                        </p:tgtEl>
                                      </p:cBhvr>
                                    </p:animEffect>
                                  </p:childTnLst>
                                </p:cTn>
                              </p:par>
                            </p:childTnLst>
                          </p:cTn>
                        </p:par>
                        <p:par>
                          <p:cTn id="65" fill="hold">
                            <p:stCondLst>
                              <p:cond delay="1000"/>
                            </p:stCondLst>
                            <p:childTnLst>
                              <p:par>
                                <p:cTn id="66" presetID="53" presetClass="entr" presetSubtype="16" fill="hold" grpId="1" nodeType="afterEffect">
                                  <p:stCondLst>
                                    <p:cond delay="0"/>
                                  </p:stCondLst>
                                  <p:childTnLst>
                                    <p:set>
                                      <p:cBhvr>
                                        <p:cTn id="67" dur="1" fill="hold">
                                          <p:stCondLst>
                                            <p:cond delay="0"/>
                                          </p:stCondLst>
                                        </p:cTn>
                                        <p:tgtEl>
                                          <p:spTgt spid="10254"/>
                                        </p:tgtEl>
                                        <p:attrNameLst>
                                          <p:attrName>style.visibility</p:attrName>
                                        </p:attrNameLst>
                                      </p:cBhvr>
                                      <p:to>
                                        <p:strVal val="visible"/>
                                      </p:to>
                                    </p:set>
                                    <p:anim calcmode="lin" valueType="num">
                                      <p:cBhvr>
                                        <p:cTn id="68" dur="500" fill="hold"/>
                                        <p:tgtEl>
                                          <p:spTgt spid="10254"/>
                                        </p:tgtEl>
                                        <p:attrNameLst>
                                          <p:attrName>ppt_w</p:attrName>
                                        </p:attrNameLst>
                                      </p:cBhvr>
                                      <p:tavLst>
                                        <p:tav tm="0">
                                          <p:val>
                                            <p:fltVal val="0"/>
                                          </p:val>
                                        </p:tav>
                                        <p:tav tm="100000">
                                          <p:val>
                                            <p:strVal val="#ppt_w"/>
                                          </p:val>
                                        </p:tav>
                                      </p:tavLst>
                                    </p:anim>
                                    <p:anim calcmode="lin" valueType="num">
                                      <p:cBhvr>
                                        <p:cTn id="69" dur="500" fill="hold"/>
                                        <p:tgtEl>
                                          <p:spTgt spid="10254"/>
                                        </p:tgtEl>
                                        <p:attrNameLst>
                                          <p:attrName>ppt_h</p:attrName>
                                        </p:attrNameLst>
                                      </p:cBhvr>
                                      <p:tavLst>
                                        <p:tav tm="0">
                                          <p:val>
                                            <p:fltVal val="0"/>
                                          </p:val>
                                        </p:tav>
                                        <p:tav tm="100000">
                                          <p:val>
                                            <p:strVal val="#ppt_h"/>
                                          </p:val>
                                        </p:tav>
                                      </p:tavLst>
                                    </p:anim>
                                    <p:animEffect transition="in" filter="fade">
                                      <p:cBhvr>
                                        <p:cTn id="70" dur="500"/>
                                        <p:tgtEl>
                                          <p:spTgt spid="10254"/>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nodeType="clickEffect">
                                  <p:stCondLst>
                                    <p:cond delay="0"/>
                                  </p:stCondLst>
                                  <p:childTnLst>
                                    <p:set>
                                      <p:cBhvr>
                                        <p:cTn id="74" dur="1" fill="hold">
                                          <p:stCondLst>
                                            <p:cond delay="0"/>
                                          </p:stCondLst>
                                        </p:cTn>
                                        <p:tgtEl>
                                          <p:spTgt spid="50"/>
                                        </p:tgtEl>
                                        <p:attrNameLst>
                                          <p:attrName>style.visibility</p:attrName>
                                        </p:attrNameLst>
                                      </p:cBhvr>
                                      <p:to>
                                        <p:strVal val="visible"/>
                                      </p:to>
                                    </p:set>
                                    <p:animEffect transition="in" filter="wipe(left)">
                                      <p:cBhvr>
                                        <p:cTn id="75" dur="500"/>
                                        <p:tgtEl>
                                          <p:spTgt spid="50"/>
                                        </p:tgtEl>
                                      </p:cBhvr>
                                    </p:animEffect>
                                  </p:childTnLst>
                                </p:cTn>
                              </p:par>
                              <p:par>
                                <p:cTn id="76" presetID="2" presetClass="entr" presetSubtype="2" fill="hold" grpId="0" nodeType="withEffect">
                                  <p:stCondLst>
                                    <p:cond delay="0"/>
                                  </p:stCondLst>
                                  <p:childTnLst>
                                    <p:set>
                                      <p:cBhvr>
                                        <p:cTn id="77" dur="1" fill="hold">
                                          <p:stCondLst>
                                            <p:cond delay="0"/>
                                          </p:stCondLst>
                                        </p:cTn>
                                        <p:tgtEl>
                                          <p:spTgt spid="87"/>
                                        </p:tgtEl>
                                        <p:attrNameLst>
                                          <p:attrName>style.visibility</p:attrName>
                                        </p:attrNameLst>
                                      </p:cBhvr>
                                      <p:to>
                                        <p:strVal val="visible"/>
                                      </p:to>
                                    </p:set>
                                    <p:anim calcmode="lin" valueType="num">
                                      <p:cBhvr additive="base">
                                        <p:cTn id="78" dur="500" fill="hold"/>
                                        <p:tgtEl>
                                          <p:spTgt spid="87"/>
                                        </p:tgtEl>
                                        <p:attrNameLst>
                                          <p:attrName>ppt_x</p:attrName>
                                        </p:attrNameLst>
                                      </p:cBhvr>
                                      <p:tavLst>
                                        <p:tav tm="0">
                                          <p:val>
                                            <p:strVal val="1+#ppt_w/2"/>
                                          </p:val>
                                        </p:tav>
                                        <p:tav tm="100000">
                                          <p:val>
                                            <p:strVal val="#ppt_x"/>
                                          </p:val>
                                        </p:tav>
                                      </p:tavLst>
                                    </p:anim>
                                    <p:anim calcmode="lin" valueType="num">
                                      <p:cBhvr additive="base">
                                        <p:cTn id="79" dur="500" fill="hold"/>
                                        <p:tgtEl>
                                          <p:spTgt spid="87"/>
                                        </p:tgtEl>
                                        <p:attrNameLst>
                                          <p:attrName>ppt_y</p:attrName>
                                        </p:attrNameLst>
                                      </p:cBhvr>
                                      <p:tavLst>
                                        <p:tav tm="0">
                                          <p:val>
                                            <p:strVal val="#ppt_y"/>
                                          </p:val>
                                        </p:tav>
                                        <p:tav tm="100000">
                                          <p:val>
                                            <p:strVal val="#ppt_y"/>
                                          </p:val>
                                        </p:tav>
                                      </p:tavLst>
                                    </p:anim>
                                  </p:childTnLst>
                                </p:cTn>
                              </p:par>
                              <p:par>
                                <p:cTn id="80" presetID="26" presetClass="emph" presetSubtype="0" fill="hold" grpId="1" nodeType="withEffect">
                                  <p:stCondLst>
                                    <p:cond delay="750"/>
                                  </p:stCondLst>
                                  <p:childTnLst>
                                    <p:animEffect transition="out" filter="fade">
                                      <p:cBhvr>
                                        <p:cTn id="81" dur="500" tmFilter="0, 0; .2, .5; .8, .5; 1, 0"/>
                                        <p:tgtEl>
                                          <p:spTgt spid="87"/>
                                        </p:tgtEl>
                                      </p:cBhvr>
                                    </p:animEffect>
                                    <p:animScale>
                                      <p:cBhvr>
                                        <p:cTn id="82" dur="250" autoRev="1" fill="hold"/>
                                        <p:tgtEl>
                                          <p:spTgt spid="87"/>
                                        </p:tgtEl>
                                      </p:cBhvr>
                                      <p:by x="105000" y="105000"/>
                                    </p:animScale>
                                  </p:childTnLst>
                                </p:cTn>
                              </p:par>
                            </p:childTnLst>
                          </p:cTn>
                        </p:par>
                        <p:par>
                          <p:cTn id="83" fill="hold">
                            <p:stCondLst>
                              <p:cond delay="500"/>
                            </p:stCondLst>
                            <p:childTnLst>
                              <p:par>
                                <p:cTn id="84" presetID="16" presetClass="entr" presetSubtype="21" fill="hold" nodeType="afterEffect">
                                  <p:stCondLst>
                                    <p:cond delay="0"/>
                                  </p:stCondLst>
                                  <p:childTnLst>
                                    <p:set>
                                      <p:cBhvr>
                                        <p:cTn id="85" dur="1" fill="hold">
                                          <p:stCondLst>
                                            <p:cond delay="0"/>
                                          </p:stCondLst>
                                        </p:cTn>
                                        <p:tgtEl>
                                          <p:spTgt spid="9"/>
                                        </p:tgtEl>
                                        <p:attrNameLst>
                                          <p:attrName>style.visibility</p:attrName>
                                        </p:attrNameLst>
                                      </p:cBhvr>
                                      <p:to>
                                        <p:strVal val="visible"/>
                                      </p:to>
                                    </p:set>
                                    <p:animEffect transition="in" filter="barn(inVertical)">
                                      <p:cBhvr>
                                        <p:cTn id="86" dur="500"/>
                                        <p:tgtEl>
                                          <p:spTgt spid="9"/>
                                        </p:tgtEl>
                                      </p:cBhvr>
                                    </p:animEffect>
                                  </p:childTnLst>
                                </p:cTn>
                              </p:par>
                            </p:childTnLst>
                          </p:cTn>
                        </p:par>
                        <p:par>
                          <p:cTn id="87" fill="hold">
                            <p:stCondLst>
                              <p:cond delay="1000"/>
                            </p:stCondLst>
                            <p:childTnLst>
                              <p:par>
                                <p:cTn id="88" presetID="1" presetClass="entr" presetSubtype="0" fill="hold" grpId="0" nodeType="afterEffect">
                                  <p:stCondLst>
                                    <p:cond delay="0"/>
                                  </p:stCondLst>
                                  <p:childTnLst>
                                    <p:set>
                                      <p:cBhvr>
                                        <p:cTn id="89" dur="1" fill="hold">
                                          <p:stCondLst>
                                            <p:cond delay="0"/>
                                          </p:stCondLst>
                                        </p:cTn>
                                        <p:tgtEl>
                                          <p:spTgt spid="10"/>
                                        </p:tgtEl>
                                        <p:attrNameLst>
                                          <p:attrName>style.visibility</p:attrName>
                                        </p:attrNameLst>
                                      </p:cBhvr>
                                      <p:to>
                                        <p:strVal val="visible"/>
                                      </p:to>
                                    </p:set>
                                  </p:childTnLst>
                                </p:cTn>
                              </p:par>
                            </p:childTnLst>
                          </p:cTn>
                        </p:par>
                        <p:par>
                          <p:cTn id="90" fill="hold">
                            <p:stCondLst>
                              <p:cond delay="1000"/>
                            </p:stCondLst>
                            <p:childTnLst>
                              <p:par>
                                <p:cTn id="91" presetID="1" presetClass="entr" presetSubtype="0" fill="hold" grpId="0" nodeType="afterEffect">
                                  <p:stCondLst>
                                    <p:cond delay="0"/>
                                  </p:stCondLst>
                                  <p:childTnLst>
                                    <p:set>
                                      <p:cBhvr>
                                        <p:cTn id="92" dur="1" fill="hold">
                                          <p:stCondLst>
                                            <p:cond delay="0"/>
                                          </p:stCondLst>
                                        </p:cTn>
                                        <p:tgtEl>
                                          <p:spTgt spid="11"/>
                                        </p:tgtEl>
                                        <p:attrNameLst>
                                          <p:attrName>style.visibility</p:attrName>
                                        </p:attrNameLst>
                                      </p:cBhvr>
                                      <p:to>
                                        <p:strVal val="visible"/>
                                      </p:to>
                                    </p:set>
                                  </p:childTnLst>
                                </p:cTn>
                              </p:par>
                            </p:childTnLst>
                          </p:cTn>
                        </p:par>
                        <p:par>
                          <p:cTn id="93" fill="hold">
                            <p:stCondLst>
                              <p:cond delay="1000"/>
                            </p:stCondLst>
                            <p:childTnLst>
                              <p:par>
                                <p:cTn id="94" presetID="14" presetClass="entr" presetSubtype="10" fill="hold" nodeType="afterEffect">
                                  <p:stCondLst>
                                    <p:cond delay="0"/>
                                  </p:stCondLst>
                                  <p:childTnLst>
                                    <p:set>
                                      <p:cBhvr>
                                        <p:cTn id="95" dur="1" fill="hold">
                                          <p:stCondLst>
                                            <p:cond delay="0"/>
                                          </p:stCondLst>
                                        </p:cTn>
                                        <p:tgtEl>
                                          <p:spTgt spid="57"/>
                                        </p:tgtEl>
                                        <p:attrNameLst>
                                          <p:attrName>style.visibility</p:attrName>
                                        </p:attrNameLst>
                                      </p:cBhvr>
                                      <p:to>
                                        <p:strVal val="visible"/>
                                      </p:to>
                                    </p:set>
                                    <p:animEffect transition="in" filter="randombar(horizontal)">
                                      <p:cBhvr>
                                        <p:cTn id="96" dur="500"/>
                                        <p:tgtEl>
                                          <p:spTgt spid="57"/>
                                        </p:tgtEl>
                                      </p:cBhvr>
                                    </p:animEffect>
                                  </p:childTnLst>
                                </p:cTn>
                              </p:par>
                              <p:par>
                                <p:cTn id="97" presetID="14" presetClass="entr" presetSubtype="10" fill="hold" grpId="0" nodeType="withEffect">
                                  <p:stCondLst>
                                    <p:cond delay="0"/>
                                  </p:stCondLst>
                                  <p:childTnLst>
                                    <p:set>
                                      <p:cBhvr>
                                        <p:cTn id="98" dur="1" fill="hold">
                                          <p:stCondLst>
                                            <p:cond delay="0"/>
                                          </p:stCondLst>
                                        </p:cTn>
                                        <p:tgtEl>
                                          <p:spTgt spid="8"/>
                                        </p:tgtEl>
                                        <p:attrNameLst>
                                          <p:attrName>style.visibility</p:attrName>
                                        </p:attrNameLst>
                                      </p:cBhvr>
                                      <p:to>
                                        <p:strVal val="visible"/>
                                      </p:to>
                                    </p:set>
                                    <p:animEffect transition="in" filter="randombar(horizontal)">
                                      <p:cBhvr>
                                        <p:cTn id="99" dur="500"/>
                                        <p:tgtEl>
                                          <p:spTgt spid="8"/>
                                        </p:tgtEl>
                                      </p:cBhvr>
                                    </p:animEffect>
                                  </p:childTnLst>
                                </p:cTn>
                              </p:par>
                              <p:par>
                                <p:cTn id="100" presetID="14" presetClass="entr" presetSubtype="10" fill="hold" grpId="0" nodeType="withEffect">
                                  <p:stCondLst>
                                    <p:cond delay="0"/>
                                  </p:stCondLst>
                                  <p:childTnLst>
                                    <p:set>
                                      <p:cBhvr>
                                        <p:cTn id="101" dur="1" fill="hold">
                                          <p:stCondLst>
                                            <p:cond delay="0"/>
                                          </p:stCondLst>
                                        </p:cTn>
                                        <p:tgtEl>
                                          <p:spTgt spid="7"/>
                                        </p:tgtEl>
                                        <p:attrNameLst>
                                          <p:attrName>style.visibility</p:attrName>
                                        </p:attrNameLst>
                                      </p:cBhvr>
                                      <p:to>
                                        <p:strVal val="visible"/>
                                      </p:to>
                                    </p:set>
                                    <p:animEffect transition="in" filter="randombar(horizontal)">
                                      <p:cBhvr>
                                        <p:cTn id="10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bldLvl="0" animBg="1"/>
      <p:bldP spid="87" grpId="1" bldLvl="0" animBg="1"/>
      <p:bldP spid="27" grpId="0"/>
      <p:bldP spid="28" grpId="0"/>
      <p:bldP spid="10254" grpId="0" bldLvl="0" autoUpdateAnimBg="0"/>
      <p:bldP spid="10254" grpId="1" bldLvl="0" animBg="1" autoUpdateAnimBg="0"/>
      <p:bldP spid="10251" grpId="0"/>
      <p:bldP spid="2" grpId="0"/>
      <p:bldP spid="3" grpId="0"/>
      <p:bldP spid="4" grpId="0"/>
      <p:bldP spid="36" grpId="0"/>
      <p:bldP spid="10253" grpId="0"/>
      <p:bldP spid="29" grpId="1" animBg="1"/>
      <p:bldP spid="10" grpId="0"/>
      <p:bldP spid="11" grpId="0"/>
      <p:bldP spid="8" grpId="0" animBg="1"/>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cstate="print">
            <a:grayscl/>
            <a:extLst>
              <a:ext uri="{28A0092B-C50C-407E-A947-70E740481C1C}">
                <a14:useLocalDpi xmlns:a14="http://schemas.microsoft.com/office/drawing/2010/main" val="0"/>
              </a:ext>
            </a:extLst>
          </a:blip>
          <a:stretch>
            <a:fillRect/>
          </a:stretch>
        </p:blipFill>
        <p:spPr>
          <a:xfrm>
            <a:off x="-132142" y="-143286"/>
            <a:ext cx="12414758" cy="7759224"/>
          </a:xfrm>
          <a:prstGeom prst="rect">
            <a:avLst/>
          </a:prstGeom>
        </p:spPr>
      </p:pic>
      <p:sp>
        <p:nvSpPr>
          <p:cNvPr id="72" name="Freeform 5"/>
          <p:cNvSpPr/>
          <p:nvPr/>
        </p:nvSpPr>
        <p:spPr bwMode="auto">
          <a:xfrm>
            <a:off x="9591485" y="6351"/>
            <a:ext cx="2596813" cy="3833284"/>
          </a:xfrm>
          <a:custGeom>
            <a:avLst/>
            <a:gdLst>
              <a:gd name="T0" fmla="*/ 0 w 1227"/>
              <a:gd name="T1" fmla="*/ 0 h 1811"/>
              <a:gd name="T2" fmla="*/ 1227 w 1227"/>
              <a:gd name="T3" fmla="*/ 0 h 1811"/>
              <a:gd name="T4" fmla="*/ 1227 w 1227"/>
              <a:gd name="T5" fmla="*/ 1811 h 1811"/>
              <a:gd name="T6" fmla="*/ 0 w 1227"/>
              <a:gd name="T7" fmla="*/ 0 h 1811"/>
            </a:gdLst>
            <a:ahLst/>
            <a:cxnLst>
              <a:cxn ang="0">
                <a:pos x="T0" y="T1"/>
              </a:cxn>
              <a:cxn ang="0">
                <a:pos x="T2" y="T3"/>
              </a:cxn>
              <a:cxn ang="0">
                <a:pos x="T4" y="T5"/>
              </a:cxn>
              <a:cxn ang="0">
                <a:pos x="T6" y="T7"/>
              </a:cxn>
            </a:cxnLst>
            <a:rect l="0" t="0" r="r" b="b"/>
            <a:pathLst>
              <a:path w="1227" h="1811">
                <a:moveTo>
                  <a:pt x="0" y="0"/>
                </a:moveTo>
                <a:lnTo>
                  <a:pt x="1227" y="0"/>
                </a:lnTo>
                <a:lnTo>
                  <a:pt x="1227" y="1811"/>
                </a:lnTo>
                <a:lnTo>
                  <a:pt x="0" y="0"/>
                </a:lnTo>
                <a:close/>
              </a:path>
            </a:pathLst>
          </a:custGeom>
          <a:solidFill>
            <a:schemeClr val="accent1">
              <a:lumMod val="50000"/>
              <a:alpha val="69804"/>
            </a:schemeClr>
          </a:solidFill>
          <a:ln w="6">
            <a:noFill/>
            <a:prstDash val="solid"/>
            <a:round/>
          </a:ln>
        </p:spPr>
        <p:txBody>
          <a:bodyPr vert="horz" wrap="square" lIns="121908" tIns="60954" rIns="121908" bIns="60954" numCol="1" anchor="t" anchorCtr="0" compatLnSpc="1"/>
          <a:lstStyle/>
          <a:p>
            <a:endParaRPr lang="zh-CN" altLang="en-US"/>
          </a:p>
        </p:txBody>
      </p:sp>
      <p:sp>
        <p:nvSpPr>
          <p:cNvPr id="73" name="Freeform 6"/>
          <p:cNvSpPr/>
          <p:nvPr/>
        </p:nvSpPr>
        <p:spPr bwMode="auto">
          <a:xfrm>
            <a:off x="-132142" y="6350"/>
            <a:ext cx="9294001" cy="6948847"/>
          </a:xfrm>
          <a:custGeom>
            <a:avLst/>
            <a:gdLst>
              <a:gd name="T0" fmla="*/ 0 w 4326"/>
              <a:gd name="T1" fmla="*/ 0 h 3234"/>
              <a:gd name="T2" fmla="*/ 2135 w 4326"/>
              <a:gd name="T3" fmla="*/ 0 h 3234"/>
              <a:gd name="T4" fmla="*/ 4326 w 4326"/>
              <a:gd name="T5" fmla="*/ 3234 h 3234"/>
              <a:gd name="T6" fmla="*/ 0 w 4326"/>
              <a:gd name="T7" fmla="*/ 3234 h 3234"/>
              <a:gd name="T8" fmla="*/ 0 w 4326"/>
              <a:gd name="T9" fmla="*/ 0 h 3234"/>
            </a:gdLst>
            <a:ahLst/>
            <a:cxnLst>
              <a:cxn ang="0">
                <a:pos x="T0" y="T1"/>
              </a:cxn>
              <a:cxn ang="0">
                <a:pos x="T2" y="T3"/>
              </a:cxn>
              <a:cxn ang="0">
                <a:pos x="T4" y="T5"/>
              </a:cxn>
              <a:cxn ang="0">
                <a:pos x="T6" y="T7"/>
              </a:cxn>
              <a:cxn ang="0">
                <a:pos x="T8" y="T9"/>
              </a:cxn>
            </a:cxnLst>
            <a:rect l="0" t="0" r="r" b="b"/>
            <a:pathLst>
              <a:path w="4326" h="3234">
                <a:moveTo>
                  <a:pt x="0" y="0"/>
                </a:moveTo>
                <a:lnTo>
                  <a:pt x="2135" y="0"/>
                </a:lnTo>
                <a:lnTo>
                  <a:pt x="4326" y="3234"/>
                </a:lnTo>
                <a:lnTo>
                  <a:pt x="0" y="3234"/>
                </a:lnTo>
                <a:lnTo>
                  <a:pt x="0" y="0"/>
                </a:lnTo>
                <a:close/>
              </a:path>
            </a:pathLst>
          </a:custGeom>
          <a:solidFill>
            <a:schemeClr val="bg1">
              <a:alpha val="69804"/>
            </a:schemeClr>
          </a:solidFill>
          <a:ln w="6">
            <a:noFill/>
            <a:prstDash val="solid"/>
            <a:round/>
          </a:ln>
        </p:spPr>
        <p:txBody>
          <a:bodyPr vert="horz" wrap="square" lIns="121908" tIns="60954" rIns="121908" bIns="60954" numCol="1" anchor="t" anchorCtr="0" compatLnSpc="1"/>
          <a:lstStyle/>
          <a:p>
            <a:endParaRPr lang="zh-CN" altLang="en-US"/>
          </a:p>
        </p:txBody>
      </p:sp>
      <p:sp>
        <p:nvSpPr>
          <p:cNvPr id="74" name="Freeform 7"/>
          <p:cNvSpPr>
            <a:spLocks noEditPoints="1"/>
          </p:cNvSpPr>
          <p:nvPr/>
        </p:nvSpPr>
        <p:spPr bwMode="auto">
          <a:xfrm>
            <a:off x="6296264" y="6351"/>
            <a:ext cx="5892033" cy="6845300"/>
          </a:xfrm>
          <a:custGeom>
            <a:avLst/>
            <a:gdLst>
              <a:gd name="T0" fmla="*/ 658 w 2784"/>
              <a:gd name="T1" fmla="*/ 2207 h 3234"/>
              <a:gd name="T2" fmla="*/ 1354 w 2784"/>
              <a:gd name="T3" fmla="*/ 3234 h 3234"/>
              <a:gd name="T4" fmla="*/ 0 w 2784"/>
              <a:gd name="T5" fmla="*/ 3234 h 3234"/>
              <a:gd name="T6" fmla="*/ 658 w 2784"/>
              <a:gd name="T7" fmla="*/ 2207 h 3234"/>
              <a:gd name="T8" fmla="*/ 658 w 2784"/>
              <a:gd name="T9" fmla="*/ 2207 h 3234"/>
              <a:gd name="T10" fmla="*/ 1819 w 2784"/>
              <a:gd name="T11" fmla="*/ 390 h 3234"/>
              <a:gd name="T12" fmla="*/ 2069 w 2784"/>
              <a:gd name="T13" fmla="*/ 0 h 3234"/>
              <a:gd name="T14" fmla="*/ 2784 w 2784"/>
              <a:gd name="T15" fmla="*/ 0 h 3234"/>
              <a:gd name="T16" fmla="*/ 2784 w 2784"/>
              <a:gd name="T17" fmla="*/ 1811 h 3234"/>
              <a:gd name="T18" fmla="*/ 1819 w 2784"/>
              <a:gd name="T19" fmla="*/ 390 h 3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84" h="3234">
                <a:moveTo>
                  <a:pt x="658" y="2207"/>
                </a:moveTo>
                <a:lnTo>
                  <a:pt x="1354" y="3234"/>
                </a:lnTo>
                <a:lnTo>
                  <a:pt x="0" y="3234"/>
                </a:lnTo>
                <a:lnTo>
                  <a:pt x="658" y="2207"/>
                </a:lnTo>
                <a:lnTo>
                  <a:pt x="658" y="2207"/>
                </a:lnTo>
                <a:close/>
                <a:moveTo>
                  <a:pt x="1819" y="390"/>
                </a:moveTo>
                <a:lnTo>
                  <a:pt x="2069" y="0"/>
                </a:lnTo>
                <a:lnTo>
                  <a:pt x="2784" y="0"/>
                </a:lnTo>
                <a:lnTo>
                  <a:pt x="2784" y="1811"/>
                </a:lnTo>
                <a:lnTo>
                  <a:pt x="1819" y="390"/>
                </a:lnTo>
                <a:close/>
              </a:path>
            </a:pathLst>
          </a:custGeom>
          <a:solidFill>
            <a:srgbClr val="00B0F0"/>
          </a:solidFill>
          <a:ln w="6">
            <a:noFill/>
            <a:prstDash val="solid"/>
            <a:round/>
          </a:ln>
        </p:spPr>
        <p:txBody>
          <a:bodyPr vert="horz" wrap="square" lIns="121908" tIns="60954" rIns="121908" bIns="60954" numCol="1" anchor="t" anchorCtr="0" compatLnSpc="1"/>
          <a:lstStyle/>
          <a:p>
            <a:endParaRPr lang="zh-CN" altLang="en-US"/>
          </a:p>
        </p:txBody>
      </p:sp>
      <p:cxnSp>
        <p:nvCxnSpPr>
          <p:cNvPr id="75" name="直接连接符 74"/>
          <p:cNvCxnSpPr/>
          <p:nvPr/>
        </p:nvCxnSpPr>
        <p:spPr>
          <a:xfrm flipV="1">
            <a:off x="623311" y="2634421"/>
            <a:ext cx="5231180" cy="13515"/>
          </a:xfrm>
          <a:prstGeom prst="line">
            <a:avLst/>
          </a:prstGeom>
          <a:ln w="19050">
            <a:solidFill>
              <a:schemeClr val="accent1"/>
            </a:solidFill>
            <a:prstDash val="sysDot"/>
          </a:ln>
        </p:spPr>
        <p:style>
          <a:lnRef idx="1">
            <a:schemeClr val="accent1"/>
          </a:lnRef>
          <a:fillRef idx="0">
            <a:schemeClr val="accent1"/>
          </a:fillRef>
          <a:effectRef idx="0">
            <a:schemeClr val="accent1"/>
          </a:effectRef>
          <a:fontRef idx="minor">
            <a:schemeClr val="tx1"/>
          </a:fontRef>
        </p:style>
      </p:cxnSp>
      <p:sp>
        <p:nvSpPr>
          <p:cNvPr id="76" name="TextBox 75"/>
          <p:cNvSpPr txBox="1"/>
          <p:nvPr/>
        </p:nvSpPr>
        <p:spPr>
          <a:xfrm>
            <a:off x="1993027" y="2091351"/>
            <a:ext cx="1407733" cy="446264"/>
          </a:xfrm>
          <a:prstGeom prst="rect">
            <a:avLst/>
          </a:prstGeom>
          <a:noFill/>
        </p:spPr>
        <p:txBody>
          <a:bodyPr wrap="none" lIns="121908" tIns="60954" rIns="121908" bIns="60954" rtlCol="0">
            <a:spAutoFit/>
          </a:bodyPr>
          <a:lstStyle/>
          <a:p>
            <a:r>
              <a:rPr lang="en-US" altLang="zh-CN" dirty="0">
                <a:solidFill>
                  <a:schemeClr val="accent5">
                    <a:lumMod val="50000"/>
                  </a:schemeClr>
                </a:solidFill>
                <a:latin typeface="微软雅黑" panose="020B0503020204020204" pitchFamily="34" charset="-122"/>
                <a:ea typeface="微软雅黑" panose="020B0503020204020204" pitchFamily="34" charset="-122"/>
              </a:rPr>
              <a:t>Contents</a:t>
            </a:r>
            <a:endParaRPr lang="zh-CN" altLang="en-US" dirty="0">
              <a:solidFill>
                <a:schemeClr val="accent5">
                  <a:lumMod val="50000"/>
                </a:schemeClr>
              </a:solidFill>
              <a:latin typeface="微软雅黑" panose="020B0503020204020204" pitchFamily="34" charset="-122"/>
              <a:ea typeface="微软雅黑" panose="020B0503020204020204" pitchFamily="34" charset="-122"/>
            </a:endParaRPr>
          </a:p>
        </p:txBody>
      </p:sp>
      <p:sp>
        <p:nvSpPr>
          <p:cNvPr id="77" name="矩形 76"/>
          <p:cNvSpPr/>
          <p:nvPr/>
        </p:nvSpPr>
        <p:spPr>
          <a:xfrm>
            <a:off x="3393164" y="1911243"/>
            <a:ext cx="1203591" cy="697627"/>
          </a:xfrm>
          <a:prstGeom prst="rect">
            <a:avLst/>
          </a:prstGeom>
        </p:spPr>
        <p:txBody>
          <a:bodyPr wrap="none" lIns="121908" tIns="60954" rIns="121908" bIns="60954">
            <a:spAutoFit/>
          </a:bodyPr>
          <a:lstStyle/>
          <a:p>
            <a:r>
              <a:rPr lang="zh-CN" altLang="en-US" sz="3700" b="1" dirty="0">
                <a:solidFill>
                  <a:schemeClr val="accent5">
                    <a:lumMod val="50000"/>
                  </a:schemeClr>
                </a:solidFill>
                <a:latin typeface="微软雅黑" panose="020B0503020204020204" pitchFamily="34" charset="-122"/>
                <a:ea typeface="微软雅黑" panose="020B0503020204020204" pitchFamily="34" charset="-122"/>
              </a:rPr>
              <a:t>目录</a:t>
            </a:r>
            <a:endParaRPr lang="zh-CN" altLang="en-US" sz="3700" b="1" dirty="0">
              <a:solidFill>
                <a:schemeClr val="accent5">
                  <a:lumMod val="50000"/>
                </a:schemeClr>
              </a:solidFill>
              <a:latin typeface="微软雅黑" panose="020B0503020204020204" pitchFamily="34" charset="-122"/>
              <a:ea typeface="微软雅黑" panose="020B0503020204020204" pitchFamily="34" charset="-122"/>
            </a:endParaRPr>
          </a:p>
        </p:txBody>
      </p:sp>
      <p:grpSp>
        <p:nvGrpSpPr>
          <p:cNvPr id="78" name="组合 77"/>
          <p:cNvGrpSpPr/>
          <p:nvPr/>
        </p:nvGrpSpPr>
        <p:grpSpPr>
          <a:xfrm>
            <a:off x="4576991" y="2032240"/>
            <a:ext cx="640135" cy="455632"/>
            <a:chOff x="4304043" y="1286668"/>
            <a:chExt cx="3837944" cy="2757793"/>
          </a:xfrm>
          <a:effectLst>
            <a:outerShdw blurRad="381000" dist="254000" dir="8100000" algn="tr" rotWithShape="0">
              <a:prstClr val="black">
                <a:alpha val="40000"/>
              </a:prstClr>
            </a:outerShdw>
          </a:effectLst>
        </p:grpSpPr>
        <p:sp>
          <p:nvSpPr>
            <p:cNvPr id="79" name="圆角矩形 78"/>
            <p:cNvSpPr/>
            <p:nvPr/>
          </p:nvSpPr>
          <p:spPr>
            <a:xfrm>
              <a:off x="4304043" y="1286668"/>
              <a:ext cx="38379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0" name="圆角矩形 79"/>
            <p:cNvSpPr/>
            <p:nvPr/>
          </p:nvSpPr>
          <p:spPr>
            <a:xfrm>
              <a:off x="4351930" y="1330004"/>
              <a:ext cx="3742172" cy="2671122"/>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1" name="慧谷网PPT目录"/>
          <p:cNvGrpSpPr/>
          <p:nvPr/>
        </p:nvGrpSpPr>
        <p:grpSpPr bwMode="auto">
          <a:xfrm>
            <a:off x="1601115" y="2825995"/>
            <a:ext cx="576548" cy="473171"/>
            <a:chOff x="3050349" y="1839642"/>
            <a:chExt cx="833779" cy="682535"/>
          </a:xfrm>
        </p:grpSpPr>
        <p:sp>
          <p:nvSpPr>
            <p:cNvPr id="82" name="任意多边形 81"/>
            <p:cNvSpPr/>
            <p:nvPr/>
          </p:nvSpPr>
          <p:spPr>
            <a:xfrm rot="8100000" flipV="1">
              <a:off x="3050349" y="1844085"/>
              <a:ext cx="833779" cy="678092"/>
            </a:xfrm>
            <a:custGeom>
              <a:avLst/>
              <a:gdLst>
                <a:gd name="connsiteX0" fmla="*/ 122096 w 833718"/>
                <a:gd name="connsiteY0" fmla="*/ 556342 h 678436"/>
                <a:gd name="connsiteX1" fmla="*/ 68679 w 833718"/>
                <a:gd name="connsiteY1" fmla="*/ 32208 h 678436"/>
                <a:gd name="connsiteX2" fmla="*/ 94988 w 833718"/>
                <a:gd name="connsiteY2" fmla="*/ 0 h 678436"/>
                <a:gd name="connsiteX3" fmla="*/ 738731 w 833718"/>
                <a:gd name="connsiteY3" fmla="*/ 0 h 678436"/>
                <a:gd name="connsiteX4" fmla="*/ 765040 w 833718"/>
                <a:gd name="connsiteY4" fmla="*/ 32208 h 678436"/>
                <a:gd name="connsiteX5" fmla="*/ 711623 w 833718"/>
                <a:gd name="connsiteY5" fmla="*/ 556342 h 678436"/>
                <a:gd name="connsiteX6" fmla="*/ 122096 w 833718"/>
                <a:gd name="connsiteY6" fmla="*/ 556342 h 678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3718" h="678436">
                  <a:moveTo>
                    <a:pt x="122096" y="556342"/>
                  </a:moveTo>
                  <a:cubicBezTo>
                    <a:pt x="-20349" y="413897"/>
                    <a:pt x="-38155" y="194012"/>
                    <a:pt x="68679" y="32208"/>
                  </a:cubicBezTo>
                  <a:lnTo>
                    <a:pt x="94988" y="0"/>
                  </a:lnTo>
                  <a:lnTo>
                    <a:pt x="738731" y="0"/>
                  </a:lnTo>
                  <a:lnTo>
                    <a:pt x="765040" y="32208"/>
                  </a:lnTo>
                  <a:cubicBezTo>
                    <a:pt x="871873" y="194012"/>
                    <a:pt x="854068" y="413897"/>
                    <a:pt x="711623" y="556342"/>
                  </a:cubicBezTo>
                  <a:cubicBezTo>
                    <a:pt x="548830" y="719135"/>
                    <a:pt x="284889" y="719135"/>
                    <a:pt x="122096" y="556342"/>
                  </a:cubicBezTo>
                  <a:close/>
                </a:path>
              </a:pathLst>
            </a:custGeom>
            <a:solidFill>
              <a:srgbClr val="00B0F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600"/>
            </a:p>
          </p:txBody>
        </p:sp>
        <p:sp>
          <p:nvSpPr>
            <p:cNvPr id="83" name="文本框 6"/>
            <p:cNvSpPr txBox="1">
              <a:spLocks noChangeArrowheads="1"/>
            </p:cNvSpPr>
            <p:nvPr/>
          </p:nvSpPr>
          <p:spPr bwMode="auto">
            <a:xfrm>
              <a:off x="3051363" y="1839642"/>
              <a:ext cx="831749" cy="599343"/>
            </a:xfrm>
            <a:prstGeom prst="rect">
              <a:avLst/>
            </a:prstGeom>
            <a:noFill/>
            <a:ln w="9525">
              <a:noFill/>
              <a:miter lim="800000"/>
            </a:ln>
            <a:effectLst/>
          </p:spPr>
          <p:txBody>
            <a:bodyPr wrap="square">
              <a:spAutoFit/>
            </a:bodyPr>
            <a:lstStyle/>
            <a:p>
              <a:r>
                <a:rPr lang="en-US" altLang="zh-CN" dirty="0">
                  <a:solidFill>
                    <a:schemeClr val="bg1"/>
                  </a:solidFill>
                  <a:latin typeface="Impact" panose="020B0806030902050204" pitchFamily="34" charset="0"/>
                </a:rPr>
                <a:t>01</a:t>
              </a:r>
              <a:endParaRPr lang="zh-CN" altLang="en-US" dirty="0">
                <a:solidFill>
                  <a:schemeClr val="bg1"/>
                </a:solidFill>
                <a:latin typeface="Impact" panose="020B0806030902050204" pitchFamily="34" charset="0"/>
              </a:endParaRPr>
            </a:p>
          </p:txBody>
        </p:sp>
      </p:grpSp>
      <p:grpSp>
        <p:nvGrpSpPr>
          <p:cNvPr id="84" name="慧谷网PPT目录"/>
          <p:cNvGrpSpPr/>
          <p:nvPr/>
        </p:nvGrpSpPr>
        <p:grpSpPr bwMode="auto">
          <a:xfrm>
            <a:off x="1609095" y="6204925"/>
            <a:ext cx="626624" cy="469036"/>
            <a:chOff x="3037868" y="1844053"/>
            <a:chExt cx="906280" cy="678154"/>
          </a:xfrm>
        </p:grpSpPr>
        <p:sp>
          <p:nvSpPr>
            <p:cNvPr id="85" name="任意多边形 84"/>
            <p:cNvSpPr/>
            <p:nvPr/>
          </p:nvSpPr>
          <p:spPr>
            <a:xfrm rot="8100000" flipV="1">
              <a:off x="3050206" y="1844053"/>
              <a:ext cx="834142" cy="678154"/>
            </a:xfrm>
            <a:custGeom>
              <a:avLst/>
              <a:gdLst>
                <a:gd name="connsiteX0" fmla="*/ 122096 w 833718"/>
                <a:gd name="connsiteY0" fmla="*/ 556342 h 678436"/>
                <a:gd name="connsiteX1" fmla="*/ 68679 w 833718"/>
                <a:gd name="connsiteY1" fmla="*/ 32208 h 678436"/>
                <a:gd name="connsiteX2" fmla="*/ 94988 w 833718"/>
                <a:gd name="connsiteY2" fmla="*/ 0 h 678436"/>
                <a:gd name="connsiteX3" fmla="*/ 738731 w 833718"/>
                <a:gd name="connsiteY3" fmla="*/ 0 h 678436"/>
                <a:gd name="connsiteX4" fmla="*/ 765040 w 833718"/>
                <a:gd name="connsiteY4" fmla="*/ 32208 h 678436"/>
                <a:gd name="connsiteX5" fmla="*/ 711623 w 833718"/>
                <a:gd name="connsiteY5" fmla="*/ 556342 h 678436"/>
                <a:gd name="connsiteX6" fmla="*/ 122096 w 833718"/>
                <a:gd name="connsiteY6" fmla="*/ 556342 h 678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3718" h="678436">
                  <a:moveTo>
                    <a:pt x="122096" y="556342"/>
                  </a:moveTo>
                  <a:cubicBezTo>
                    <a:pt x="-20349" y="413897"/>
                    <a:pt x="-38155" y="194012"/>
                    <a:pt x="68679" y="32208"/>
                  </a:cubicBezTo>
                  <a:lnTo>
                    <a:pt x="94988" y="0"/>
                  </a:lnTo>
                  <a:lnTo>
                    <a:pt x="738731" y="0"/>
                  </a:lnTo>
                  <a:lnTo>
                    <a:pt x="765040" y="32208"/>
                  </a:lnTo>
                  <a:cubicBezTo>
                    <a:pt x="871873" y="194012"/>
                    <a:pt x="854068" y="413897"/>
                    <a:pt x="711623" y="556342"/>
                  </a:cubicBezTo>
                  <a:cubicBezTo>
                    <a:pt x="548830" y="719135"/>
                    <a:pt x="284889" y="719135"/>
                    <a:pt x="122096" y="556342"/>
                  </a:cubicBezTo>
                  <a:close/>
                </a:path>
              </a:pathLst>
            </a:custGeom>
            <a:solidFill>
              <a:srgbClr val="00B0F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600"/>
            </a:p>
          </p:txBody>
        </p:sp>
        <p:sp>
          <p:nvSpPr>
            <p:cNvPr id="86" name="文本框 39"/>
            <p:cNvSpPr txBox="1">
              <a:spLocks noChangeArrowheads="1"/>
            </p:cNvSpPr>
            <p:nvPr/>
          </p:nvSpPr>
          <p:spPr bwMode="auto">
            <a:xfrm>
              <a:off x="3037868" y="1885458"/>
              <a:ext cx="906280" cy="554540"/>
            </a:xfrm>
            <a:prstGeom prst="rect">
              <a:avLst/>
            </a:prstGeom>
            <a:noFill/>
            <a:ln w="9525">
              <a:noFill/>
              <a:miter lim="800000"/>
            </a:ln>
          </p:spPr>
          <p:txBody>
            <a:bodyPr wrap="square">
              <a:spAutoFit/>
            </a:bodyPr>
            <a:lstStyle/>
            <a:p>
              <a:r>
                <a:rPr lang="en-US" altLang="zh-CN" dirty="0">
                  <a:solidFill>
                    <a:schemeClr val="bg1"/>
                  </a:solidFill>
                  <a:latin typeface="Impact" panose="020B0806030902050204" pitchFamily="34" charset="0"/>
                </a:rPr>
                <a:t>0</a:t>
              </a:r>
              <a:r>
                <a:rPr lang="en-US" dirty="0">
                  <a:solidFill>
                    <a:schemeClr val="bg1"/>
                  </a:solidFill>
                  <a:latin typeface="Impact" panose="020B0806030902050204" pitchFamily="34" charset="0"/>
                </a:rPr>
                <a:t>6</a:t>
              </a:r>
              <a:endParaRPr lang="en-US" dirty="0">
                <a:solidFill>
                  <a:schemeClr val="bg1"/>
                </a:solidFill>
                <a:latin typeface="Impact" panose="020B0806030902050204" pitchFamily="34" charset="0"/>
              </a:endParaRPr>
            </a:p>
          </p:txBody>
        </p:sp>
      </p:grpSp>
      <p:grpSp>
        <p:nvGrpSpPr>
          <p:cNvPr id="87" name="慧谷网PPT目录"/>
          <p:cNvGrpSpPr/>
          <p:nvPr/>
        </p:nvGrpSpPr>
        <p:grpSpPr bwMode="auto">
          <a:xfrm>
            <a:off x="1601898" y="4820787"/>
            <a:ext cx="685000" cy="468993"/>
            <a:chOff x="3015664" y="1844084"/>
            <a:chExt cx="990617" cy="678092"/>
          </a:xfrm>
        </p:grpSpPr>
        <p:sp>
          <p:nvSpPr>
            <p:cNvPr id="88" name="任意多边形 87"/>
            <p:cNvSpPr/>
            <p:nvPr/>
          </p:nvSpPr>
          <p:spPr>
            <a:xfrm rot="8100000" flipV="1">
              <a:off x="3050167" y="1844084"/>
              <a:ext cx="834144" cy="678092"/>
            </a:xfrm>
            <a:custGeom>
              <a:avLst/>
              <a:gdLst>
                <a:gd name="connsiteX0" fmla="*/ 122096 w 833718"/>
                <a:gd name="connsiteY0" fmla="*/ 556342 h 678436"/>
                <a:gd name="connsiteX1" fmla="*/ 68679 w 833718"/>
                <a:gd name="connsiteY1" fmla="*/ 32208 h 678436"/>
                <a:gd name="connsiteX2" fmla="*/ 94988 w 833718"/>
                <a:gd name="connsiteY2" fmla="*/ 0 h 678436"/>
                <a:gd name="connsiteX3" fmla="*/ 738731 w 833718"/>
                <a:gd name="connsiteY3" fmla="*/ 0 h 678436"/>
                <a:gd name="connsiteX4" fmla="*/ 765040 w 833718"/>
                <a:gd name="connsiteY4" fmla="*/ 32208 h 678436"/>
                <a:gd name="connsiteX5" fmla="*/ 711623 w 833718"/>
                <a:gd name="connsiteY5" fmla="*/ 556342 h 678436"/>
                <a:gd name="connsiteX6" fmla="*/ 122096 w 833718"/>
                <a:gd name="connsiteY6" fmla="*/ 556342 h 678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3718" h="678436">
                  <a:moveTo>
                    <a:pt x="122096" y="556342"/>
                  </a:moveTo>
                  <a:cubicBezTo>
                    <a:pt x="-20349" y="413897"/>
                    <a:pt x="-38155" y="194012"/>
                    <a:pt x="68679" y="32208"/>
                  </a:cubicBezTo>
                  <a:lnTo>
                    <a:pt x="94988" y="0"/>
                  </a:lnTo>
                  <a:lnTo>
                    <a:pt x="738731" y="0"/>
                  </a:lnTo>
                  <a:lnTo>
                    <a:pt x="765040" y="32208"/>
                  </a:lnTo>
                  <a:cubicBezTo>
                    <a:pt x="871873" y="194012"/>
                    <a:pt x="854068" y="413897"/>
                    <a:pt x="711623" y="556342"/>
                  </a:cubicBezTo>
                  <a:cubicBezTo>
                    <a:pt x="548830" y="719135"/>
                    <a:pt x="284889" y="719135"/>
                    <a:pt x="122096" y="556342"/>
                  </a:cubicBezTo>
                  <a:close/>
                </a:path>
              </a:pathLst>
            </a:custGeom>
            <a:solidFill>
              <a:srgbClr val="00B0F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600"/>
            </a:p>
          </p:txBody>
        </p:sp>
        <p:sp>
          <p:nvSpPr>
            <p:cNvPr id="89" name="文本框 42"/>
            <p:cNvSpPr txBox="1">
              <a:spLocks noChangeArrowheads="1"/>
            </p:cNvSpPr>
            <p:nvPr/>
          </p:nvSpPr>
          <p:spPr bwMode="auto">
            <a:xfrm>
              <a:off x="3015664" y="1901392"/>
              <a:ext cx="990617" cy="600746"/>
            </a:xfrm>
            <a:prstGeom prst="rect">
              <a:avLst/>
            </a:prstGeom>
            <a:noFill/>
            <a:ln w="9525">
              <a:noFill/>
              <a:miter lim="800000"/>
            </a:ln>
          </p:spPr>
          <p:txBody>
            <a:bodyPr wrap="square">
              <a:spAutoFit/>
            </a:bodyPr>
            <a:lstStyle/>
            <a:p>
              <a:r>
                <a:rPr lang="en-US" altLang="zh-CN" dirty="0">
                  <a:solidFill>
                    <a:schemeClr val="bg1"/>
                  </a:solidFill>
                  <a:latin typeface="Impact" panose="020B0806030902050204" pitchFamily="34" charset="0"/>
                </a:rPr>
                <a:t>04</a:t>
              </a:r>
              <a:endParaRPr lang="zh-CN" altLang="en-US" dirty="0">
                <a:solidFill>
                  <a:schemeClr val="bg1"/>
                </a:solidFill>
                <a:latin typeface="Impact" panose="020B0806030902050204" pitchFamily="34" charset="0"/>
              </a:endParaRPr>
            </a:p>
          </p:txBody>
        </p:sp>
      </p:grpSp>
      <p:grpSp>
        <p:nvGrpSpPr>
          <p:cNvPr id="90" name="慧谷网PPT目录"/>
          <p:cNvGrpSpPr/>
          <p:nvPr/>
        </p:nvGrpSpPr>
        <p:grpSpPr bwMode="auto">
          <a:xfrm>
            <a:off x="1600990" y="4167004"/>
            <a:ext cx="609241" cy="468994"/>
            <a:chOff x="3050167" y="1844084"/>
            <a:chExt cx="881057" cy="678092"/>
          </a:xfrm>
          <a:effectLst/>
        </p:grpSpPr>
        <p:sp>
          <p:nvSpPr>
            <p:cNvPr id="91" name="任意多边形 90"/>
            <p:cNvSpPr/>
            <p:nvPr/>
          </p:nvSpPr>
          <p:spPr>
            <a:xfrm rot="8100000" flipV="1">
              <a:off x="3050167" y="1844084"/>
              <a:ext cx="834142" cy="678092"/>
            </a:xfrm>
            <a:custGeom>
              <a:avLst/>
              <a:gdLst>
                <a:gd name="connsiteX0" fmla="*/ 122096 w 833718"/>
                <a:gd name="connsiteY0" fmla="*/ 556342 h 678436"/>
                <a:gd name="connsiteX1" fmla="*/ 68679 w 833718"/>
                <a:gd name="connsiteY1" fmla="*/ 32208 h 678436"/>
                <a:gd name="connsiteX2" fmla="*/ 94988 w 833718"/>
                <a:gd name="connsiteY2" fmla="*/ 0 h 678436"/>
                <a:gd name="connsiteX3" fmla="*/ 738731 w 833718"/>
                <a:gd name="connsiteY3" fmla="*/ 0 h 678436"/>
                <a:gd name="connsiteX4" fmla="*/ 765040 w 833718"/>
                <a:gd name="connsiteY4" fmla="*/ 32208 h 678436"/>
                <a:gd name="connsiteX5" fmla="*/ 711623 w 833718"/>
                <a:gd name="connsiteY5" fmla="*/ 556342 h 678436"/>
                <a:gd name="connsiteX6" fmla="*/ 122096 w 833718"/>
                <a:gd name="connsiteY6" fmla="*/ 556342 h 678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3718" h="678436">
                  <a:moveTo>
                    <a:pt x="122096" y="556342"/>
                  </a:moveTo>
                  <a:cubicBezTo>
                    <a:pt x="-20349" y="413897"/>
                    <a:pt x="-38155" y="194012"/>
                    <a:pt x="68679" y="32208"/>
                  </a:cubicBezTo>
                  <a:lnTo>
                    <a:pt x="94988" y="0"/>
                  </a:lnTo>
                  <a:lnTo>
                    <a:pt x="738731" y="0"/>
                  </a:lnTo>
                  <a:lnTo>
                    <a:pt x="765040" y="32208"/>
                  </a:lnTo>
                  <a:cubicBezTo>
                    <a:pt x="871873" y="194012"/>
                    <a:pt x="854068" y="413897"/>
                    <a:pt x="711623" y="556342"/>
                  </a:cubicBezTo>
                  <a:cubicBezTo>
                    <a:pt x="548830" y="719135"/>
                    <a:pt x="284889" y="719135"/>
                    <a:pt x="122096" y="556342"/>
                  </a:cubicBezTo>
                  <a:close/>
                </a:path>
              </a:pathLst>
            </a:custGeom>
            <a:solidFill>
              <a:srgbClr val="00B0F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600"/>
            </a:p>
          </p:txBody>
        </p:sp>
        <p:sp>
          <p:nvSpPr>
            <p:cNvPr id="92" name="文本框 45"/>
            <p:cNvSpPr txBox="1">
              <a:spLocks noChangeArrowheads="1"/>
            </p:cNvSpPr>
            <p:nvPr/>
          </p:nvSpPr>
          <p:spPr bwMode="auto">
            <a:xfrm>
              <a:off x="3076867" y="1885458"/>
              <a:ext cx="854357" cy="600745"/>
            </a:xfrm>
            <a:prstGeom prst="rect">
              <a:avLst/>
            </a:prstGeom>
            <a:noFill/>
            <a:ln w="9525">
              <a:noFill/>
              <a:miter lim="800000"/>
            </a:ln>
          </p:spPr>
          <p:txBody>
            <a:bodyPr wrap="square">
              <a:spAutoFit/>
            </a:bodyPr>
            <a:lstStyle/>
            <a:p>
              <a:r>
                <a:rPr lang="en-US" altLang="zh-CN" dirty="0">
                  <a:solidFill>
                    <a:schemeClr val="bg1"/>
                  </a:solidFill>
                  <a:latin typeface="Impact" panose="020B0806030902050204" pitchFamily="34" charset="0"/>
                </a:rPr>
                <a:t>03</a:t>
              </a:r>
              <a:endParaRPr lang="zh-CN" altLang="en-US" dirty="0">
                <a:solidFill>
                  <a:schemeClr val="bg1"/>
                </a:solidFill>
                <a:latin typeface="Impact" panose="020B0806030902050204" pitchFamily="34" charset="0"/>
              </a:endParaRPr>
            </a:p>
          </p:txBody>
        </p:sp>
      </p:grpSp>
      <p:grpSp>
        <p:nvGrpSpPr>
          <p:cNvPr id="93" name="慧谷网PPT目录"/>
          <p:cNvGrpSpPr/>
          <p:nvPr/>
        </p:nvGrpSpPr>
        <p:grpSpPr bwMode="auto">
          <a:xfrm>
            <a:off x="1576242" y="3496221"/>
            <a:ext cx="771480" cy="470092"/>
            <a:chOff x="2998768" y="1844085"/>
            <a:chExt cx="1115681" cy="678092"/>
          </a:xfrm>
        </p:grpSpPr>
        <p:sp>
          <p:nvSpPr>
            <p:cNvPr id="94" name="任意多边形 93"/>
            <p:cNvSpPr/>
            <p:nvPr/>
          </p:nvSpPr>
          <p:spPr>
            <a:xfrm rot="8100000" flipV="1">
              <a:off x="3050349" y="1844085"/>
              <a:ext cx="833779" cy="678092"/>
            </a:xfrm>
            <a:custGeom>
              <a:avLst/>
              <a:gdLst>
                <a:gd name="connsiteX0" fmla="*/ 122096 w 833718"/>
                <a:gd name="connsiteY0" fmla="*/ 556342 h 678436"/>
                <a:gd name="connsiteX1" fmla="*/ 68679 w 833718"/>
                <a:gd name="connsiteY1" fmla="*/ 32208 h 678436"/>
                <a:gd name="connsiteX2" fmla="*/ 94988 w 833718"/>
                <a:gd name="connsiteY2" fmla="*/ 0 h 678436"/>
                <a:gd name="connsiteX3" fmla="*/ 738731 w 833718"/>
                <a:gd name="connsiteY3" fmla="*/ 0 h 678436"/>
                <a:gd name="connsiteX4" fmla="*/ 765040 w 833718"/>
                <a:gd name="connsiteY4" fmla="*/ 32208 h 678436"/>
                <a:gd name="connsiteX5" fmla="*/ 711623 w 833718"/>
                <a:gd name="connsiteY5" fmla="*/ 556342 h 678436"/>
                <a:gd name="connsiteX6" fmla="*/ 122096 w 833718"/>
                <a:gd name="connsiteY6" fmla="*/ 556342 h 678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3718" h="678436">
                  <a:moveTo>
                    <a:pt x="122096" y="556342"/>
                  </a:moveTo>
                  <a:cubicBezTo>
                    <a:pt x="-20349" y="413897"/>
                    <a:pt x="-38155" y="194012"/>
                    <a:pt x="68679" y="32208"/>
                  </a:cubicBezTo>
                  <a:lnTo>
                    <a:pt x="94988" y="0"/>
                  </a:lnTo>
                  <a:lnTo>
                    <a:pt x="738731" y="0"/>
                  </a:lnTo>
                  <a:lnTo>
                    <a:pt x="765040" y="32208"/>
                  </a:lnTo>
                  <a:cubicBezTo>
                    <a:pt x="871873" y="194012"/>
                    <a:pt x="854068" y="413897"/>
                    <a:pt x="711623" y="556342"/>
                  </a:cubicBezTo>
                  <a:cubicBezTo>
                    <a:pt x="548830" y="719135"/>
                    <a:pt x="284889" y="719135"/>
                    <a:pt x="122096" y="556342"/>
                  </a:cubicBezTo>
                  <a:close/>
                </a:path>
              </a:pathLst>
            </a:custGeom>
            <a:solidFill>
              <a:srgbClr val="00B0F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600"/>
            </a:p>
          </p:txBody>
        </p:sp>
        <p:sp>
          <p:nvSpPr>
            <p:cNvPr id="95" name="文本框 48"/>
            <p:cNvSpPr txBox="1">
              <a:spLocks noChangeArrowheads="1"/>
            </p:cNvSpPr>
            <p:nvPr/>
          </p:nvSpPr>
          <p:spPr bwMode="auto">
            <a:xfrm>
              <a:off x="2998768" y="1855131"/>
              <a:ext cx="1115681" cy="599342"/>
            </a:xfrm>
            <a:prstGeom prst="rect">
              <a:avLst/>
            </a:prstGeom>
            <a:noFill/>
            <a:ln w="9525">
              <a:noFill/>
              <a:miter lim="800000"/>
            </a:ln>
          </p:spPr>
          <p:txBody>
            <a:bodyPr wrap="square">
              <a:spAutoFit/>
            </a:bodyPr>
            <a:lstStyle/>
            <a:p>
              <a:r>
                <a:rPr lang="en-US" altLang="zh-CN" dirty="0">
                  <a:solidFill>
                    <a:schemeClr val="bg1"/>
                  </a:solidFill>
                  <a:latin typeface="Impact" panose="020B0806030902050204" pitchFamily="34" charset="0"/>
                </a:rPr>
                <a:t>02</a:t>
              </a:r>
              <a:endParaRPr lang="zh-CN" altLang="en-US" dirty="0">
                <a:solidFill>
                  <a:schemeClr val="bg1"/>
                </a:solidFill>
                <a:latin typeface="Impact" panose="020B0806030902050204" pitchFamily="34" charset="0"/>
              </a:endParaRPr>
            </a:p>
          </p:txBody>
        </p:sp>
      </p:grpSp>
      <p:grpSp>
        <p:nvGrpSpPr>
          <p:cNvPr id="96" name="慧谷网PPT目录"/>
          <p:cNvGrpSpPr/>
          <p:nvPr/>
        </p:nvGrpSpPr>
        <p:grpSpPr>
          <a:xfrm>
            <a:off x="2441349" y="2765208"/>
            <a:ext cx="2924179" cy="414020"/>
            <a:chOff x="4234903" y="1011639"/>
            <a:chExt cx="2672037" cy="378271"/>
          </a:xfrm>
        </p:grpSpPr>
        <p:sp>
          <p:nvSpPr>
            <p:cNvPr id="97" name="圆角矩形 96"/>
            <p:cNvSpPr/>
            <p:nvPr/>
          </p:nvSpPr>
          <p:spPr>
            <a:xfrm>
              <a:off x="4234903" y="1029467"/>
              <a:ext cx="2569345" cy="351085"/>
            </a:xfrm>
            <a:prstGeom prst="roundRect">
              <a:avLst/>
            </a:prstGeom>
            <a:solidFill>
              <a:srgbClr val="00B0F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endParaRPr lang="zh-CN" altLang="en-US" sz="3600" dirty="0">
                <a:latin typeface="+mj-lt"/>
                <a:ea typeface="Arial Unicode MS" panose="020B0604020202020204" pitchFamily="34" charset="-122"/>
                <a:cs typeface="Arial Unicode MS" panose="020B0604020202020204" pitchFamily="34" charset="-122"/>
              </a:endParaRPr>
            </a:p>
          </p:txBody>
        </p:sp>
        <p:sp>
          <p:nvSpPr>
            <p:cNvPr id="98" name="矩形 97"/>
            <p:cNvSpPr/>
            <p:nvPr/>
          </p:nvSpPr>
          <p:spPr>
            <a:xfrm>
              <a:off x="4523870" y="1011639"/>
              <a:ext cx="2383070" cy="378271"/>
            </a:xfrm>
            <a:prstGeom prst="rect">
              <a:avLst/>
            </a:prstGeom>
          </p:spPr>
          <p:txBody>
            <a:bodyPr wrap="square" lIns="121960" tIns="60980" rIns="121960" bIns="60980">
              <a:spAutoFit/>
            </a:bodyPr>
            <a:lstStyle/>
            <a:p>
              <a:pPr algn="l">
                <a:defRPr/>
              </a:pPr>
              <a:r>
                <a:rPr lang="zh-CN" altLang="en-US" sz="19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掌门安全介绍</a:t>
              </a:r>
              <a:endParaRPr lang="zh-CN" altLang="en-US" sz="19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grpSp>
      <p:grpSp>
        <p:nvGrpSpPr>
          <p:cNvPr id="99" name="慧谷网PPT目录"/>
          <p:cNvGrpSpPr/>
          <p:nvPr/>
        </p:nvGrpSpPr>
        <p:grpSpPr>
          <a:xfrm>
            <a:off x="2423403" y="3456302"/>
            <a:ext cx="2811797" cy="415539"/>
            <a:chOff x="4218505" y="1635519"/>
            <a:chExt cx="2569345" cy="379660"/>
          </a:xfrm>
        </p:grpSpPr>
        <p:sp>
          <p:nvSpPr>
            <p:cNvPr id="100" name="圆角矩形 99"/>
            <p:cNvSpPr/>
            <p:nvPr/>
          </p:nvSpPr>
          <p:spPr>
            <a:xfrm>
              <a:off x="4218505" y="1664094"/>
              <a:ext cx="2569345" cy="351085"/>
            </a:xfrm>
            <a:prstGeom prst="roundRect">
              <a:avLst/>
            </a:prstGeom>
            <a:solidFill>
              <a:srgbClr val="00B0F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endParaRPr lang="zh-CN" altLang="en-US" sz="3600" dirty="0">
                <a:latin typeface="+mj-lt"/>
                <a:ea typeface="Arial Unicode MS" panose="020B0604020202020204" pitchFamily="34" charset="-122"/>
                <a:cs typeface="Arial Unicode MS" panose="020B0604020202020204" pitchFamily="34" charset="-122"/>
              </a:endParaRPr>
            </a:p>
          </p:txBody>
        </p:sp>
        <p:sp>
          <p:nvSpPr>
            <p:cNvPr id="101" name="矩形 100"/>
            <p:cNvSpPr/>
            <p:nvPr/>
          </p:nvSpPr>
          <p:spPr>
            <a:xfrm>
              <a:off x="4527124" y="1635519"/>
              <a:ext cx="1820488" cy="378272"/>
            </a:xfrm>
            <a:prstGeom prst="rect">
              <a:avLst/>
            </a:prstGeom>
          </p:spPr>
          <p:txBody>
            <a:bodyPr wrap="square" lIns="121960" tIns="60980" rIns="121960" bIns="60980">
              <a:spAutoFit/>
            </a:bodyPr>
            <a:lstStyle/>
            <a:p>
              <a:pPr algn="l">
                <a:defRPr/>
              </a:pPr>
              <a:r>
                <a:rPr sz="19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产品总体概览</a:t>
              </a:r>
              <a:endParaRPr sz="19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grpSp>
      <p:grpSp>
        <p:nvGrpSpPr>
          <p:cNvPr id="102" name="慧谷网PPT目录"/>
          <p:cNvGrpSpPr/>
          <p:nvPr/>
        </p:nvGrpSpPr>
        <p:grpSpPr>
          <a:xfrm>
            <a:off x="2441349" y="4162141"/>
            <a:ext cx="2811797" cy="414020"/>
            <a:chOff x="4234903" y="2340748"/>
            <a:chExt cx="2569345" cy="378271"/>
          </a:xfrm>
        </p:grpSpPr>
        <p:sp>
          <p:nvSpPr>
            <p:cNvPr id="103" name="圆角矩形 102"/>
            <p:cNvSpPr/>
            <p:nvPr/>
          </p:nvSpPr>
          <p:spPr>
            <a:xfrm>
              <a:off x="4234903" y="2355033"/>
              <a:ext cx="2569345" cy="351085"/>
            </a:xfrm>
            <a:prstGeom prst="roundRect">
              <a:avLst/>
            </a:prstGeom>
            <a:solidFill>
              <a:srgbClr val="00B0F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endParaRPr lang="zh-CN" altLang="en-US" sz="3600" dirty="0">
                <a:latin typeface="+mj-lt"/>
                <a:ea typeface="Arial Unicode MS" panose="020B0604020202020204" pitchFamily="34" charset="-122"/>
                <a:cs typeface="Arial Unicode MS" panose="020B0604020202020204" pitchFamily="34" charset="-122"/>
              </a:endParaRPr>
            </a:p>
          </p:txBody>
        </p:sp>
        <p:sp>
          <p:nvSpPr>
            <p:cNvPr id="104" name="矩形 103"/>
            <p:cNvSpPr/>
            <p:nvPr/>
          </p:nvSpPr>
          <p:spPr>
            <a:xfrm>
              <a:off x="4498335" y="2340748"/>
              <a:ext cx="2265281" cy="378271"/>
            </a:xfrm>
            <a:prstGeom prst="rect">
              <a:avLst/>
            </a:prstGeom>
          </p:spPr>
          <p:txBody>
            <a:bodyPr wrap="square" lIns="121960" tIns="60980" rIns="121960" bIns="60980">
              <a:spAutoFit/>
            </a:bodyPr>
            <a:lstStyle/>
            <a:p>
              <a:pPr algn="l">
                <a:defRPr/>
              </a:pPr>
              <a:r>
                <a:rPr sz="19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四大核心功能</a:t>
              </a:r>
              <a:endParaRPr sz="19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grpSp>
      <p:grpSp>
        <p:nvGrpSpPr>
          <p:cNvPr id="105" name="慧谷网PPT目录"/>
          <p:cNvGrpSpPr/>
          <p:nvPr/>
        </p:nvGrpSpPr>
        <p:grpSpPr>
          <a:xfrm>
            <a:off x="2441349" y="4829180"/>
            <a:ext cx="2917822" cy="415539"/>
            <a:chOff x="4234903" y="2980362"/>
            <a:chExt cx="2666228" cy="379659"/>
          </a:xfrm>
        </p:grpSpPr>
        <p:sp>
          <p:nvSpPr>
            <p:cNvPr id="106" name="圆角矩形 105"/>
            <p:cNvSpPr/>
            <p:nvPr/>
          </p:nvSpPr>
          <p:spPr>
            <a:xfrm>
              <a:off x="4234903" y="3008936"/>
              <a:ext cx="2569345" cy="351085"/>
            </a:xfrm>
            <a:prstGeom prst="roundRect">
              <a:avLst/>
            </a:prstGeom>
            <a:solidFill>
              <a:srgbClr val="00B0F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endParaRPr lang="zh-CN" altLang="en-US" sz="3600" dirty="0">
                <a:latin typeface="+mj-lt"/>
                <a:ea typeface="Arial Unicode MS" panose="020B0604020202020204" pitchFamily="34" charset="-122"/>
                <a:cs typeface="Arial Unicode MS" panose="020B0604020202020204" pitchFamily="34" charset="-122"/>
              </a:endParaRPr>
            </a:p>
          </p:txBody>
        </p:sp>
        <p:sp>
          <p:nvSpPr>
            <p:cNvPr id="107" name="矩形 106"/>
            <p:cNvSpPr/>
            <p:nvPr/>
          </p:nvSpPr>
          <p:spPr>
            <a:xfrm>
              <a:off x="4515159" y="2980362"/>
              <a:ext cx="2385972" cy="378271"/>
            </a:xfrm>
            <a:prstGeom prst="rect">
              <a:avLst/>
            </a:prstGeom>
          </p:spPr>
          <p:txBody>
            <a:bodyPr wrap="square" lIns="121960" tIns="60980" rIns="121960" bIns="60980">
              <a:spAutoFit/>
            </a:bodyPr>
            <a:lstStyle/>
            <a:p>
              <a:pPr algn="l">
                <a:defRPr/>
              </a:pPr>
              <a:r>
                <a:rPr sz="19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其他辅助功能</a:t>
              </a:r>
              <a:endParaRPr sz="19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grpSp>
      <p:grpSp>
        <p:nvGrpSpPr>
          <p:cNvPr id="108" name="慧谷网PPT目录"/>
          <p:cNvGrpSpPr/>
          <p:nvPr/>
        </p:nvGrpSpPr>
        <p:grpSpPr>
          <a:xfrm>
            <a:off x="2441349" y="6183956"/>
            <a:ext cx="2811797" cy="429260"/>
            <a:chOff x="4234903" y="3641472"/>
            <a:chExt cx="2569345" cy="392196"/>
          </a:xfrm>
        </p:grpSpPr>
        <p:sp>
          <p:nvSpPr>
            <p:cNvPr id="109" name="圆角矩形 108"/>
            <p:cNvSpPr/>
            <p:nvPr/>
          </p:nvSpPr>
          <p:spPr>
            <a:xfrm>
              <a:off x="4234903" y="3669023"/>
              <a:ext cx="2569345" cy="351085"/>
            </a:xfrm>
            <a:prstGeom prst="roundRect">
              <a:avLst/>
            </a:prstGeom>
            <a:solidFill>
              <a:srgbClr val="00B0F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endParaRPr lang="zh-CN" altLang="en-US" sz="3600" dirty="0">
                <a:latin typeface="+mj-lt"/>
                <a:ea typeface="Arial Unicode MS" panose="020B0604020202020204" pitchFamily="34" charset="-122"/>
                <a:cs typeface="Arial Unicode MS" panose="020B0604020202020204" pitchFamily="34" charset="-122"/>
              </a:endParaRPr>
            </a:p>
          </p:txBody>
        </p:sp>
        <p:sp>
          <p:nvSpPr>
            <p:cNvPr id="110" name="矩形 109"/>
            <p:cNvSpPr/>
            <p:nvPr/>
          </p:nvSpPr>
          <p:spPr>
            <a:xfrm>
              <a:off x="4541794" y="3641472"/>
              <a:ext cx="1877509" cy="392196"/>
            </a:xfrm>
            <a:prstGeom prst="rect">
              <a:avLst/>
            </a:prstGeom>
          </p:spPr>
          <p:txBody>
            <a:bodyPr wrap="square" lIns="121960" tIns="60980" rIns="121960" bIns="60980">
              <a:spAutoFit/>
            </a:bodyPr>
            <a:lstStyle/>
            <a:p>
              <a:pPr>
                <a:defRPr/>
              </a:pPr>
              <a:r>
                <a:rPr lang="zh-CN" altLang="en-US" sz="20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典型客户案例</a:t>
              </a:r>
              <a:endParaRPr lang="zh-CN" altLang="zh-CN" sz="20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grpSp>
      <p:sp>
        <p:nvSpPr>
          <p:cNvPr id="54" name="慧谷网PPT目录"/>
          <p:cNvSpPr/>
          <p:nvPr/>
        </p:nvSpPr>
        <p:spPr>
          <a:xfrm rot="16200000">
            <a:off x="874371" y="2809141"/>
            <a:ext cx="432765" cy="510504"/>
          </a:xfrm>
          <a:prstGeom prst="down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419" tIns="45709" rIns="91419" bIns="45709" rtlCol="0" anchor="ctr"/>
          <a:lstStyle/>
          <a:p>
            <a:pPr algn="ctr"/>
            <a:endParaRPr lang="zh-CN" altLang="en-US"/>
          </a:p>
        </p:txBody>
      </p:sp>
      <p:grpSp>
        <p:nvGrpSpPr>
          <p:cNvPr id="3" name="慧谷网PPT目录"/>
          <p:cNvGrpSpPr/>
          <p:nvPr/>
        </p:nvGrpSpPr>
        <p:grpSpPr bwMode="auto">
          <a:xfrm>
            <a:off x="1603380" y="5521665"/>
            <a:ext cx="626624" cy="469036"/>
            <a:chOff x="3037868" y="1844053"/>
            <a:chExt cx="906280" cy="678154"/>
          </a:xfrm>
        </p:grpSpPr>
        <p:sp>
          <p:nvSpPr>
            <p:cNvPr id="4" name="任意多边形 3"/>
            <p:cNvSpPr/>
            <p:nvPr/>
          </p:nvSpPr>
          <p:spPr>
            <a:xfrm rot="8100000" flipV="1">
              <a:off x="3050206" y="1844053"/>
              <a:ext cx="834142" cy="678154"/>
            </a:xfrm>
            <a:custGeom>
              <a:avLst/>
              <a:gdLst>
                <a:gd name="connsiteX0" fmla="*/ 122096 w 833718"/>
                <a:gd name="connsiteY0" fmla="*/ 556342 h 678436"/>
                <a:gd name="connsiteX1" fmla="*/ 68679 w 833718"/>
                <a:gd name="connsiteY1" fmla="*/ 32208 h 678436"/>
                <a:gd name="connsiteX2" fmla="*/ 94988 w 833718"/>
                <a:gd name="connsiteY2" fmla="*/ 0 h 678436"/>
                <a:gd name="connsiteX3" fmla="*/ 738731 w 833718"/>
                <a:gd name="connsiteY3" fmla="*/ 0 h 678436"/>
                <a:gd name="connsiteX4" fmla="*/ 765040 w 833718"/>
                <a:gd name="connsiteY4" fmla="*/ 32208 h 678436"/>
                <a:gd name="connsiteX5" fmla="*/ 711623 w 833718"/>
                <a:gd name="connsiteY5" fmla="*/ 556342 h 678436"/>
                <a:gd name="connsiteX6" fmla="*/ 122096 w 833718"/>
                <a:gd name="connsiteY6" fmla="*/ 556342 h 678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3718" h="678436">
                  <a:moveTo>
                    <a:pt x="122096" y="556342"/>
                  </a:moveTo>
                  <a:cubicBezTo>
                    <a:pt x="-20349" y="413897"/>
                    <a:pt x="-38155" y="194012"/>
                    <a:pt x="68679" y="32208"/>
                  </a:cubicBezTo>
                  <a:lnTo>
                    <a:pt x="94988" y="0"/>
                  </a:lnTo>
                  <a:lnTo>
                    <a:pt x="738731" y="0"/>
                  </a:lnTo>
                  <a:lnTo>
                    <a:pt x="765040" y="32208"/>
                  </a:lnTo>
                  <a:cubicBezTo>
                    <a:pt x="871873" y="194012"/>
                    <a:pt x="854068" y="413897"/>
                    <a:pt x="711623" y="556342"/>
                  </a:cubicBezTo>
                  <a:cubicBezTo>
                    <a:pt x="548830" y="719135"/>
                    <a:pt x="284889" y="719135"/>
                    <a:pt x="122096" y="556342"/>
                  </a:cubicBezTo>
                  <a:close/>
                </a:path>
              </a:pathLst>
            </a:custGeom>
            <a:solidFill>
              <a:srgbClr val="00B0F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p>
              <a:pPr algn="ctr">
                <a:defRPr/>
              </a:pPr>
              <a:endParaRPr lang="zh-CN" altLang="en-US" sz="1600"/>
            </a:p>
          </p:txBody>
        </p:sp>
        <p:sp>
          <p:nvSpPr>
            <p:cNvPr id="5" name="文本框 39"/>
            <p:cNvSpPr txBox="1">
              <a:spLocks noChangeArrowheads="1"/>
            </p:cNvSpPr>
            <p:nvPr/>
          </p:nvSpPr>
          <p:spPr bwMode="auto">
            <a:xfrm>
              <a:off x="3037868" y="1885458"/>
              <a:ext cx="906280" cy="600746"/>
            </a:xfrm>
            <a:prstGeom prst="rect">
              <a:avLst/>
            </a:prstGeom>
            <a:noFill/>
            <a:ln w="9525">
              <a:noFill/>
              <a:miter lim="800000"/>
            </a:ln>
          </p:spPr>
          <p:txBody>
            <a:bodyPr wrap="square">
              <a:spAutoFit/>
            </a:bodyPr>
            <a:p>
              <a:r>
                <a:rPr lang="en-US" altLang="zh-CN" dirty="0">
                  <a:solidFill>
                    <a:schemeClr val="bg1"/>
                  </a:solidFill>
                  <a:latin typeface="Impact" panose="020B0806030902050204" pitchFamily="34" charset="0"/>
                </a:rPr>
                <a:t>05</a:t>
              </a:r>
              <a:endParaRPr lang="zh-CN" altLang="en-US" dirty="0">
                <a:solidFill>
                  <a:schemeClr val="bg1"/>
                </a:solidFill>
                <a:latin typeface="Impact" panose="020B0806030902050204" pitchFamily="34" charset="0"/>
              </a:endParaRPr>
            </a:p>
          </p:txBody>
        </p:sp>
      </p:grpSp>
      <p:grpSp>
        <p:nvGrpSpPr>
          <p:cNvPr id="6" name="慧谷网PPT目录"/>
          <p:cNvGrpSpPr/>
          <p:nvPr/>
        </p:nvGrpSpPr>
        <p:grpSpPr>
          <a:xfrm>
            <a:off x="2488339" y="5536256"/>
            <a:ext cx="2811797" cy="429260"/>
            <a:chOff x="4234903" y="3656556"/>
            <a:chExt cx="2569345" cy="392196"/>
          </a:xfrm>
        </p:grpSpPr>
        <p:sp>
          <p:nvSpPr>
            <p:cNvPr id="7" name="圆角矩形 6"/>
            <p:cNvSpPr/>
            <p:nvPr/>
          </p:nvSpPr>
          <p:spPr>
            <a:xfrm>
              <a:off x="4234903" y="3669023"/>
              <a:ext cx="2569345" cy="351085"/>
            </a:xfrm>
            <a:prstGeom prst="roundRect">
              <a:avLst/>
            </a:prstGeom>
            <a:solidFill>
              <a:srgbClr val="00B0F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p>
              <a:pPr algn="l">
                <a:defRPr/>
              </a:pPr>
              <a:endParaRPr lang="zh-CN" altLang="en-US" sz="3600" dirty="0">
                <a:latin typeface="+mj-lt"/>
                <a:ea typeface="Arial Unicode MS" panose="020B0604020202020204" pitchFamily="34" charset="-122"/>
                <a:cs typeface="Arial Unicode MS" panose="020B0604020202020204" pitchFamily="34" charset="-122"/>
              </a:endParaRPr>
            </a:p>
          </p:txBody>
        </p:sp>
        <p:sp>
          <p:nvSpPr>
            <p:cNvPr id="8" name="矩形 7"/>
            <p:cNvSpPr/>
            <p:nvPr/>
          </p:nvSpPr>
          <p:spPr>
            <a:xfrm>
              <a:off x="4488993" y="3656556"/>
              <a:ext cx="1877509" cy="392196"/>
            </a:xfrm>
            <a:prstGeom prst="rect">
              <a:avLst/>
            </a:prstGeom>
          </p:spPr>
          <p:txBody>
            <a:bodyPr wrap="square" lIns="121960" tIns="60980" rIns="121960" bIns="60980">
              <a:spAutoFit/>
            </a:bodyPr>
            <a:p>
              <a:pPr algn="l">
                <a:defRPr/>
              </a:pPr>
              <a:r>
                <a:rPr lang="en-US" altLang="zh-CN" sz="20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DSC</a:t>
              </a:r>
              <a:r>
                <a:rPr lang="zh-CN" altLang="en-US" sz="20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产品优势</a:t>
              </a:r>
              <a:endParaRPr lang="zh-CN" altLang="en-US" sz="20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grpSp>
    </p:spTree>
  </p:cSld>
  <p:clrMapOvr>
    <a:masterClrMapping/>
  </p:clrMapOvr>
  <p:transition spd="slow" advClick="0" advTm="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1"/>
                                        </p:tgtEl>
                                        <p:attrNameLst>
                                          <p:attrName>style.visibility</p:attrName>
                                        </p:attrNameLst>
                                      </p:cBhvr>
                                      <p:to>
                                        <p:strVal val="visible"/>
                                      </p:to>
                                    </p:set>
                                    <p:animEffect transition="in" filter="wipe(down)">
                                      <p:cBhvr>
                                        <p:cTn id="7" dur="500"/>
                                        <p:tgtEl>
                                          <p:spTgt spid="81"/>
                                        </p:tgtEl>
                                      </p:cBhvr>
                                    </p:animEffect>
                                  </p:childTnLst>
                                </p:cTn>
                              </p:par>
                              <p:par>
                                <p:cTn id="8" presetID="22" presetClass="entr" presetSubtype="4" fill="hold" nodeType="withEffect">
                                  <p:stCondLst>
                                    <p:cond delay="0"/>
                                  </p:stCondLst>
                                  <p:childTnLst>
                                    <p:set>
                                      <p:cBhvr>
                                        <p:cTn id="9" dur="1" fill="hold">
                                          <p:stCondLst>
                                            <p:cond delay="0"/>
                                          </p:stCondLst>
                                        </p:cTn>
                                        <p:tgtEl>
                                          <p:spTgt spid="96"/>
                                        </p:tgtEl>
                                        <p:attrNameLst>
                                          <p:attrName>style.visibility</p:attrName>
                                        </p:attrNameLst>
                                      </p:cBhvr>
                                      <p:to>
                                        <p:strVal val="visible"/>
                                      </p:to>
                                    </p:set>
                                    <p:animEffect transition="in" filter="wipe(down)">
                                      <p:cBhvr>
                                        <p:cTn id="10" dur="500"/>
                                        <p:tgtEl>
                                          <p:spTgt spid="9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93"/>
                                        </p:tgtEl>
                                        <p:attrNameLst>
                                          <p:attrName>style.visibility</p:attrName>
                                        </p:attrNameLst>
                                      </p:cBhvr>
                                      <p:to>
                                        <p:strVal val="visible"/>
                                      </p:to>
                                    </p:set>
                                    <p:animEffect transition="in" filter="wipe(down)">
                                      <p:cBhvr>
                                        <p:cTn id="15" dur="500"/>
                                        <p:tgtEl>
                                          <p:spTgt spid="93"/>
                                        </p:tgtEl>
                                      </p:cBhvr>
                                    </p:animEffect>
                                  </p:childTnLst>
                                </p:cTn>
                              </p:par>
                              <p:par>
                                <p:cTn id="16" presetID="22" presetClass="entr" presetSubtype="4" fill="hold" nodeType="withEffect">
                                  <p:stCondLst>
                                    <p:cond delay="0"/>
                                  </p:stCondLst>
                                  <p:childTnLst>
                                    <p:set>
                                      <p:cBhvr>
                                        <p:cTn id="17" dur="1" fill="hold">
                                          <p:stCondLst>
                                            <p:cond delay="0"/>
                                          </p:stCondLst>
                                        </p:cTn>
                                        <p:tgtEl>
                                          <p:spTgt spid="99"/>
                                        </p:tgtEl>
                                        <p:attrNameLst>
                                          <p:attrName>style.visibility</p:attrName>
                                        </p:attrNameLst>
                                      </p:cBhvr>
                                      <p:to>
                                        <p:strVal val="visible"/>
                                      </p:to>
                                    </p:set>
                                    <p:animEffect transition="in" filter="wipe(down)">
                                      <p:cBhvr>
                                        <p:cTn id="18" dur="500"/>
                                        <p:tgtEl>
                                          <p:spTgt spid="9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90"/>
                                        </p:tgtEl>
                                        <p:attrNameLst>
                                          <p:attrName>style.visibility</p:attrName>
                                        </p:attrNameLst>
                                      </p:cBhvr>
                                      <p:to>
                                        <p:strVal val="visible"/>
                                      </p:to>
                                    </p:set>
                                    <p:animEffect transition="in" filter="wipe(down)">
                                      <p:cBhvr>
                                        <p:cTn id="23" dur="500"/>
                                        <p:tgtEl>
                                          <p:spTgt spid="90"/>
                                        </p:tgtEl>
                                      </p:cBhvr>
                                    </p:animEffect>
                                  </p:childTnLst>
                                </p:cTn>
                              </p:par>
                              <p:par>
                                <p:cTn id="24" presetID="22" presetClass="entr" presetSubtype="4" fill="hold" nodeType="withEffect">
                                  <p:stCondLst>
                                    <p:cond delay="0"/>
                                  </p:stCondLst>
                                  <p:childTnLst>
                                    <p:set>
                                      <p:cBhvr>
                                        <p:cTn id="25" dur="1" fill="hold">
                                          <p:stCondLst>
                                            <p:cond delay="0"/>
                                          </p:stCondLst>
                                        </p:cTn>
                                        <p:tgtEl>
                                          <p:spTgt spid="102"/>
                                        </p:tgtEl>
                                        <p:attrNameLst>
                                          <p:attrName>style.visibility</p:attrName>
                                        </p:attrNameLst>
                                      </p:cBhvr>
                                      <p:to>
                                        <p:strVal val="visible"/>
                                      </p:to>
                                    </p:set>
                                    <p:animEffect transition="in" filter="wipe(down)">
                                      <p:cBhvr>
                                        <p:cTn id="26" dur="500"/>
                                        <p:tgtEl>
                                          <p:spTgt spid="102"/>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87"/>
                                        </p:tgtEl>
                                        <p:attrNameLst>
                                          <p:attrName>style.visibility</p:attrName>
                                        </p:attrNameLst>
                                      </p:cBhvr>
                                      <p:to>
                                        <p:strVal val="visible"/>
                                      </p:to>
                                    </p:set>
                                    <p:animEffect transition="in" filter="wipe(down)">
                                      <p:cBhvr>
                                        <p:cTn id="31" dur="500"/>
                                        <p:tgtEl>
                                          <p:spTgt spid="87"/>
                                        </p:tgtEl>
                                      </p:cBhvr>
                                    </p:animEffect>
                                  </p:childTnLst>
                                </p:cTn>
                              </p:par>
                              <p:par>
                                <p:cTn id="32" presetID="22" presetClass="entr" presetSubtype="4" fill="hold" nodeType="withEffect">
                                  <p:stCondLst>
                                    <p:cond delay="0"/>
                                  </p:stCondLst>
                                  <p:childTnLst>
                                    <p:set>
                                      <p:cBhvr>
                                        <p:cTn id="33" dur="1" fill="hold">
                                          <p:stCondLst>
                                            <p:cond delay="0"/>
                                          </p:stCondLst>
                                        </p:cTn>
                                        <p:tgtEl>
                                          <p:spTgt spid="105"/>
                                        </p:tgtEl>
                                        <p:attrNameLst>
                                          <p:attrName>style.visibility</p:attrName>
                                        </p:attrNameLst>
                                      </p:cBhvr>
                                      <p:to>
                                        <p:strVal val="visible"/>
                                      </p:to>
                                    </p:set>
                                    <p:animEffect transition="in" filter="wipe(down)">
                                      <p:cBhvr>
                                        <p:cTn id="34" dur="500"/>
                                        <p:tgtEl>
                                          <p:spTgt spid="105"/>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wipe(down)">
                                      <p:cBhvr>
                                        <p:cTn id="39" dur="500"/>
                                        <p:tgtEl>
                                          <p:spTgt spid="3"/>
                                        </p:tgtEl>
                                      </p:cBhvr>
                                    </p:animEffect>
                                  </p:childTnLst>
                                </p:cTn>
                              </p:par>
                              <p:par>
                                <p:cTn id="40" presetID="22" presetClass="entr" presetSubtype="4" fill="hold" nodeType="with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wipe(down)">
                                      <p:cBhvr>
                                        <p:cTn id="42" dur="500"/>
                                        <p:tgtEl>
                                          <p:spTgt spid="6"/>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84"/>
                                        </p:tgtEl>
                                        <p:attrNameLst>
                                          <p:attrName>style.visibility</p:attrName>
                                        </p:attrNameLst>
                                      </p:cBhvr>
                                      <p:to>
                                        <p:strVal val="visible"/>
                                      </p:to>
                                    </p:set>
                                    <p:animEffect transition="in" filter="wipe(down)">
                                      <p:cBhvr>
                                        <p:cTn id="47" dur="500"/>
                                        <p:tgtEl>
                                          <p:spTgt spid="84"/>
                                        </p:tgtEl>
                                      </p:cBhvr>
                                    </p:animEffect>
                                  </p:childTnLst>
                                </p:cTn>
                              </p:par>
                              <p:par>
                                <p:cTn id="48" presetID="22" presetClass="entr" presetSubtype="4" fill="hold" nodeType="withEffect">
                                  <p:stCondLst>
                                    <p:cond delay="0"/>
                                  </p:stCondLst>
                                  <p:childTnLst>
                                    <p:set>
                                      <p:cBhvr>
                                        <p:cTn id="49" dur="1" fill="hold">
                                          <p:stCondLst>
                                            <p:cond delay="0"/>
                                          </p:stCondLst>
                                        </p:cTn>
                                        <p:tgtEl>
                                          <p:spTgt spid="108"/>
                                        </p:tgtEl>
                                        <p:attrNameLst>
                                          <p:attrName>style.visibility</p:attrName>
                                        </p:attrNameLst>
                                      </p:cBhvr>
                                      <p:to>
                                        <p:strVal val="visible"/>
                                      </p:to>
                                    </p:set>
                                    <p:animEffect transition="in" filter="wipe(down)">
                                      <p:cBhvr>
                                        <p:cTn id="50" dur="500"/>
                                        <p:tgtEl>
                                          <p:spTgt spid="108"/>
                                        </p:tgtEl>
                                      </p:cBhvr>
                                    </p:animEffect>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54"/>
                                        </p:tgtEl>
                                        <p:attrNameLst>
                                          <p:attrName>style.visibility</p:attrName>
                                        </p:attrNameLst>
                                      </p:cBhvr>
                                      <p:to>
                                        <p:strVal val="visible"/>
                                      </p:to>
                                    </p:set>
                                    <p:anim calcmode="lin" valueType="num">
                                      <p:cBhvr additive="base">
                                        <p:cTn id="55" dur="500" fill="hold"/>
                                        <p:tgtEl>
                                          <p:spTgt spid="54"/>
                                        </p:tgtEl>
                                        <p:attrNameLst>
                                          <p:attrName>ppt_x</p:attrName>
                                        </p:attrNameLst>
                                      </p:cBhvr>
                                      <p:tavLst>
                                        <p:tav tm="0">
                                          <p:val>
                                            <p:strVal val="#ppt_x"/>
                                          </p:val>
                                        </p:tav>
                                        <p:tav tm="100000">
                                          <p:val>
                                            <p:strVal val="#ppt_x"/>
                                          </p:val>
                                        </p:tav>
                                      </p:tavLst>
                                    </p:anim>
                                    <p:anim calcmode="lin" valueType="num">
                                      <p:cBhvr additive="base">
                                        <p:cTn id="56" dur="500" fill="hold"/>
                                        <p:tgtEl>
                                          <p:spTgt spid="5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bldLvl="0" animBg="1"/>
      <p:bldP spid="54"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矩形 3"/>
          <p:cNvSpPr>
            <a:spLocks noChangeArrowheads="1"/>
          </p:cNvSpPr>
          <p:nvPr/>
        </p:nvSpPr>
        <p:spPr bwMode="auto">
          <a:xfrm>
            <a:off x="1073958" y="224898"/>
            <a:ext cx="2757805" cy="582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spcBef>
                <a:spcPct val="0"/>
              </a:spcBef>
              <a:buNone/>
            </a:pPr>
            <a:r>
              <a:rPr lang="en-US" altLang="zh-CN" b="1" dirty="0">
                <a:solidFill>
                  <a:schemeClr val="tx1">
                    <a:lumMod val="65000"/>
                    <a:lumOff val="35000"/>
                  </a:schemeClr>
                </a:solidFill>
                <a:latin typeface="Arial" panose="020B0604020202020204" pitchFamily="34" charset="0"/>
                <a:cs typeface="Arial" panose="020B0604020202020204" pitchFamily="34" charset="0"/>
                <a:sym typeface="Impact" panose="020B0806030902050204" pitchFamily="34" charset="0"/>
              </a:rPr>
              <a:t>2.10 DSC</a:t>
            </a:r>
            <a:r>
              <a:rPr lang="zh-CN" altLang="en-US" b="1" dirty="0">
                <a:solidFill>
                  <a:schemeClr val="tx1">
                    <a:lumMod val="65000"/>
                    <a:lumOff val="35000"/>
                  </a:schemeClr>
                </a:solidFill>
                <a:latin typeface="Arial" panose="020B0604020202020204" pitchFamily="34" charset="0"/>
                <a:cs typeface="Arial" panose="020B0604020202020204" pitchFamily="34" charset="0"/>
                <a:sym typeface="Impact" panose="020B0806030902050204" pitchFamily="34" charset="0"/>
              </a:rPr>
              <a:t>简介</a:t>
            </a:r>
            <a:endParaRPr lang="zh-CN" altLang="en-US" b="1" dirty="0">
              <a:solidFill>
                <a:schemeClr val="tx1">
                  <a:lumMod val="65000"/>
                  <a:lumOff val="35000"/>
                </a:schemeClr>
              </a:solidFill>
              <a:latin typeface="Arial" panose="020B0604020202020204" pitchFamily="34" charset="0"/>
              <a:ea typeface="宋体" pitchFamily="2" charset="-122"/>
              <a:cs typeface="Arial" panose="020B0604020202020204" pitchFamily="34" charset="0"/>
              <a:sym typeface="Impact" panose="020B0806030902050204" pitchFamily="34" charset="0"/>
            </a:endParaRPr>
          </a:p>
        </p:txBody>
      </p:sp>
      <p:sp>
        <p:nvSpPr>
          <p:cNvPr id="30" name="文本框 37"/>
          <p:cNvSpPr txBox="1"/>
          <p:nvPr/>
        </p:nvSpPr>
        <p:spPr>
          <a:xfrm>
            <a:off x="1073958" y="759817"/>
            <a:ext cx="2308007" cy="335915"/>
          </a:xfrm>
          <a:prstGeom prst="rect">
            <a:avLst/>
          </a:prstGeom>
          <a:noFill/>
        </p:spPr>
        <p:txBody>
          <a:bodyPr wrap="square" lIns="91431" tIns="45716" rIns="91431" bIns="45716" rtlCol="0">
            <a:spAutoFit/>
          </a:bodyPr>
          <a:lstStyle>
            <a:defPPr>
              <a:defRPr lang="zh-CN"/>
            </a:defPPr>
            <a:lvl1pPr>
              <a:defRPr sz="1600">
                <a:solidFill>
                  <a:schemeClr val="tx1">
                    <a:lumMod val="50000"/>
                    <a:lumOff val="50000"/>
                  </a:schemeClr>
                </a:solidFill>
                <a:latin typeface="Arial" panose="020B0604020202020204" pitchFamily="34" charset="0"/>
                <a:cs typeface="Arial" panose="020B0604020202020204" pitchFamily="34" charset="0"/>
              </a:defRPr>
            </a:lvl1pPr>
          </a:lstStyle>
          <a:p>
            <a:r>
              <a:rPr lang="en-US" altLang="zh-CN" dirty="0">
                <a:solidFill>
                  <a:schemeClr val="tx1">
                    <a:lumMod val="65000"/>
                    <a:lumOff val="35000"/>
                  </a:schemeClr>
                </a:solidFill>
                <a:sym typeface="+mn-ea"/>
              </a:rPr>
              <a:t>Brief Introduction</a:t>
            </a:r>
            <a:endParaRPr lang="zh-CN" altLang="en-US" dirty="0">
              <a:solidFill>
                <a:schemeClr val="tx1">
                  <a:lumMod val="65000"/>
                  <a:lumOff val="35000"/>
                </a:schemeClr>
              </a:solidFill>
            </a:endParaRPr>
          </a:p>
        </p:txBody>
      </p:sp>
      <p:sp>
        <p:nvSpPr>
          <p:cNvPr id="32" name="矩形 31"/>
          <p:cNvSpPr/>
          <p:nvPr/>
        </p:nvSpPr>
        <p:spPr>
          <a:xfrm>
            <a:off x="7921473" y="1360082"/>
            <a:ext cx="4270527" cy="2496963"/>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7" name="组合 6"/>
          <p:cNvGrpSpPr/>
          <p:nvPr/>
        </p:nvGrpSpPr>
        <p:grpSpPr>
          <a:xfrm>
            <a:off x="3877310" y="1306195"/>
            <a:ext cx="3984625" cy="5085080"/>
            <a:chOff x="5638" y="6172"/>
            <a:chExt cx="6725" cy="3932"/>
          </a:xfrm>
        </p:grpSpPr>
        <p:sp>
          <p:nvSpPr>
            <p:cNvPr id="41" name="矩形 40"/>
            <p:cNvSpPr/>
            <p:nvPr/>
          </p:nvSpPr>
          <p:spPr>
            <a:xfrm>
              <a:off x="5638" y="6172"/>
              <a:ext cx="6725" cy="3932"/>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6037" y="6561"/>
              <a:ext cx="3793" cy="331"/>
            </a:xfrm>
            <a:prstGeom prst="rect">
              <a:avLst/>
            </a:prstGeom>
          </p:spPr>
          <p:txBody>
            <a:bodyPr wrap="square" lIns="91431" tIns="45716" rIns="91431" bIns="45716">
              <a:spAutoFit/>
            </a:bodyPr>
            <a:lstStyle/>
            <a:p>
              <a:r>
                <a:rPr lang="en-US" sz="2200" b="1" dirty="0">
                  <a:solidFill>
                    <a:schemeClr val="bg1">
                      <a:lumMod val="95000"/>
                    </a:schemeClr>
                  </a:solidFill>
                  <a:latin typeface="微软雅黑" panose="020B0503020204020204" pitchFamily="34" charset="-122"/>
                  <a:ea typeface="微软雅黑" panose="020B0503020204020204" pitchFamily="34" charset="-122"/>
                </a:rPr>
                <a:t>DSC</a:t>
              </a:r>
              <a:r>
                <a:rPr lang="zh-CN" altLang="en-US" sz="2200" b="1" dirty="0">
                  <a:solidFill>
                    <a:schemeClr val="bg1">
                      <a:lumMod val="95000"/>
                    </a:schemeClr>
                  </a:solidFill>
                  <a:latin typeface="微软雅黑" panose="020B0503020204020204" pitchFamily="34" charset="-122"/>
                  <a:ea typeface="微软雅黑" panose="020B0503020204020204" pitchFamily="34" charset="-122"/>
                </a:rPr>
                <a:t>产品简介</a:t>
              </a:r>
              <a:endParaRPr lang="zh-CN" altLang="en-US" sz="2200" b="1" dirty="0">
                <a:solidFill>
                  <a:schemeClr val="bg1">
                    <a:lumMod val="95000"/>
                  </a:schemeClr>
                </a:solidFill>
                <a:latin typeface="微软雅黑" panose="020B0503020204020204" pitchFamily="34" charset="-122"/>
                <a:ea typeface="微软雅黑" panose="020B0503020204020204" pitchFamily="34" charset="-122"/>
              </a:endParaRPr>
            </a:p>
          </p:txBody>
        </p:sp>
        <p:sp>
          <p:nvSpPr>
            <p:cNvPr id="12" name="矩形 47"/>
            <p:cNvSpPr>
              <a:spLocks noChangeArrowheads="1"/>
            </p:cNvSpPr>
            <p:nvPr/>
          </p:nvSpPr>
          <p:spPr bwMode="auto">
            <a:xfrm>
              <a:off x="6037" y="7379"/>
              <a:ext cx="6064" cy="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20000"/>
                </a:lnSpc>
                <a:spcBef>
                  <a:spcPct val="0"/>
                </a:spcBef>
                <a:buNone/>
              </a:pPr>
              <a:r>
                <a:rPr lang="zh-CN" altLang="en-US" sz="1400" dirty="0">
                  <a:solidFill>
                    <a:schemeClr val="bg1">
                      <a:lumMod val="95000"/>
                    </a:schemeClr>
                  </a:solidFill>
                  <a:sym typeface="微软雅黑" panose="020B0503020204020204" pitchFamily="34" charset="-122"/>
                </a:rPr>
                <a:t>掌门DS</a:t>
              </a:r>
              <a:r>
                <a:rPr lang="en-US" altLang="zh-CN" sz="1400" dirty="0">
                  <a:solidFill>
                    <a:schemeClr val="bg1">
                      <a:lumMod val="95000"/>
                    </a:schemeClr>
                  </a:solidFill>
                  <a:sym typeface="微软雅黑" panose="020B0503020204020204" pitchFamily="34" charset="-122"/>
                </a:rPr>
                <a:t>C</a:t>
              </a:r>
              <a:r>
                <a:rPr lang="zh-CN" altLang="en-US" sz="1400" dirty="0">
                  <a:solidFill>
                    <a:schemeClr val="bg1">
                      <a:lumMod val="95000"/>
                    </a:schemeClr>
                  </a:solidFill>
                  <a:sym typeface="微软雅黑" panose="020B0503020204020204" pitchFamily="34" charset="-122"/>
                </a:rPr>
                <a:t>加密系统集文件加密、端口与存储设备管理、外发管控、加密文件内部授权（DRM）、上网行为监控、桌面管理于一体，全方位立体式保护企业核心数据不外泄。</a:t>
              </a:r>
              <a:endParaRPr lang="zh-CN" altLang="en-US" sz="1400" dirty="0">
                <a:solidFill>
                  <a:schemeClr val="bg1">
                    <a:lumMod val="95000"/>
                  </a:schemeClr>
                </a:solidFill>
                <a:sym typeface="微软雅黑" panose="020B0503020204020204" pitchFamily="34" charset="-122"/>
              </a:endParaRPr>
            </a:p>
          </p:txBody>
        </p:sp>
      </p:grpSp>
      <p:sp>
        <p:nvSpPr>
          <p:cNvPr id="13" name="矩形 12"/>
          <p:cNvSpPr/>
          <p:nvPr/>
        </p:nvSpPr>
        <p:spPr>
          <a:xfrm>
            <a:off x="8206740" y="1657350"/>
            <a:ext cx="4128770" cy="397510"/>
          </a:xfrm>
          <a:prstGeom prst="rect">
            <a:avLst/>
          </a:prstGeom>
        </p:spPr>
        <p:txBody>
          <a:bodyPr wrap="square" lIns="91431" tIns="45716" rIns="91431" bIns="45716">
            <a:spAutoFit/>
          </a:bodyPr>
          <a:lstStyle/>
          <a:p>
            <a:r>
              <a:rPr lang="zh-CN" altLang="en-US" sz="2000" b="1" dirty="0">
                <a:solidFill>
                  <a:schemeClr val="tx1"/>
                </a:solidFill>
                <a:latin typeface="微软雅黑" panose="020B0503020204020204" pitchFamily="34" charset="-122"/>
                <a:ea typeface="微软雅黑" panose="020B0503020204020204" pitchFamily="34" charset="-122"/>
              </a:rPr>
              <a:t>良好防护效果 提升企业竞争力</a:t>
            </a:r>
            <a:endParaRPr lang="zh-CN" altLang="en-US" sz="2000" b="1" dirty="0">
              <a:solidFill>
                <a:schemeClr val="tx1"/>
              </a:solidFill>
              <a:latin typeface="微软雅黑" panose="020B0503020204020204" pitchFamily="34" charset="-122"/>
              <a:ea typeface="微软雅黑" panose="020B0503020204020204" pitchFamily="34" charset="-122"/>
            </a:endParaRPr>
          </a:p>
        </p:txBody>
      </p:sp>
      <p:sp>
        <p:nvSpPr>
          <p:cNvPr id="14" name="矩形 47"/>
          <p:cNvSpPr>
            <a:spLocks noChangeArrowheads="1"/>
          </p:cNvSpPr>
          <p:nvPr/>
        </p:nvSpPr>
        <p:spPr bwMode="auto">
          <a:xfrm>
            <a:off x="8206831" y="2176112"/>
            <a:ext cx="3808706" cy="1123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p>
            <a:pPr>
              <a:lnSpc>
                <a:spcPct val="120000"/>
              </a:lnSpc>
              <a:spcBef>
                <a:spcPct val="0"/>
              </a:spcBef>
              <a:buFont typeface="Arial" panose="020B0604020202020204" pitchFamily="34" charset="0"/>
              <a:buNone/>
            </a:pPr>
            <a:r>
              <a:rPr lang="zh-CN" altLang="en-US" sz="14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DSC加密系统让加密文档在内部交互无感知，外部交互无障碍。提高企业内部的有效运转，降低泄密导致的损失，无形中提升企业核心竞争力。</a:t>
            </a:r>
            <a:endParaRPr lang="zh-CN" altLang="en-US" sz="14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9" name="组合 8"/>
          <p:cNvGrpSpPr/>
          <p:nvPr/>
        </p:nvGrpSpPr>
        <p:grpSpPr>
          <a:xfrm>
            <a:off x="10795" y="1330960"/>
            <a:ext cx="3636645" cy="2636520"/>
            <a:chOff x="0" y="2134"/>
            <a:chExt cx="5526" cy="1331"/>
          </a:xfrm>
        </p:grpSpPr>
        <p:sp>
          <p:nvSpPr>
            <p:cNvPr id="6" name="矩形 5"/>
            <p:cNvSpPr/>
            <p:nvPr/>
          </p:nvSpPr>
          <p:spPr>
            <a:xfrm>
              <a:off x="0" y="2134"/>
              <a:ext cx="5526" cy="1331"/>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47"/>
            <p:cNvSpPr>
              <a:spLocks noChangeArrowheads="1"/>
            </p:cNvSpPr>
            <p:nvPr/>
          </p:nvSpPr>
          <p:spPr bwMode="auto">
            <a:xfrm>
              <a:off x="467" y="2328"/>
              <a:ext cx="4884" cy="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p>
              <a:pPr>
                <a:lnSpc>
                  <a:spcPct val="120000"/>
                </a:lnSpc>
                <a:spcBef>
                  <a:spcPct val="0"/>
                </a:spcBef>
                <a:buFont typeface="Arial" panose="020B0604020202020204" pitchFamily="34" charset="0"/>
                <a:buNone/>
              </a:pPr>
              <a:r>
                <a:rPr lang="zh-CN" altLang="en-US" sz="1400" dirty="0">
                  <a:solidFill>
                    <a:schemeClr val="bg1">
                      <a:lumMod val="95000"/>
                    </a:schemeClr>
                  </a:solidFill>
                  <a:latin typeface="微软雅黑" panose="020B0503020204020204" pitchFamily="34" charset="-122"/>
                  <a:ea typeface="微软雅黑" panose="020B0503020204020204" pitchFamily="34" charset="-122"/>
                  <a:sym typeface="微软雅黑" panose="020B0503020204020204" pitchFamily="34" charset="-122"/>
                </a:rPr>
                <a:t>掌门</a:t>
              </a:r>
              <a:r>
                <a:rPr lang="en-US" altLang="zh-CN" sz="1400" dirty="0">
                  <a:solidFill>
                    <a:schemeClr val="bg1">
                      <a:lumMod val="95000"/>
                    </a:schemeClr>
                  </a:solidFill>
                  <a:latin typeface="微软雅黑" panose="020B0503020204020204" pitchFamily="34" charset="-122"/>
                  <a:ea typeface="微软雅黑" panose="020B0503020204020204" pitchFamily="34" charset="-122"/>
                  <a:sym typeface="微软雅黑" panose="020B0503020204020204" pitchFamily="34" charset="-122"/>
                </a:rPr>
                <a:t>DSC</a:t>
              </a:r>
              <a:r>
                <a:rPr lang="zh-CN" altLang="en-US" sz="1400" dirty="0">
                  <a:solidFill>
                    <a:schemeClr val="bg1">
                      <a:lumMod val="95000"/>
                    </a:schemeClr>
                  </a:solidFill>
                  <a:latin typeface="微软雅黑" panose="020B0503020204020204" pitchFamily="34" charset="-122"/>
                  <a:ea typeface="微软雅黑" panose="020B0503020204020204" pitchFamily="34" charset="-122"/>
                  <a:sym typeface="微软雅黑" panose="020B0503020204020204" pitchFamily="34" charset="-122"/>
                </a:rPr>
                <a:t>加密系统由服务器、控制台和客户端三部分组成。</a:t>
              </a:r>
              <a:endParaRPr lang="zh-CN" altLang="en-US" sz="1400" dirty="0">
                <a:solidFill>
                  <a:schemeClr val="bg1">
                    <a:lumMod val="9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5" name="矩形 4"/>
          <p:cNvSpPr/>
          <p:nvPr/>
        </p:nvSpPr>
        <p:spPr>
          <a:xfrm>
            <a:off x="1270" y="4015740"/>
            <a:ext cx="3594100" cy="2400300"/>
          </a:xfrm>
          <a:prstGeom prst="rect">
            <a:avLst/>
          </a:prstGeom>
          <a:blipFill>
            <a:blip r:embed="rId1" cstate="print"/>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7945120" y="3967480"/>
            <a:ext cx="4129405" cy="2400300"/>
          </a:xfrm>
          <a:prstGeom prst="rect">
            <a:avLst/>
          </a:prstGeom>
          <a:blipFill>
            <a:blip r:embed="rId1" cstate="print"/>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15" name="图片 14" descr="销掌门-透明背景-logo"/>
          <p:cNvPicPr>
            <a:picLocks noChangeAspect="1"/>
          </p:cNvPicPr>
          <p:nvPr/>
        </p:nvPicPr>
        <p:blipFill>
          <a:blip r:embed="rId2" cstate="print"/>
          <a:stretch>
            <a:fillRect/>
          </a:stretch>
        </p:blipFill>
        <p:spPr>
          <a:xfrm>
            <a:off x="10789920" y="167005"/>
            <a:ext cx="1132205" cy="829310"/>
          </a:xfrm>
          <a:prstGeom prst="rect">
            <a:avLst/>
          </a:prstGeom>
        </p:spPr>
      </p:pic>
    </p:spTree>
  </p:cSld>
  <p:clrMapOvr>
    <a:masterClrMapping/>
  </p:clrMapOvr>
  <p:transition>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000" fill="hold">
                                          <p:stCondLst>
                                            <p:cond delay="0"/>
                                          </p:stCondLst>
                                        </p:cTn>
                                        <p:tgtEl>
                                          <p:spTgt spid="29"/>
                                        </p:tgtEl>
                                        <p:attrNameLst>
                                          <p:attrName>style.visibility</p:attrName>
                                        </p:attrNameLst>
                                      </p:cBhvr>
                                      <p:to>
                                        <p:strVal val="visible"/>
                                      </p:to>
                                    </p:set>
                                    <p:animEffect transition="in" filter="wipe(left)">
                                      <p:cBhvr>
                                        <p:cTn id="7" dur="1000"/>
                                        <p:tgtEl>
                                          <p:spTgt spid="29"/>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000" fill="hold">
                                          <p:stCondLst>
                                            <p:cond delay="0"/>
                                          </p:stCondLst>
                                        </p:cTn>
                                        <p:tgtEl>
                                          <p:spTgt spid="30"/>
                                        </p:tgtEl>
                                        <p:attrNameLst>
                                          <p:attrName>style.visibility</p:attrName>
                                        </p:attrNameLst>
                                      </p:cBhvr>
                                      <p:to>
                                        <p:strVal val="visible"/>
                                      </p:to>
                                    </p:set>
                                    <p:animEffect transition="in" filter="wipe(left)">
                                      <p:cBhvr>
                                        <p:cTn id="11" dur="1000"/>
                                        <p:tgtEl>
                                          <p:spTgt spid="30"/>
                                        </p:tgtEl>
                                      </p:cBhvr>
                                    </p:animEffect>
                                  </p:childTnLst>
                                </p:cTn>
                              </p:par>
                            </p:childTnLst>
                          </p:cTn>
                        </p:par>
                        <p:par>
                          <p:cTn id="12" fill="hold">
                            <p:stCondLst>
                              <p:cond delay="2000"/>
                            </p:stCondLst>
                            <p:childTnLst>
                              <p:par>
                                <p:cTn id="13" presetID="2" presetClass="entr" presetSubtype="4"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000" fill="hold">
                                          <p:stCondLst>
                                            <p:cond delay="0"/>
                                          </p:stCondLst>
                                        </p:cTn>
                                        <p:tgtEl>
                                          <p:spTgt spid="5"/>
                                        </p:tgtEl>
                                        <p:attrNameLst>
                                          <p:attrName>style.visibility</p:attrName>
                                        </p:attrNameLst>
                                      </p:cBhvr>
                                      <p:to>
                                        <p:strVal val="visible"/>
                                      </p:to>
                                    </p:set>
                                    <p:anim calcmode="lin" valueType="num">
                                      <p:cBhvr additive="base">
                                        <p:cTn id="19" dur="1000" fill="hold"/>
                                        <p:tgtEl>
                                          <p:spTgt spid="5"/>
                                        </p:tgtEl>
                                        <p:attrNameLst>
                                          <p:attrName>ppt_x</p:attrName>
                                        </p:attrNameLst>
                                      </p:cBhvr>
                                      <p:tavLst>
                                        <p:tav tm="0">
                                          <p:val>
                                            <p:strVal val="#ppt_x"/>
                                          </p:val>
                                        </p:tav>
                                        <p:tav tm="100000">
                                          <p:val>
                                            <p:strVal val="#ppt_x"/>
                                          </p:val>
                                        </p:tav>
                                      </p:tavLst>
                                    </p:anim>
                                    <p:anim calcmode="lin" valueType="num">
                                      <p:cBhvr additive="base">
                                        <p:cTn id="20" dur="1000" fill="hold"/>
                                        <p:tgtEl>
                                          <p:spTgt spid="5"/>
                                        </p:tgtEl>
                                        <p:attrNameLst>
                                          <p:attrName>ppt_y</p:attrName>
                                        </p:attrNameLst>
                                      </p:cBhvr>
                                      <p:tavLst>
                                        <p:tav tm="0">
                                          <p:val>
                                            <p:strVal val="1+#ppt_h/2"/>
                                          </p:val>
                                        </p:tav>
                                        <p:tav tm="100000">
                                          <p:val>
                                            <p:strVal val="#ppt_y"/>
                                          </p:val>
                                        </p:tav>
                                      </p:tavLst>
                                    </p:anim>
                                  </p:childTnLst>
                                </p:cTn>
                              </p:par>
                            </p:childTnLst>
                          </p:cTn>
                        </p:par>
                        <p:par>
                          <p:cTn id="21" fill="hold">
                            <p:stCondLst>
                              <p:cond delay="2500"/>
                            </p:stCondLst>
                            <p:childTnLst>
                              <p:par>
                                <p:cTn id="22" presetID="2" presetClass="entr" presetSubtype="4" fill="hold" nodeType="after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fill="hold"/>
                                        <p:tgtEl>
                                          <p:spTgt spid="7"/>
                                        </p:tgtEl>
                                        <p:attrNameLst>
                                          <p:attrName>ppt_x</p:attrName>
                                        </p:attrNameLst>
                                      </p:cBhvr>
                                      <p:tavLst>
                                        <p:tav tm="0">
                                          <p:val>
                                            <p:strVal val="#ppt_x"/>
                                          </p:val>
                                        </p:tav>
                                        <p:tav tm="100000">
                                          <p:val>
                                            <p:strVal val="#ppt_x"/>
                                          </p:val>
                                        </p:tav>
                                      </p:tavLst>
                                    </p:anim>
                                    <p:anim calcmode="lin" valueType="num">
                                      <p:cBhvr additive="base">
                                        <p:cTn id="25" dur="500" fill="hold"/>
                                        <p:tgtEl>
                                          <p:spTgt spid="7"/>
                                        </p:tgtEl>
                                        <p:attrNameLst>
                                          <p:attrName>ppt_y</p:attrName>
                                        </p:attrNameLst>
                                      </p:cBhvr>
                                      <p:tavLst>
                                        <p:tav tm="0">
                                          <p:val>
                                            <p:strVal val="1+#ppt_h/2"/>
                                          </p:val>
                                        </p:tav>
                                        <p:tav tm="100000">
                                          <p:val>
                                            <p:strVal val="#ppt_y"/>
                                          </p:val>
                                        </p:tav>
                                      </p:tavLst>
                                    </p:anim>
                                  </p:childTnLst>
                                </p:cTn>
                              </p:par>
                            </p:childTnLst>
                          </p:cTn>
                        </p:par>
                        <p:par>
                          <p:cTn id="26" fill="hold">
                            <p:stCondLst>
                              <p:cond delay="3000"/>
                            </p:stCondLst>
                            <p:childTnLst>
                              <p:par>
                                <p:cTn id="27" presetID="2" presetClass="entr" presetSubtype="4" fill="hold" grpId="0" nodeType="afterEffect">
                                  <p:stCondLst>
                                    <p:cond delay="0"/>
                                  </p:stCondLst>
                                  <p:childTnLst>
                                    <p:set>
                                      <p:cBhvr>
                                        <p:cTn id="28" dur="1000" fill="hold">
                                          <p:stCondLst>
                                            <p:cond delay="0"/>
                                          </p:stCondLst>
                                        </p:cTn>
                                        <p:tgtEl>
                                          <p:spTgt spid="32"/>
                                        </p:tgtEl>
                                        <p:attrNameLst>
                                          <p:attrName>style.visibility</p:attrName>
                                        </p:attrNameLst>
                                      </p:cBhvr>
                                      <p:to>
                                        <p:strVal val="visible"/>
                                      </p:to>
                                    </p:set>
                                    <p:anim calcmode="lin" valueType="num">
                                      <p:cBhvr additive="base">
                                        <p:cTn id="29" dur="1000" fill="hold"/>
                                        <p:tgtEl>
                                          <p:spTgt spid="32"/>
                                        </p:tgtEl>
                                        <p:attrNameLst>
                                          <p:attrName>ppt_x</p:attrName>
                                        </p:attrNameLst>
                                      </p:cBhvr>
                                      <p:tavLst>
                                        <p:tav tm="0">
                                          <p:val>
                                            <p:strVal val="#ppt_x"/>
                                          </p:val>
                                        </p:tav>
                                        <p:tav tm="100000">
                                          <p:val>
                                            <p:strVal val="#ppt_x"/>
                                          </p:val>
                                        </p:tav>
                                      </p:tavLst>
                                    </p:anim>
                                    <p:anim calcmode="lin" valueType="num">
                                      <p:cBhvr additive="base">
                                        <p:cTn id="30" dur="1000" fill="hold"/>
                                        <p:tgtEl>
                                          <p:spTgt spid="32"/>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000" fill="hold">
                                          <p:stCondLst>
                                            <p:cond delay="0"/>
                                          </p:stCondLst>
                                        </p:cTn>
                                        <p:tgtEl>
                                          <p:spTgt spid="13"/>
                                        </p:tgtEl>
                                        <p:attrNameLst>
                                          <p:attrName>style.visibility</p:attrName>
                                        </p:attrNameLst>
                                      </p:cBhvr>
                                      <p:to>
                                        <p:strVal val="visible"/>
                                      </p:to>
                                    </p:set>
                                    <p:anim calcmode="lin" valueType="num">
                                      <p:cBhvr additive="base">
                                        <p:cTn id="33" dur="1000" fill="hold"/>
                                        <p:tgtEl>
                                          <p:spTgt spid="13"/>
                                        </p:tgtEl>
                                        <p:attrNameLst>
                                          <p:attrName>ppt_x</p:attrName>
                                        </p:attrNameLst>
                                      </p:cBhvr>
                                      <p:tavLst>
                                        <p:tav tm="0">
                                          <p:val>
                                            <p:strVal val="#ppt_x"/>
                                          </p:val>
                                        </p:tav>
                                        <p:tav tm="100000">
                                          <p:val>
                                            <p:strVal val="#ppt_x"/>
                                          </p:val>
                                        </p:tav>
                                      </p:tavLst>
                                    </p:anim>
                                    <p:anim calcmode="lin" valueType="num">
                                      <p:cBhvr additive="base">
                                        <p:cTn id="34" dur="1000" fill="hold"/>
                                        <p:tgtEl>
                                          <p:spTgt spid="13"/>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000" fill="hold">
                                          <p:stCondLst>
                                            <p:cond delay="0"/>
                                          </p:stCondLst>
                                        </p:cTn>
                                        <p:tgtEl>
                                          <p:spTgt spid="14"/>
                                        </p:tgtEl>
                                        <p:attrNameLst>
                                          <p:attrName>style.visibility</p:attrName>
                                        </p:attrNameLst>
                                      </p:cBhvr>
                                      <p:to>
                                        <p:strVal val="visible"/>
                                      </p:to>
                                    </p:set>
                                    <p:anim calcmode="lin" valueType="num">
                                      <p:cBhvr additive="base">
                                        <p:cTn id="37" dur="1000" fill="hold"/>
                                        <p:tgtEl>
                                          <p:spTgt spid="14"/>
                                        </p:tgtEl>
                                        <p:attrNameLst>
                                          <p:attrName>ppt_x</p:attrName>
                                        </p:attrNameLst>
                                      </p:cBhvr>
                                      <p:tavLst>
                                        <p:tav tm="0">
                                          <p:val>
                                            <p:strVal val="#ppt_x"/>
                                          </p:val>
                                        </p:tav>
                                        <p:tav tm="100000">
                                          <p:val>
                                            <p:strVal val="#ppt_x"/>
                                          </p:val>
                                        </p:tav>
                                      </p:tavLst>
                                    </p:anim>
                                    <p:anim calcmode="lin" valueType="num">
                                      <p:cBhvr additive="base">
                                        <p:cTn id="38" dur="1000" fill="hold"/>
                                        <p:tgtEl>
                                          <p:spTgt spid="14"/>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000" fill="hold">
                                          <p:stCondLst>
                                            <p:cond delay="0"/>
                                          </p:stCondLst>
                                        </p:cTn>
                                        <p:tgtEl>
                                          <p:spTgt spid="10"/>
                                        </p:tgtEl>
                                        <p:attrNameLst>
                                          <p:attrName>style.visibility</p:attrName>
                                        </p:attrNameLst>
                                      </p:cBhvr>
                                      <p:to>
                                        <p:strVal val="visible"/>
                                      </p:to>
                                    </p:set>
                                    <p:anim calcmode="lin" valueType="num">
                                      <p:cBhvr additive="base">
                                        <p:cTn id="41" dur="1000" fill="hold"/>
                                        <p:tgtEl>
                                          <p:spTgt spid="10"/>
                                        </p:tgtEl>
                                        <p:attrNameLst>
                                          <p:attrName>ppt_x</p:attrName>
                                        </p:attrNameLst>
                                      </p:cBhvr>
                                      <p:tavLst>
                                        <p:tav tm="0">
                                          <p:val>
                                            <p:strVal val="#ppt_x"/>
                                          </p:val>
                                        </p:tav>
                                        <p:tav tm="100000">
                                          <p:val>
                                            <p:strVal val="#ppt_x"/>
                                          </p:val>
                                        </p:tav>
                                      </p:tavLst>
                                    </p:anim>
                                    <p:anim calcmode="lin" valueType="num">
                                      <p:cBhvr additive="base">
                                        <p:cTn id="42"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32" grpId="0" animBg="1"/>
      <p:bldP spid="13" grpId="0"/>
      <p:bldP spid="14" grpId="0"/>
      <p:bldP spid="29" grpId="0"/>
      <p:bldP spid="30" grpId="0"/>
      <p:bldP spid="10" grpId="0" bldLvl="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矩形 3"/>
          <p:cNvSpPr>
            <a:spLocks noChangeArrowheads="1"/>
          </p:cNvSpPr>
          <p:nvPr/>
        </p:nvSpPr>
        <p:spPr bwMode="auto">
          <a:xfrm>
            <a:off x="1073958" y="224898"/>
            <a:ext cx="3978910" cy="582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l" eaLnBrk="1" hangingPunct="1">
              <a:spcBef>
                <a:spcPct val="0"/>
              </a:spcBef>
              <a:buFont typeface="Arial" panose="020B0604020202020204" pitchFamily="34" charset="0"/>
              <a:buNone/>
            </a:pPr>
            <a:r>
              <a:rPr lang="en-US" altLang="zh-CN" b="1" dirty="0">
                <a:solidFill>
                  <a:schemeClr val="tx1">
                    <a:lumMod val="65000"/>
                    <a:lumOff val="35000"/>
                  </a:schemeClr>
                </a:solidFill>
                <a:latin typeface="Arial" panose="020B0604020202020204" pitchFamily="34" charset="0"/>
                <a:cs typeface="Arial" panose="020B0604020202020204" pitchFamily="34" charset="0"/>
                <a:sym typeface="Impact" panose="020B0806030902050204" pitchFamily="34" charset="0"/>
              </a:rPr>
              <a:t>2.11 DSC</a:t>
            </a:r>
            <a:r>
              <a:rPr lang="zh-CN" altLang="en-US" b="1" dirty="0">
                <a:solidFill>
                  <a:schemeClr val="tx1">
                    <a:lumMod val="65000"/>
                    <a:lumOff val="35000"/>
                  </a:schemeClr>
                </a:solidFill>
                <a:latin typeface="Arial" panose="020B0604020202020204" pitchFamily="34" charset="0"/>
                <a:cs typeface="Arial" panose="020B0604020202020204" pitchFamily="34" charset="0"/>
                <a:sym typeface="Impact" panose="020B0806030902050204" pitchFamily="34" charset="0"/>
              </a:rPr>
              <a:t>的主要功能</a:t>
            </a:r>
            <a:endParaRPr lang="zh-CN" altLang="en-US" b="1" dirty="0">
              <a:solidFill>
                <a:schemeClr val="tx1">
                  <a:lumMod val="65000"/>
                  <a:lumOff val="35000"/>
                </a:schemeClr>
              </a:solidFill>
              <a:latin typeface="Arial" panose="020B0604020202020204" pitchFamily="34" charset="0"/>
              <a:ea typeface="宋体" pitchFamily="2" charset="-122"/>
              <a:cs typeface="Arial" panose="020B0604020202020204" pitchFamily="34" charset="0"/>
            </a:endParaRPr>
          </a:p>
        </p:txBody>
      </p:sp>
      <p:sp>
        <p:nvSpPr>
          <p:cNvPr id="103" name="文本框 37"/>
          <p:cNvSpPr txBox="1"/>
          <p:nvPr/>
        </p:nvSpPr>
        <p:spPr>
          <a:xfrm>
            <a:off x="1073958" y="759817"/>
            <a:ext cx="2308007" cy="335915"/>
          </a:xfrm>
          <a:prstGeom prst="rect">
            <a:avLst/>
          </a:prstGeom>
          <a:noFill/>
        </p:spPr>
        <p:txBody>
          <a:bodyPr wrap="square" lIns="91431" tIns="45716" rIns="91431" bIns="45716" rtlCol="0">
            <a:spAutoFit/>
          </a:bodyPr>
          <a:lstStyle/>
          <a:p>
            <a:r>
              <a:rPr lang="en-US" altLang="zh-CN" sz="1600" dirty="0">
                <a:solidFill>
                  <a:schemeClr val="tx1">
                    <a:lumMod val="65000"/>
                    <a:lumOff val="35000"/>
                  </a:schemeClr>
                </a:solidFill>
                <a:latin typeface="Arial" panose="020B0604020202020204" pitchFamily="34" charset="0"/>
                <a:cs typeface="Arial" panose="020B0604020202020204" pitchFamily="34" charset="0"/>
                <a:sym typeface="+mn-ea"/>
              </a:rPr>
              <a:t>Major Function</a:t>
            </a:r>
            <a:endParaRPr lang="zh-CN" altLang="en-US" sz="1600" baseline="-3000" dirty="0">
              <a:solidFill>
                <a:schemeClr val="tx1">
                  <a:lumMod val="65000"/>
                  <a:lumOff val="35000"/>
                </a:schemeClr>
              </a:solidFill>
              <a:latin typeface="Arial" panose="020B0604020202020204" pitchFamily="34" charset="0"/>
              <a:cs typeface="Arial" panose="020B0604020202020204" pitchFamily="34" charset="0"/>
            </a:endParaRPr>
          </a:p>
        </p:txBody>
      </p:sp>
      <p:grpSp>
        <p:nvGrpSpPr>
          <p:cNvPr id="15" name="组合 14"/>
          <p:cNvGrpSpPr/>
          <p:nvPr/>
        </p:nvGrpSpPr>
        <p:grpSpPr>
          <a:xfrm>
            <a:off x="5080" y="3039110"/>
            <a:ext cx="5456555" cy="834390"/>
            <a:chOff x="8" y="4786"/>
            <a:chExt cx="8593" cy="1314"/>
          </a:xfrm>
        </p:grpSpPr>
        <p:sp>
          <p:nvSpPr>
            <p:cNvPr id="272" name="Rectangle 65"/>
            <p:cNvSpPr/>
            <p:nvPr/>
          </p:nvSpPr>
          <p:spPr>
            <a:xfrm>
              <a:off x="8" y="4788"/>
              <a:ext cx="5456" cy="1312"/>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p>
          </p:txBody>
        </p:sp>
        <p:sp>
          <p:nvSpPr>
            <p:cNvPr id="297" name="Rectangle 74"/>
            <p:cNvSpPr/>
            <p:nvPr/>
          </p:nvSpPr>
          <p:spPr>
            <a:xfrm>
              <a:off x="5449" y="4786"/>
              <a:ext cx="3152" cy="1311"/>
            </a:xfrm>
            <a:prstGeom prst="homePlat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p>
          </p:txBody>
        </p:sp>
      </p:grpSp>
      <p:grpSp>
        <p:nvGrpSpPr>
          <p:cNvPr id="16" name="组合 15"/>
          <p:cNvGrpSpPr/>
          <p:nvPr/>
        </p:nvGrpSpPr>
        <p:grpSpPr>
          <a:xfrm>
            <a:off x="5080" y="3871595"/>
            <a:ext cx="5456555" cy="834390"/>
            <a:chOff x="8" y="6097"/>
            <a:chExt cx="8593" cy="1314"/>
          </a:xfrm>
        </p:grpSpPr>
        <p:sp>
          <p:nvSpPr>
            <p:cNvPr id="273" name="Rectangle 66"/>
            <p:cNvSpPr/>
            <p:nvPr/>
          </p:nvSpPr>
          <p:spPr>
            <a:xfrm>
              <a:off x="8" y="6099"/>
              <a:ext cx="5456" cy="131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p>
          </p:txBody>
        </p:sp>
        <p:sp>
          <p:nvSpPr>
            <p:cNvPr id="298" name="Rectangle 77"/>
            <p:cNvSpPr/>
            <p:nvPr/>
          </p:nvSpPr>
          <p:spPr>
            <a:xfrm>
              <a:off x="5449" y="6097"/>
              <a:ext cx="3152" cy="1311"/>
            </a:xfrm>
            <a:prstGeom prst="homePlat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p>
          </p:txBody>
        </p:sp>
      </p:grpSp>
      <p:grpSp>
        <p:nvGrpSpPr>
          <p:cNvPr id="17" name="组合 16"/>
          <p:cNvGrpSpPr/>
          <p:nvPr/>
        </p:nvGrpSpPr>
        <p:grpSpPr>
          <a:xfrm>
            <a:off x="5080" y="4704715"/>
            <a:ext cx="5456555" cy="833755"/>
            <a:chOff x="8" y="7409"/>
            <a:chExt cx="8593" cy="1313"/>
          </a:xfrm>
        </p:grpSpPr>
        <p:sp>
          <p:nvSpPr>
            <p:cNvPr id="274" name="Rectangle 69"/>
            <p:cNvSpPr/>
            <p:nvPr/>
          </p:nvSpPr>
          <p:spPr>
            <a:xfrm>
              <a:off x="8" y="7410"/>
              <a:ext cx="5456" cy="1312"/>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p>
          </p:txBody>
        </p:sp>
        <p:sp>
          <p:nvSpPr>
            <p:cNvPr id="299" name="Rectangle 78"/>
            <p:cNvSpPr/>
            <p:nvPr/>
          </p:nvSpPr>
          <p:spPr>
            <a:xfrm>
              <a:off x="5449" y="7409"/>
              <a:ext cx="3152" cy="1311"/>
            </a:xfrm>
            <a:prstGeom prst="homePlat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p>
          </p:txBody>
        </p:sp>
      </p:grpSp>
      <p:grpSp>
        <p:nvGrpSpPr>
          <p:cNvPr id="14" name="组合 13"/>
          <p:cNvGrpSpPr/>
          <p:nvPr/>
        </p:nvGrpSpPr>
        <p:grpSpPr>
          <a:xfrm>
            <a:off x="5080" y="2207260"/>
            <a:ext cx="5456555" cy="833120"/>
            <a:chOff x="8" y="3476"/>
            <a:chExt cx="8593" cy="1312"/>
          </a:xfrm>
        </p:grpSpPr>
        <p:sp>
          <p:nvSpPr>
            <p:cNvPr id="271" name="Rectangle 64"/>
            <p:cNvSpPr/>
            <p:nvPr/>
          </p:nvSpPr>
          <p:spPr>
            <a:xfrm>
              <a:off x="8" y="3476"/>
              <a:ext cx="5456" cy="131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p>
          </p:txBody>
        </p:sp>
        <p:sp>
          <p:nvSpPr>
            <p:cNvPr id="2" name="Rectangle 77"/>
            <p:cNvSpPr/>
            <p:nvPr/>
          </p:nvSpPr>
          <p:spPr>
            <a:xfrm>
              <a:off x="5449" y="3476"/>
              <a:ext cx="3152" cy="1311"/>
            </a:xfrm>
            <a:prstGeom prst="homePlat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p>
          </p:txBody>
        </p:sp>
      </p:grpSp>
      <p:grpSp>
        <p:nvGrpSpPr>
          <p:cNvPr id="32" name="组合 31"/>
          <p:cNvGrpSpPr/>
          <p:nvPr/>
        </p:nvGrpSpPr>
        <p:grpSpPr>
          <a:xfrm>
            <a:off x="6729730" y="3867150"/>
            <a:ext cx="5455920" cy="833120"/>
            <a:chOff x="10598" y="6090"/>
            <a:chExt cx="8592" cy="1312"/>
          </a:xfrm>
        </p:grpSpPr>
        <p:sp>
          <p:nvSpPr>
            <p:cNvPr id="7" name="Rectangle 65"/>
            <p:cNvSpPr/>
            <p:nvPr/>
          </p:nvSpPr>
          <p:spPr>
            <a:xfrm rot="10800000">
              <a:off x="13734" y="6090"/>
              <a:ext cx="5457" cy="1312"/>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p>
          </p:txBody>
        </p:sp>
        <p:sp>
          <p:nvSpPr>
            <p:cNvPr id="11" name="Rectangle 74"/>
            <p:cNvSpPr/>
            <p:nvPr/>
          </p:nvSpPr>
          <p:spPr>
            <a:xfrm rot="10800000">
              <a:off x="10598" y="6091"/>
              <a:ext cx="3152" cy="1311"/>
            </a:xfrm>
            <a:prstGeom prst="homePlat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p>
          </p:txBody>
        </p:sp>
      </p:grpSp>
      <p:grpSp>
        <p:nvGrpSpPr>
          <p:cNvPr id="31" name="组合 30"/>
          <p:cNvGrpSpPr/>
          <p:nvPr/>
        </p:nvGrpSpPr>
        <p:grpSpPr>
          <a:xfrm>
            <a:off x="6729730" y="3034030"/>
            <a:ext cx="5455920" cy="833120"/>
            <a:chOff x="10598" y="4778"/>
            <a:chExt cx="8592" cy="1312"/>
          </a:xfrm>
        </p:grpSpPr>
        <p:sp>
          <p:nvSpPr>
            <p:cNvPr id="8" name="Rectangle 66"/>
            <p:cNvSpPr/>
            <p:nvPr/>
          </p:nvSpPr>
          <p:spPr>
            <a:xfrm rot="10800000">
              <a:off x="13734" y="4778"/>
              <a:ext cx="5457" cy="131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p>
          </p:txBody>
        </p:sp>
        <p:sp>
          <p:nvSpPr>
            <p:cNvPr id="12" name="Rectangle 77"/>
            <p:cNvSpPr/>
            <p:nvPr/>
          </p:nvSpPr>
          <p:spPr>
            <a:xfrm rot="10800000">
              <a:off x="10598" y="4779"/>
              <a:ext cx="3152" cy="1311"/>
            </a:xfrm>
            <a:prstGeom prst="homePlat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p>
          </p:txBody>
        </p:sp>
      </p:grpSp>
      <p:grpSp>
        <p:nvGrpSpPr>
          <p:cNvPr id="22" name="组合 21"/>
          <p:cNvGrpSpPr/>
          <p:nvPr/>
        </p:nvGrpSpPr>
        <p:grpSpPr>
          <a:xfrm>
            <a:off x="6729730" y="2200910"/>
            <a:ext cx="5455920" cy="833120"/>
            <a:chOff x="10598" y="3467"/>
            <a:chExt cx="8592" cy="1312"/>
          </a:xfrm>
        </p:grpSpPr>
        <p:sp>
          <p:nvSpPr>
            <p:cNvPr id="9" name="Rectangle 69"/>
            <p:cNvSpPr/>
            <p:nvPr/>
          </p:nvSpPr>
          <p:spPr>
            <a:xfrm rot="10800000">
              <a:off x="13734" y="3467"/>
              <a:ext cx="5457" cy="1312"/>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p>
          </p:txBody>
        </p:sp>
        <p:sp>
          <p:nvSpPr>
            <p:cNvPr id="13" name="Rectangle 78"/>
            <p:cNvSpPr/>
            <p:nvPr/>
          </p:nvSpPr>
          <p:spPr>
            <a:xfrm rot="10800000">
              <a:off x="10598" y="3468"/>
              <a:ext cx="3152" cy="1311"/>
            </a:xfrm>
            <a:prstGeom prst="homePlat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p>
          </p:txBody>
        </p:sp>
      </p:grpSp>
      <p:grpSp>
        <p:nvGrpSpPr>
          <p:cNvPr id="33" name="组合 32"/>
          <p:cNvGrpSpPr/>
          <p:nvPr/>
        </p:nvGrpSpPr>
        <p:grpSpPr>
          <a:xfrm>
            <a:off x="6729730" y="4699635"/>
            <a:ext cx="5455920" cy="833120"/>
            <a:chOff x="10598" y="7401"/>
            <a:chExt cx="8592" cy="1312"/>
          </a:xfrm>
        </p:grpSpPr>
        <p:sp>
          <p:nvSpPr>
            <p:cNvPr id="6" name="Rectangle 64"/>
            <p:cNvSpPr/>
            <p:nvPr/>
          </p:nvSpPr>
          <p:spPr>
            <a:xfrm rot="10800000">
              <a:off x="13734" y="7401"/>
              <a:ext cx="5457" cy="131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p>
          </p:txBody>
        </p:sp>
        <p:sp>
          <p:nvSpPr>
            <p:cNvPr id="19" name="Rectangle 77"/>
            <p:cNvSpPr/>
            <p:nvPr/>
          </p:nvSpPr>
          <p:spPr>
            <a:xfrm rot="10800000">
              <a:off x="10598" y="7402"/>
              <a:ext cx="3152" cy="1311"/>
            </a:xfrm>
            <a:prstGeom prst="homePlat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p>
          </p:txBody>
        </p:sp>
      </p:grpSp>
      <p:sp>
        <p:nvSpPr>
          <p:cNvPr id="39" name="Text Placeholder 3"/>
          <p:cNvSpPr txBox="1"/>
          <p:nvPr/>
        </p:nvSpPr>
        <p:spPr>
          <a:xfrm>
            <a:off x="172202" y="2438801"/>
            <a:ext cx="977320" cy="368935"/>
          </a:xfrm>
          <a:prstGeom prst="rect">
            <a:avLst/>
          </a:prstGeom>
          <a:solidFill>
            <a:srgbClr val="00B0F0"/>
          </a:solidFill>
        </p:spPr>
        <p:txBody>
          <a:bodyPr wrap="squar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8565">
              <a:spcBef>
                <a:spcPct val="20000"/>
              </a:spcBef>
              <a:defRPr/>
            </a:pPr>
            <a:r>
              <a:rPr lang="en-US" sz="2400" dirty="0">
                <a:solidFill>
                  <a:schemeClr val="bg1"/>
                </a:solidFill>
                <a:latin typeface="Impact" panose="020B0806030902050204" pitchFamily="34" charset="0"/>
              </a:rPr>
              <a:t>01</a:t>
            </a:r>
            <a:endParaRPr lang="en-US" sz="2400" dirty="0">
              <a:solidFill>
                <a:schemeClr val="bg1"/>
              </a:solidFill>
              <a:latin typeface="Impact" panose="020B0806030902050204" pitchFamily="34" charset="0"/>
            </a:endParaRPr>
          </a:p>
        </p:txBody>
      </p:sp>
      <p:sp>
        <p:nvSpPr>
          <p:cNvPr id="42" name="Text Placeholder 3"/>
          <p:cNvSpPr txBox="1"/>
          <p:nvPr/>
        </p:nvSpPr>
        <p:spPr>
          <a:xfrm>
            <a:off x="162244" y="3264145"/>
            <a:ext cx="996168" cy="368935"/>
          </a:xfrm>
          <a:prstGeom prst="rect">
            <a:avLst/>
          </a:prstGeom>
          <a:solidFill>
            <a:schemeClr val="tx1"/>
          </a:solidFill>
        </p:spPr>
        <p:txBody>
          <a:bodyPr wrap="squar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8565">
              <a:spcBef>
                <a:spcPct val="20000"/>
              </a:spcBef>
              <a:defRPr/>
            </a:pPr>
            <a:r>
              <a:rPr lang="en-US" sz="2400" dirty="0">
                <a:solidFill>
                  <a:schemeClr val="bg1"/>
                </a:solidFill>
                <a:latin typeface="Impact" panose="020B0806030902050204" pitchFamily="34" charset="0"/>
              </a:rPr>
              <a:t>02</a:t>
            </a:r>
            <a:endParaRPr lang="en-US" sz="2400" dirty="0">
              <a:solidFill>
                <a:schemeClr val="bg1"/>
              </a:solidFill>
              <a:latin typeface="Impact" panose="020B0806030902050204" pitchFamily="34" charset="0"/>
            </a:endParaRPr>
          </a:p>
        </p:txBody>
      </p:sp>
      <p:sp>
        <p:nvSpPr>
          <p:cNvPr id="20" name="Text Placeholder 3"/>
          <p:cNvSpPr txBox="1"/>
          <p:nvPr/>
        </p:nvSpPr>
        <p:spPr>
          <a:xfrm>
            <a:off x="162677" y="4099960"/>
            <a:ext cx="977320" cy="368935"/>
          </a:xfrm>
          <a:prstGeom prst="rect">
            <a:avLst/>
          </a:prstGeom>
          <a:solidFill>
            <a:srgbClr val="00B0F0"/>
          </a:solidFill>
        </p:spPr>
        <p:txBody>
          <a:bodyPr wrap="squar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8565">
              <a:spcBef>
                <a:spcPct val="20000"/>
              </a:spcBef>
              <a:defRPr/>
            </a:pPr>
            <a:r>
              <a:rPr lang="en-US" sz="2400" dirty="0">
                <a:solidFill>
                  <a:schemeClr val="bg1"/>
                </a:solidFill>
                <a:latin typeface="Impact" panose="020B0806030902050204" pitchFamily="34" charset="0"/>
              </a:rPr>
              <a:t>03</a:t>
            </a:r>
            <a:endParaRPr lang="en-US" sz="2400" dirty="0">
              <a:solidFill>
                <a:schemeClr val="bg1"/>
              </a:solidFill>
              <a:latin typeface="Impact" panose="020B0806030902050204" pitchFamily="34" charset="0"/>
            </a:endParaRPr>
          </a:p>
        </p:txBody>
      </p:sp>
      <p:sp>
        <p:nvSpPr>
          <p:cNvPr id="21" name="Text Placeholder 3"/>
          <p:cNvSpPr txBox="1"/>
          <p:nvPr/>
        </p:nvSpPr>
        <p:spPr>
          <a:xfrm>
            <a:off x="171769" y="4932290"/>
            <a:ext cx="996168" cy="368935"/>
          </a:xfrm>
          <a:prstGeom prst="rect">
            <a:avLst/>
          </a:prstGeom>
          <a:solidFill>
            <a:schemeClr val="tx1"/>
          </a:solidFill>
        </p:spPr>
        <p:txBody>
          <a:bodyPr wrap="squar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8565">
              <a:spcBef>
                <a:spcPct val="20000"/>
              </a:spcBef>
              <a:defRPr/>
            </a:pPr>
            <a:r>
              <a:rPr lang="en-US" sz="2400" dirty="0">
                <a:solidFill>
                  <a:schemeClr val="bg1"/>
                </a:solidFill>
                <a:latin typeface="Impact" panose="020B0806030902050204" pitchFamily="34" charset="0"/>
              </a:rPr>
              <a:t>04</a:t>
            </a:r>
            <a:endParaRPr lang="en-US" sz="2400" dirty="0">
              <a:solidFill>
                <a:schemeClr val="bg1"/>
              </a:solidFill>
              <a:latin typeface="Impact" panose="020B0806030902050204" pitchFamily="34" charset="0"/>
            </a:endParaRPr>
          </a:p>
        </p:txBody>
      </p:sp>
      <p:sp>
        <p:nvSpPr>
          <p:cNvPr id="23" name="Text Placeholder 3"/>
          <p:cNvSpPr txBox="1"/>
          <p:nvPr/>
        </p:nvSpPr>
        <p:spPr>
          <a:xfrm>
            <a:off x="11011219" y="2438645"/>
            <a:ext cx="996168" cy="368935"/>
          </a:xfrm>
          <a:prstGeom prst="rect">
            <a:avLst/>
          </a:prstGeom>
          <a:solidFill>
            <a:schemeClr val="tx1"/>
          </a:solidFill>
        </p:spPr>
        <p:txBody>
          <a:bodyPr wrap="squar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8565">
              <a:spcBef>
                <a:spcPct val="20000"/>
              </a:spcBef>
              <a:defRPr/>
            </a:pPr>
            <a:r>
              <a:rPr lang="en-US" sz="2400" dirty="0">
                <a:solidFill>
                  <a:schemeClr val="bg1"/>
                </a:solidFill>
                <a:latin typeface="Impact" panose="020B0806030902050204" pitchFamily="34" charset="0"/>
              </a:rPr>
              <a:t>05</a:t>
            </a:r>
            <a:endParaRPr lang="en-US" sz="2400" dirty="0">
              <a:solidFill>
                <a:schemeClr val="bg1"/>
              </a:solidFill>
              <a:latin typeface="Impact" panose="020B0806030902050204" pitchFamily="34" charset="0"/>
            </a:endParaRPr>
          </a:p>
        </p:txBody>
      </p:sp>
      <p:sp>
        <p:nvSpPr>
          <p:cNvPr id="24" name="Text Placeholder 3"/>
          <p:cNvSpPr txBox="1"/>
          <p:nvPr/>
        </p:nvSpPr>
        <p:spPr>
          <a:xfrm>
            <a:off x="11021177" y="4931810"/>
            <a:ext cx="977320" cy="368935"/>
          </a:xfrm>
          <a:prstGeom prst="rect">
            <a:avLst/>
          </a:prstGeom>
          <a:solidFill>
            <a:srgbClr val="00B0F0"/>
          </a:solidFill>
        </p:spPr>
        <p:txBody>
          <a:bodyPr wrap="squar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8565">
              <a:spcBef>
                <a:spcPct val="20000"/>
              </a:spcBef>
              <a:defRPr/>
            </a:pPr>
            <a:r>
              <a:rPr lang="en-US" sz="2400" dirty="0">
                <a:solidFill>
                  <a:schemeClr val="bg1"/>
                </a:solidFill>
                <a:latin typeface="Impact" panose="020B0806030902050204" pitchFamily="34" charset="0"/>
              </a:rPr>
              <a:t>08</a:t>
            </a:r>
            <a:endParaRPr lang="en-US" sz="2400" dirty="0">
              <a:solidFill>
                <a:schemeClr val="bg1"/>
              </a:solidFill>
              <a:latin typeface="Impact" panose="020B0806030902050204" pitchFamily="34" charset="0"/>
            </a:endParaRPr>
          </a:p>
        </p:txBody>
      </p:sp>
      <p:sp>
        <p:nvSpPr>
          <p:cNvPr id="25" name="Text Placeholder 3"/>
          <p:cNvSpPr txBox="1"/>
          <p:nvPr/>
        </p:nvSpPr>
        <p:spPr>
          <a:xfrm>
            <a:off x="11020744" y="4099805"/>
            <a:ext cx="996168" cy="368935"/>
          </a:xfrm>
          <a:prstGeom prst="rect">
            <a:avLst/>
          </a:prstGeom>
          <a:solidFill>
            <a:schemeClr val="tx1"/>
          </a:solidFill>
        </p:spPr>
        <p:txBody>
          <a:bodyPr wrap="squar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8565">
              <a:spcBef>
                <a:spcPct val="20000"/>
              </a:spcBef>
              <a:defRPr/>
            </a:pPr>
            <a:r>
              <a:rPr lang="en-US" sz="2400" dirty="0">
                <a:solidFill>
                  <a:schemeClr val="bg1"/>
                </a:solidFill>
                <a:latin typeface="Impact" panose="020B0806030902050204" pitchFamily="34" charset="0"/>
              </a:rPr>
              <a:t>07</a:t>
            </a:r>
            <a:endParaRPr lang="en-US" sz="2400" dirty="0">
              <a:solidFill>
                <a:schemeClr val="bg1"/>
              </a:solidFill>
              <a:latin typeface="Impact" panose="020B0806030902050204" pitchFamily="34" charset="0"/>
            </a:endParaRPr>
          </a:p>
        </p:txBody>
      </p:sp>
      <p:sp>
        <p:nvSpPr>
          <p:cNvPr id="26" name="Text Placeholder 3"/>
          <p:cNvSpPr txBox="1"/>
          <p:nvPr/>
        </p:nvSpPr>
        <p:spPr>
          <a:xfrm>
            <a:off x="11021177" y="3266840"/>
            <a:ext cx="977320" cy="368935"/>
          </a:xfrm>
          <a:prstGeom prst="rect">
            <a:avLst/>
          </a:prstGeom>
          <a:solidFill>
            <a:srgbClr val="00B0F0"/>
          </a:solidFill>
        </p:spPr>
        <p:txBody>
          <a:bodyPr wrap="squar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8565">
              <a:spcBef>
                <a:spcPct val="20000"/>
              </a:spcBef>
              <a:defRPr/>
            </a:pPr>
            <a:r>
              <a:rPr lang="en-US" sz="2400" dirty="0">
                <a:solidFill>
                  <a:schemeClr val="bg1"/>
                </a:solidFill>
                <a:latin typeface="Impact" panose="020B0806030902050204" pitchFamily="34" charset="0"/>
              </a:rPr>
              <a:t>06</a:t>
            </a:r>
            <a:endParaRPr lang="en-US" sz="2400" dirty="0">
              <a:solidFill>
                <a:schemeClr val="bg1"/>
              </a:solidFill>
              <a:latin typeface="Impact" panose="020B0806030902050204" pitchFamily="34" charset="0"/>
            </a:endParaRPr>
          </a:p>
        </p:txBody>
      </p:sp>
      <p:sp>
        <p:nvSpPr>
          <p:cNvPr id="50" name="TextBox 59"/>
          <p:cNvSpPr txBox="1">
            <a:spLocks noChangeArrowheads="1"/>
          </p:cNvSpPr>
          <p:nvPr/>
        </p:nvSpPr>
        <p:spPr bwMode="auto">
          <a:xfrm flipH="1">
            <a:off x="1674562" y="2417225"/>
            <a:ext cx="2395325" cy="428625"/>
          </a:xfrm>
          <a:prstGeom prst="rect">
            <a:avLst/>
          </a:prstGeom>
          <a:noFill/>
          <a:ln>
            <a:noFill/>
          </a:ln>
        </p:spPr>
        <p:txBody>
          <a:bodyPr wrap="square" lIns="91431" tIns="45716" rIns="91431" bIns="45716" anchor="ctr">
            <a:spAutoFit/>
          </a:bodyPr>
          <a:lstStyle>
            <a:lvl1pPr eaLnBrk="0" hangingPunct="0">
              <a:defRPr>
                <a:solidFill>
                  <a:schemeClr val="tx1"/>
                </a:solidFill>
                <a:latin typeface="Arial" panose="020B0604020202020204" pitchFamily="34" charset="0"/>
                <a:ea typeface="宋体" pitchFamily="2" charset="-122"/>
              </a:defRPr>
            </a:lvl1pPr>
            <a:lvl2pPr marL="742950" indent="-285750" eaLnBrk="0" hangingPunct="0">
              <a:defRPr>
                <a:solidFill>
                  <a:schemeClr val="tx1"/>
                </a:solidFill>
                <a:latin typeface="Arial" panose="020B0604020202020204" pitchFamily="34" charset="0"/>
                <a:ea typeface="宋体" pitchFamily="2" charset="-122"/>
              </a:defRPr>
            </a:lvl2pPr>
            <a:lvl3pPr marL="1143000" indent="-228600" eaLnBrk="0" hangingPunct="0">
              <a:defRPr>
                <a:solidFill>
                  <a:schemeClr val="tx1"/>
                </a:solidFill>
                <a:latin typeface="Arial" panose="020B0604020202020204" pitchFamily="34" charset="0"/>
                <a:ea typeface="宋体" pitchFamily="2" charset="-122"/>
              </a:defRPr>
            </a:lvl3pPr>
            <a:lvl4pPr marL="1600200" indent="-228600" eaLnBrk="0" hangingPunct="0">
              <a:defRPr>
                <a:solidFill>
                  <a:schemeClr val="tx1"/>
                </a:solidFill>
                <a:latin typeface="Arial" panose="020B0604020202020204" pitchFamily="34" charset="0"/>
                <a:ea typeface="宋体" pitchFamily="2" charset="-122"/>
              </a:defRPr>
            </a:lvl4pPr>
            <a:lvl5pPr marL="2057400" indent="-228600" eaLnBrk="0" hangingPunct="0">
              <a:defRPr>
                <a:solidFill>
                  <a:schemeClr val="tx1"/>
                </a:solidFill>
                <a:latin typeface="Arial" panose="020B0604020202020204"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itchFamily="2" charset="-122"/>
              </a:defRPr>
            </a:lvl9pPr>
          </a:lstStyle>
          <a:p>
            <a:pPr algn="l" fontAlgn="ctr">
              <a:defRPr/>
            </a:pPr>
            <a:r>
              <a:rPr lang="zh-CN" altLang="en-US" sz="2200" b="1" dirty="0">
                <a:solidFill>
                  <a:schemeClr val="bg1"/>
                </a:solidFill>
                <a:latin typeface="微软雅黑" panose="020B0503020204020204" pitchFamily="34" charset="-122"/>
                <a:ea typeface="微软雅黑" panose="020B0503020204020204" pitchFamily="34" charset="-122"/>
              </a:rPr>
              <a:t>全面的加密模式</a:t>
            </a:r>
            <a:endParaRPr lang="zh-CN" altLang="en-US" sz="2200" b="1" dirty="0">
              <a:solidFill>
                <a:schemeClr val="bg1"/>
              </a:solidFill>
              <a:latin typeface="微软雅黑" panose="020B0503020204020204" pitchFamily="34" charset="-122"/>
              <a:ea typeface="微软雅黑" panose="020B0503020204020204" pitchFamily="34" charset="-122"/>
            </a:endParaRPr>
          </a:p>
        </p:txBody>
      </p:sp>
      <p:sp>
        <p:nvSpPr>
          <p:cNvPr id="52" name="TextBox 59"/>
          <p:cNvSpPr txBox="1">
            <a:spLocks noChangeArrowheads="1"/>
          </p:cNvSpPr>
          <p:nvPr/>
        </p:nvSpPr>
        <p:spPr bwMode="auto">
          <a:xfrm flipH="1">
            <a:off x="1674495" y="3204528"/>
            <a:ext cx="2835275" cy="428625"/>
          </a:xfrm>
          <a:prstGeom prst="rect">
            <a:avLst/>
          </a:prstGeom>
          <a:noFill/>
          <a:ln>
            <a:noFill/>
          </a:ln>
        </p:spPr>
        <p:txBody>
          <a:bodyPr wrap="square" lIns="91431" tIns="45716" rIns="91431" bIns="45716" anchor="ctr">
            <a:spAutoFit/>
          </a:bodyPr>
          <a:lstStyle>
            <a:lvl1pPr eaLnBrk="0" hangingPunct="0">
              <a:defRPr>
                <a:solidFill>
                  <a:schemeClr val="tx1"/>
                </a:solidFill>
                <a:latin typeface="Arial" panose="020B0604020202020204" pitchFamily="34" charset="0"/>
                <a:ea typeface="宋体" pitchFamily="2" charset="-122"/>
              </a:defRPr>
            </a:lvl1pPr>
            <a:lvl2pPr marL="742950" indent="-285750" eaLnBrk="0" hangingPunct="0">
              <a:defRPr>
                <a:solidFill>
                  <a:schemeClr val="tx1"/>
                </a:solidFill>
                <a:latin typeface="Arial" panose="020B0604020202020204" pitchFamily="34" charset="0"/>
                <a:ea typeface="宋体" pitchFamily="2" charset="-122"/>
              </a:defRPr>
            </a:lvl2pPr>
            <a:lvl3pPr marL="1143000" indent="-228600" eaLnBrk="0" hangingPunct="0">
              <a:defRPr>
                <a:solidFill>
                  <a:schemeClr val="tx1"/>
                </a:solidFill>
                <a:latin typeface="Arial" panose="020B0604020202020204" pitchFamily="34" charset="0"/>
                <a:ea typeface="宋体" pitchFamily="2" charset="-122"/>
              </a:defRPr>
            </a:lvl3pPr>
            <a:lvl4pPr marL="1600200" indent="-228600" eaLnBrk="0" hangingPunct="0">
              <a:defRPr>
                <a:solidFill>
                  <a:schemeClr val="tx1"/>
                </a:solidFill>
                <a:latin typeface="Arial" panose="020B0604020202020204" pitchFamily="34" charset="0"/>
                <a:ea typeface="宋体" pitchFamily="2" charset="-122"/>
              </a:defRPr>
            </a:lvl4pPr>
            <a:lvl5pPr marL="2057400" indent="-228600" eaLnBrk="0" hangingPunct="0">
              <a:defRPr>
                <a:solidFill>
                  <a:schemeClr val="tx1"/>
                </a:solidFill>
                <a:latin typeface="Arial" panose="020B0604020202020204"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itchFamily="2" charset="-122"/>
              </a:defRPr>
            </a:lvl9pPr>
          </a:lstStyle>
          <a:p>
            <a:pPr algn="l" fontAlgn="ctr">
              <a:defRPr/>
            </a:pPr>
            <a:r>
              <a:rPr lang="zh-CN" altLang="en-US" sz="2200" b="1" dirty="0">
                <a:solidFill>
                  <a:schemeClr val="bg1"/>
                </a:solidFill>
                <a:latin typeface="微软雅黑" panose="020B0503020204020204" pitchFamily="34" charset="-122"/>
                <a:ea typeface="微软雅黑" panose="020B0503020204020204" pitchFamily="34" charset="-122"/>
              </a:rPr>
              <a:t>文件级的权限管理</a:t>
            </a:r>
            <a:endParaRPr lang="zh-CN" altLang="en-US" sz="2200" b="1" dirty="0">
              <a:solidFill>
                <a:schemeClr val="bg1"/>
              </a:solidFill>
              <a:latin typeface="微软雅黑" panose="020B0503020204020204" pitchFamily="34" charset="-122"/>
              <a:ea typeface="微软雅黑" panose="020B0503020204020204" pitchFamily="34" charset="-122"/>
            </a:endParaRPr>
          </a:p>
        </p:txBody>
      </p:sp>
      <p:sp>
        <p:nvSpPr>
          <p:cNvPr id="53" name="TextBox 59"/>
          <p:cNvSpPr txBox="1">
            <a:spLocks noChangeArrowheads="1"/>
          </p:cNvSpPr>
          <p:nvPr/>
        </p:nvSpPr>
        <p:spPr bwMode="auto">
          <a:xfrm flipH="1">
            <a:off x="1690370" y="4097338"/>
            <a:ext cx="2557145" cy="428625"/>
          </a:xfrm>
          <a:prstGeom prst="rect">
            <a:avLst/>
          </a:prstGeom>
          <a:noFill/>
          <a:ln>
            <a:noFill/>
          </a:ln>
        </p:spPr>
        <p:txBody>
          <a:bodyPr wrap="square" lIns="91431" tIns="45716" rIns="91431" bIns="45716" anchor="ctr">
            <a:spAutoFit/>
          </a:bodyPr>
          <a:lstStyle>
            <a:lvl1pPr eaLnBrk="0" hangingPunct="0">
              <a:defRPr>
                <a:solidFill>
                  <a:schemeClr val="tx1"/>
                </a:solidFill>
                <a:latin typeface="Arial" panose="020B0604020202020204" pitchFamily="34" charset="0"/>
                <a:ea typeface="宋体" pitchFamily="2" charset="-122"/>
              </a:defRPr>
            </a:lvl1pPr>
            <a:lvl2pPr marL="742950" indent="-285750" eaLnBrk="0" hangingPunct="0">
              <a:defRPr>
                <a:solidFill>
                  <a:schemeClr val="tx1"/>
                </a:solidFill>
                <a:latin typeface="Arial" panose="020B0604020202020204" pitchFamily="34" charset="0"/>
                <a:ea typeface="宋体" pitchFamily="2" charset="-122"/>
              </a:defRPr>
            </a:lvl2pPr>
            <a:lvl3pPr marL="1143000" indent="-228600" eaLnBrk="0" hangingPunct="0">
              <a:defRPr>
                <a:solidFill>
                  <a:schemeClr val="tx1"/>
                </a:solidFill>
                <a:latin typeface="Arial" panose="020B0604020202020204" pitchFamily="34" charset="0"/>
                <a:ea typeface="宋体" pitchFamily="2" charset="-122"/>
              </a:defRPr>
            </a:lvl3pPr>
            <a:lvl4pPr marL="1600200" indent="-228600" eaLnBrk="0" hangingPunct="0">
              <a:defRPr>
                <a:solidFill>
                  <a:schemeClr val="tx1"/>
                </a:solidFill>
                <a:latin typeface="Arial" panose="020B0604020202020204" pitchFamily="34" charset="0"/>
                <a:ea typeface="宋体" pitchFamily="2" charset="-122"/>
              </a:defRPr>
            </a:lvl4pPr>
            <a:lvl5pPr marL="2057400" indent="-228600" eaLnBrk="0" hangingPunct="0">
              <a:defRPr>
                <a:solidFill>
                  <a:schemeClr val="tx1"/>
                </a:solidFill>
                <a:latin typeface="Arial" panose="020B0604020202020204"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itchFamily="2" charset="-122"/>
              </a:defRPr>
            </a:lvl9pPr>
          </a:lstStyle>
          <a:p>
            <a:pPr algn="l" fontAlgn="ctr">
              <a:defRPr/>
            </a:pPr>
            <a:r>
              <a:rPr lang="zh-CN" altLang="en-US" sz="2200" b="1" dirty="0">
                <a:solidFill>
                  <a:schemeClr val="bg1"/>
                </a:solidFill>
                <a:latin typeface="微软雅黑" panose="020B0503020204020204" pitchFamily="34" charset="-122"/>
                <a:ea typeface="微软雅黑" panose="020B0503020204020204" pitchFamily="34" charset="-122"/>
                <a:sym typeface="+mn-ea"/>
              </a:rPr>
              <a:t>严苛的防冒充控制</a:t>
            </a:r>
            <a:endParaRPr lang="zh-CN" altLang="en-US" sz="2200" b="1" dirty="0">
              <a:solidFill>
                <a:schemeClr val="bg1"/>
              </a:solidFill>
              <a:latin typeface="微软雅黑" panose="020B0503020204020204" pitchFamily="34" charset="-122"/>
              <a:ea typeface="微软雅黑" panose="020B0503020204020204" pitchFamily="34" charset="-122"/>
            </a:endParaRPr>
          </a:p>
        </p:txBody>
      </p:sp>
      <p:sp>
        <p:nvSpPr>
          <p:cNvPr id="54" name="TextBox 59"/>
          <p:cNvSpPr txBox="1">
            <a:spLocks noChangeArrowheads="1"/>
          </p:cNvSpPr>
          <p:nvPr/>
        </p:nvSpPr>
        <p:spPr bwMode="auto">
          <a:xfrm flipH="1">
            <a:off x="1674495" y="4880610"/>
            <a:ext cx="2729865" cy="428625"/>
          </a:xfrm>
          <a:prstGeom prst="rect">
            <a:avLst/>
          </a:prstGeom>
          <a:noFill/>
          <a:ln>
            <a:noFill/>
          </a:ln>
        </p:spPr>
        <p:txBody>
          <a:bodyPr wrap="square" lIns="91431" tIns="45716" rIns="91431" bIns="45716">
            <a:spAutoFit/>
          </a:bodyPr>
          <a:lstStyle>
            <a:lvl1pPr eaLnBrk="0" hangingPunct="0">
              <a:defRPr>
                <a:solidFill>
                  <a:schemeClr val="tx1"/>
                </a:solidFill>
                <a:latin typeface="Arial" panose="020B0604020202020204" pitchFamily="34" charset="0"/>
                <a:ea typeface="宋体" pitchFamily="2" charset="-122"/>
              </a:defRPr>
            </a:lvl1pPr>
            <a:lvl2pPr marL="742950" indent="-285750" eaLnBrk="0" hangingPunct="0">
              <a:defRPr>
                <a:solidFill>
                  <a:schemeClr val="tx1"/>
                </a:solidFill>
                <a:latin typeface="Arial" panose="020B0604020202020204" pitchFamily="34" charset="0"/>
                <a:ea typeface="宋体" pitchFamily="2" charset="-122"/>
              </a:defRPr>
            </a:lvl2pPr>
            <a:lvl3pPr marL="1143000" indent="-228600" eaLnBrk="0" hangingPunct="0">
              <a:defRPr>
                <a:solidFill>
                  <a:schemeClr val="tx1"/>
                </a:solidFill>
                <a:latin typeface="Arial" panose="020B0604020202020204" pitchFamily="34" charset="0"/>
                <a:ea typeface="宋体" pitchFamily="2" charset="-122"/>
              </a:defRPr>
            </a:lvl3pPr>
            <a:lvl4pPr marL="1600200" indent="-228600" eaLnBrk="0" hangingPunct="0">
              <a:defRPr>
                <a:solidFill>
                  <a:schemeClr val="tx1"/>
                </a:solidFill>
                <a:latin typeface="Arial" panose="020B0604020202020204" pitchFamily="34" charset="0"/>
                <a:ea typeface="宋体" pitchFamily="2" charset="-122"/>
              </a:defRPr>
            </a:lvl4pPr>
            <a:lvl5pPr marL="2057400" indent="-228600" eaLnBrk="0" hangingPunct="0">
              <a:defRPr>
                <a:solidFill>
                  <a:schemeClr val="tx1"/>
                </a:solidFill>
                <a:latin typeface="Arial" panose="020B0604020202020204"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itchFamily="2" charset="-122"/>
              </a:defRPr>
            </a:lvl9pPr>
          </a:lstStyle>
          <a:p>
            <a:pPr algn="l">
              <a:defRPr/>
            </a:pPr>
            <a:r>
              <a:rPr lang="zh-CN" altLang="en-US" sz="2200" b="1" dirty="0">
                <a:solidFill>
                  <a:schemeClr val="bg1"/>
                </a:solidFill>
                <a:latin typeface="微软雅黑" panose="020B0503020204020204" pitchFamily="34" charset="-122"/>
                <a:ea typeface="微软雅黑" panose="020B0503020204020204" pitchFamily="34" charset="-122"/>
                <a:sym typeface="+mn-ea"/>
              </a:rPr>
              <a:t>多层次文件密级管理</a:t>
            </a:r>
            <a:endParaRPr lang="zh-CN" altLang="en-US" sz="2200" b="1" dirty="0">
              <a:solidFill>
                <a:schemeClr val="bg1"/>
              </a:solidFill>
              <a:latin typeface="微软雅黑" panose="020B0503020204020204" pitchFamily="34" charset="-122"/>
              <a:ea typeface="微软雅黑" panose="020B0503020204020204" pitchFamily="34" charset="-122"/>
            </a:endParaRPr>
          </a:p>
        </p:txBody>
      </p:sp>
      <p:sp>
        <p:nvSpPr>
          <p:cNvPr id="27" name="TextBox 59"/>
          <p:cNvSpPr txBox="1">
            <a:spLocks noChangeArrowheads="1"/>
          </p:cNvSpPr>
          <p:nvPr/>
        </p:nvSpPr>
        <p:spPr bwMode="auto">
          <a:xfrm flipH="1">
            <a:off x="8105670" y="2423575"/>
            <a:ext cx="2395325" cy="428625"/>
          </a:xfrm>
          <a:prstGeom prst="rect">
            <a:avLst/>
          </a:prstGeom>
          <a:noFill/>
          <a:ln>
            <a:noFill/>
          </a:ln>
        </p:spPr>
        <p:txBody>
          <a:bodyPr wrap="square" lIns="91431" tIns="45716" rIns="91431" bIns="45716" anchor="ctr">
            <a:spAutoFit/>
          </a:bodyPr>
          <a:lstStyle>
            <a:lvl1pPr eaLnBrk="0" hangingPunct="0">
              <a:defRPr>
                <a:solidFill>
                  <a:schemeClr val="tx1"/>
                </a:solidFill>
                <a:latin typeface="Arial" panose="020B0604020202020204" pitchFamily="34" charset="0"/>
                <a:ea typeface="宋体" pitchFamily="2" charset="-122"/>
              </a:defRPr>
            </a:lvl1pPr>
            <a:lvl2pPr marL="742950" indent="-285750" eaLnBrk="0" hangingPunct="0">
              <a:defRPr>
                <a:solidFill>
                  <a:schemeClr val="tx1"/>
                </a:solidFill>
                <a:latin typeface="Arial" panose="020B0604020202020204" pitchFamily="34" charset="0"/>
                <a:ea typeface="宋体" pitchFamily="2" charset="-122"/>
              </a:defRPr>
            </a:lvl2pPr>
            <a:lvl3pPr marL="1143000" indent="-228600" eaLnBrk="0" hangingPunct="0">
              <a:defRPr>
                <a:solidFill>
                  <a:schemeClr val="tx1"/>
                </a:solidFill>
                <a:latin typeface="Arial" panose="020B0604020202020204" pitchFamily="34" charset="0"/>
                <a:ea typeface="宋体" pitchFamily="2" charset="-122"/>
              </a:defRPr>
            </a:lvl3pPr>
            <a:lvl4pPr marL="1600200" indent="-228600" eaLnBrk="0" hangingPunct="0">
              <a:defRPr>
                <a:solidFill>
                  <a:schemeClr val="tx1"/>
                </a:solidFill>
                <a:latin typeface="Arial" panose="020B0604020202020204" pitchFamily="34" charset="0"/>
                <a:ea typeface="宋体" pitchFamily="2" charset="-122"/>
              </a:defRPr>
            </a:lvl4pPr>
            <a:lvl5pPr marL="2057400" indent="-228600" eaLnBrk="0" hangingPunct="0">
              <a:defRPr>
                <a:solidFill>
                  <a:schemeClr val="tx1"/>
                </a:solidFill>
                <a:latin typeface="Arial" panose="020B0604020202020204"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itchFamily="2" charset="-122"/>
              </a:defRPr>
            </a:lvl9pPr>
          </a:lstStyle>
          <a:p>
            <a:pPr algn="r" fontAlgn="ctr">
              <a:defRPr/>
            </a:pPr>
            <a:r>
              <a:rPr lang="zh-CN" altLang="en-US" sz="2200" b="1" dirty="0">
                <a:solidFill>
                  <a:schemeClr val="bg1"/>
                </a:solidFill>
                <a:latin typeface="微软雅黑" panose="020B0503020204020204" pitchFamily="34" charset="-122"/>
                <a:ea typeface="微软雅黑" panose="020B0503020204020204" pitchFamily="34" charset="-122"/>
              </a:rPr>
              <a:t>智能反截屏控制</a:t>
            </a:r>
            <a:endParaRPr lang="zh-CN" altLang="en-US" sz="2200" b="1" dirty="0">
              <a:solidFill>
                <a:schemeClr val="bg1"/>
              </a:solidFill>
              <a:latin typeface="微软雅黑" panose="020B0503020204020204" pitchFamily="34" charset="-122"/>
              <a:ea typeface="微软雅黑" panose="020B0503020204020204" pitchFamily="34" charset="-122"/>
            </a:endParaRPr>
          </a:p>
        </p:txBody>
      </p:sp>
      <p:sp>
        <p:nvSpPr>
          <p:cNvPr id="28" name="TextBox 59"/>
          <p:cNvSpPr txBox="1">
            <a:spLocks noChangeArrowheads="1"/>
          </p:cNvSpPr>
          <p:nvPr/>
        </p:nvSpPr>
        <p:spPr bwMode="auto">
          <a:xfrm flipH="1">
            <a:off x="7665720" y="3218498"/>
            <a:ext cx="2835275" cy="428625"/>
          </a:xfrm>
          <a:prstGeom prst="rect">
            <a:avLst/>
          </a:prstGeom>
          <a:noFill/>
          <a:ln>
            <a:noFill/>
          </a:ln>
        </p:spPr>
        <p:txBody>
          <a:bodyPr wrap="square" lIns="91431" tIns="45716" rIns="91431" bIns="45716" anchor="ctr">
            <a:spAutoFit/>
          </a:bodyPr>
          <a:lstStyle>
            <a:lvl1pPr eaLnBrk="0" hangingPunct="0">
              <a:defRPr>
                <a:solidFill>
                  <a:schemeClr val="tx1"/>
                </a:solidFill>
                <a:latin typeface="Arial" panose="020B0604020202020204" pitchFamily="34" charset="0"/>
                <a:ea typeface="宋体" pitchFamily="2" charset="-122"/>
              </a:defRPr>
            </a:lvl1pPr>
            <a:lvl2pPr marL="742950" indent="-285750" eaLnBrk="0" hangingPunct="0">
              <a:defRPr>
                <a:solidFill>
                  <a:schemeClr val="tx1"/>
                </a:solidFill>
                <a:latin typeface="Arial" panose="020B0604020202020204" pitchFamily="34" charset="0"/>
                <a:ea typeface="宋体" pitchFamily="2" charset="-122"/>
              </a:defRPr>
            </a:lvl2pPr>
            <a:lvl3pPr marL="1143000" indent="-228600" eaLnBrk="0" hangingPunct="0">
              <a:defRPr>
                <a:solidFill>
                  <a:schemeClr val="tx1"/>
                </a:solidFill>
                <a:latin typeface="Arial" panose="020B0604020202020204" pitchFamily="34" charset="0"/>
                <a:ea typeface="宋体" pitchFamily="2" charset="-122"/>
              </a:defRPr>
            </a:lvl3pPr>
            <a:lvl4pPr marL="1600200" indent="-228600" eaLnBrk="0" hangingPunct="0">
              <a:defRPr>
                <a:solidFill>
                  <a:schemeClr val="tx1"/>
                </a:solidFill>
                <a:latin typeface="Arial" panose="020B0604020202020204" pitchFamily="34" charset="0"/>
                <a:ea typeface="宋体" pitchFamily="2" charset="-122"/>
              </a:defRPr>
            </a:lvl4pPr>
            <a:lvl5pPr marL="2057400" indent="-228600" eaLnBrk="0" hangingPunct="0">
              <a:defRPr>
                <a:solidFill>
                  <a:schemeClr val="tx1"/>
                </a:solidFill>
                <a:latin typeface="Arial" panose="020B0604020202020204"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itchFamily="2" charset="-122"/>
              </a:defRPr>
            </a:lvl9pPr>
          </a:lstStyle>
          <a:p>
            <a:pPr algn="r" fontAlgn="ctr">
              <a:defRPr/>
            </a:pPr>
            <a:r>
              <a:rPr lang="zh-CN" altLang="en-US" sz="2200" b="1" dirty="0">
                <a:solidFill>
                  <a:schemeClr val="bg1"/>
                </a:solidFill>
                <a:latin typeface="微软雅黑" panose="020B0503020204020204" pitchFamily="34" charset="-122"/>
                <a:ea typeface="微软雅黑" panose="020B0503020204020204" pitchFamily="34" charset="-122"/>
              </a:rPr>
              <a:t>文件外发控制</a:t>
            </a:r>
            <a:endParaRPr lang="zh-CN" altLang="en-US" sz="2200" b="1" dirty="0">
              <a:solidFill>
                <a:schemeClr val="bg1"/>
              </a:solidFill>
              <a:latin typeface="微软雅黑" panose="020B0503020204020204" pitchFamily="34" charset="-122"/>
              <a:ea typeface="微软雅黑" panose="020B0503020204020204" pitchFamily="34" charset="-122"/>
            </a:endParaRPr>
          </a:p>
        </p:txBody>
      </p:sp>
      <p:sp>
        <p:nvSpPr>
          <p:cNvPr id="29" name="TextBox 59"/>
          <p:cNvSpPr txBox="1">
            <a:spLocks noChangeArrowheads="1"/>
          </p:cNvSpPr>
          <p:nvPr/>
        </p:nvSpPr>
        <p:spPr bwMode="auto">
          <a:xfrm flipH="1">
            <a:off x="7943850" y="4111308"/>
            <a:ext cx="2557145" cy="428625"/>
          </a:xfrm>
          <a:prstGeom prst="rect">
            <a:avLst/>
          </a:prstGeom>
          <a:noFill/>
          <a:ln>
            <a:noFill/>
          </a:ln>
        </p:spPr>
        <p:txBody>
          <a:bodyPr wrap="square" lIns="91431" tIns="45716" rIns="91431" bIns="45716" anchor="ctr">
            <a:spAutoFit/>
          </a:bodyPr>
          <a:lstStyle>
            <a:lvl1pPr eaLnBrk="0" hangingPunct="0">
              <a:defRPr>
                <a:solidFill>
                  <a:schemeClr val="tx1"/>
                </a:solidFill>
                <a:latin typeface="Arial" panose="020B0604020202020204" pitchFamily="34" charset="0"/>
                <a:ea typeface="宋体" pitchFamily="2" charset="-122"/>
              </a:defRPr>
            </a:lvl1pPr>
            <a:lvl2pPr marL="742950" indent="-285750" eaLnBrk="0" hangingPunct="0">
              <a:defRPr>
                <a:solidFill>
                  <a:schemeClr val="tx1"/>
                </a:solidFill>
                <a:latin typeface="Arial" panose="020B0604020202020204" pitchFamily="34" charset="0"/>
                <a:ea typeface="宋体" pitchFamily="2" charset="-122"/>
              </a:defRPr>
            </a:lvl2pPr>
            <a:lvl3pPr marL="1143000" indent="-228600" eaLnBrk="0" hangingPunct="0">
              <a:defRPr>
                <a:solidFill>
                  <a:schemeClr val="tx1"/>
                </a:solidFill>
                <a:latin typeface="Arial" panose="020B0604020202020204" pitchFamily="34" charset="0"/>
                <a:ea typeface="宋体" pitchFamily="2" charset="-122"/>
              </a:defRPr>
            </a:lvl3pPr>
            <a:lvl4pPr marL="1600200" indent="-228600" eaLnBrk="0" hangingPunct="0">
              <a:defRPr>
                <a:solidFill>
                  <a:schemeClr val="tx1"/>
                </a:solidFill>
                <a:latin typeface="Arial" panose="020B0604020202020204" pitchFamily="34" charset="0"/>
                <a:ea typeface="宋体" pitchFamily="2" charset="-122"/>
              </a:defRPr>
            </a:lvl4pPr>
            <a:lvl5pPr marL="2057400" indent="-228600" eaLnBrk="0" hangingPunct="0">
              <a:defRPr>
                <a:solidFill>
                  <a:schemeClr val="tx1"/>
                </a:solidFill>
                <a:latin typeface="Arial" panose="020B0604020202020204"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itchFamily="2" charset="-122"/>
              </a:defRPr>
            </a:lvl9pPr>
          </a:lstStyle>
          <a:p>
            <a:pPr algn="r" fontAlgn="ctr">
              <a:defRPr/>
            </a:pPr>
            <a:r>
              <a:rPr lang="zh-CN" altLang="en-US" sz="2200" b="1" dirty="0">
                <a:solidFill>
                  <a:schemeClr val="bg1"/>
                </a:solidFill>
                <a:latin typeface="微软雅黑" panose="020B0503020204020204" pitchFamily="34" charset="-122"/>
                <a:ea typeface="微软雅黑" panose="020B0503020204020204" pitchFamily="34" charset="-122"/>
                <a:sym typeface="+mn-ea"/>
              </a:rPr>
              <a:t>屏幕与进程浮水印</a:t>
            </a:r>
            <a:endParaRPr lang="zh-CN" altLang="en-US" sz="2200" b="1" dirty="0">
              <a:solidFill>
                <a:schemeClr val="bg1"/>
              </a:solidFill>
              <a:latin typeface="微软雅黑" panose="020B0503020204020204" pitchFamily="34" charset="-122"/>
              <a:ea typeface="微软雅黑" panose="020B0503020204020204" pitchFamily="34" charset="-122"/>
              <a:sym typeface="+mn-ea"/>
            </a:endParaRPr>
          </a:p>
        </p:txBody>
      </p:sp>
      <p:sp>
        <p:nvSpPr>
          <p:cNvPr id="30" name="TextBox 59"/>
          <p:cNvSpPr txBox="1">
            <a:spLocks noChangeArrowheads="1"/>
          </p:cNvSpPr>
          <p:nvPr/>
        </p:nvSpPr>
        <p:spPr bwMode="auto">
          <a:xfrm flipH="1">
            <a:off x="8123555" y="4894580"/>
            <a:ext cx="2377440" cy="428625"/>
          </a:xfrm>
          <a:prstGeom prst="rect">
            <a:avLst/>
          </a:prstGeom>
          <a:noFill/>
          <a:ln>
            <a:noFill/>
          </a:ln>
        </p:spPr>
        <p:txBody>
          <a:bodyPr wrap="square" lIns="91431" tIns="45716" rIns="91431" bIns="45716">
            <a:spAutoFit/>
          </a:bodyPr>
          <a:lstStyle>
            <a:lvl1pPr eaLnBrk="0" hangingPunct="0">
              <a:defRPr>
                <a:solidFill>
                  <a:schemeClr val="tx1"/>
                </a:solidFill>
                <a:latin typeface="Arial" panose="020B0604020202020204" pitchFamily="34" charset="0"/>
                <a:ea typeface="宋体" pitchFamily="2" charset="-122"/>
              </a:defRPr>
            </a:lvl1pPr>
            <a:lvl2pPr marL="742950" indent="-285750" eaLnBrk="0" hangingPunct="0">
              <a:defRPr>
                <a:solidFill>
                  <a:schemeClr val="tx1"/>
                </a:solidFill>
                <a:latin typeface="Arial" panose="020B0604020202020204" pitchFamily="34" charset="0"/>
                <a:ea typeface="宋体" pitchFamily="2" charset="-122"/>
              </a:defRPr>
            </a:lvl2pPr>
            <a:lvl3pPr marL="1143000" indent="-228600" eaLnBrk="0" hangingPunct="0">
              <a:defRPr>
                <a:solidFill>
                  <a:schemeClr val="tx1"/>
                </a:solidFill>
                <a:latin typeface="Arial" panose="020B0604020202020204" pitchFamily="34" charset="0"/>
                <a:ea typeface="宋体" pitchFamily="2" charset="-122"/>
              </a:defRPr>
            </a:lvl3pPr>
            <a:lvl4pPr marL="1600200" indent="-228600" eaLnBrk="0" hangingPunct="0">
              <a:defRPr>
                <a:solidFill>
                  <a:schemeClr val="tx1"/>
                </a:solidFill>
                <a:latin typeface="Arial" panose="020B0604020202020204" pitchFamily="34" charset="0"/>
                <a:ea typeface="宋体" pitchFamily="2" charset="-122"/>
              </a:defRPr>
            </a:lvl4pPr>
            <a:lvl5pPr marL="2057400" indent="-228600" eaLnBrk="0" hangingPunct="0">
              <a:defRPr>
                <a:solidFill>
                  <a:schemeClr val="tx1"/>
                </a:solidFill>
                <a:latin typeface="Arial" panose="020B0604020202020204"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itchFamily="2" charset="-122"/>
              </a:defRPr>
            </a:lvl9pPr>
          </a:lstStyle>
          <a:p>
            <a:pPr algn="r">
              <a:defRPr/>
            </a:pPr>
            <a:r>
              <a:rPr lang="zh-CN" altLang="en-US" sz="2200" b="1" dirty="0">
                <a:solidFill>
                  <a:schemeClr val="bg1"/>
                </a:solidFill>
                <a:latin typeface="微软雅黑" panose="020B0503020204020204" pitchFamily="34" charset="-122"/>
                <a:ea typeface="微软雅黑" panose="020B0503020204020204" pitchFamily="34" charset="-122"/>
                <a:sym typeface="+mn-ea"/>
              </a:rPr>
              <a:t>智能邮件白名单</a:t>
            </a:r>
            <a:endParaRPr lang="zh-CN" altLang="en-US" sz="2200" b="1" dirty="0">
              <a:solidFill>
                <a:schemeClr val="bg1"/>
              </a:solidFill>
              <a:latin typeface="微软雅黑" panose="020B0503020204020204" pitchFamily="34" charset="-122"/>
              <a:ea typeface="微软雅黑" panose="020B0503020204020204" pitchFamily="34" charset="-122"/>
              <a:sym typeface="+mn-ea"/>
            </a:endParaRPr>
          </a:p>
        </p:txBody>
      </p:sp>
      <p:pic>
        <p:nvPicPr>
          <p:cNvPr id="3" name="图片 2" descr="销掌门-透明背景-logo"/>
          <p:cNvPicPr>
            <a:picLocks noChangeAspect="1"/>
          </p:cNvPicPr>
          <p:nvPr/>
        </p:nvPicPr>
        <p:blipFill>
          <a:blip r:embed="rId1" cstate="print"/>
          <a:stretch>
            <a:fillRect/>
          </a:stretch>
        </p:blipFill>
        <p:spPr>
          <a:xfrm>
            <a:off x="10789920" y="167005"/>
            <a:ext cx="1132205" cy="829310"/>
          </a:xfrm>
          <a:prstGeom prst="rect">
            <a:avLst/>
          </a:prstGeom>
        </p:spPr>
      </p:pic>
    </p:spTree>
  </p:cSld>
  <p:clrMapOvr>
    <a:masterClrMapping/>
  </p:clrMapOvr>
  <p:transition>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2"/>
                                        </p:tgtEl>
                                        <p:attrNameLst>
                                          <p:attrName>style.visibility</p:attrName>
                                        </p:attrNameLst>
                                      </p:cBhvr>
                                      <p:to>
                                        <p:strVal val="visible"/>
                                      </p:to>
                                    </p:set>
                                    <p:animEffect transition="in" filter="wipe(left)">
                                      <p:cBhvr>
                                        <p:cTn id="7" dur="500"/>
                                        <p:tgtEl>
                                          <p:spTgt spid="10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03"/>
                                        </p:tgtEl>
                                        <p:attrNameLst>
                                          <p:attrName>style.visibility</p:attrName>
                                        </p:attrNameLst>
                                      </p:cBhvr>
                                      <p:to>
                                        <p:strVal val="visible"/>
                                      </p:to>
                                    </p:set>
                                    <p:animEffect transition="in" filter="wipe(left)">
                                      <p:cBhvr>
                                        <p:cTn id="11" dur="500"/>
                                        <p:tgtEl>
                                          <p:spTgt spid="10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left)">
                                      <p:cBhvr>
                                        <p:cTn id="16" dur="500"/>
                                        <p:tgtEl>
                                          <p:spTgt spid="14"/>
                                        </p:tgtEl>
                                      </p:cBhvr>
                                    </p:animEffect>
                                  </p:childTnLst>
                                </p:cTn>
                              </p:par>
                            </p:childTnLst>
                          </p:cTn>
                        </p:par>
                        <p:par>
                          <p:cTn id="17" fill="hold">
                            <p:stCondLst>
                              <p:cond delay="500"/>
                            </p:stCondLst>
                            <p:childTnLst>
                              <p:par>
                                <p:cTn id="18" presetID="1" presetClass="entr" presetSubtype="0" fill="hold" grpId="0" nodeType="afterEffect">
                                  <p:stCondLst>
                                    <p:cond delay="0"/>
                                  </p:stCondLst>
                                  <p:childTnLst>
                                    <p:set>
                                      <p:cBhvr>
                                        <p:cTn id="19" dur="1" fill="hold">
                                          <p:stCondLst>
                                            <p:cond delay="0"/>
                                          </p:stCondLst>
                                        </p:cTn>
                                        <p:tgtEl>
                                          <p:spTgt spid="39"/>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50"/>
                                        </p:tgtEl>
                                        <p:attrNameLst>
                                          <p:attrName>style.visibility</p:attrName>
                                        </p:attrNameLst>
                                      </p:cBhvr>
                                      <p:to>
                                        <p:strVal val="visible"/>
                                      </p:to>
                                    </p:set>
                                  </p:childTnLst>
                                </p:cTn>
                              </p:par>
                            </p:childTnLst>
                          </p:cTn>
                        </p:par>
                        <p:par>
                          <p:cTn id="22" fill="hold">
                            <p:stCondLst>
                              <p:cond delay="500"/>
                            </p:stCondLst>
                            <p:childTnLst>
                              <p:par>
                                <p:cTn id="23" presetID="22" presetClass="entr" presetSubtype="8" fill="hold"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left)">
                                      <p:cBhvr>
                                        <p:cTn id="25" dur="500"/>
                                        <p:tgtEl>
                                          <p:spTgt spid="15"/>
                                        </p:tgtEl>
                                      </p:cBhvr>
                                    </p:animEffect>
                                  </p:childTnLst>
                                </p:cTn>
                              </p:par>
                            </p:childTnLst>
                          </p:cTn>
                        </p:par>
                        <p:par>
                          <p:cTn id="26" fill="hold">
                            <p:stCondLst>
                              <p:cond delay="1000"/>
                            </p:stCondLst>
                            <p:childTnLst>
                              <p:par>
                                <p:cTn id="27" presetID="1" presetClass="entr" presetSubtype="0" fill="hold" grpId="0" nodeType="afterEffect">
                                  <p:stCondLst>
                                    <p:cond delay="0"/>
                                  </p:stCondLst>
                                  <p:childTnLst>
                                    <p:set>
                                      <p:cBhvr>
                                        <p:cTn id="28" dur="1" fill="hold">
                                          <p:stCondLst>
                                            <p:cond delay="0"/>
                                          </p:stCondLst>
                                        </p:cTn>
                                        <p:tgtEl>
                                          <p:spTgt spid="4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2"/>
                                        </p:tgtEl>
                                        <p:attrNameLst>
                                          <p:attrName>style.visibility</p:attrName>
                                        </p:attrNameLst>
                                      </p:cBhvr>
                                      <p:to>
                                        <p:strVal val="visible"/>
                                      </p:to>
                                    </p:set>
                                  </p:childTnLst>
                                </p:cTn>
                              </p:par>
                            </p:childTnLst>
                          </p:cTn>
                        </p:par>
                        <p:par>
                          <p:cTn id="31" fill="hold">
                            <p:stCondLst>
                              <p:cond delay="1000"/>
                            </p:stCondLst>
                            <p:childTnLst>
                              <p:par>
                                <p:cTn id="32" presetID="22" presetClass="entr" presetSubtype="8" fill="hold" nodeType="after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wipe(left)">
                                      <p:cBhvr>
                                        <p:cTn id="34" dur="500"/>
                                        <p:tgtEl>
                                          <p:spTgt spid="16"/>
                                        </p:tgtEl>
                                      </p:cBhvr>
                                    </p:animEffect>
                                  </p:childTnLst>
                                </p:cTn>
                              </p:par>
                            </p:childTnLst>
                          </p:cTn>
                        </p:par>
                        <p:par>
                          <p:cTn id="35" fill="hold">
                            <p:stCondLst>
                              <p:cond delay="1500"/>
                            </p:stCondLst>
                            <p:childTnLst>
                              <p:par>
                                <p:cTn id="36" presetID="1" presetClass="entr" presetSubtype="0" fill="hold" grpId="0" nodeType="afterEffect">
                                  <p:stCondLst>
                                    <p:cond delay="0"/>
                                  </p:stCondLst>
                                  <p:childTnLst>
                                    <p:set>
                                      <p:cBhvr>
                                        <p:cTn id="37" dur="1" fill="hold">
                                          <p:stCondLst>
                                            <p:cond delay="0"/>
                                          </p:stCondLst>
                                        </p:cTn>
                                        <p:tgtEl>
                                          <p:spTgt spid="20"/>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53"/>
                                        </p:tgtEl>
                                        <p:attrNameLst>
                                          <p:attrName>style.visibility</p:attrName>
                                        </p:attrNameLst>
                                      </p:cBhvr>
                                      <p:to>
                                        <p:strVal val="visible"/>
                                      </p:to>
                                    </p:set>
                                  </p:childTnLst>
                                </p:cTn>
                              </p:par>
                            </p:childTnLst>
                          </p:cTn>
                        </p:par>
                        <p:par>
                          <p:cTn id="40" fill="hold">
                            <p:stCondLst>
                              <p:cond delay="1500"/>
                            </p:stCondLst>
                            <p:childTnLst>
                              <p:par>
                                <p:cTn id="41" presetID="22" presetClass="entr" presetSubtype="8" fill="hold" nodeType="after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wipe(left)">
                                      <p:cBhvr>
                                        <p:cTn id="43" dur="500"/>
                                        <p:tgtEl>
                                          <p:spTgt spid="17"/>
                                        </p:tgtEl>
                                      </p:cBhvr>
                                    </p:animEffect>
                                  </p:childTnLst>
                                </p:cTn>
                              </p:par>
                            </p:childTnLst>
                          </p:cTn>
                        </p:par>
                        <p:par>
                          <p:cTn id="44" fill="hold">
                            <p:stCondLst>
                              <p:cond delay="2000"/>
                            </p:stCondLst>
                            <p:childTnLst>
                              <p:par>
                                <p:cTn id="45" presetID="1" presetClass="entr" presetSubtype="0" fill="hold" grpId="0" nodeType="afterEffect">
                                  <p:stCondLst>
                                    <p:cond delay="0"/>
                                  </p:stCondLst>
                                  <p:childTnLst>
                                    <p:set>
                                      <p:cBhvr>
                                        <p:cTn id="46" dur="1" fill="hold">
                                          <p:stCondLst>
                                            <p:cond delay="0"/>
                                          </p:stCondLst>
                                        </p:cTn>
                                        <p:tgtEl>
                                          <p:spTgt spid="21"/>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54"/>
                                        </p:tgtEl>
                                        <p:attrNameLst>
                                          <p:attrName>style.visibility</p:attrName>
                                        </p:attrNameLst>
                                      </p:cBhvr>
                                      <p:to>
                                        <p:strVal val="visible"/>
                                      </p:to>
                                    </p:set>
                                  </p:childTnLst>
                                </p:cTn>
                              </p:par>
                            </p:childTnLst>
                          </p:cTn>
                        </p:par>
                        <p:par>
                          <p:cTn id="49" fill="hold">
                            <p:stCondLst>
                              <p:cond delay="2000"/>
                            </p:stCondLst>
                            <p:childTnLst>
                              <p:par>
                                <p:cTn id="50" presetID="22" presetClass="entr" presetSubtype="2" fill="hold" nodeType="after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wipe(right)">
                                      <p:cBhvr>
                                        <p:cTn id="52" dur="500"/>
                                        <p:tgtEl>
                                          <p:spTgt spid="22"/>
                                        </p:tgtEl>
                                      </p:cBhvr>
                                    </p:animEffect>
                                  </p:childTnLst>
                                </p:cTn>
                              </p:par>
                            </p:childTnLst>
                          </p:cTn>
                        </p:par>
                        <p:par>
                          <p:cTn id="53" fill="hold">
                            <p:stCondLst>
                              <p:cond delay="2500"/>
                            </p:stCondLst>
                            <p:childTnLst>
                              <p:par>
                                <p:cTn id="54" presetID="1" presetClass="entr" presetSubtype="0" fill="hold" grpId="0" nodeType="afterEffect">
                                  <p:stCondLst>
                                    <p:cond delay="0"/>
                                  </p:stCondLst>
                                  <p:childTnLst>
                                    <p:set>
                                      <p:cBhvr>
                                        <p:cTn id="55" dur="1" fill="hold">
                                          <p:stCondLst>
                                            <p:cond delay="0"/>
                                          </p:stCondLst>
                                        </p:cTn>
                                        <p:tgtEl>
                                          <p:spTgt spid="27"/>
                                        </p:tgtEl>
                                        <p:attrNameLst>
                                          <p:attrName>style.visibility</p:attrName>
                                        </p:attrNameLst>
                                      </p:cBhvr>
                                      <p:to>
                                        <p:strVal val="visible"/>
                                      </p:to>
                                    </p:set>
                                  </p:childTnLst>
                                </p:cTn>
                              </p:par>
                              <p:par>
                                <p:cTn id="56" presetID="1" presetClass="entr" presetSubtype="0" fill="hold" grpId="0" nodeType="withEffect">
                                  <p:stCondLst>
                                    <p:cond delay="0"/>
                                  </p:stCondLst>
                                  <p:childTnLst>
                                    <p:set>
                                      <p:cBhvr>
                                        <p:cTn id="57" dur="1" fill="hold">
                                          <p:stCondLst>
                                            <p:cond delay="0"/>
                                          </p:stCondLst>
                                        </p:cTn>
                                        <p:tgtEl>
                                          <p:spTgt spid="23"/>
                                        </p:tgtEl>
                                        <p:attrNameLst>
                                          <p:attrName>style.visibility</p:attrName>
                                        </p:attrNameLst>
                                      </p:cBhvr>
                                      <p:to>
                                        <p:strVal val="visible"/>
                                      </p:to>
                                    </p:set>
                                  </p:childTnLst>
                                </p:cTn>
                              </p:par>
                            </p:childTnLst>
                          </p:cTn>
                        </p:par>
                        <p:par>
                          <p:cTn id="58" fill="hold">
                            <p:stCondLst>
                              <p:cond delay="2500"/>
                            </p:stCondLst>
                            <p:childTnLst>
                              <p:par>
                                <p:cTn id="59" presetID="22" presetClass="entr" presetSubtype="2" fill="hold" nodeType="afterEffect">
                                  <p:stCondLst>
                                    <p:cond delay="0"/>
                                  </p:stCondLst>
                                  <p:childTnLst>
                                    <p:set>
                                      <p:cBhvr>
                                        <p:cTn id="60" dur="1" fill="hold">
                                          <p:stCondLst>
                                            <p:cond delay="0"/>
                                          </p:stCondLst>
                                        </p:cTn>
                                        <p:tgtEl>
                                          <p:spTgt spid="31"/>
                                        </p:tgtEl>
                                        <p:attrNameLst>
                                          <p:attrName>style.visibility</p:attrName>
                                        </p:attrNameLst>
                                      </p:cBhvr>
                                      <p:to>
                                        <p:strVal val="visible"/>
                                      </p:to>
                                    </p:set>
                                    <p:animEffect transition="in" filter="wipe(right)">
                                      <p:cBhvr>
                                        <p:cTn id="61" dur="500"/>
                                        <p:tgtEl>
                                          <p:spTgt spid="31"/>
                                        </p:tgtEl>
                                      </p:cBhvr>
                                    </p:animEffect>
                                  </p:childTnLst>
                                </p:cTn>
                              </p:par>
                            </p:childTnLst>
                          </p:cTn>
                        </p:par>
                        <p:par>
                          <p:cTn id="62" fill="hold">
                            <p:stCondLst>
                              <p:cond delay="3000"/>
                            </p:stCondLst>
                            <p:childTnLst>
                              <p:par>
                                <p:cTn id="63" presetID="1" presetClass="entr" presetSubtype="0" fill="hold" grpId="0" nodeType="afterEffect">
                                  <p:stCondLst>
                                    <p:cond delay="0"/>
                                  </p:stCondLst>
                                  <p:childTnLst>
                                    <p:set>
                                      <p:cBhvr>
                                        <p:cTn id="64" dur="1" fill="hold">
                                          <p:stCondLst>
                                            <p:cond delay="0"/>
                                          </p:stCondLst>
                                        </p:cTn>
                                        <p:tgtEl>
                                          <p:spTgt spid="28"/>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26"/>
                                        </p:tgtEl>
                                        <p:attrNameLst>
                                          <p:attrName>style.visibility</p:attrName>
                                        </p:attrNameLst>
                                      </p:cBhvr>
                                      <p:to>
                                        <p:strVal val="visible"/>
                                      </p:to>
                                    </p:set>
                                  </p:childTnLst>
                                </p:cTn>
                              </p:par>
                            </p:childTnLst>
                          </p:cTn>
                        </p:par>
                        <p:par>
                          <p:cTn id="67" fill="hold">
                            <p:stCondLst>
                              <p:cond delay="3000"/>
                            </p:stCondLst>
                            <p:childTnLst>
                              <p:par>
                                <p:cTn id="68" presetID="22" presetClass="entr" presetSubtype="2" fill="hold" nodeType="afterEffect">
                                  <p:stCondLst>
                                    <p:cond delay="0"/>
                                  </p:stCondLst>
                                  <p:childTnLst>
                                    <p:set>
                                      <p:cBhvr>
                                        <p:cTn id="69" dur="1" fill="hold">
                                          <p:stCondLst>
                                            <p:cond delay="0"/>
                                          </p:stCondLst>
                                        </p:cTn>
                                        <p:tgtEl>
                                          <p:spTgt spid="32"/>
                                        </p:tgtEl>
                                        <p:attrNameLst>
                                          <p:attrName>style.visibility</p:attrName>
                                        </p:attrNameLst>
                                      </p:cBhvr>
                                      <p:to>
                                        <p:strVal val="visible"/>
                                      </p:to>
                                    </p:set>
                                    <p:animEffect transition="in" filter="wipe(right)">
                                      <p:cBhvr>
                                        <p:cTn id="70" dur="500"/>
                                        <p:tgtEl>
                                          <p:spTgt spid="32"/>
                                        </p:tgtEl>
                                      </p:cBhvr>
                                    </p:animEffect>
                                  </p:childTnLst>
                                </p:cTn>
                              </p:par>
                            </p:childTnLst>
                          </p:cTn>
                        </p:par>
                        <p:par>
                          <p:cTn id="71" fill="hold">
                            <p:stCondLst>
                              <p:cond delay="3500"/>
                            </p:stCondLst>
                            <p:childTnLst>
                              <p:par>
                                <p:cTn id="72" presetID="1" presetClass="entr" presetSubtype="0" fill="hold" grpId="0" nodeType="afterEffect">
                                  <p:stCondLst>
                                    <p:cond delay="0"/>
                                  </p:stCondLst>
                                  <p:childTnLst>
                                    <p:set>
                                      <p:cBhvr>
                                        <p:cTn id="73" dur="1" fill="hold">
                                          <p:stCondLst>
                                            <p:cond delay="0"/>
                                          </p:stCondLst>
                                        </p:cTn>
                                        <p:tgtEl>
                                          <p:spTgt spid="29"/>
                                        </p:tgtEl>
                                        <p:attrNameLst>
                                          <p:attrName>style.visibility</p:attrName>
                                        </p:attrNameLst>
                                      </p:cBhvr>
                                      <p:to>
                                        <p:strVal val="visible"/>
                                      </p:to>
                                    </p:set>
                                  </p:childTnLst>
                                </p:cTn>
                              </p:par>
                              <p:par>
                                <p:cTn id="74" presetID="1" presetClass="entr" presetSubtype="0" fill="hold" grpId="0" nodeType="withEffect">
                                  <p:stCondLst>
                                    <p:cond delay="0"/>
                                  </p:stCondLst>
                                  <p:childTnLst>
                                    <p:set>
                                      <p:cBhvr>
                                        <p:cTn id="75" dur="1" fill="hold">
                                          <p:stCondLst>
                                            <p:cond delay="0"/>
                                          </p:stCondLst>
                                        </p:cTn>
                                        <p:tgtEl>
                                          <p:spTgt spid="25"/>
                                        </p:tgtEl>
                                        <p:attrNameLst>
                                          <p:attrName>style.visibility</p:attrName>
                                        </p:attrNameLst>
                                      </p:cBhvr>
                                      <p:to>
                                        <p:strVal val="visible"/>
                                      </p:to>
                                    </p:set>
                                  </p:childTnLst>
                                </p:cTn>
                              </p:par>
                            </p:childTnLst>
                          </p:cTn>
                        </p:par>
                        <p:par>
                          <p:cTn id="76" fill="hold">
                            <p:stCondLst>
                              <p:cond delay="3500"/>
                            </p:stCondLst>
                            <p:childTnLst>
                              <p:par>
                                <p:cTn id="77" presetID="22" presetClass="entr" presetSubtype="2" fill="hold" nodeType="afterEffect">
                                  <p:stCondLst>
                                    <p:cond delay="0"/>
                                  </p:stCondLst>
                                  <p:childTnLst>
                                    <p:set>
                                      <p:cBhvr>
                                        <p:cTn id="78" dur="1" fill="hold">
                                          <p:stCondLst>
                                            <p:cond delay="0"/>
                                          </p:stCondLst>
                                        </p:cTn>
                                        <p:tgtEl>
                                          <p:spTgt spid="33"/>
                                        </p:tgtEl>
                                        <p:attrNameLst>
                                          <p:attrName>style.visibility</p:attrName>
                                        </p:attrNameLst>
                                      </p:cBhvr>
                                      <p:to>
                                        <p:strVal val="visible"/>
                                      </p:to>
                                    </p:set>
                                    <p:animEffect transition="in" filter="wipe(right)">
                                      <p:cBhvr>
                                        <p:cTn id="79" dur="500"/>
                                        <p:tgtEl>
                                          <p:spTgt spid="33"/>
                                        </p:tgtEl>
                                      </p:cBhvr>
                                    </p:animEffect>
                                  </p:childTnLst>
                                </p:cTn>
                              </p:par>
                            </p:childTnLst>
                          </p:cTn>
                        </p:par>
                        <p:par>
                          <p:cTn id="80" fill="hold">
                            <p:stCondLst>
                              <p:cond delay="4000"/>
                            </p:stCondLst>
                            <p:childTnLst>
                              <p:par>
                                <p:cTn id="81" presetID="1" presetClass="entr" presetSubtype="0" fill="hold" grpId="0" nodeType="afterEffect">
                                  <p:stCondLst>
                                    <p:cond delay="0"/>
                                  </p:stCondLst>
                                  <p:childTnLst>
                                    <p:set>
                                      <p:cBhvr>
                                        <p:cTn id="82" dur="1" fill="hold">
                                          <p:stCondLst>
                                            <p:cond delay="0"/>
                                          </p:stCondLst>
                                        </p:cTn>
                                        <p:tgtEl>
                                          <p:spTgt spid="30"/>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p:bldP spid="103" grpId="0"/>
      <p:bldP spid="39" grpId="0" bldLvl="0" animBg="1"/>
      <p:bldP spid="50" grpId="0"/>
      <p:bldP spid="42" grpId="0" bldLvl="0" animBg="1"/>
      <p:bldP spid="52" grpId="0"/>
      <p:bldP spid="20" grpId="0" animBg="1"/>
      <p:bldP spid="53" grpId="0"/>
      <p:bldP spid="21" grpId="0" animBg="1"/>
      <p:bldP spid="54" grpId="0"/>
      <p:bldP spid="27" grpId="0"/>
      <p:bldP spid="23" grpId="0" animBg="1"/>
      <p:bldP spid="28" grpId="0"/>
      <p:bldP spid="26" grpId="0" animBg="1"/>
      <p:bldP spid="29" grpId="0"/>
      <p:bldP spid="25" grpId="0" animBg="1"/>
      <p:bldP spid="30" grpId="0"/>
      <p:bldP spid="2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矩形 3"/>
          <p:cNvSpPr>
            <a:spLocks noChangeArrowheads="1"/>
          </p:cNvSpPr>
          <p:nvPr/>
        </p:nvSpPr>
        <p:spPr bwMode="auto">
          <a:xfrm>
            <a:off x="1073958" y="224898"/>
            <a:ext cx="3978910" cy="582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l" eaLnBrk="1" hangingPunct="1">
              <a:spcBef>
                <a:spcPct val="0"/>
              </a:spcBef>
              <a:buFont typeface="Arial" panose="020B0604020202020204" pitchFamily="34" charset="0"/>
              <a:buNone/>
            </a:pPr>
            <a:r>
              <a:rPr lang="en-US" altLang="zh-CN" b="1" dirty="0">
                <a:solidFill>
                  <a:schemeClr val="tx1">
                    <a:lumMod val="65000"/>
                    <a:lumOff val="35000"/>
                  </a:schemeClr>
                </a:solidFill>
                <a:latin typeface="Arial" panose="020B0604020202020204" pitchFamily="34" charset="0"/>
                <a:cs typeface="Arial" panose="020B0604020202020204" pitchFamily="34" charset="0"/>
                <a:sym typeface="Impact" panose="020B0806030902050204" pitchFamily="34" charset="0"/>
              </a:rPr>
              <a:t>2.11 DSC</a:t>
            </a:r>
            <a:r>
              <a:rPr lang="zh-CN" altLang="en-US" b="1" dirty="0">
                <a:solidFill>
                  <a:schemeClr val="tx1">
                    <a:lumMod val="65000"/>
                    <a:lumOff val="35000"/>
                  </a:schemeClr>
                </a:solidFill>
                <a:latin typeface="Arial" panose="020B0604020202020204" pitchFamily="34" charset="0"/>
                <a:cs typeface="Arial" panose="020B0604020202020204" pitchFamily="34" charset="0"/>
                <a:sym typeface="Impact" panose="020B0806030902050204" pitchFamily="34" charset="0"/>
              </a:rPr>
              <a:t>的主要功能</a:t>
            </a:r>
            <a:endParaRPr lang="zh-CN" altLang="en-US" b="1" dirty="0">
              <a:solidFill>
                <a:schemeClr val="tx1">
                  <a:lumMod val="65000"/>
                  <a:lumOff val="35000"/>
                </a:schemeClr>
              </a:solidFill>
              <a:latin typeface="Arial" panose="020B0604020202020204" pitchFamily="34" charset="0"/>
              <a:ea typeface="宋体" pitchFamily="2" charset="-122"/>
              <a:cs typeface="Arial" panose="020B0604020202020204" pitchFamily="34" charset="0"/>
            </a:endParaRPr>
          </a:p>
        </p:txBody>
      </p:sp>
      <p:sp>
        <p:nvSpPr>
          <p:cNvPr id="103" name="文本框 37"/>
          <p:cNvSpPr txBox="1"/>
          <p:nvPr/>
        </p:nvSpPr>
        <p:spPr>
          <a:xfrm>
            <a:off x="1073958" y="759817"/>
            <a:ext cx="2308007" cy="335915"/>
          </a:xfrm>
          <a:prstGeom prst="rect">
            <a:avLst/>
          </a:prstGeom>
          <a:noFill/>
        </p:spPr>
        <p:txBody>
          <a:bodyPr wrap="square" lIns="91431" tIns="45716" rIns="91431" bIns="45716" rtlCol="0">
            <a:spAutoFit/>
          </a:bodyPr>
          <a:lstStyle/>
          <a:p>
            <a:r>
              <a:rPr lang="en-US" altLang="zh-CN" sz="1600" dirty="0">
                <a:solidFill>
                  <a:schemeClr val="tx1">
                    <a:lumMod val="65000"/>
                    <a:lumOff val="35000"/>
                  </a:schemeClr>
                </a:solidFill>
                <a:latin typeface="Arial" panose="020B0604020202020204" pitchFamily="34" charset="0"/>
                <a:cs typeface="Arial" panose="020B0604020202020204" pitchFamily="34" charset="0"/>
                <a:sym typeface="+mn-ea"/>
              </a:rPr>
              <a:t>Major Function</a:t>
            </a:r>
            <a:endParaRPr lang="zh-CN" altLang="en-US" sz="1600" baseline="-3000" dirty="0">
              <a:solidFill>
                <a:schemeClr val="tx1">
                  <a:lumMod val="65000"/>
                  <a:lumOff val="35000"/>
                </a:schemeClr>
              </a:solidFill>
              <a:latin typeface="Arial" panose="020B0604020202020204" pitchFamily="34" charset="0"/>
              <a:cs typeface="Arial" panose="020B0604020202020204" pitchFamily="34" charset="0"/>
            </a:endParaRPr>
          </a:p>
        </p:txBody>
      </p:sp>
      <p:grpSp>
        <p:nvGrpSpPr>
          <p:cNvPr id="15" name="组合 14"/>
          <p:cNvGrpSpPr/>
          <p:nvPr/>
        </p:nvGrpSpPr>
        <p:grpSpPr>
          <a:xfrm>
            <a:off x="5080" y="2612390"/>
            <a:ext cx="5456555" cy="834390"/>
            <a:chOff x="8" y="4774"/>
            <a:chExt cx="8593" cy="1314"/>
          </a:xfrm>
        </p:grpSpPr>
        <p:sp>
          <p:nvSpPr>
            <p:cNvPr id="272" name="Rectangle 65"/>
            <p:cNvSpPr/>
            <p:nvPr/>
          </p:nvSpPr>
          <p:spPr>
            <a:xfrm>
              <a:off x="8" y="4776"/>
              <a:ext cx="5456" cy="1312"/>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p>
          </p:txBody>
        </p:sp>
        <p:sp>
          <p:nvSpPr>
            <p:cNvPr id="297" name="Rectangle 74"/>
            <p:cNvSpPr/>
            <p:nvPr/>
          </p:nvSpPr>
          <p:spPr>
            <a:xfrm>
              <a:off x="5449" y="4774"/>
              <a:ext cx="3152" cy="1311"/>
            </a:xfrm>
            <a:prstGeom prst="homePlat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p>
          </p:txBody>
        </p:sp>
      </p:grpSp>
      <p:grpSp>
        <p:nvGrpSpPr>
          <p:cNvPr id="16" name="组合 15"/>
          <p:cNvGrpSpPr/>
          <p:nvPr/>
        </p:nvGrpSpPr>
        <p:grpSpPr>
          <a:xfrm>
            <a:off x="5080" y="3444875"/>
            <a:ext cx="5456555" cy="834390"/>
            <a:chOff x="8" y="6085"/>
            <a:chExt cx="8593" cy="1314"/>
          </a:xfrm>
        </p:grpSpPr>
        <p:sp>
          <p:nvSpPr>
            <p:cNvPr id="273" name="Rectangle 66"/>
            <p:cNvSpPr/>
            <p:nvPr/>
          </p:nvSpPr>
          <p:spPr>
            <a:xfrm>
              <a:off x="8" y="6087"/>
              <a:ext cx="5456" cy="131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p>
          </p:txBody>
        </p:sp>
        <p:sp>
          <p:nvSpPr>
            <p:cNvPr id="298" name="Rectangle 77"/>
            <p:cNvSpPr/>
            <p:nvPr/>
          </p:nvSpPr>
          <p:spPr>
            <a:xfrm>
              <a:off x="5449" y="6085"/>
              <a:ext cx="3152" cy="1311"/>
            </a:xfrm>
            <a:prstGeom prst="homePlat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p>
          </p:txBody>
        </p:sp>
      </p:grpSp>
      <p:grpSp>
        <p:nvGrpSpPr>
          <p:cNvPr id="17" name="组合 16"/>
          <p:cNvGrpSpPr/>
          <p:nvPr/>
        </p:nvGrpSpPr>
        <p:grpSpPr>
          <a:xfrm>
            <a:off x="5080" y="4277995"/>
            <a:ext cx="5456555" cy="833755"/>
            <a:chOff x="8" y="7397"/>
            <a:chExt cx="8593" cy="1313"/>
          </a:xfrm>
        </p:grpSpPr>
        <p:sp>
          <p:nvSpPr>
            <p:cNvPr id="274" name="Rectangle 69"/>
            <p:cNvSpPr/>
            <p:nvPr/>
          </p:nvSpPr>
          <p:spPr>
            <a:xfrm>
              <a:off x="8" y="7398"/>
              <a:ext cx="5456" cy="1312"/>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p>
          </p:txBody>
        </p:sp>
        <p:sp>
          <p:nvSpPr>
            <p:cNvPr id="299" name="Rectangle 78"/>
            <p:cNvSpPr/>
            <p:nvPr/>
          </p:nvSpPr>
          <p:spPr>
            <a:xfrm>
              <a:off x="5449" y="7397"/>
              <a:ext cx="3152" cy="1311"/>
            </a:xfrm>
            <a:prstGeom prst="homePlat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p>
          </p:txBody>
        </p:sp>
      </p:grpSp>
      <p:grpSp>
        <p:nvGrpSpPr>
          <p:cNvPr id="14" name="组合 13"/>
          <p:cNvGrpSpPr/>
          <p:nvPr/>
        </p:nvGrpSpPr>
        <p:grpSpPr>
          <a:xfrm>
            <a:off x="5080" y="1780540"/>
            <a:ext cx="5456555" cy="833120"/>
            <a:chOff x="8" y="3464"/>
            <a:chExt cx="8593" cy="1312"/>
          </a:xfrm>
        </p:grpSpPr>
        <p:sp>
          <p:nvSpPr>
            <p:cNvPr id="271" name="Rectangle 64"/>
            <p:cNvSpPr/>
            <p:nvPr/>
          </p:nvSpPr>
          <p:spPr>
            <a:xfrm>
              <a:off x="8" y="3464"/>
              <a:ext cx="5456" cy="131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p>
          </p:txBody>
        </p:sp>
        <p:sp>
          <p:nvSpPr>
            <p:cNvPr id="2" name="Rectangle 77"/>
            <p:cNvSpPr/>
            <p:nvPr/>
          </p:nvSpPr>
          <p:spPr>
            <a:xfrm>
              <a:off x="5449" y="3464"/>
              <a:ext cx="3152" cy="1311"/>
            </a:xfrm>
            <a:prstGeom prst="homePlat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p>
          </p:txBody>
        </p:sp>
      </p:grpSp>
      <p:grpSp>
        <p:nvGrpSpPr>
          <p:cNvPr id="32" name="组合 31"/>
          <p:cNvGrpSpPr/>
          <p:nvPr/>
        </p:nvGrpSpPr>
        <p:grpSpPr>
          <a:xfrm>
            <a:off x="6743700" y="3475990"/>
            <a:ext cx="5455920" cy="833120"/>
            <a:chOff x="10598" y="6090"/>
            <a:chExt cx="8592" cy="1312"/>
          </a:xfrm>
        </p:grpSpPr>
        <p:sp>
          <p:nvSpPr>
            <p:cNvPr id="7" name="Rectangle 65"/>
            <p:cNvSpPr/>
            <p:nvPr/>
          </p:nvSpPr>
          <p:spPr>
            <a:xfrm rot="10800000">
              <a:off x="13734" y="6090"/>
              <a:ext cx="5457" cy="1312"/>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p>
          </p:txBody>
        </p:sp>
        <p:sp>
          <p:nvSpPr>
            <p:cNvPr id="11" name="Rectangle 74"/>
            <p:cNvSpPr/>
            <p:nvPr/>
          </p:nvSpPr>
          <p:spPr>
            <a:xfrm rot="10800000">
              <a:off x="10598" y="6091"/>
              <a:ext cx="3152" cy="1311"/>
            </a:xfrm>
            <a:prstGeom prst="homePlat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p>
          </p:txBody>
        </p:sp>
      </p:grpSp>
      <p:grpSp>
        <p:nvGrpSpPr>
          <p:cNvPr id="31" name="组合 30"/>
          <p:cNvGrpSpPr/>
          <p:nvPr/>
        </p:nvGrpSpPr>
        <p:grpSpPr>
          <a:xfrm>
            <a:off x="6743700" y="2642870"/>
            <a:ext cx="5455920" cy="833120"/>
            <a:chOff x="10598" y="4778"/>
            <a:chExt cx="8592" cy="1312"/>
          </a:xfrm>
        </p:grpSpPr>
        <p:sp>
          <p:nvSpPr>
            <p:cNvPr id="8" name="Rectangle 66"/>
            <p:cNvSpPr/>
            <p:nvPr/>
          </p:nvSpPr>
          <p:spPr>
            <a:xfrm rot="10800000">
              <a:off x="13734" y="4778"/>
              <a:ext cx="5457" cy="131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p>
          </p:txBody>
        </p:sp>
        <p:sp>
          <p:nvSpPr>
            <p:cNvPr id="12" name="Rectangle 77"/>
            <p:cNvSpPr/>
            <p:nvPr/>
          </p:nvSpPr>
          <p:spPr>
            <a:xfrm rot="10800000">
              <a:off x="10598" y="4779"/>
              <a:ext cx="3152" cy="1311"/>
            </a:xfrm>
            <a:prstGeom prst="homePlat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p>
          </p:txBody>
        </p:sp>
      </p:grpSp>
      <p:grpSp>
        <p:nvGrpSpPr>
          <p:cNvPr id="22" name="组合 21"/>
          <p:cNvGrpSpPr/>
          <p:nvPr/>
        </p:nvGrpSpPr>
        <p:grpSpPr>
          <a:xfrm>
            <a:off x="6743700" y="1810385"/>
            <a:ext cx="5455920" cy="833120"/>
            <a:chOff x="10598" y="3467"/>
            <a:chExt cx="8592" cy="1312"/>
          </a:xfrm>
        </p:grpSpPr>
        <p:sp>
          <p:nvSpPr>
            <p:cNvPr id="9" name="Rectangle 69"/>
            <p:cNvSpPr/>
            <p:nvPr/>
          </p:nvSpPr>
          <p:spPr>
            <a:xfrm rot="10800000">
              <a:off x="13734" y="3467"/>
              <a:ext cx="5457" cy="1312"/>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p>
          </p:txBody>
        </p:sp>
        <p:sp>
          <p:nvSpPr>
            <p:cNvPr id="13" name="Rectangle 78"/>
            <p:cNvSpPr/>
            <p:nvPr/>
          </p:nvSpPr>
          <p:spPr>
            <a:xfrm rot="10800000">
              <a:off x="10598" y="3468"/>
              <a:ext cx="3152" cy="1311"/>
            </a:xfrm>
            <a:prstGeom prst="homePlat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p>
          </p:txBody>
        </p:sp>
      </p:grpSp>
      <p:grpSp>
        <p:nvGrpSpPr>
          <p:cNvPr id="33" name="组合 32"/>
          <p:cNvGrpSpPr/>
          <p:nvPr/>
        </p:nvGrpSpPr>
        <p:grpSpPr>
          <a:xfrm>
            <a:off x="6733540" y="4308475"/>
            <a:ext cx="5455920" cy="833120"/>
            <a:chOff x="10598" y="7401"/>
            <a:chExt cx="8592" cy="1312"/>
          </a:xfrm>
        </p:grpSpPr>
        <p:sp>
          <p:nvSpPr>
            <p:cNvPr id="6" name="Rectangle 64"/>
            <p:cNvSpPr/>
            <p:nvPr/>
          </p:nvSpPr>
          <p:spPr>
            <a:xfrm rot="10800000">
              <a:off x="13734" y="7401"/>
              <a:ext cx="5457" cy="131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p>
          </p:txBody>
        </p:sp>
        <p:sp>
          <p:nvSpPr>
            <p:cNvPr id="19" name="Rectangle 77"/>
            <p:cNvSpPr/>
            <p:nvPr/>
          </p:nvSpPr>
          <p:spPr>
            <a:xfrm rot="10800000">
              <a:off x="10598" y="7402"/>
              <a:ext cx="3152" cy="1311"/>
            </a:xfrm>
            <a:prstGeom prst="homePlat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p>
          </p:txBody>
        </p:sp>
      </p:grpSp>
      <p:sp>
        <p:nvSpPr>
          <p:cNvPr id="39" name="Text Placeholder 3"/>
          <p:cNvSpPr txBox="1"/>
          <p:nvPr/>
        </p:nvSpPr>
        <p:spPr>
          <a:xfrm>
            <a:off x="172202" y="2019701"/>
            <a:ext cx="977320" cy="368935"/>
          </a:xfrm>
          <a:prstGeom prst="rect">
            <a:avLst/>
          </a:prstGeom>
          <a:solidFill>
            <a:srgbClr val="00B0F0"/>
          </a:solidFill>
        </p:spPr>
        <p:txBody>
          <a:bodyPr wrap="squar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8565">
              <a:spcBef>
                <a:spcPct val="20000"/>
              </a:spcBef>
              <a:defRPr/>
            </a:pPr>
            <a:r>
              <a:rPr lang="en-US" sz="2400" dirty="0">
                <a:solidFill>
                  <a:schemeClr val="bg1"/>
                </a:solidFill>
                <a:latin typeface="Impact" panose="020B0806030902050204" pitchFamily="34" charset="0"/>
              </a:rPr>
              <a:t>09</a:t>
            </a:r>
            <a:endParaRPr lang="en-US" sz="2400" dirty="0">
              <a:solidFill>
                <a:schemeClr val="bg1"/>
              </a:solidFill>
              <a:latin typeface="Impact" panose="020B0806030902050204" pitchFamily="34" charset="0"/>
            </a:endParaRPr>
          </a:p>
        </p:txBody>
      </p:sp>
      <p:sp>
        <p:nvSpPr>
          <p:cNvPr id="42" name="Text Placeholder 3"/>
          <p:cNvSpPr txBox="1"/>
          <p:nvPr/>
        </p:nvSpPr>
        <p:spPr>
          <a:xfrm>
            <a:off x="162244" y="2845045"/>
            <a:ext cx="996168" cy="368935"/>
          </a:xfrm>
          <a:prstGeom prst="rect">
            <a:avLst/>
          </a:prstGeom>
          <a:solidFill>
            <a:schemeClr val="tx1"/>
          </a:solidFill>
        </p:spPr>
        <p:txBody>
          <a:bodyPr wrap="squar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8565">
              <a:spcBef>
                <a:spcPct val="20000"/>
              </a:spcBef>
              <a:defRPr/>
            </a:pPr>
            <a:r>
              <a:rPr lang="en-US" sz="2400" dirty="0">
                <a:solidFill>
                  <a:schemeClr val="bg1"/>
                </a:solidFill>
                <a:latin typeface="Impact" panose="020B0806030902050204" pitchFamily="34" charset="0"/>
              </a:rPr>
              <a:t>10</a:t>
            </a:r>
            <a:endParaRPr lang="en-US" sz="2400" dirty="0">
              <a:solidFill>
                <a:schemeClr val="bg1"/>
              </a:solidFill>
              <a:latin typeface="Impact" panose="020B0806030902050204" pitchFamily="34" charset="0"/>
            </a:endParaRPr>
          </a:p>
        </p:txBody>
      </p:sp>
      <p:sp>
        <p:nvSpPr>
          <p:cNvPr id="20" name="Text Placeholder 3"/>
          <p:cNvSpPr txBox="1"/>
          <p:nvPr/>
        </p:nvSpPr>
        <p:spPr>
          <a:xfrm>
            <a:off x="162677" y="3680860"/>
            <a:ext cx="977320" cy="368935"/>
          </a:xfrm>
          <a:prstGeom prst="rect">
            <a:avLst/>
          </a:prstGeom>
          <a:solidFill>
            <a:srgbClr val="00B0F0"/>
          </a:solidFill>
        </p:spPr>
        <p:txBody>
          <a:bodyPr wrap="squar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8565">
              <a:spcBef>
                <a:spcPct val="20000"/>
              </a:spcBef>
              <a:defRPr/>
            </a:pPr>
            <a:r>
              <a:rPr lang="en-US" sz="2400" dirty="0">
                <a:solidFill>
                  <a:schemeClr val="bg1"/>
                </a:solidFill>
                <a:latin typeface="Impact" panose="020B0806030902050204" pitchFamily="34" charset="0"/>
              </a:rPr>
              <a:t>11</a:t>
            </a:r>
            <a:endParaRPr lang="en-US" sz="2400" dirty="0">
              <a:solidFill>
                <a:schemeClr val="bg1"/>
              </a:solidFill>
              <a:latin typeface="Impact" panose="020B0806030902050204" pitchFamily="34" charset="0"/>
            </a:endParaRPr>
          </a:p>
        </p:txBody>
      </p:sp>
      <p:sp>
        <p:nvSpPr>
          <p:cNvPr id="21" name="Text Placeholder 3"/>
          <p:cNvSpPr txBox="1"/>
          <p:nvPr/>
        </p:nvSpPr>
        <p:spPr>
          <a:xfrm>
            <a:off x="171769" y="4513190"/>
            <a:ext cx="996168" cy="368935"/>
          </a:xfrm>
          <a:prstGeom prst="rect">
            <a:avLst/>
          </a:prstGeom>
          <a:solidFill>
            <a:schemeClr val="tx1"/>
          </a:solidFill>
        </p:spPr>
        <p:txBody>
          <a:bodyPr wrap="squar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8565">
              <a:spcBef>
                <a:spcPct val="20000"/>
              </a:spcBef>
              <a:defRPr/>
            </a:pPr>
            <a:r>
              <a:rPr lang="en-US" sz="2400" dirty="0">
                <a:solidFill>
                  <a:schemeClr val="bg1"/>
                </a:solidFill>
                <a:latin typeface="Impact" panose="020B0806030902050204" pitchFamily="34" charset="0"/>
              </a:rPr>
              <a:t>12</a:t>
            </a:r>
            <a:endParaRPr lang="en-US" sz="2400" dirty="0">
              <a:solidFill>
                <a:schemeClr val="bg1"/>
              </a:solidFill>
              <a:latin typeface="Impact" panose="020B0806030902050204" pitchFamily="34" charset="0"/>
            </a:endParaRPr>
          </a:p>
        </p:txBody>
      </p:sp>
      <p:sp>
        <p:nvSpPr>
          <p:cNvPr id="23" name="Text Placeholder 3"/>
          <p:cNvSpPr txBox="1"/>
          <p:nvPr/>
        </p:nvSpPr>
        <p:spPr>
          <a:xfrm>
            <a:off x="11025189" y="2019545"/>
            <a:ext cx="996168" cy="368935"/>
          </a:xfrm>
          <a:prstGeom prst="rect">
            <a:avLst/>
          </a:prstGeom>
          <a:solidFill>
            <a:schemeClr val="tx1"/>
          </a:solidFill>
        </p:spPr>
        <p:txBody>
          <a:bodyPr wrap="squar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8565">
              <a:spcBef>
                <a:spcPct val="20000"/>
              </a:spcBef>
              <a:defRPr/>
            </a:pPr>
            <a:r>
              <a:rPr lang="en-US" sz="2400" dirty="0">
                <a:solidFill>
                  <a:schemeClr val="bg1"/>
                </a:solidFill>
                <a:latin typeface="Impact" panose="020B0806030902050204" pitchFamily="34" charset="0"/>
              </a:rPr>
              <a:t>14</a:t>
            </a:r>
            <a:endParaRPr lang="en-US" sz="2400" dirty="0">
              <a:solidFill>
                <a:schemeClr val="bg1"/>
              </a:solidFill>
              <a:latin typeface="Impact" panose="020B0806030902050204" pitchFamily="34" charset="0"/>
            </a:endParaRPr>
          </a:p>
        </p:txBody>
      </p:sp>
      <p:sp>
        <p:nvSpPr>
          <p:cNvPr id="24" name="Text Placeholder 3"/>
          <p:cNvSpPr txBox="1"/>
          <p:nvPr/>
        </p:nvSpPr>
        <p:spPr>
          <a:xfrm>
            <a:off x="11035147" y="4512710"/>
            <a:ext cx="977320" cy="368935"/>
          </a:xfrm>
          <a:prstGeom prst="rect">
            <a:avLst/>
          </a:prstGeom>
          <a:solidFill>
            <a:srgbClr val="00B0F0"/>
          </a:solidFill>
        </p:spPr>
        <p:txBody>
          <a:bodyPr wrap="squar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8565">
              <a:spcBef>
                <a:spcPct val="20000"/>
              </a:spcBef>
              <a:defRPr/>
            </a:pPr>
            <a:r>
              <a:rPr lang="en-US" sz="2400" dirty="0">
                <a:solidFill>
                  <a:schemeClr val="bg1"/>
                </a:solidFill>
                <a:latin typeface="Impact" panose="020B0806030902050204" pitchFamily="34" charset="0"/>
              </a:rPr>
              <a:t>17</a:t>
            </a:r>
            <a:endParaRPr lang="en-US" sz="2400" dirty="0">
              <a:solidFill>
                <a:schemeClr val="bg1"/>
              </a:solidFill>
              <a:latin typeface="Impact" panose="020B0806030902050204" pitchFamily="34" charset="0"/>
            </a:endParaRPr>
          </a:p>
        </p:txBody>
      </p:sp>
      <p:sp>
        <p:nvSpPr>
          <p:cNvPr id="25" name="Text Placeholder 3"/>
          <p:cNvSpPr txBox="1"/>
          <p:nvPr/>
        </p:nvSpPr>
        <p:spPr>
          <a:xfrm>
            <a:off x="11034714" y="3680705"/>
            <a:ext cx="996168" cy="368935"/>
          </a:xfrm>
          <a:prstGeom prst="rect">
            <a:avLst/>
          </a:prstGeom>
          <a:solidFill>
            <a:schemeClr val="tx1"/>
          </a:solidFill>
        </p:spPr>
        <p:txBody>
          <a:bodyPr wrap="squar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8565">
              <a:spcBef>
                <a:spcPct val="20000"/>
              </a:spcBef>
              <a:defRPr/>
            </a:pPr>
            <a:r>
              <a:rPr lang="en-US" sz="2400" dirty="0">
                <a:solidFill>
                  <a:schemeClr val="bg1"/>
                </a:solidFill>
                <a:latin typeface="Impact" panose="020B0806030902050204" pitchFamily="34" charset="0"/>
              </a:rPr>
              <a:t>16</a:t>
            </a:r>
            <a:endParaRPr lang="en-US" sz="2400" dirty="0">
              <a:solidFill>
                <a:schemeClr val="bg1"/>
              </a:solidFill>
              <a:latin typeface="Impact" panose="020B0806030902050204" pitchFamily="34" charset="0"/>
            </a:endParaRPr>
          </a:p>
        </p:txBody>
      </p:sp>
      <p:sp>
        <p:nvSpPr>
          <p:cNvPr id="26" name="Text Placeholder 3"/>
          <p:cNvSpPr txBox="1"/>
          <p:nvPr/>
        </p:nvSpPr>
        <p:spPr>
          <a:xfrm>
            <a:off x="11035147" y="2847740"/>
            <a:ext cx="977320" cy="368935"/>
          </a:xfrm>
          <a:prstGeom prst="rect">
            <a:avLst/>
          </a:prstGeom>
          <a:solidFill>
            <a:srgbClr val="00B0F0"/>
          </a:solidFill>
        </p:spPr>
        <p:txBody>
          <a:bodyPr wrap="squar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8565">
              <a:spcBef>
                <a:spcPct val="20000"/>
              </a:spcBef>
              <a:defRPr/>
            </a:pPr>
            <a:r>
              <a:rPr lang="en-US" sz="2400" dirty="0">
                <a:solidFill>
                  <a:schemeClr val="bg1"/>
                </a:solidFill>
                <a:latin typeface="Impact" panose="020B0806030902050204" pitchFamily="34" charset="0"/>
              </a:rPr>
              <a:t>15</a:t>
            </a:r>
            <a:endParaRPr lang="en-US" sz="2400" dirty="0">
              <a:solidFill>
                <a:schemeClr val="bg1"/>
              </a:solidFill>
              <a:latin typeface="Impact" panose="020B0806030902050204" pitchFamily="34" charset="0"/>
            </a:endParaRPr>
          </a:p>
        </p:txBody>
      </p:sp>
      <p:sp>
        <p:nvSpPr>
          <p:cNvPr id="50" name="TextBox 59"/>
          <p:cNvSpPr txBox="1">
            <a:spLocks noChangeArrowheads="1"/>
          </p:cNvSpPr>
          <p:nvPr/>
        </p:nvSpPr>
        <p:spPr bwMode="auto">
          <a:xfrm flipH="1">
            <a:off x="1674562" y="1990505"/>
            <a:ext cx="2395325" cy="428625"/>
          </a:xfrm>
          <a:prstGeom prst="rect">
            <a:avLst/>
          </a:prstGeom>
          <a:noFill/>
          <a:ln>
            <a:noFill/>
          </a:ln>
        </p:spPr>
        <p:txBody>
          <a:bodyPr wrap="square" lIns="91431" tIns="45716" rIns="91431" bIns="45716" anchor="ctr">
            <a:spAutoFit/>
          </a:bodyPr>
          <a:lstStyle>
            <a:lvl1pPr eaLnBrk="0" hangingPunct="0">
              <a:defRPr>
                <a:solidFill>
                  <a:schemeClr val="tx1"/>
                </a:solidFill>
                <a:latin typeface="Arial" panose="020B0604020202020204" pitchFamily="34" charset="0"/>
                <a:ea typeface="宋体" pitchFamily="2" charset="-122"/>
              </a:defRPr>
            </a:lvl1pPr>
            <a:lvl2pPr marL="742950" indent="-285750" eaLnBrk="0" hangingPunct="0">
              <a:defRPr>
                <a:solidFill>
                  <a:schemeClr val="tx1"/>
                </a:solidFill>
                <a:latin typeface="Arial" panose="020B0604020202020204" pitchFamily="34" charset="0"/>
                <a:ea typeface="宋体" pitchFamily="2" charset="-122"/>
              </a:defRPr>
            </a:lvl2pPr>
            <a:lvl3pPr marL="1143000" indent="-228600" eaLnBrk="0" hangingPunct="0">
              <a:defRPr>
                <a:solidFill>
                  <a:schemeClr val="tx1"/>
                </a:solidFill>
                <a:latin typeface="Arial" panose="020B0604020202020204" pitchFamily="34" charset="0"/>
                <a:ea typeface="宋体" pitchFamily="2" charset="-122"/>
              </a:defRPr>
            </a:lvl3pPr>
            <a:lvl4pPr marL="1600200" indent="-228600" eaLnBrk="0" hangingPunct="0">
              <a:defRPr>
                <a:solidFill>
                  <a:schemeClr val="tx1"/>
                </a:solidFill>
                <a:latin typeface="Arial" panose="020B0604020202020204" pitchFamily="34" charset="0"/>
                <a:ea typeface="宋体" pitchFamily="2" charset="-122"/>
              </a:defRPr>
            </a:lvl4pPr>
            <a:lvl5pPr marL="2057400" indent="-228600" eaLnBrk="0" hangingPunct="0">
              <a:defRPr>
                <a:solidFill>
                  <a:schemeClr val="tx1"/>
                </a:solidFill>
                <a:latin typeface="Arial" panose="020B0604020202020204"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itchFamily="2" charset="-122"/>
              </a:defRPr>
            </a:lvl9pPr>
          </a:lstStyle>
          <a:p>
            <a:pPr algn="l" fontAlgn="ctr">
              <a:defRPr/>
            </a:pPr>
            <a:r>
              <a:rPr lang="zh-CN" altLang="en-US" sz="2200" b="1" dirty="0">
                <a:solidFill>
                  <a:schemeClr val="bg1"/>
                </a:solidFill>
                <a:latin typeface="微软雅黑" panose="020B0503020204020204" pitchFamily="34" charset="-122"/>
                <a:ea typeface="微软雅黑" panose="020B0503020204020204" pitchFamily="34" charset="-122"/>
              </a:rPr>
              <a:t>桌面管理</a:t>
            </a:r>
            <a:endParaRPr lang="zh-CN" altLang="en-US" sz="2200" b="1" dirty="0">
              <a:solidFill>
                <a:schemeClr val="bg1"/>
              </a:solidFill>
              <a:latin typeface="微软雅黑" panose="020B0503020204020204" pitchFamily="34" charset="-122"/>
              <a:ea typeface="微软雅黑" panose="020B0503020204020204" pitchFamily="34" charset="-122"/>
            </a:endParaRPr>
          </a:p>
        </p:txBody>
      </p:sp>
      <p:sp>
        <p:nvSpPr>
          <p:cNvPr id="52" name="TextBox 59"/>
          <p:cNvSpPr txBox="1">
            <a:spLocks noChangeArrowheads="1"/>
          </p:cNvSpPr>
          <p:nvPr/>
        </p:nvSpPr>
        <p:spPr bwMode="auto">
          <a:xfrm flipH="1">
            <a:off x="1674495" y="2785428"/>
            <a:ext cx="2835275" cy="428625"/>
          </a:xfrm>
          <a:prstGeom prst="rect">
            <a:avLst/>
          </a:prstGeom>
          <a:noFill/>
          <a:ln>
            <a:noFill/>
          </a:ln>
        </p:spPr>
        <p:txBody>
          <a:bodyPr wrap="square" lIns="91431" tIns="45716" rIns="91431" bIns="45716" anchor="ctr">
            <a:spAutoFit/>
          </a:bodyPr>
          <a:lstStyle>
            <a:lvl1pPr eaLnBrk="0" hangingPunct="0">
              <a:defRPr>
                <a:solidFill>
                  <a:schemeClr val="tx1"/>
                </a:solidFill>
                <a:latin typeface="Arial" panose="020B0604020202020204" pitchFamily="34" charset="0"/>
                <a:ea typeface="宋体" pitchFamily="2" charset="-122"/>
              </a:defRPr>
            </a:lvl1pPr>
            <a:lvl2pPr marL="742950" indent="-285750" eaLnBrk="0" hangingPunct="0">
              <a:defRPr>
                <a:solidFill>
                  <a:schemeClr val="tx1"/>
                </a:solidFill>
                <a:latin typeface="Arial" panose="020B0604020202020204" pitchFamily="34" charset="0"/>
                <a:ea typeface="宋体" pitchFamily="2" charset="-122"/>
              </a:defRPr>
            </a:lvl2pPr>
            <a:lvl3pPr marL="1143000" indent="-228600" eaLnBrk="0" hangingPunct="0">
              <a:defRPr>
                <a:solidFill>
                  <a:schemeClr val="tx1"/>
                </a:solidFill>
                <a:latin typeface="Arial" panose="020B0604020202020204" pitchFamily="34" charset="0"/>
                <a:ea typeface="宋体" pitchFamily="2" charset="-122"/>
              </a:defRPr>
            </a:lvl3pPr>
            <a:lvl4pPr marL="1600200" indent="-228600" eaLnBrk="0" hangingPunct="0">
              <a:defRPr>
                <a:solidFill>
                  <a:schemeClr val="tx1"/>
                </a:solidFill>
                <a:latin typeface="Arial" panose="020B0604020202020204" pitchFamily="34" charset="0"/>
                <a:ea typeface="宋体" pitchFamily="2" charset="-122"/>
              </a:defRPr>
            </a:lvl4pPr>
            <a:lvl5pPr marL="2057400" indent="-228600" eaLnBrk="0" hangingPunct="0">
              <a:defRPr>
                <a:solidFill>
                  <a:schemeClr val="tx1"/>
                </a:solidFill>
                <a:latin typeface="Arial" panose="020B0604020202020204"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itchFamily="2" charset="-122"/>
              </a:defRPr>
            </a:lvl9pPr>
          </a:lstStyle>
          <a:p>
            <a:pPr algn="l" fontAlgn="ctr">
              <a:defRPr/>
            </a:pPr>
            <a:r>
              <a:rPr lang="zh-CN" altLang="en-US" sz="2200" b="1" dirty="0">
                <a:solidFill>
                  <a:schemeClr val="bg1"/>
                </a:solidFill>
                <a:latin typeface="微软雅黑" panose="020B0503020204020204" pitchFamily="34" charset="-122"/>
                <a:ea typeface="微软雅黑" panose="020B0503020204020204" pitchFamily="34" charset="-122"/>
              </a:rPr>
              <a:t>行为审计</a:t>
            </a:r>
            <a:endParaRPr lang="zh-CN" altLang="en-US" sz="2200" b="1" dirty="0">
              <a:solidFill>
                <a:schemeClr val="bg1"/>
              </a:solidFill>
              <a:latin typeface="微软雅黑" panose="020B0503020204020204" pitchFamily="34" charset="-122"/>
              <a:ea typeface="微软雅黑" panose="020B0503020204020204" pitchFamily="34" charset="-122"/>
            </a:endParaRPr>
          </a:p>
        </p:txBody>
      </p:sp>
      <p:sp>
        <p:nvSpPr>
          <p:cNvPr id="53" name="TextBox 59"/>
          <p:cNvSpPr txBox="1">
            <a:spLocks noChangeArrowheads="1"/>
          </p:cNvSpPr>
          <p:nvPr/>
        </p:nvSpPr>
        <p:spPr bwMode="auto">
          <a:xfrm flipH="1">
            <a:off x="1690370" y="3678238"/>
            <a:ext cx="2557145" cy="428625"/>
          </a:xfrm>
          <a:prstGeom prst="rect">
            <a:avLst/>
          </a:prstGeom>
          <a:noFill/>
          <a:ln>
            <a:noFill/>
          </a:ln>
        </p:spPr>
        <p:txBody>
          <a:bodyPr wrap="square" lIns="91431" tIns="45716" rIns="91431" bIns="45716" anchor="ctr">
            <a:spAutoFit/>
          </a:bodyPr>
          <a:lstStyle>
            <a:lvl1pPr eaLnBrk="0" hangingPunct="0">
              <a:defRPr>
                <a:solidFill>
                  <a:schemeClr val="tx1"/>
                </a:solidFill>
                <a:latin typeface="Arial" panose="020B0604020202020204" pitchFamily="34" charset="0"/>
                <a:ea typeface="宋体" pitchFamily="2" charset="-122"/>
              </a:defRPr>
            </a:lvl1pPr>
            <a:lvl2pPr marL="742950" indent="-285750" eaLnBrk="0" hangingPunct="0">
              <a:defRPr>
                <a:solidFill>
                  <a:schemeClr val="tx1"/>
                </a:solidFill>
                <a:latin typeface="Arial" panose="020B0604020202020204" pitchFamily="34" charset="0"/>
                <a:ea typeface="宋体" pitchFamily="2" charset="-122"/>
              </a:defRPr>
            </a:lvl2pPr>
            <a:lvl3pPr marL="1143000" indent="-228600" eaLnBrk="0" hangingPunct="0">
              <a:defRPr>
                <a:solidFill>
                  <a:schemeClr val="tx1"/>
                </a:solidFill>
                <a:latin typeface="Arial" panose="020B0604020202020204" pitchFamily="34" charset="0"/>
                <a:ea typeface="宋体" pitchFamily="2" charset="-122"/>
              </a:defRPr>
            </a:lvl3pPr>
            <a:lvl4pPr marL="1600200" indent="-228600" eaLnBrk="0" hangingPunct="0">
              <a:defRPr>
                <a:solidFill>
                  <a:schemeClr val="tx1"/>
                </a:solidFill>
                <a:latin typeface="Arial" panose="020B0604020202020204" pitchFamily="34" charset="0"/>
                <a:ea typeface="宋体" pitchFamily="2" charset="-122"/>
              </a:defRPr>
            </a:lvl4pPr>
            <a:lvl5pPr marL="2057400" indent="-228600" eaLnBrk="0" hangingPunct="0">
              <a:defRPr>
                <a:solidFill>
                  <a:schemeClr val="tx1"/>
                </a:solidFill>
                <a:latin typeface="Arial" panose="020B0604020202020204"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itchFamily="2" charset="-122"/>
              </a:defRPr>
            </a:lvl9pPr>
          </a:lstStyle>
          <a:p>
            <a:pPr algn="l" fontAlgn="ctr">
              <a:defRPr/>
            </a:pPr>
            <a:r>
              <a:rPr lang="zh-CN" altLang="en-US" sz="2200" b="1" dirty="0">
                <a:solidFill>
                  <a:schemeClr val="bg1"/>
                </a:solidFill>
                <a:latin typeface="微软雅黑" panose="020B0503020204020204" pitchFamily="34" charset="-122"/>
                <a:ea typeface="微软雅黑" panose="020B0503020204020204" pitchFamily="34" charset="-122"/>
                <a:sym typeface="+mn-ea"/>
              </a:rPr>
              <a:t>资产管理</a:t>
            </a:r>
            <a:endParaRPr lang="zh-CN" altLang="en-US" sz="2200" b="1" dirty="0">
              <a:solidFill>
                <a:schemeClr val="bg1"/>
              </a:solidFill>
              <a:latin typeface="微软雅黑" panose="020B0503020204020204" pitchFamily="34" charset="-122"/>
              <a:ea typeface="微软雅黑" panose="020B0503020204020204" pitchFamily="34" charset="-122"/>
              <a:sym typeface="+mn-ea"/>
            </a:endParaRPr>
          </a:p>
        </p:txBody>
      </p:sp>
      <p:sp>
        <p:nvSpPr>
          <p:cNvPr id="54" name="TextBox 59"/>
          <p:cNvSpPr txBox="1">
            <a:spLocks noChangeArrowheads="1"/>
          </p:cNvSpPr>
          <p:nvPr/>
        </p:nvSpPr>
        <p:spPr bwMode="auto">
          <a:xfrm flipH="1">
            <a:off x="1674495" y="4461510"/>
            <a:ext cx="2377440" cy="428625"/>
          </a:xfrm>
          <a:prstGeom prst="rect">
            <a:avLst/>
          </a:prstGeom>
          <a:noFill/>
          <a:ln>
            <a:noFill/>
          </a:ln>
        </p:spPr>
        <p:txBody>
          <a:bodyPr wrap="square" lIns="91431" tIns="45716" rIns="91431" bIns="45716">
            <a:spAutoFit/>
          </a:bodyPr>
          <a:lstStyle>
            <a:lvl1pPr eaLnBrk="0" hangingPunct="0">
              <a:defRPr>
                <a:solidFill>
                  <a:schemeClr val="tx1"/>
                </a:solidFill>
                <a:latin typeface="Arial" panose="020B0604020202020204" pitchFamily="34" charset="0"/>
                <a:ea typeface="宋体" pitchFamily="2" charset="-122"/>
              </a:defRPr>
            </a:lvl1pPr>
            <a:lvl2pPr marL="742950" indent="-285750" eaLnBrk="0" hangingPunct="0">
              <a:defRPr>
                <a:solidFill>
                  <a:schemeClr val="tx1"/>
                </a:solidFill>
                <a:latin typeface="Arial" panose="020B0604020202020204" pitchFamily="34" charset="0"/>
                <a:ea typeface="宋体" pitchFamily="2" charset="-122"/>
              </a:defRPr>
            </a:lvl2pPr>
            <a:lvl3pPr marL="1143000" indent="-228600" eaLnBrk="0" hangingPunct="0">
              <a:defRPr>
                <a:solidFill>
                  <a:schemeClr val="tx1"/>
                </a:solidFill>
                <a:latin typeface="Arial" panose="020B0604020202020204" pitchFamily="34" charset="0"/>
                <a:ea typeface="宋体" pitchFamily="2" charset="-122"/>
              </a:defRPr>
            </a:lvl3pPr>
            <a:lvl4pPr marL="1600200" indent="-228600" eaLnBrk="0" hangingPunct="0">
              <a:defRPr>
                <a:solidFill>
                  <a:schemeClr val="tx1"/>
                </a:solidFill>
                <a:latin typeface="Arial" panose="020B0604020202020204" pitchFamily="34" charset="0"/>
                <a:ea typeface="宋体" pitchFamily="2" charset="-122"/>
              </a:defRPr>
            </a:lvl4pPr>
            <a:lvl5pPr marL="2057400" indent="-228600" eaLnBrk="0" hangingPunct="0">
              <a:defRPr>
                <a:solidFill>
                  <a:schemeClr val="tx1"/>
                </a:solidFill>
                <a:latin typeface="Arial" panose="020B0604020202020204"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itchFamily="2" charset="-122"/>
              </a:defRPr>
            </a:lvl9pPr>
          </a:lstStyle>
          <a:p>
            <a:pPr algn="l">
              <a:defRPr/>
            </a:pPr>
            <a:r>
              <a:rPr lang="zh-CN" altLang="en-US" sz="2200" b="1" dirty="0">
                <a:solidFill>
                  <a:schemeClr val="bg1"/>
                </a:solidFill>
                <a:latin typeface="微软雅黑" panose="020B0503020204020204" pitchFamily="34" charset="-122"/>
                <a:ea typeface="微软雅黑" panose="020B0503020204020204" pitchFamily="34" charset="-122"/>
                <a:sym typeface="+mn-ea"/>
              </a:rPr>
              <a:t>容灾保护机制</a:t>
            </a:r>
            <a:endParaRPr lang="zh-CN" altLang="en-US" sz="2200" b="1" dirty="0">
              <a:solidFill>
                <a:schemeClr val="bg1"/>
              </a:solidFill>
              <a:latin typeface="微软雅黑" panose="020B0503020204020204" pitchFamily="34" charset="-122"/>
              <a:ea typeface="微软雅黑" panose="020B0503020204020204" pitchFamily="34" charset="-122"/>
              <a:sym typeface="+mn-ea"/>
            </a:endParaRPr>
          </a:p>
        </p:txBody>
      </p:sp>
      <p:sp>
        <p:nvSpPr>
          <p:cNvPr id="27" name="TextBox 59"/>
          <p:cNvSpPr txBox="1">
            <a:spLocks noChangeArrowheads="1"/>
          </p:cNvSpPr>
          <p:nvPr/>
        </p:nvSpPr>
        <p:spPr bwMode="auto">
          <a:xfrm flipH="1">
            <a:off x="8119640" y="2004475"/>
            <a:ext cx="2395325" cy="428625"/>
          </a:xfrm>
          <a:prstGeom prst="rect">
            <a:avLst/>
          </a:prstGeom>
          <a:noFill/>
          <a:ln>
            <a:noFill/>
          </a:ln>
        </p:spPr>
        <p:txBody>
          <a:bodyPr wrap="square" lIns="91431" tIns="45716" rIns="91431" bIns="45716" anchor="ctr">
            <a:spAutoFit/>
          </a:bodyPr>
          <a:lstStyle>
            <a:lvl1pPr eaLnBrk="0" hangingPunct="0">
              <a:defRPr>
                <a:solidFill>
                  <a:schemeClr val="tx1"/>
                </a:solidFill>
                <a:latin typeface="Arial" panose="020B0604020202020204" pitchFamily="34" charset="0"/>
                <a:ea typeface="宋体" pitchFamily="2" charset="-122"/>
              </a:defRPr>
            </a:lvl1pPr>
            <a:lvl2pPr marL="742950" indent="-285750" eaLnBrk="0" hangingPunct="0">
              <a:defRPr>
                <a:solidFill>
                  <a:schemeClr val="tx1"/>
                </a:solidFill>
                <a:latin typeface="Arial" panose="020B0604020202020204" pitchFamily="34" charset="0"/>
                <a:ea typeface="宋体" pitchFamily="2" charset="-122"/>
              </a:defRPr>
            </a:lvl2pPr>
            <a:lvl3pPr marL="1143000" indent="-228600" eaLnBrk="0" hangingPunct="0">
              <a:defRPr>
                <a:solidFill>
                  <a:schemeClr val="tx1"/>
                </a:solidFill>
                <a:latin typeface="Arial" panose="020B0604020202020204" pitchFamily="34" charset="0"/>
                <a:ea typeface="宋体" pitchFamily="2" charset="-122"/>
              </a:defRPr>
            </a:lvl3pPr>
            <a:lvl4pPr marL="1600200" indent="-228600" eaLnBrk="0" hangingPunct="0">
              <a:defRPr>
                <a:solidFill>
                  <a:schemeClr val="tx1"/>
                </a:solidFill>
                <a:latin typeface="Arial" panose="020B0604020202020204" pitchFamily="34" charset="0"/>
                <a:ea typeface="宋体" pitchFamily="2" charset="-122"/>
              </a:defRPr>
            </a:lvl4pPr>
            <a:lvl5pPr marL="2057400" indent="-228600" eaLnBrk="0" hangingPunct="0">
              <a:defRPr>
                <a:solidFill>
                  <a:schemeClr val="tx1"/>
                </a:solidFill>
                <a:latin typeface="Arial" panose="020B0604020202020204"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itchFamily="2" charset="-122"/>
              </a:defRPr>
            </a:lvl9pPr>
          </a:lstStyle>
          <a:p>
            <a:pPr algn="r" fontAlgn="ctr">
              <a:defRPr/>
            </a:pPr>
            <a:r>
              <a:rPr lang="zh-CN" altLang="en-US" sz="2200" b="1" dirty="0">
                <a:solidFill>
                  <a:schemeClr val="bg1"/>
                </a:solidFill>
                <a:latin typeface="微软雅黑" panose="020B0503020204020204" pitchFamily="34" charset="-122"/>
                <a:ea typeface="微软雅黑" panose="020B0503020204020204" pitchFamily="34" charset="-122"/>
              </a:rPr>
              <a:t>身份认证集成</a:t>
            </a:r>
            <a:endParaRPr lang="zh-CN" altLang="en-US" sz="2200" b="1" dirty="0">
              <a:solidFill>
                <a:schemeClr val="bg1"/>
              </a:solidFill>
              <a:latin typeface="微软雅黑" panose="020B0503020204020204" pitchFamily="34" charset="-122"/>
              <a:ea typeface="微软雅黑" panose="020B0503020204020204" pitchFamily="34" charset="-122"/>
            </a:endParaRPr>
          </a:p>
        </p:txBody>
      </p:sp>
      <p:sp>
        <p:nvSpPr>
          <p:cNvPr id="28" name="TextBox 59"/>
          <p:cNvSpPr txBox="1">
            <a:spLocks noChangeArrowheads="1"/>
          </p:cNvSpPr>
          <p:nvPr/>
        </p:nvSpPr>
        <p:spPr bwMode="auto">
          <a:xfrm flipH="1">
            <a:off x="7679690" y="2799398"/>
            <a:ext cx="2835275" cy="428625"/>
          </a:xfrm>
          <a:prstGeom prst="rect">
            <a:avLst/>
          </a:prstGeom>
          <a:noFill/>
          <a:ln>
            <a:noFill/>
          </a:ln>
        </p:spPr>
        <p:txBody>
          <a:bodyPr wrap="square" lIns="91431" tIns="45716" rIns="91431" bIns="45716" anchor="ctr">
            <a:spAutoFit/>
          </a:bodyPr>
          <a:lstStyle>
            <a:lvl1pPr eaLnBrk="0" hangingPunct="0">
              <a:defRPr>
                <a:solidFill>
                  <a:schemeClr val="tx1"/>
                </a:solidFill>
                <a:latin typeface="Arial" panose="020B0604020202020204" pitchFamily="34" charset="0"/>
                <a:ea typeface="宋体" pitchFamily="2" charset="-122"/>
              </a:defRPr>
            </a:lvl1pPr>
            <a:lvl2pPr marL="742950" indent="-285750" eaLnBrk="0" hangingPunct="0">
              <a:defRPr>
                <a:solidFill>
                  <a:schemeClr val="tx1"/>
                </a:solidFill>
                <a:latin typeface="Arial" panose="020B0604020202020204" pitchFamily="34" charset="0"/>
                <a:ea typeface="宋体" pitchFamily="2" charset="-122"/>
              </a:defRPr>
            </a:lvl2pPr>
            <a:lvl3pPr marL="1143000" indent="-228600" eaLnBrk="0" hangingPunct="0">
              <a:defRPr>
                <a:solidFill>
                  <a:schemeClr val="tx1"/>
                </a:solidFill>
                <a:latin typeface="Arial" panose="020B0604020202020204" pitchFamily="34" charset="0"/>
                <a:ea typeface="宋体" pitchFamily="2" charset="-122"/>
              </a:defRPr>
            </a:lvl3pPr>
            <a:lvl4pPr marL="1600200" indent="-228600" eaLnBrk="0" hangingPunct="0">
              <a:defRPr>
                <a:solidFill>
                  <a:schemeClr val="tx1"/>
                </a:solidFill>
                <a:latin typeface="Arial" panose="020B0604020202020204" pitchFamily="34" charset="0"/>
                <a:ea typeface="宋体" pitchFamily="2" charset="-122"/>
              </a:defRPr>
            </a:lvl4pPr>
            <a:lvl5pPr marL="2057400" indent="-228600" eaLnBrk="0" hangingPunct="0">
              <a:defRPr>
                <a:solidFill>
                  <a:schemeClr val="tx1"/>
                </a:solidFill>
                <a:latin typeface="Arial" panose="020B0604020202020204"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itchFamily="2" charset="-122"/>
              </a:defRPr>
            </a:lvl9pPr>
          </a:lstStyle>
          <a:p>
            <a:pPr algn="r" fontAlgn="ctr">
              <a:defRPr/>
            </a:pPr>
            <a:r>
              <a:rPr lang="zh-CN" altLang="en-US" sz="2200" b="1" dirty="0">
                <a:solidFill>
                  <a:schemeClr val="bg1"/>
                </a:solidFill>
                <a:latin typeface="微软雅黑" panose="020B0503020204020204" pitchFamily="34" charset="-122"/>
                <a:ea typeface="微软雅黑" panose="020B0503020204020204" pitchFamily="34" charset="-122"/>
              </a:rPr>
              <a:t>风险预警报表</a:t>
            </a:r>
            <a:endParaRPr lang="zh-CN" altLang="en-US" sz="2200" b="1" dirty="0">
              <a:solidFill>
                <a:schemeClr val="bg1"/>
              </a:solidFill>
              <a:latin typeface="微软雅黑" panose="020B0503020204020204" pitchFamily="34" charset="-122"/>
              <a:ea typeface="微软雅黑" panose="020B0503020204020204" pitchFamily="34" charset="-122"/>
            </a:endParaRPr>
          </a:p>
        </p:txBody>
      </p:sp>
      <p:sp>
        <p:nvSpPr>
          <p:cNvPr id="29" name="TextBox 59"/>
          <p:cNvSpPr txBox="1">
            <a:spLocks noChangeArrowheads="1"/>
          </p:cNvSpPr>
          <p:nvPr/>
        </p:nvSpPr>
        <p:spPr bwMode="auto">
          <a:xfrm flipH="1">
            <a:off x="7957820" y="3692208"/>
            <a:ext cx="2557145" cy="428625"/>
          </a:xfrm>
          <a:prstGeom prst="rect">
            <a:avLst/>
          </a:prstGeom>
          <a:noFill/>
          <a:ln>
            <a:noFill/>
          </a:ln>
        </p:spPr>
        <p:txBody>
          <a:bodyPr wrap="square" lIns="91431" tIns="45716" rIns="91431" bIns="45716" anchor="ctr">
            <a:spAutoFit/>
          </a:bodyPr>
          <a:lstStyle>
            <a:lvl1pPr eaLnBrk="0" hangingPunct="0">
              <a:defRPr>
                <a:solidFill>
                  <a:schemeClr val="tx1"/>
                </a:solidFill>
                <a:latin typeface="Arial" panose="020B0604020202020204" pitchFamily="34" charset="0"/>
                <a:ea typeface="宋体" pitchFamily="2" charset="-122"/>
              </a:defRPr>
            </a:lvl1pPr>
            <a:lvl2pPr marL="742950" indent="-285750" eaLnBrk="0" hangingPunct="0">
              <a:defRPr>
                <a:solidFill>
                  <a:schemeClr val="tx1"/>
                </a:solidFill>
                <a:latin typeface="Arial" panose="020B0604020202020204" pitchFamily="34" charset="0"/>
                <a:ea typeface="宋体" pitchFamily="2" charset="-122"/>
              </a:defRPr>
            </a:lvl2pPr>
            <a:lvl3pPr marL="1143000" indent="-228600" eaLnBrk="0" hangingPunct="0">
              <a:defRPr>
                <a:solidFill>
                  <a:schemeClr val="tx1"/>
                </a:solidFill>
                <a:latin typeface="Arial" panose="020B0604020202020204" pitchFamily="34" charset="0"/>
                <a:ea typeface="宋体" pitchFamily="2" charset="-122"/>
              </a:defRPr>
            </a:lvl3pPr>
            <a:lvl4pPr marL="1600200" indent="-228600" eaLnBrk="0" hangingPunct="0">
              <a:defRPr>
                <a:solidFill>
                  <a:schemeClr val="tx1"/>
                </a:solidFill>
                <a:latin typeface="Arial" panose="020B0604020202020204" pitchFamily="34" charset="0"/>
                <a:ea typeface="宋体" pitchFamily="2" charset="-122"/>
              </a:defRPr>
            </a:lvl4pPr>
            <a:lvl5pPr marL="2057400" indent="-228600" eaLnBrk="0" hangingPunct="0">
              <a:defRPr>
                <a:solidFill>
                  <a:schemeClr val="tx1"/>
                </a:solidFill>
                <a:latin typeface="Arial" panose="020B0604020202020204"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itchFamily="2" charset="-122"/>
              </a:defRPr>
            </a:lvl9pPr>
          </a:lstStyle>
          <a:p>
            <a:pPr algn="r" fontAlgn="ctr">
              <a:defRPr/>
            </a:pPr>
            <a:r>
              <a:rPr lang="zh-CN" altLang="en-US" sz="2200" b="1" dirty="0">
                <a:solidFill>
                  <a:schemeClr val="bg1"/>
                </a:solidFill>
                <a:latin typeface="微软雅黑" panose="020B0503020204020204" pitchFamily="34" charset="-122"/>
                <a:ea typeface="微软雅黑" panose="020B0503020204020204" pitchFamily="34" charset="-122"/>
                <a:sym typeface="+mn-ea"/>
              </a:rPr>
              <a:t>网警控制中心</a:t>
            </a:r>
            <a:endParaRPr lang="zh-CN" altLang="en-US" sz="2200" b="1" dirty="0">
              <a:solidFill>
                <a:schemeClr val="bg1"/>
              </a:solidFill>
              <a:latin typeface="微软雅黑" panose="020B0503020204020204" pitchFamily="34" charset="-122"/>
              <a:ea typeface="微软雅黑" panose="020B0503020204020204" pitchFamily="34" charset="-122"/>
              <a:sym typeface="+mn-ea"/>
            </a:endParaRPr>
          </a:p>
        </p:txBody>
      </p:sp>
      <p:sp>
        <p:nvSpPr>
          <p:cNvPr id="30" name="TextBox 59"/>
          <p:cNvSpPr txBox="1">
            <a:spLocks noChangeArrowheads="1"/>
          </p:cNvSpPr>
          <p:nvPr/>
        </p:nvSpPr>
        <p:spPr bwMode="auto">
          <a:xfrm flipH="1">
            <a:off x="8137525" y="4475480"/>
            <a:ext cx="2377440" cy="428625"/>
          </a:xfrm>
          <a:prstGeom prst="rect">
            <a:avLst/>
          </a:prstGeom>
          <a:noFill/>
          <a:ln>
            <a:noFill/>
          </a:ln>
        </p:spPr>
        <p:txBody>
          <a:bodyPr wrap="square" lIns="91431" tIns="45716" rIns="91431" bIns="45716">
            <a:spAutoFit/>
          </a:bodyPr>
          <a:lstStyle>
            <a:lvl1pPr eaLnBrk="0" hangingPunct="0">
              <a:defRPr>
                <a:solidFill>
                  <a:schemeClr val="tx1"/>
                </a:solidFill>
                <a:latin typeface="Arial" panose="020B0604020202020204" pitchFamily="34" charset="0"/>
                <a:ea typeface="宋体" pitchFamily="2" charset="-122"/>
              </a:defRPr>
            </a:lvl1pPr>
            <a:lvl2pPr marL="742950" indent="-285750" eaLnBrk="0" hangingPunct="0">
              <a:defRPr>
                <a:solidFill>
                  <a:schemeClr val="tx1"/>
                </a:solidFill>
                <a:latin typeface="Arial" panose="020B0604020202020204" pitchFamily="34" charset="0"/>
                <a:ea typeface="宋体" pitchFamily="2" charset="-122"/>
              </a:defRPr>
            </a:lvl2pPr>
            <a:lvl3pPr marL="1143000" indent="-228600" eaLnBrk="0" hangingPunct="0">
              <a:defRPr>
                <a:solidFill>
                  <a:schemeClr val="tx1"/>
                </a:solidFill>
                <a:latin typeface="Arial" panose="020B0604020202020204" pitchFamily="34" charset="0"/>
                <a:ea typeface="宋体" pitchFamily="2" charset="-122"/>
              </a:defRPr>
            </a:lvl3pPr>
            <a:lvl4pPr marL="1600200" indent="-228600" eaLnBrk="0" hangingPunct="0">
              <a:defRPr>
                <a:solidFill>
                  <a:schemeClr val="tx1"/>
                </a:solidFill>
                <a:latin typeface="Arial" panose="020B0604020202020204" pitchFamily="34" charset="0"/>
                <a:ea typeface="宋体" pitchFamily="2" charset="-122"/>
              </a:defRPr>
            </a:lvl4pPr>
            <a:lvl5pPr marL="2057400" indent="-228600" eaLnBrk="0" hangingPunct="0">
              <a:defRPr>
                <a:solidFill>
                  <a:schemeClr val="tx1"/>
                </a:solidFill>
                <a:latin typeface="Arial" panose="020B0604020202020204"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itchFamily="2" charset="-122"/>
              </a:defRPr>
            </a:lvl9pPr>
          </a:lstStyle>
          <a:p>
            <a:pPr algn="r">
              <a:defRPr/>
            </a:pPr>
            <a:r>
              <a:rPr lang="zh-CN" altLang="en-US" sz="2200" b="1" dirty="0">
                <a:solidFill>
                  <a:schemeClr val="bg1"/>
                </a:solidFill>
                <a:latin typeface="微软雅黑" panose="020B0503020204020204" pitchFamily="34" charset="-122"/>
                <a:ea typeface="微软雅黑" panose="020B0503020204020204" pitchFamily="34" charset="-122"/>
                <a:sym typeface="+mn-ea"/>
              </a:rPr>
              <a:t>灵活自定义界面</a:t>
            </a:r>
            <a:endParaRPr lang="zh-CN" altLang="en-US" sz="2200" b="1" dirty="0">
              <a:solidFill>
                <a:schemeClr val="bg1"/>
              </a:solidFill>
              <a:latin typeface="微软雅黑" panose="020B0503020204020204" pitchFamily="34" charset="-122"/>
              <a:ea typeface="微软雅黑" panose="020B0503020204020204" pitchFamily="34" charset="-122"/>
              <a:sym typeface="+mn-ea"/>
            </a:endParaRPr>
          </a:p>
        </p:txBody>
      </p:sp>
      <p:grpSp>
        <p:nvGrpSpPr>
          <p:cNvPr id="37" name="组合 36"/>
          <p:cNvGrpSpPr/>
          <p:nvPr/>
        </p:nvGrpSpPr>
        <p:grpSpPr>
          <a:xfrm>
            <a:off x="-1905" y="5099050"/>
            <a:ext cx="5456555" cy="832485"/>
            <a:chOff x="-3" y="8646"/>
            <a:chExt cx="8593" cy="1311"/>
          </a:xfrm>
        </p:grpSpPr>
        <p:sp>
          <p:nvSpPr>
            <p:cNvPr id="3" name="Rectangle 77"/>
            <p:cNvSpPr/>
            <p:nvPr/>
          </p:nvSpPr>
          <p:spPr>
            <a:xfrm>
              <a:off x="5438" y="8646"/>
              <a:ext cx="3152" cy="1311"/>
            </a:xfrm>
            <a:prstGeom prst="homePlat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sz="3555" dirty="0"/>
            </a:p>
          </p:txBody>
        </p:sp>
        <p:sp>
          <p:nvSpPr>
            <p:cNvPr id="4" name="Rectangle 64"/>
            <p:cNvSpPr/>
            <p:nvPr/>
          </p:nvSpPr>
          <p:spPr>
            <a:xfrm>
              <a:off x="-3" y="8647"/>
              <a:ext cx="5456" cy="1311"/>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sz="3555" dirty="0"/>
            </a:p>
          </p:txBody>
        </p:sp>
        <p:sp>
          <p:nvSpPr>
            <p:cNvPr id="5" name="Text Placeholder 3"/>
            <p:cNvSpPr txBox="1"/>
            <p:nvPr/>
          </p:nvSpPr>
          <p:spPr>
            <a:xfrm>
              <a:off x="256" y="9012"/>
              <a:ext cx="1539" cy="581"/>
            </a:xfrm>
            <a:prstGeom prst="rect">
              <a:avLst/>
            </a:prstGeom>
            <a:solidFill>
              <a:srgbClr val="00B0F0"/>
            </a:solidFill>
          </p:spPr>
          <p:txBody>
            <a:bodyPr wrap="squar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8565">
                <a:spcBef>
                  <a:spcPct val="20000"/>
                </a:spcBef>
                <a:defRPr/>
              </a:pPr>
              <a:r>
                <a:rPr lang="en-US" sz="2400" dirty="0">
                  <a:solidFill>
                    <a:schemeClr val="bg1"/>
                  </a:solidFill>
                  <a:latin typeface="Impact" panose="020B0806030902050204" pitchFamily="34" charset="0"/>
                </a:rPr>
                <a:t>13</a:t>
              </a:r>
              <a:endParaRPr lang="en-US" sz="2400" dirty="0">
                <a:solidFill>
                  <a:schemeClr val="bg1"/>
                </a:solidFill>
                <a:latin typeface="Impact" panose="020B0806030902050204" pitchFamily="34" charset="0"/>
              </a:endParaRPr>
            </a:p>
          </p:txBody>
        </p:sp>
      </p:grpSp>
      <p:sp>
        <p:nvSpPr>
          <p:cNvPr id="10" name="TextBox 59"/>
          <p:cNvSpPr txBox="1">
            <a:spLocks noChangeArrowheads="1"/>
          </p:cNvSpPr>
          <p:nvPr/>
        </p:nvSpPr>
        <p:spPr bwMode="auto">
          <a:xfrm flipH="1">
            <a:off x="1690370" y="5328603"/>
            <a:ext cx="2557145" cy="428625"/>
          </a:xfrm>
          <a:prstGeom prst="rect">
            <a:avLst/>
          </a:prstGeom>
          <a:noFill/>
          <a:ln>
            <a:noFill/>
          </a:ln>
        </p:spPr>
        <p:txBody>
          <a:bodyPr wrap="square" lIns="91431" tIns="45716" rIns="91431" bIns="45716" anchor="ctr">
            <a:spAutoFit/>
          </a:bodyPr>
          <a:lstStyle>
            <a:lvl1pPr eaLnBrk="0" hangingPunct="0">
              <a:defRPr>
                <a:solidFill>
                  <a:schemeClr val="tx1"/>
                </a:solidFill>
                <a:latin typeface="Arial" panose="020B0604020202020204" pitchFamily="34" charset="0"/>
                <a:ea typeface="宋体" pitchFamily="2" charset="-122"/>
              </a:defRPr>
            </a:lvl1pPr>
            <a:lvl2pPr marL="742950" indent="-285750" eaLnBrk="0" hangingPunct="0">
              <a:defRPr>
                <a:solidFill>
                  <a:schemeClr val="tx1"/>
                </a:solidFill>
                <a:latin typeface="Arial" panose="020B0604020202020204" pitchFamily="34" charset="0"/>
                <a:ea typeface="宋体" pitchFamily="2" charset="-122"/>
              </a:defRPr>
            </a:lvl2pPr>
            <a:lvl3pPr marL="1143000" indent="-228600" eaLnBrk="0" hangingPunct="0">
              <a:defRPr>
                <a:solidFill>
                  <a:schemeClr val="tx1"/>
                </a:solidFill>
                <a:latin typeface="Arial" panose="020B0604020202020204" pitchFamily="34" charset="0"/>
                <a:ea typeface="宋体" pitchFamily="2" charset="-122"/>
              </a:defRPr>
            </a:lvl3pPr>
            <a:lvl4pPr marL="1600200" indent="-228600" eaLnBrk="0" hangingPunct="0">
              <a:defRPr>
                <a:solidFill>
                  <a:schemeClr val="tx1"/>
                </a:solidFill>
                <a:latin typeface="Arial" panose="020B0604020202020204" pitchFamily="34" charset="0"/>
                <a:ea typeface="宋体" pitchFamily="2" charset="-122"/>
              </a:defRPr>
            </a:lvl4pPr>
            <a:lvl5pPr marL="2057400" indent="-228600" eaLnBrk="0" hangingPunct="0">
              <a:defRPr>
                <a:solidFill>
                  <a:schemeClr val="tx1"/>
                </a:solidFill>
                <a:latin typeface="Arial" panose="020B0604020202020204"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itchFamily="2" charset="-122"/>
              </a:defRPr>
            </a:lvl9pPr>
          </a:lstStyle>
          <a:p>
            <a:pPr algn="l" fontAlgn="ctr">
              <a:defRPr/>
            </a:pPr>
            <a:r>
              <a:rPr lang="zh-CN" altLang="en-US" sz="2200" b="1" dirty="0">
                <a:solidFill>
                  <a:schemeClr val="bg1"/>
                </a:solidFill>
                <a:latin typeface="微软雅黑" panose="020B0503020204020204" pitchFamily="34" charset="-122"/>
                <a:ea typeface="微软雅黑" panose="020B0503020204020204" pitchFamily="34" charset="-122"/>
                <a:sym typeface="+mn-ea"/>
              </a:rPr>
              <a:t>实时通讯工具</a:t>
            </a:r>
            <a:endParaRPr lang="zh-CN" altLang="en-US" sz="2200" b="1" dirty="0">
              <a:solidFill>
                <a:schemeClr val="bg1"/>
              </a:solidFill>
              <a:latin typeface="微软雅黑" panose="020B0503020204020204" pitchFamily="34" charset="-122"/>
              <a:ea typeface="微软雅黑" panose="020B0503020204020204" pitchFamily="34" charset="-122"/>
              <a:sym typeface="+mn-ea"/>
            </a:endParaRPr>
          </a:p>
        </p:txBody>
      </p:sp>
      <p:grpSp>
        <p:nvGrpSpPr>
          <p:cNvPr id="38" name="组合 37"/>
          <p:cNvGrpSpPr/>
          <p:nvPr/>
        </p:nvGrpSpPr>
        <p:grpSpPr>
          <a:xfrm>
            <a:off x="6733540" y="5140748"/>
            <a:ext cx="5455683" cy="832938"/>
            <a:chOff x="10582" y="8712"/>
            <a:chExt cx="8592" cy="1312"/>
          </a:xfrm>
        </p:grpSpPr>
        <p:sp>
          <p:nvSpPr>
            <p:cNvPr id="18" name="Rectangle 74"/>
            <p:cNvSpPr/>
            <p:nvPr/>
          </p:nvSpPr>
          <p:spPr>
            <a:xfrm rot="10800000">
              <a:off x="10582" y="8712"/>
              <a:ext cx="3152" cy="1311"/>
            </a:xfrm>
            <a:prstGeom prst="homePlat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sz="3555" dirty="0"/>
            </a:p>
          </p:txBody>
        </p:sp>
        <p:sp>
          <p:nvSpPr>
            <p:cNvPr id="36" name="Rectangle 69"/>
            <p:cNvSpPr/>
            <p:nvPr/>
          </p:nvSpPr>
          <p:spPr>
            <a:xfrm>
              <a:off x="13717" y="8712"/>
              <a:ext cx="5456" cy="1311"/>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sz="3555" dirty="0"/>
            </a:p>
          </p:txBody>
        </p:sp>
        <p:sp>
          <p:nvSpPr>
            <p:cNvPr id="34" name="Text Placeholder 3"/>
            <p:cNvSpPr txBox="1"/>
            <p:nvPr/>
          </p:nvSpPr>
          <p:spPr>
            <a:xfrm>
              <a:off x="17341" y="9052"/>
              <a:ext cx="1539" cy="581"/>
            </a:xfrm>
            <a:prstGeom prst="rect">
              <a:avLst/>
            </a:prstGeom>
            <a:solidFill>
              <a:schemeClr val="tx1"/>
            </a:solidFill>
          </p:spPr>
          <p:txBody>
            <a:bodyPr wrap="squar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8565">
                <a:spcBef>
                  <a:spcPct val="20000"/>
                </a:spcBef>
                <a:defRPr/>
              </a:pPr>
              <a:r>
                <a:rPr lang="en-US" sz="2400" dirty="0">
                  <a:solidFill>
                    <a:schemeClr val="bg1"/>
                  </a:solidFill>
                  <a:latin typeface="Impact" panose="020B0806030902050204" pitchFamily="34" charset="0"/>
                </a:rPr>
                <a:t>18</a:t>
              </a:r>
              <a:endParaRPr lang="en-US" sz="2400" dirty="0">
                <a:solidFill>
                  <a:schemeClr val="bg1"/>
                </a:solidFill>
                <a:latin typeface="Impact" panose="020B0806030902050204" pitchFamily="34" charset="0"/>
              </a:endParaRPr>
            </a:p>
          </p:txBody>
        </p:sp>
      </p:grpSp>
      <p:sp>
        <p:nvSpPr>
          <p:cNvPr id="35" name="TextBox 59"/>
          <p:cNvSpPr txBox="1">
            <a:spLocks noChangeArrowheads="1"/>
          </p:cNvSpPr>
          <p:nvPr/>
        </p:nvSpPr>
        <p:spPr bwMode="auto">
          <a:xfrm flipH="1">
            <a:off x="7670165" y="5315268"/>
            <a:ext cx="2835275" cy="428625"/>
          </a:xfrm>
          <a:prstGeom prst="rect">
            <a:avLst/>
          </a:prstGeom>
          <a:noFill/>
          <a:ln>
            <a:noFill/>
          </a:ln>
        </p:spPr>
        <p:txBody>
          <a:bodyPr wrap="square" lIns="91431" tIns="45716" rIns="91431" bIns="45716" anchor="ctr">
            <a:spAutoFit/>
          </a:bodyPr>
          <a:lstStyle>
            <a:lvl1pPr eaLnBrk="0" hangingPunct="0">
              <a:defRPr>
                <a:solidFill>
                  <a:schemeClr val="tx1"/>
                </a:solidFill>
                <a:latin typeface="Arial" panose="020B0604020202020204" pitchFamily="34" charset="0"/>
                <a:ea typeface="宋体" pitchFamily="2" charset="-122"/>
              </a:defRPr>
            </a:lvl1pPr>
            <a:lvl2pPr marL="742950" indent="-285750" eaLnBrk="0" hangingPunct="0">
              <a:defRPr>
                <a:solidFill>
                  <a:schemeClr val="tx1"/>
                </a:solidFill>
                <a:latin typeface="Arial" panose="020B0604020202020204" pitchFamily="34" charset="0"/>
                <a:ea typeface="宋体" pitchFamily="2" charset="-122"/>
              </a:defRPr>
            </a:lvl2pPr>
            <a:lvl3pPr marL="1143000" indent="-228600" eaLnBrk="0" hangingPunct="0">
              <a:defRPr>
                <a:solidFill>
                  <a:schemeClr val="tx1"/>
                </a:solidFill>
                <a:latin typeface="Arial" panose="020B0604020202020204" pitchFamily="34" charset="0"/>
                <a:ea typeface="宋体" pitchFamily="2" charset="-122"/>
              </a:defRPr>
            </a:lvl3pPr>
            <a:lvl4pPr marL="1600200" indent="-228600" eaLnBrk="0" hangingPunct="0">
              <a:defRPr>
                <a:solidFill>
                  <a:schemeClr val="tx1"/>
                </a:solidFill>
                <a:latin typeface="Arial" panose="020B0604020202020204" pitchFamily="34" charset="0"/>
                <a:ea typeface="宋体" pitchFamily="2" charset="-122"/>
              </a:defRPr>
            </a:lvl4pPr>
            <a:lvl5pPr marL="2057400" indent="-228600" eaLnBrk="0" hangingPunct="0">
              <a:defRPr>
                <a:solidFill>
                  <a:schemeClr val="tx1"/>
                </a:solidFill>
                <a:latin typeface="Arial" panose="020B0604020202020204"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itchFamily="2" charset="-122"/>
              </a:defRPr>
            </a:lvl9pPr>
          </a:lstStyle>
          <a:p>
            <a:pPr algn="r" fontAlgn="ctr">
              <a:defRPr/>
            </a:pPr>
            <a:r>
              <a:rPr lang="zh-CN" altLang="en-US" sz="2200" b="1" dirty="0">
                <a:solidFill>
                  <a:schemeClr val="bg1"/>
                </a:solidFill>
                <a:latin typeface="微软雅黑" panose="020B0503020204020204" pitchFamily="34" charset="-122"/>
                <a:ea typeface="微软雅黑" panose="020B0503020204020204" pitchFamily="34" charset="-122"/>
              </a:rPr>
              <a:t>跨平台支持</a:t>
            </a:r>
            <a:endParaRPr lang="zh-CN" altLang="en-US" sz="2200" b="1" dirty="0">
              <a:solidFill>
                <a:schemeClr val="bg1"/>
              </a:solidFill>
              <a:latin typeface="微软雅黑" panose="020B0503020204020204" pitchFamily="34" charset="-122"/>
              <a:ea typeface="微软雅黑" panose="020B0503020204020204" pitchFamily="34" charset="-122"/>
            </a:endParaRPr>
          </a:p>
        </p:txBody>
      </p:sp>
      <p:pic>
        <p:nvPicPr>
          <p:cNvPr id="41" name="图片 40" descr="销掌门-透明背景-logo"/>
          <p:cNvPicPr>
            <a:picLocks noChangeAspect="1"/>
          </p:cNvPicPr>
          <p:nvPr/>
        </p:nvPicPr>
        <p:blipFill>
          <a:blip r:embed="rId1" cstate="print"/>
          <a:stretch>
            <a:fillRect/>
          </a:stretch>
        </p:blipFill>
        <p:spPr>
          <a:xfrm>
            <a:off x="10789920" y="167005"/>
            <a:ext cx="1132205" cy="829310"/>
          </a:xfrm>
          <a:prstGeom prst="rect">
            <a:avLst/>
          </a:prstGeom>
        </p:spPr>
      </p:pic>
    </p:spTree>
  </p:cSld>
  <p:clrMapOvr>
    <a:masterClrMapping/>
  </p:clrMapOvr>
  <p:transition>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2"/>
                                        </p:tgtEl>
                                        <p:attrNameLst>
                                          <p:attrName>style.visibility</p:attrName>
                                        </p:attrNameLst>
                                      </p:cBhvr>
                                      <p:to>
                                        <p:strVal val="visible"/>
                                      </p:to>
                                    </p:set>
                                    <p:animEffect transition="in" filter="wipe(left)">
                                      <p:cBhvr>
                                        <p:cTn id="7" dur="500"/>
                                        <p:tgtEl>
                                          <p:spTgt spid="10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03"/>
                                        </p:tgtEl>
                                        <p:attrNameLst>
                                          <p:attrName>style.visibility</p:attrName>
                                        </p:attrNameLst>
                                      </p:cBhvr>
                                      <p:to>
                                        <p:strVal val="visible"/>
                                      </p:to>
                                    </p:set>
                                    <p:animEffect transition="in" filter="wipe(left)">
                                      <p:cBhvr>
                                        <p:cTn id="11" dur="500"/>
                                        <p:tgtEl>
                                          <p:spTgt spid="10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left)">
                                      <p:cBhvr>
                                        <p:cTn id="16" dur="500"/>
                                        <p:tgtEl>
                                          <p:spTgt spid="14"/>
                                        </p:tgtEl>
                                      </p:cBhvr>
                                    </p:animEffect>
                                  </p:childTnLst>
                                </p:cTn>
                              </p:par>
                            </p:childTnLst>
                          </p:cTn>
                        </p:par>
                        <p:par>
                          <p:cTn id="17" fill="hold">
                            <p:stCondLst>
                              <p:cond delay="500"/>
                            </p:stCondLst>
                            <p:childTnLst>
                              <p:par>
                                <p:cTn id="18" presetID="1" presetClass="entr" presetSubtype="0" fill="hold" grpId="0" nodeType="afterEffect">
                                  <p:stCondLst>
                                    <p:cond delay="0"/>
                                  </p:stCondLst>
                                  <p:childTnLst>
                                    <p:set>
                                      <p:cBhvr>
                                        <p:cTn id="19" dur="1" fill="hold">
                                          <p:stCondLst>
                                            <p:cond delay="0"/>
                                          </p:stCondLst>
                                        </p:cTn>
                                        <p:tgtEl>
                                          <p:spTgt spid="39"/>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50"/>
                                        </p:tgtEl>
                                        <p:attrNameLst>
                                          <p:attrName>style.visibility</p:attrName>
                                        </p:attrNameLst>
                                      </p:cBhvr>
                                      <p:to>
                                        <p:strVal val="visible"/>
                                      </p:to>
                                    </p:set>
                                  </p:childTnLst>
                                </p:cTn>
                              </p:par>
                            </p:childTnLst>
                          </p:cTn>
                        </p:par>
                        <p:par>
                          <p:cTn id="22" fill="hold">
                            <p:stCondLst>
                              <p:cond delay="500"/>
                            </p:stCondLst>
                            <p:childTnLst>
                              <p:par>
                                <p:cTn id="23" presetID="22" presetClass="entr" presetSubtype="8" fill="hold"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left)">
                                      <p:cBhvr>
                                        <p:cTn id="25" dur="500"/>
                                        <p:tgtEl>
                                          <p:spTgt spid="15"/>
                                        </p:tgtEl>
                                      </p:cBhvr>
                                    </p:animEffect>
                                  </p:childTnLst>
                                </p:cTn>
                              </p:par>
                            </p:childTnLst>
                          </p:cTn>
                        </p:par>
                        <p:par>
                          <p:cTn id="26" fill="hold">
                            <p:stCondLst>
                              <p:cond delay="1000"/>
                            </p:stCondLst>
                            <p:childTnLst>
                              <p:par>
                                <p:cTn id="27" presetID="1" presetClass="entr" presetSubtype="0" fill="hold" grpId="0" nodeType="afterEffect">
                                  <p:stCondLst>
                                    <p:cond delay="0"/>
                                  </p:stCondLst>
                                  <p:childTnLst>
                                    <p:set>
                                      <p:cBhvr>
                                        <p:cTn id="28" dur="1" fill="hold">
                                          <p:stCondLst>
                                            <p:cond delay="0"/>
                                          </p:stCondLst>
                                        </p:cTn>
                                        <p:tgtEl>
                                          <p:spTgt spid="4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2"/>
                                        </p:tgtEl>
                                        <p:attrNameLst>
                                          <p:attrName>style.visibility</p:attrName>
                                        </p:attrNameLst>
                                      </p:cBhvr>
                                      <p:to>
                                        <p:strVal val="visible"/>
                                      </p:to>
                                    </p:set>
                                  </p:childTnLst>
                                </p:cTn>
                              </p:par>
                            </p:childTnLst>
                          </p:cTn>
                        </p:par>
                        <p:par>
                          <p:cTn id="31" fill="hold">
                            <p:stCondLst>
                              <p:cond delay="1000"/>
                            </p:stCondLst>
                            <p:childTnLst>
                              <p:par>
                                <p:cTn id="32" presetID="22" presetClass="entr" presetSubtype="8" fill="hold" nodeType="after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wipe(left)">
                                      <p:cBhvr>
                                        <p:cTn id="34" dur="500"/>
                                        <p:tgtEl>
                                          <p:spTgt spid="16"/>
                                        </p:tgtEl>
                                      </p:cBhvr>
                                    </p:animEffect>
                                  </p:childTnLst>
                                </p:cTn>
                              </p:par>
                            </p:childTnLst>
                          </p:cTn>
                        </p:par>
                        <p:par>
                          <p:cTn id="35" fill="hold">
                            <p:stCondLst>
                              <p:cond delay="1500"/>
                            </p:stCondLst>
                            <p:childTnLst>
                              <p:par>
                                <p:cTn id="36" presetID="1" presetClass="entr" presetSubtype="0" fill="hold" grpId="0" nodeType="afterEffect">
                                  <p:stCondLst>
                                    <p:cond delay="0"/>
                                  </p:stCondLst>
                                  <p:childTnLst>
                                    <p:set>
                                      <p:cBhvr>
                                        <p:cTn id="37" dur="1" fill="hold">
                                          <p:stCondLst>
                                            <p:cond delay="0"/>
                                          </p:stCondLst>
                                        </p:cTn>
                                        <p:tgtEl>
                                          <p:spTgt spid="20"/>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53"/>
                                        </p:tgtEl>
                                        <p:attrNameLst>
                                          <p:attrName>style.visibility</p:attrName>
                                        </p:attrNameLst>
                                      </p:cBhvr>
                                      <p:to>
                                        <p:strVal val="visible"/>
                                      </p:to>
                                    </p:set>
                                  </p:childTnLst>
                                </p:cTn>
                              </p:par>
                            </p:childTnLst>
                          </p:cTn>
                        </p:par>
                        <p:par>
                          <p:cTn id="40" fill="hold">
                            <p:stCondLst>
                              <p:cond delay="1500"/>
                            </p:stCondLst>
                            <p:childTnLst>
                              <p:par>
                                <p:cTn id="41" presetID="22" presetClass="entr" presetSubtype="8" fill="hold" nodeType="after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wipe(left)">
                                      <p:cBhvr>
                                        <p:cTn id="43" dur="500"/>
                                        <p:tgtEl>
                                          <p:spTgt spid="17"/>
                                        </p:tgtEl>
                                      </p:cBhvr>
                                    </p:animEffect>
                                  </p:childTnLst>
                                </p:cTn>
                              </p:par>
                            </p:childTnLst>
                          </p:cTn>
                        </p:par>
                        <p:par>
                          <p:cTn id="44" fill="hold">
                            <p:stCondLst>
                              <p:cond delay="2000"/>
                            </p:stCondLst>
                            <p:childTnLst>
                              <p:par>
                                <p:cTn id="45" presetID="1" presetClass="entr" presetSubtype="0" fill="hold" grpId="0" nodeType="afterEffect">
                                  <p:stCondLst>
                                    <p:cond delay="0"/>
                                  </p:stCondLst>
                                  <p:childTnLst>
                                    <p:set>
                                      <p:cBhvr>
                                        <p:cTn id="46" dur="1" fill="hold">
                                          <p:stCondLst>
                                            <p:cond delay="0"/>
                                          </p:stCondLst>
                                        </p:cTn>
                                        <p:tgtEl>
                                          <p:spTgt spid="21"/>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54"/>
                                        </p:tgtEl>
                                        <p:attrNameLst>
                                          <p:attrName>style.visibility</p:attrName>
                                        </p:attrNameLst>
                                      </p:cBhvr>
                                      <p:to>
                                        <p:strVal val="visible"/>
                                      </p:to>
                                    </p:set>
                                  </p:childTnLst>
                                </p:cTn>
                              </p:par>
                            </p:childTnLst>
                          </p:cTn>
                        </p:par>
                        <p:par>
                          <p:cTn id="49" fill="hold">
                            <p:stCondLst>
                              <p:cond delay="2000"/>
                            </p:stCondLst>
                            <p:childTnLst>
                              <p:par>
                                <p:cTn id="50" presetID="22" presetClass="entr" presetSubtype="8" fill="hold" nodeType="afterEffect">
                                  <p:stCondLst>
                                    <p:cond delay="0"/>
                                  </p:stCondLst>
                                  <p:childTnLst>
                                    <p:set>
                                      <p:cBhvr>
                                        <p:cTn id="51" dur="1" fill="hold">
                                          <p:stCondLst>
                                            <p:cond delay="0"/>
                                          </p:stCondLst>
                                        </p:cTn>
                                        <p:tgtEl>
                                          <p:spTgt spid="37"/>
                                        </p:tgtEl>
                                        <p:attrNameLst>
                                          <p:attrName>style.visibility</p:attrName>
                                        </p:attrNameLst>
                                      </p:cBhvr>
                                      <p:to>
                                        <p:strVal val="visible"/>
                                      </p:to>
                                    </p:set>
                                    <p:animEffect transition="in" filter="wipe(left)">
                                      <p:cBhvr>
                                        <p:cTn id="52" dur="500"/>
                                        <p:tgtEl>
                                          <p:spTgt spid="37"/>
                                        </p:tgtEl>
                                      </p:cBhvr>
                                    </p:animEffect>
                                  </p:childTnLst>
                                </p:cTn>
                              </p:par>
                            </p:childTnLst>
                          </p:cTn>
                        </p:par>
                        <p:par>
                          <p:cTn id="53" fill="hold">
                            <p:stCondLst>
                              <p:cond delay="2500"/>
                            </p:stCondLst>
                            <p:childTnLst>
                              <p:par>
                                <p:cTn id="54" presetID="1" presetClass="entr" presetSubtype="0" fill="hold" grpId="0" nodeType="afterEffect">
                                  <p:stCondLst>
                                    <p:cond delay="0"/>
                                  </p:stCondLst>
                                  <p:childTnLst>
                                    <p:set>
                                      <p:cBhvr>
                                        <p:cTn id="55" dur="1" fill="hold">
                                          <p:stCondLst>
                                            <p:cond delay="0"/>
                                          </p:stCondLst>
                                        </p:cTn>
                                        <p:tgtEl>
                                          <p:spTgt spid="10"/>
                                        </p:tgtEl>
                                        <p:attrNameLst>
                                          <p:attrName>style.visibility</p:attrName>
                                        </p:attrNameLst>
                                      </p:cBhvr>
                                      <p:to>
                                        <p:strVal val="visible"/>
                                      </p:to>
                                    </p:set>
                                  </p:childTnLst>
                                </p:cTn>
                              </p:par>
                            </p:childTnLst>
                          </p:cTn>
                        </p:par>
                        <p:par>
                          <p:cTn id="56" fill="hold">
                            <p:stCondLst>
                              <p:cond delay="2500"/>
                            </p:stCondLst>
                            <p:childTnLst>
                              <p:par>
                                <p:cTn id="57" presetID="22" presetClass="entr" presetSubtype="2" fill="hold" nodeType="afterEffect">
                                  <p:stCondLst>
                                    <p:cond delay="0"/>
                                  </p:stCondLst>
                                  <p:childTnLst>
                                    <p:set>
                                      <p:cBhvr>
                                        <p:cTn id="58" dur="1" fill="hold">
                                          <p:stCondLst>
                                            <p:cond delay="0"/>
                                          </p:stCondLst>
                                        </p:cTn>
                                        <p:tgtEl>
                                          <p:spTgt spid="22"/>
                                        </p:tgtEl>
                                        <p:attrNameLst>
                                          <p:attrName>style.visibility</p:attrName>
                                        </p:attrNameLst>
                                      </p:cBhvr>
                                      <p:to>
                                        <p:strVal val="visible"/>
                                      </p:to>
                                    </p:set>
                                    <p:animEffect transition="in" filter="wipe(right)">
                                      <p:cBhvr>
                                        <p:cTn id="59" dur="500"/>
                                        <p:tgtEl>
                                          <p:spTgt spid="22"/>
                                        </p:tgtEl>
                                      </p:cBhvr>
                                    </p:animEffect>
                                  </p:childTnLst>
                                </p:cTn>
                              </p:par>
                            </p:childTnLst>
                          </p:cTn>
                        </p:par>
                        <p:par>
                          <p:cTn id="60" fill="hold">
                            <p:stCondLst>
                              <p:cond delay="3000"/>
                            </p:stCondLst>
                            <p:childTnLst>
                              <p:par>
                                <p:cTn id="61" presetID="1" presetClass="entr" presetSubtype="0" fill="hold" grpId="0" nodeType="afterEffect">
                                  <p:stCondLst>
                                    <p:cond delay="0"/>
                                  </p:stCondLst>
                                  <p:childTnLst>
                                    <p:set>
                                      <p:cBhvr>
                                        <p:cTn id="62" dur="1" fill="hold">
                                          <p:stCondLst>
                                            <p:cond delay="0"/>
                                          </p:stCondLst>
                                        </p:cTn>
                                        <p:tgtEl>
                                          <p:spTgt spid="27"/>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23"/>
                                        </p:tgtEl>
                                        <p:attrNameLst>
                                          <p:attrName>style.visibility</p:attrName>
                                        </p:attrNameLst>
                                      </p:cBhvr>
                                      <p:to>
                                        <p:strVal val="visible"/>
                                      </p:to>
                                    </p:set>
                                  </p:childTnLst>
                                </p:cTn>
                              </p:par>
                            </p:childTnLst>
                          </p:cTn>
                        </p:par>
                        <p:par>
                          <p:cTn id="65" fill="hold">
                            <p:stCondLst>
                              <p:cond delay="3000"/>
                            </p:stCondLst>
                            <p:childTnLst>
                              <p:par>
                                <p:cTn id="66" presetID="22" presetClass="entr" presetSubtype="2" fill="hold" nodeType="afterEffect">
                                  <p:stCondLst>
                                    <p:cond delay="0"/>
                                  </p:stCondLst>
                                  <p:childTnLst>
                                    <p:set>
                                      <p:cBhvr>
                                        <p:cTn id="67" dur="1" fill="hold">
                                          <p:stCondLst>
                                            <p:cond delay="0"/>
                                          </p:stCondLst>
                                        </p:cTn>
                                        <p:tgtEl>
                                          <p:spTgt spid="31"/>
                                        </p:tgtEl>
                                        <p:attrNameLst>
                                          <p:attrName>style.visibility</p:attrName>
                                        </p:attrNameLst>
                                      </p:cBhvr>
                                      <p:to>
                                        <p:strVal val="visible"/>
                                      </p:to>
                                    </p:set>
                                    <p:animEffect transition="in" filter="wipe(right)">
                                      <p:cBhvr>
                                        <p:cTn id="68" dur="500"/>
                                        <p:tgtEl>
                                          <p:spTgt spid="31"/>
                                        </p:tgtEl>
                                      </p:cBhvr>
                                    </p:animEffect>
                                  </p:childTnLst>
                                </p:cTn>
                              </p:par>
                            </p:childTnLst>
                          </p:cTn>
                        </p:par>
                        <p:par>
                          <p:cTn id="69" fill="hold">
                            <p:stCondLst>
                              <p:cond delay="3500"/>
                            </p:stCondLst>
                            <p:childTnLst>
                              <p:par>
                                <p:cTn id="70" presetID="1" presetClass="entr" presetSubtype="0" fill="hold" grpId="0" nodeType="afterEffect">
                                  <p:stCondLst>
                                    <p:cond delay="0"/>
                                  </p:stCondLst>
                                  <p:childTnLst>
                                    <p:set>
                                      <p:cBhvr>
                                        <p:cTn id="71" dur="1" fill="hold">
                                          <p:stCondLst>
                                            <p:cond delay="0"/>
                                          </p:stCondLst>
                                        </p:cTn>
                                        <p:tgtEl>
                                          <p:spTgt spid="26"/>
                                        </p:tgtEl>
                                        <p:attrNameLst>
                                          <p:attrName>style.visibility</p:attrName>
                                        </p:attrNameLst>
                                      </p:cBhvr>
                                      <p:to>
                                        <p:strVal val="visible"/>
                                      </p:to>
                                    </p:set>
                                  </p:childTnLst>
                                </p:cTn>
                              </p:par>
                              <p:par>
                                <p:cTn id="72" presetID="1" presetClass="entr" presetSubtype="0" fill="hold" grpId="0" nodeType="withEffect">
                                  <p:stCondLst>
                                    <p:cond delay="0"/>
                                  </p:stCondLst>
                                  <p:childTnLst>
                                    <p:set>
                                      <p:cBhvr>
                                        <p:cTn id="73" dur="1" fill="hold">
                                          <p:stCondLst>
                                            <p:cond delay="0"/>
                                          </p:stCondLst>
                                        </p:cTn>
                                        <p:tgtEl>
                                          <p:spTgt spid="28"/>
                                        </p:tgtEl>
                                        <p:attrNameLst>
                                          <p:attrName>style.visibility</p:attrName>
                                        </p:attrNameLst>
                                      </p:cBhvr>
                                      <p:to>
                                        <p:strVal val="visible"/>
                                      </p:to>
                                    </p:set>
                                  </p:childTnLst>
                                </p:cTn>
                              </p:par>
                            </p:childTnLst>
                          </p:cTn>
                        </p:par>
                        <p:par>
                          <p:cTn id="74" fill="hold">
                            <p:stCondLst>
                              <p:cond delay="3500"/>
                            </p:stCondLst>
                            <p:childTnLst>
                              <p:par>
                                <p:cTn id="75" presetID="22" presetClass="entr" presetSubtype="2" fill="hold" nodeType="afterEffect">
                                  <p:stCondLst>
                                    <p:cond delay="0"/>
                                  </p:stCondLst>
                                  <p:childTnLst>
                                    <p:set>
                                      <p:cBhvr>
                                        <p:cTn id="76" dur="1" fill="hold">
                                          <p:stCondLst>
                                            <p:cond delay="0"/>
                                          </p:stCondLst>
                                        </p:cTn>
                                        <p:tgtEl>
                                          <p:spTgt spid="32"/>
                                        </p:tgtEl>
                                        <p:attrNameLst>
                                          <p:attrName>style.visibility</p:attrName>
                                        </p:attrNameLst>
                                      </p:cBhvr>
                                      <p:to>
                                        <p:strVal val="visible"/>
                                      </p:to>
                                    </p:set>
                                    <p:animEffect transition="in" filter="wipe(right)">
                                      <p:cBhvr>
                                        <p:cTn id="77" dur="500"/>
                                        <p:tgtEl>
                                          <p:spTgt spid="32"/>
                                        </p:tgtEl>
                                      </p:cBhvr>
                                    </p:animEffect>
                                  </p:childTnLst>
                                </p:cTn>
                              </p:par>
                            </p:childTnLst>
                          </p:cTn>
                        </p:par>
                        <p:par>
                          <p:cTn id="78" fill="hold">
                            <p:stCondLst>
                              <p:cond delay="4000"/>
                            </p:stCondLst>
                            <p:childTnLst>
                              <p:par>
                                <p:cTn id="79" presetID="1" presetClass="entr" presetSubtype="0" fill="hold" grpId="0" nodeType="afterEffect">
                                  <p:stCondLst>
                                    <p:cond delay="0"/>
                                  </p:stCondLst>
                                  <p:childTnLst>
                                    <p:set>
                                      <p:cBhvr>
                                        <p:cTn id="80" dur="1" fill="hold">
                                          <p:stCondLst>
                                            <p:cond delay="0"/>
                                          </p:stCondLst>
                                        </p:cTn>
                                        <p:tgtEl>
                                          <p:spTgt spid="25"/>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29"/>
                                        </p:tgtEl>
                                        <p:attrNameLst>
                                          <p:attrName>style.visibility</p:attrName>
                                        </p:attrNameLst>
                                      </p:cBhvr>
                                      <p:to>
                                        <p:strVal val="visible"/>
                                      </p:to>
                                    </p:set>
                                  </p:childTnLst>
                                </p:cTn>
                              </p:par>
                            </p:childTnLst>
                          </p:cTn>
                        </p:par>
                        <p:par>
                          <p:cTn id="83" fill="hold">
                            <p:stCondLst>
                              <p:cond delay="4000"/>
                            </p:stCondLst>
                            <p:childTnLst>
                              <p:par>
                                <p:cTn id="84" presetID="22" presetClass="entr" presetSubtype="2" fill="hold" nodeType="afterEffect">
                                  <p:stCondLst>
                                    <p:cond delay="0"/>
                                  </p:stCondLst>
                                  <p:childTnLst>
                                    <p:set>
                                      <p:cBhvr>
                                        <p:cTn id="85" dur="1" fill="hold">
                                          <p:stCondLst>
                                            <p:cond delay="0"/>
                                          </p:stCondLst>
                                        </p:cTn>
                                        <p:tgtEl>
                                          <p:spTgt spid="33"/>
                                        </p:tgtEl>
                                        <p:attrNameLst>
                                          <p:attrName>style.visibility</p:attrName>
                                        </p:attrNameLst>
                                      </p:cBhvr>
                                      <p:to>
                                        <p:strVal val="visible"/>
                                      </p:to>
                                    </p:set>
                                    <p:animEffect transition="in" filter="wipe(right)">
                                      <p:cBhvr>
                                        <p:cTn id="86" dur="500"/>
                                        <p:tgtEl>
                                          <p:spTgt spid="33"/>
                                        </p:tgtEl>
                                      </p:cBhvr>
                                    </p:animEffect>
                                  </p:childTnLst>
                                </p:cTn>
                              </p:par>
                            </p:childTnLst>
                          </p:cTn>
                        </p:par>
                        <p:par>
                          <p:cTn id="87" fill="hold">
                            <p:stCondLst>
                              <p:cond delay="4500"/>
                            </p:stCondLst>
                            <p:childTnLst>
                              <p:par>
                                <p:cTn id="88" presetID="1" presetClass="entr" presetSubtype="0" fill="hold" grpId="0" nodeType="afterEffect">
                                  <p:stCondLst>
                                    <p:cond delay="0"/>
                                  </p:stCondLst>
                                  <p:childTnLst>
                                    <p:set>
                                      <p:cBhvr>
                                        <p:cTn id="89" dur="1" fill="hold">
                                          <p:stCondLst>
                                            <p:cond delay="0"/>
                                          </p:stCondLst>
                                        </p:cTn>
                                        <p:tgtEl>
                                          <p:spTgt spid="30"/>
                                        </p:tgtEl>
                                        <p:attrNameLst>
                                          <p:attrName>style.visibility</p:attrName>
                                        </p:attrNameLst>
                                      </p:cBhvr>
                                      <p:to>
                                        <p:strVal val="visible"/>
                                      </p:to>
                                    </p:set>
                                  </p:childTnLst>
                                </p:cTn>
                              </p:par>
                              <p:par>
                                <p:cTn id="90" presetID="1" presetClass="entr" presetSubtype="0" fill="hold" grpId="0" nodeType="withEffect">
                                  <p:stCondLst>
                                    <p:cond delay="0"/>
                                  </p:stCondLst>
                                  <p:childTnLst>
                                    <p:set>
                                      <p:cBhvr>
                                        <p:cTn id="91" dur="1" fill="hold">
                                          <p:stCondLst>
                                            <p:cond delay="0"/>
                                          </p:stCondLst>
                                        </p:cTn>
                                        <p:tgtEl>
                                          <p:spTgt spid="24"/>
                                        </p:tgtEl>
                                        <p:attrNameLst>
                                          <p:attrName>style.visibility</p:attrName>
                                        </p:attrNameLst>
                                      </p:cBhvr>
                                      <p:to>
                                        <p:strVal val="visible"/>
                                      </p:to>
                                    </p:set>
                                  </p:childTnLst>
                                </p:cTn>
                              </p:par>
                            </p:childTnLst>
                          </p:cTn>
                        </p:par>
                        <p:par>
                          <p:cTn id="92" fill="hold">
                            <p:stCondLst>
                              <p:cond delay="4500"/>
                            </p:stCondLst>
                            <p:childTnLst>
                              <p:par>
                                <p:cTn id="93" presetID="22" presetClass="entr" presetSubtype="2" fill="hold" nodeType="afterEffect">
                                  <p:stCondLst>
                                    <p:cond delay="0"/>
                                  </p:stCondLst>
                                  <p:childTnLst>
                                    <p:set>
                                      <p:cBhvr>
                                        <p:cTn id="94" dur="1" fill="hold">
                                          <p:stCondLst>
                                            <p:cond delay="0"/>
                                          </p:stCondLst>
                                        </p:cTn>
                                        <p:tgtEl>
                                          <p:spTgt spid="38"/>
                                        </p:tgtEl>
                                        <p:attrNameLst>
                                          <p:attrName>style.visibility</p:attrName>
                                        </p:attrNameLst>
                                      </p:cBhvr>
                                      <p:to>
                                        <p:strVal val="visible"/>
                                      </p:to>
                                    </p:set>
                                    <p:animEffect transition="in" filter="wipe(right)">
                                      <p:cBhvr>
                                        <p:cTn id="95" dur="500"/>
                                        <p:tgtEl>
                                          <p:spTgt spid="38"/>
                                        </p:tgtEl>
                                      </p:cBhvr>
                                    </p:animEffect>
                                  </p:childTnLst>
                                </p:cTn>
                              </p:par>
                            </p:childTnLst>
                          </p:cTn>
                        </p:par>
                        <p:par>
                          <p:cTn id="96" fill="hold">
                            <p:stCondLst>
                              <p:cond delay="5000"/>
                            </p:stCondLst>
                            <p:childTnLst>
                              <p:par>
                                <p:cTn id="97" presetID="1" presetClass="entr" presetSubtype="0" fill="hold" grpId="0" nodeType="afterEffect">
                                  <p:stCondLst>
                                    <p:cond delay="0"/>
                                  </p:stCondLst>
                                  <p:childTnLst>
                                    <p:set>
                                      <p:cBhvr>
                                        <p:cTn id="98"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p:bldP spid="103" grpId="0"/>
      <p:bldP spid="39" grpId="0" bldLvl="0" animBg="1"/>
      <p:bldP spid="50" grpId="0"/>
      <p:bldP spid="42" grpId="0" bldLvl="0" animBg="1"/>
      <p:bldP spid="52" grpId="0"/>
      <p:bldP spid="20" grpId="0" bldLvl="0" animBg="1"/>
      <p:bldP spid="53" grpId="0"/>
      <p:bldP spid="21" grpId="0" bldLvl="0" animBg="1"/>
      <p:bldP spid="54" grpId="0"/>
      <p:bldP spid="27" grpId="0"/>
      <p:bldP spid="23" grpId="0" bldLvl="0" animBg="1"/>
      <p:bldP spid="26" grpId="0" bldLvl="0" animBg="1"/>
      <p:bldP spid="28" grpId="0"/>
      <p:bldP spid="25" grpId="0" bldLvl="0" animBg="1"/>
      <p:bldP spid="29" grpId="0"/>
      <p:bldP spid="30" grpId="0"/>
      <p:bldP spid="24" grpId="0" bldLvl="0" animBg="1"/>
      <p:bldP spid="10" grpId="0"/>
      <p:bldP spid="3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cstate="print">
            <a:grayscl/>
            <a:extLst>
              <a:ext uri="{28A0092B-C50C-407E-A947-70E740481C1C}">
                <a14:useLocalDpi xmlns:a14="http://schemas.microsoft.com/office/drawing/2010/main" val="0"/>
              </a:ext>
            </a:extLst>
          </a:blip>
          <a:stretch>
            <a:fillRect/>
          </a:stretch>
        </p:blipFill>
        <p:spPr>
          <a:xfrm>
            <a:off x="-132142" y="-147731"/>
            <a:ext cx="12414758" cy="7759224"/>
          </a:xfrm>
          <a:prstGeom prst="rect">
            <a:avLst/>
          </a:prstGeom>
        </p:spPr>
      </p:pic>
      <p:sp>
        <p:nvSpPr>
          <p:cNvPr id="72" name="Freeform 5"/>
          <p:cNvSpPr/>
          <p:nvPr/>
        </p:nvSpPr>
        <p:spPr bwMode="auto">
          <a:xfrm>
            <a:off x="9591485" y="6351"/>
            <a:ext cx="2596813" cy="3833284"/>
          </a:xfrm>
          <a:custGeom>
            <a:avLst/>
            <a:gdLst>
              <a:gd name="T0" fmla="*/ 0 w 1227"/>
              <a:gd name="T1" fmla="*/ 0 h 1811"/>
              <a:gd name="T2" fmla="*/ 1227 w 1227"/>
              <a:gd name="T3" fmla="*/ 0 h 1811"/>
              <a:gd name="T4" fmla="*/ 1227 w 1227"/>
              <a:gd name="T5" fmla="*/ 1811 h 1811"/>
              <a:gd name="T6" fmla="*/ 0 w 1227"/>
              <a:gd name="T7" fmla="*/ 0 h 1811"/>
            </a:gdLst>
            <a:ahLst/>
            <a:cxnLst>
              <a:cxn ang="0">
                <a:pos x="T0" y="T1"/>
              </a:cxn>
              <a:cxn ang="0">
                <a:pos x="T2" y="T3"/>
              </a:cxn>
              <a:cxn ang="0">
                <a:pos x="T4" y="T5"/>
              </a:cxn>
              <a:cxn ang="0">
                <a:pos x="T6" y="T7"/>
              </a:cxn>
            </a:cxnLst>
            <a:rect l="0" t="0" r="r" b="b"/>
            <a:pathLst>
              <a:path w="1227" h="1811">
                <a:moveTo>
                  <a:pt x="0" y="0"/>
                </a:moveTo>
                <a:lnTo>
                  <a:pt x="1227" y="0"/>
                </a:lnTo>
                <a:lnTo>
                  <a:pt x="1227" y="1811"/>
                </a:lnTo>
                <a:lnTo>
                  <a:pt x="0" y="0"/>
                </a:lnTo>
                <a:close/>
              </a:path>
            </a:pathLst>
          </a:custGeom>
          <a:solidFill>
            <a:schemeClr val="accent1">
              <a:lumMod val="50000"/>
              <a:alpha val="69804"/>
            </a:schemeClr>
          </a:solidFill>
          <a:ln w="6">
            <a:noFill/>
            <a:prstDash val="solid"/>
            <a:round/>
          </a:ln>
        </p:spPr>
        <p:txBody>
          <a:bodyPr vert="horz" wrap="square" lIns="121908" tIns="60954" rIns="121908" bIns="60954" numCol="1" anchor="t" anchorCtr="0" compatLnSpc="1"/>
          <a:lstStyle/>
          <a:p>
            <a:endParaRPr lang="zh-CN" altLang="en-US"/>
          </a:p>
        </p:txBody>
      </p:sp>
      <p:sp>
        <p:nvSpPr>
          <p:cNvPr id="73" name="Freeform 6"/>
          <p:cNvSpPr/>
          <p:nvPr/>
        </p:nvSpPr>
        <p:spPr bwMode="auto">
          <a:xfrm>
            <a:off x="-132142" y="6350"/>
            <a:ext cx="9294001" cy="6948847"/>
          </a:xfrm>
          <a:custGeom>
            <a:avLst/>
            <a:gdLst>
              <a:gd name="T0" fmla="*/ 0 w 4326"/>
              <a:gd name="T1" fmla="*/ 0 h 3234"/>
              <a:gd name="T2" fmla="*/ 2135 w 4326"/>
              <a:gd name="T3" fmla="*/ 0 h 3234"/>
              <a:gd name="T4" fmla="*/ 4326 w 4326"/>
              <a:gd name="T5" fmla="*/ 3234 h 3234"/>
              <a:gd name="T6" fmla="*/ 0 w 4326"/>
              <a:gd name="T7" fmla="*/ 3234 h 3234"/>
              <a:gd name="T8" fmla="*/ 0 w 4326"/>
              <a:gd name="T9" fmla="*/ 0 h 3234"/>
            </a:gdLst>
            <a:ahLst/>
            <a:cxnLst>
              <a:cxn ang="0">
                <a:pos x="T0" y="T1"/>
              </a:cxn>
              <a:cxn ang="0">
                <a:pos x="T2" y="T3"/>
              </a:cxn>
              <a:cxn ang="0">
                <a:pos x="T4" y="T5"/>
              </a:cxn>
              <a:cxn ang="0">
                <a:pos x="T6" y="T7"/>
              </a:cxn>
              <a:cxn ang="0">
                <a:pos x="T8" y="T9"/>
              </a:cxn>
            </a:cxnLst>
            <a:rect l="0" t="0" r="r" b="b"/>
            <a:pathLst>
              <a:path w="4326" h="3234">
                <a:moveTo>
                  <a:pt x="0" y="0"/>
                </a:moveTo>
                <a:lnTo>
                  <a:pt x="2135" y="0"/>
                </a:lnTo>
                <a:lnTo>
                  <a:pt x="4326" y="3234"/>
                </a:lnTo>
                <a:lnTo>
                  <a:pt x="0" y="3234"/>
                </a:lnTo>
                <a:lnTo>
                  <a:pt x="0" y="0"/>
                </a:lnTo>
                <a:close/>
              </a:path>
            </a:pathLst>
          </a:custGeom>
          <a:solidFill>
            <a:schemeClr val="bg1">
              <a:alpha val="69804"/>
            </a:schemeClr>
          </a:solidFill>
          <a:ln w="6">
            <a:noFill/>
            <a:prstDash val="solid"/>
            <a:round/>
          </a:ln>
        </p:spPr>
        <p:txBody>
          <a:bodyPr vert="horz" wrap="square" lIns="121908" tIns="60954" rIns="121908" bIns="60954" numCol="1" anchor="t" anchorCtr="0" compatLnSpc="1"/>
          <a:lstStyle/>
          <a:p>
            <a:endParaRPr lang="zh-CN" altLang="en-US"/>
          </a:p>
        </p:txBody>
      </p:sp>
      <p:sp>
        <p:nvSpPr>
          <p:cNvPr id="74" name="Freeform 7"/>
          <p:cNvSpPr>
            <a:spLocks noEditPoints="1"/>
          </p:cNvSpPr>
          <p:nvPr/>
        </p:nvSpPr>
        <p:spPr bwMode="auto">
          <a:xfrm>
            <a:off x="6296264" y="6351"/>
            <a:ext cx="5892033" cy="6845300"/>
          </a:xfrm>
          <a:custGeom>
            <a:avLst/>
            <a:gdLst>
              <a:gd name="T0" fmla="*/ 658 w 2784"/>
              <a:gd name="T1" fmla="*/ 2207 h 3234"/>
              <a:gd name="T2" fmla="*/ 1354 w 2784"/>
              <a:gd name="T3" fmla="*/ 3234 h 3234"/>
              <a:gd name="T4" fmla="*/ 0 w 2784"/>
              <a:gd name="T5" fmla="*/ 3234 h 3234"/>
              <a:gd name="T6" fmla="*/ 658 w 2784"/>
              <a:gd name="T7" fmla="*/ 2207 h 3234"/>
              <a:gd name="T8" fmla="*/ 658 w 2784"/>
              <a:gd name="T9" fmla="*/ 2207 h 3234"/>
              <a:gd name="T10" fmla="*/ 1819 w 2784"/>
              <a:gd name="T11" fmla="*/ 390 h 3234"/>
              <a:gd name="T12" fmla="*/ 2069 w 2784"/>
              <a:gd name="T13" fmla="*/ 0 h 3234"/>
              <a:gd name="T14" fmla="*/ 2784 w 2784"/>
              <a:gd name="T15" fmla="*/ 0 h 3234"/>
              <a:gd name="T16" fmla="*/ 2784 w 2784"/>
              <a:gd name="T17" fmla="*/ 1811 h 3234"/>
              <a:gd name="T18" fmla="*/ 1819 w 2784"/>
              <a:gd name="T19" fmla="*/ 390 h 3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84" h="3234">
                <a:moveTo>
                  <a:pt x="658" y="2207"/>
                </a:moveTo>
                <a:lnTo>
                  <a:pt x="1354" y="3234"/>
                </a:lnTo>
                <a:lnTo>
                  <a:pt x="0" y="3234"/>
                </a:lnTo>
                <a:lnTo>
                  <a:pt x="658" y="2207"/>
                </a:lnTo>
                <a:lnTo>
                  <a:pt x="658" y="2207"/>
                </a:lnTo>
                <a:close/>
                <a:moveTo>
                  <a:pt x="1819" y="390"/>
                </a:moveTo>
                <a:lnTo>
                  <a:pt x="2069" y="0"/>
                </a:lnTo>
                <a:lnTo>
                  <a:pt x="2784" y="0"/>
                </a:lnTo>
                <a:lnTo>
                  <a:pt x="2784" y="1811"/>
                </a:lnTo>
                <a:lnTo>
                  <a:pt x="1819" y="390"/>
                </a:lnTo>
                <a:close/>
              </a:path>
            </a:pathLst>
          </a:custGeom>
          <a:solidFill>
            <a:srgbClr val="00B0F0"/>
          </a:solidFill>
          <a:ln w="6">
            <a:noFill/>
            <a:prstDash val="solid"/>
            <a:round/>
          </a:ln>
        </p:spPr>
        <p:txBody>
          <a:bodyPr vert="horz" wrap="square" lIns="121908" tIns="60954" rIns="121908" bIns="60954" numCol="1" anchor="t" anchorCtr="0" compatLnSpc="1"/>
          <a:lstStyle/>
          <a:p>
            <a:endParaRPr lang="zh-CN" altLang="en-US"/>
          </a:p>
        </p:txBody>
      </p:sp>
      <p:cxnSp>
        <p:nvCxnSpPr>
          <p:cNvPr id="75" name="直接连接符 74"/>
          <p:cNvCxnSpPr/>
          <p:nvPr/>
        </p:nvCxnSpPr>
        <p:spPr>
          <a:xfrm flipV="1">
            <a:off x="623311" y="2634421"/>
            <a:ext cx="5231180" cy="13515"/>
          </a:xfrm>
          <a:prstGeom prst="line">
            <a:avLst/>
          </a:prstGeom>
          <a:ln w="19050">
            <a:solidFill>
              <a:schemeClr val="accent1"/>
            </a:solidFill>
            <a:prstDash val="sysDot"/>
          </a:ln>
        </p:spPr>
        <p:style>
          <a:lnRef idx="1">
            <a:schemeClr val="accent1"/>
          </a:lnRef>
          <a:fillRef idx="0">
            <a:schemeClr val="accent1"/>
          </a:fillRef>
          <a:effectRef idx="0">
            <a:schemeClr val="accent1"/>
          </a:effectRef>
          <a:fontRef idx="minor">
            <a:schemeClr val="tx1"/>
          </a:fontRef>
        </p:style>
      </p:cxnSp>
      <p:sp>
        <p:nvSpPr>
          <p:cNvPr id="76" name="TextBox 75"/>
          <p:cNvSpPr txBox="1"/>
          <p:nvPr/>
        </p:nvSpPr>
        <p:spPr>
          <a:xfrm>
            <a:off x="1993027" y="2091351"/>
            <a:ext cx="1270635" cy="412750"/>
          </a:xfrm>
          <a:prstGeom prst="rect">
            <a:avLst/>
          </a:prstGeom>
          <a:noFill/>
        </p:spPr>
        <p:txBody>
          <a:bodyPr wrap="none" lIns="121908" tIns="60954" rIns="121908" bIns="60954" rtlCol="0">
            <a:spAutoFit/>
          </a:bodyPr>
          <a:lstStyle/>
          <a:p>
            <a:r>
              <a:rPr lang="en-US" altLang="zh-CN" dirty="0">
                <a:solidFill>
                  <a:schemeClr val="accent5">
                    <a:lumMod val="50000"/>
                  </a:schemeClr>
                </a:solidFill>
                <a:latin typeface="微软雅黑" panose="020B0503020204020204" pitchFamily="34" charset="-122"/>
                <a:ea typeface="微软雅黑" panose="020B0503020204020204" pitchFamily="34" charset="-122"/>
              </a:rPr>
              <a:t>Contents</a:t>
            </a:r>
            <a:endParaRPr lang="zh-CN" altLang="en-US" dirty="0">
              <a:solidFill>
                <a:schemeClr val="accent5">
                  <a:lumMod val="50000"/>
                </a:schemeClr>
              </a:solidFill>
              <a:latin typeface="微软雅黑" panose="020B0503020204020204" pitchFamily="34" charset="-122"/>
              <a:ea typeface="微软雅黑" panose="020B0503020204020204" pitchFamily="34" charset="-122"/>
            </a:endParaRPr>
          </a:p>
        </p:txBody>
      </p:sp>
      <p:sp>
        <p:nvSpPr>
          <p:cNvPr id="77" name="矩形 76"/>
          <p:cNvSpPr/>
          <p:nvPr/>
        </p:nvSpPr>
        <p:spPr>
          <a:xfrm>
            <a:off x="3393164" y="1911243"/>
            <a:ext cx="1183640" cy="689610"/>
          </a:xfrm>
          <a:prstGeom prst="rect">
            <a:avLst/>
          </a:prstGeom>
        </p:spPr>
        <p:txBody>
          <a:bodyPr wrap="none" lIns="121908" tIns="60954" rIns="121908" bIns="60954">
            <a:spAutoFit/>
          </a:bodyPr>
          <a:lstStyle/>
          <a:p>
            <a:r>
              <a:rPr lang="zh-CN" altLang="en-US" sz="3700" b="1" dirty="0">
                <a:solidFill>
                  <a:schemeClr val="accent5">
                    <a:lumMod val="50000"/>
                  </a:schemeClr>
                </a:solidFill>
                <a:latin typeface="微软雅黑" panose="020B0503020204020204" pitchFamily="34" charset="-122"/>
                <a:ea typeface="微软雅黑" panose="020B0503020204020204" pitchFamily="34" charset="-122"/>
              </a:rPr>
              <a:t>目录</a:t>
            </a:r>
            <a:endParaRPr lang="zh-CN" altLang="en-US" sz="3700" b="1" dirty="0">
              <a:solidFill>
                <a:schemeClr val="accent5">
                  <a:lumMod val="50000"/>
                </a:schemeClr>
              </a:solidFill>
              <a:latin typeface="微软雅黑" panose="020B0503020204020204" pitchFamily="34" charset="-122"/>
              <a:ea typeface="微软雅黑" panose="020B0503020204020204" pitchFamily="34" charset="-122"/>
            </a:endParaRPr>
          </a:p>
        </p:txBody>
      </p:sp>
      <p:grpSp>
        <p:nvGrpSpPr>
          <p:cNvPr id="78" name="组合 77"/>
          <p:cNvGrpSpPr/>
          <p:nvPr/>
        </p:nvGrpSpPr>
        <p:grpSpPr>
          <a:xfrm>
            <a:off x="4576991" y="2032240"/>
            <a:ext cx="640135" cy="455632"/>
            <a:chOff x="4304043" y="1286668"/>
            <a:chExt cx="3837944" cy="2757793"/>
          </a:xfrm>
          <a:effectLst>
            <a:outerShdw blurRad="381000" dist="254000" dir="8100000" algn="tr" rotWithShape="0">
              <a:prstClr val="black">
                <a:alpha val="40000"/>
              </a:prstClr>
            </a:outerShdw>
          </a:effectLst>
        </p:grpSpPr>
        <p:sp>
          <p:nvSpPr>
            <p:cNvPr id="79" name="圆角矩形 78"/>
            <p:cNvSpPr/>
            <p:nvPr/>
          </p:nvSpPr>
          <p:spPr>
            <a:xfrm>
              <a:off x="4304043" y="1286668"/>
              <a:ext cx="38379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0" name="圆角矩形 79"/>
            <p:cNvSpPr/>
            <p:nvPr/>
          </p:nvSpPr>
          <p:spPr>
            <a:xfrm>
              <a:off x="4351930" y="1330004"/>
              <a:ext cx="3742172" cy="2671122"/>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1" name="慧谷网PPT目录"/>
          <p:cNvGrpSpPr/>
          <p:nvPr/>
        </p:nvGrpSpPr>
        <p:grpSpPr bwMode="auto">
          <a:xfrm>
            <a:off x="1601115" y="2825995"/>
            <a:ext cx="576548" cy="473171"/>
            <a:chOff x="3050349" y="1839642"/>
            <a:chExt cx="833779" cy="682535"/>
          </a:xfrm>
        </p:grpSpPr>
        <p:sp>
          <p:nvSpPr>
            <p:cNvPr id="82" name="任意多边形 81"/>
            <p:cNvSpPr/>
            <p:nvPr/>
          </p:nvSpPr>
          <p:spPr>
            <a:xfrm rot="8100000" flipV="1">
              <a:off x="3050349" y="1844085"/>
              <a:ext cx="833779" cy="678092"/>
            </a:xfrm>
            <a:custGeom>
              <a:avLst/>
              <a:gdLst>
                <a:gd name="connsiteX0" fmla="*/ 122096 w 833718"/>
                <a:gd name="connsiteY0" fmla="*/ 556342 h 678436"/>
                <a:gd name="connsiteX1" fmla="*/ 68679 w 833718"/>
                <a:gd name="connsiteY1" fmla="*/ 32208 h 678436"/>
                <a:gd name="connsiteX2" fmla="*/ 94988 w 833718"/>
                <a:gd name="connsiteY2" fmla="*/ 0 h 678436"/>
                <a:gd name="connsiteX3" fmla="*/ 738731 w 833718"/>
                <a:gd name="connsiteY3" fmla="*/ 0 h 678436"/>
                <a:gd name="connsiteX4" fmla="*/ 765040 w 833718"/>
                <a:gd name="connsiteY4" fmla="*/ 32208 h 678436"/>
                <a:gd name="connsiteX5" fmla="*/ 711623 w 833718"/>
                <a:gd name="connsiteY5" fmla="*/ 556342 h 678436"/>
                <a:gd name="connsiteX6" fmla="*/ 122096 w 833718"/>
                <a:gd name="connsiteY6" fmla="*/ 556342 h 678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3718" h="678436">
                  <a:moveTo>
                    <a:pt x="122096" y="556342"/>
                  </a:moveTo>
                  <a:cubicBezTo>
                    <a:pt x="-20349" y="413897"/>
                    <a:pt x="-38155" y="194012"/>
                    <a:pt x="68679" y="32208"/>
                  </a:cubicBezTo>
                  <a:lnTo>
                    <a:pt x="94988" y="0"/>
                  </a:lnTo>
                  <a:lnTo>
                    <a:pt x="738731" y="0"/>
                  </a:lnTo>
                  <a:lnTo>
                    <a:pt x="765040" y="32208"/>
                  </a:lnTo>
                  <a:cubicBezTo>
                    <a:pt x="871873" y="194012"/>
                    <a:pt x="854068" y="413897"/>
                    <a:pt x="711623" y="556342"/>
                  </a:cubicBezTo>
                  <a:cubicBezTo>
                    <a:pt x="548830" y="719135"/>
                    <a:pt x="284889" y="719135"/>
                    <a:pt x="122096" y="556342"/>
                  </a:cubicBezTo>
                  <a:close/>
                </a:path>
              </a:pathLst>
            </a:custGeom>
            <a:solidFill>
              <a:srgbClr val="00B0F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600"/>
            </a:p>
          </p:txBody>
        </p:sp>
        <p:sp>
          <p:nvSpPr>
            <p:cNvPr id="83" name="文本框 6"/>
            <p:cNvSpPr txBox="1">
              <a:spLocks noChangeArrowheads="1"/>
            </p:cNvSpPr>
            <p:nvPr/>
          </p:nvSpPr>
          <p:spPr bwMode="auto">
            <a:xfrm>
              <a:off x="3051363" y="1839642"/>
              <a:ext cx="831749" cy="599343"/>
            </a:xfrm>
            <a:prstGeom prst="rect">
              <a:avLst/>
            </a:prstGeom>
            <a:noFill/>
            <a:ln w="9525">
              <a:noFill/>
              <a:miter lim="800000"/>
            </a:ln>
            <a:effectLst/>
          </p:spPr>
          <p:txBody>
            <a:bodyPr wrap="square">
              <a:spAutoFit/>
            </a:bodyPr>
            <a:lstStyle/>
            <a:p>
              <a:r>
                <a:rPr lang="en-US" altLang="zh-CN" dirty="0">
                  <a:solidFill>
                    <a:schemeClr val="bg1"/>
                  </a:solidFill>
                  <a:latin typeface="Impact" panose="020B0806030902050204" pitchFamily="34" charset="0"/>
                </a:rPr>
                <a:t>01</a:t>
              </a:r>
              <a:endParaRPr lang="zh-CN" altLang="en-US" dirty="0">
                <a:solidFill>
                  <a:schemeClr val="bg1"/>
                </a:solidFill>
                <a:latin typeface="Impact" panose="020B0806030902050204" pitchFamily="34" charset="0"/>
              </a:endParaRPr>
            </a:p>
          </p:txBody>
        </p:sp>
      </p:grpSp>
      <p:grpSp>
        <p:nvGrpSpPr>
          <p:cNvPr id="84" name="慧谷网PPT目录"/>
          <p:cNvGrpSpPr/>
          <p:nvPr/>
        </p:nvGrpSpPr>
        <p:grpSpPr bwMode="auto">
          <a:xfrm>
            <a:off x="1609095" y="6204925"/>
            <a:ext cx="626624" cy="469036"/>
            <a:chOff x="3037868" y="1844053"/>
            <a:chExt cx="906280" cy="678154"/>
          </a:xfrm>
        </p:grpSpPr>
        <p:sp>
          <p:nvSpPr>
            <p:cNvPr id="85" name="任意多边形 84"/>
            <p:cNvSpPr/>
            <p:nvPr/>
          </p:nvSpPr>
          <p:spPr>
            <a:xfrm rot="8100000" flipV="1">
              <a:off x="3050206" y="1844053"/>
              <a:ext cx="834142" cy="678154"/>
            </a:xfrm>
            <a:custGeom>
              <a:avLst/>
              <a:gdLst>
                <a:gd name="connsiteX0" fmla="*/ 122096 w 833718"/>
                <a:gd name="connsiteY0" fmla="*/ 556342 h 678436"/>
                <a:gd name="connsiteX1" fmla="*/ 68679 w 833718"/>
                <a:gd name="connsiteY1" fmla="*/ 32208 h 678436"/>
                <a:gd name="connsiteX2" fmla="*/ 94988 w 833718"/>
                <a:gd name="connsiteY2" fmla="*/ 0 h 678436"/>
                <a:gd name="connsiteX3" fmla="*/ 738731 w 833718"/>
                <a:gd name="connsiteY3" fmla="*/ 0 h 678436"/>
                <a:gd name="connsiteX4" fmla="*/ 765040 w 833718"/>
                <a:gd name="connsiteY4" fmla="*/ 32208 h 678436"/>
                <a:gd name="connsiteX5" fmla="*/ 711623 w 833718"/>
                <a:gd name="connsiteY5" fmla="*/ 556342 h 678436"/>
                <a:gd name="connsiteX6" fmla="*/ 122096 w 833718"/>
                <a:gd name="connsiteY6" fmla="*/ 556342 h 678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3718" h="678436">
                  <a:moveTo>
                    <a:pt x="122096" y="556342"/>
                  </a:moveTo>
                  <a:cubicBezTo>
                    <a:pt x="-20349" y="413897"/>
                    <a:pt x="-38155" y="194012"/>
                    <a:pt x="68679" y="32208"/>
                  </a:cubicBezTo>
                  <a:lnTo>
                    <a:pt x="94988" y="0"/>
                  </a:lnTo>
                  <a:lnTo>
                    <a:pt x="738731" y="0"/>
                  </a:lnTo>
                  <a:lnTo>
                    <a:pt x="765040" y="32208"/>
                  </a:lnTo>
                  <a:cubicBezTo>
                    <a:pt x="871873" y="194012"/>
                    <a:pt x="854068" y="413897"/>
                    <a:pt x="711623" y="556342"/>
                  </a:cubicBezTo>
                  <a:cubicBezTo>
                    <a:pt x="548830" y="719135"/>
                    <a:pt x="284889" y="719135"/>
                    <a:pt x="122096" y="556342"/>
                  </a:cubicBezTo>
                  <a:close/>
                </a:path>
              </a:pathLst>
            </a:custGeom>
            <a:solidFill>
              <a:srgbClr val="00B0F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600"/>
            </a:p>
          </p:txBody>
        </p:sp>
        <p:sp>
          <p:nvSpPr>
            <p:cNvPr id="86" name="文本框 39"/>
            <p:cNvSpPr txBox="1">
              <a:spLocks noChangeArrowheads="1"/>
            </p:cNvSpPr>
            <p:nvPr/>
          </p:nvSpPr>
          <p:spPr bwMode="auto">
            <a:xfrm>
              <a:off x="3037868" y="1885458"/>
              <a:ext cx="906280" cy="554540"/>
            </a:xfrm>
            <a:prstGeom prst="rect">
              <a:avLst/>
            </a:prstGeom>
            <a:noFill/>
            <a:ln w="9525">
              <a:noFill/>
              <a:miter lim="800000"/>
            </a:ln>
          </p:spPr>
          <p:txBody>
            <a:bodyPr wrap="square">
              <a:spAutoFit/>
            </a:bodyPr>
            <a:lstStyle/>
            <a:p>
              <a:r>
                <a:rPr lang="en-US" altLang="zh-CN" dirty="0">
                  <a:solidFill>
                    <a:schemeClr val="bg1"/>
                  </a:solidFill>
                  <a:latin typeface="Impact" panose="020B0806030902050204" pitchFamily="34" charset="0"/>
                </a:rPr>
                <a:t>0</a:t>
              </a:r>
              <a:r>
                <a:rPr lang="en-US" dirty="0">
                  <a:solidFill>
                    <a:schemeClr val="bg1"/>
                  </a:solidFill>
                  <a:latin typeface="Impact" panose="020B0806030902050204" pitchFamily="34" charset="0"/>
                </a:rPr>
                <a:t>6</a:t>
              </a:r>
              <a:endParaRPr lang="en-US" dirty="0">
                <a:solidFill>
                  <a:schemeClr val="bg1"/>
                </a:solidFill>
                <a:latin typeface="Impact" panose="020B0806030902050204" pitchFamily="34" charset="0"/>
              </a:endParaRPr>
            </a:p>
          </p:txBody>
        </p:sp>
      </p:grpSp>
      <p:grpSp>
        <p:nvGrpSpPr>
          <p:cNvPr id="87" name="慧谷网PPT目录"/>
          <p:cNvGrpSpPr/>
          <p:nvPr/>
        </p:nvGrpSpPr>
        <p:grpSpPr bwMode="auto">
          <a:xfrm>
            <a:off x="1601898" y="4820787"/>
            <a:ext cx="685000" cy="468993"/>
            <a:chOff x="3015664" y="1844084"/>
            <a:chExt cx="990617" cy="678092"/>
          </a:xfrm>
        </p:grpSpPr>
        <p:sp>
          <p:nvSpPr>
            <p:cNvPr id="88" name="任意多边形 87"/>
            <p:cNvSpPr/>
            <p:nvPr/>
          </p:nvSpPr>
          <p:spPr>
            <a:xfrm rot="8100000" flipV="1">
              <a:off x="3050167" y="1844084"/>
              <a:ext cx="834144" cy="678092"/>
            </a:xfrm>
            <a:custGeom>
              <a:avLst/>
              <a:gdLst>
                <a:gd name="connsiteX0" fmla="*/ 122096 w 833718"/>
                <a:gd name="connsiteY0" fmla="*/ 556342 h 678436"/>
                <a:gd name="connsiteX1" fmla="*/ 68679 w 833718"/>
                <a:gd name="connsiteY1" fmla="*/ 32208 h 678436"/>
                <a:gd name="connsiteX2" fmla="*/ 94988 w 833718"/>
                <a:gd name="connsiteY2" fmla="*/ 0 h 678436"/>
                <a:gd name="connsiteX3" fmla="*/ 738731 w 833718"/>
                <a:gd name="connsiteY3" fmla="*/ 0 h 678436"/>
                <a:gd name="connsiteX4" fmla="*/ 765040 w 833718"/>
                <a:gd name="connsiteY4" fmla="*/ 32208 h 678436"/>
                <a:gd name="connsiteX5" fmla="*/ 711623 w 833718"/>
                <a:gd name="connsiteY5" fmla="*/ 556342 h 678436"/>
                <a:gd name="connsiteX6" fmla="*/ 122096 w 833718"/>
                <a:gd name="connsiteY6" fmla="*/ 556342 h 678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3718" h="678436">
                  <a:moveTo>
                    <a:pt x="122096" y="556342"/>
                  </a:moveTo>
                  <a:cubicBezTo>
                    <a:pt x="-20349" y="413897"/>
                    <a:pt x="-38155" y="194012"/>
                    <a:pt x="68679" y="32208"/>
                  </a:cubicBezTo>
                  <a:lnTo>
                    <a:pt x="94988" y="0"/>
                  </a:lnTo>
                  <a:lnTo>
                    <a:pt x="738731" y="0"/>
                  </a:lnTo>
                  <a:lnTo>
                    <a:pt x="765040" y="32208"/>
                  </a:lnTo>
                  <a:cubicBezTo>
                    <a:pt x="871873" y="194012"/>
                    <a:pt x="854068" y="413897"/>
                    <a:pt x="711623" y="556342"/>
                  </a:cubicBezTo>
                  <a:cubicBezTo>
                    <a:pt x="548830" y="719135"/>
                    <a:pt x="284889" y="719135"/>
                    <a:pt x="122096" y="556342"/>
                  </a:cubicBezTo>
                  <a:close/>
                </a:path>
              </a:pathLst>
            </a:custGeom>
            <a:solidFill>
              <a:srgbClr val="00B0F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600"/>
            </a:p>
          </p:txBody>
        </p:sp>
        <p:sp>
          <p:nvSpPr>
            <p:cNvPr id="89" name="文本框 42"/>
            <p:cNvSpPr txBox="1">
              <a:spLocks noChangeArrowheads="1"/>
            </p:cNvSpPr>
            <p:nvPr/>
          </p:nvSpPr>
          <p:spPr bwMode="auto">
            <a:xfrm>
              <a:off x="3015664" y="1901392"/>
              <a:ext cx="990617" cy="600746"/>
            </a:xfrm>
            <a:prstGeom prst="rect">
              <a:avLst/>
            </a:prstGeom>
            <a:noFill/>
            <a:ln w="9525">
              <a:noFill/>
              <a:miter lim="800000"/>
            </a:ln>
          </p:spPr>
          <p:txBody>
            <a:bodyPr wrap="square">
              <a:spAutoFit/>
            </a:bodyPr>
            <a:lstStyle/>
            <a:p>
              <a:r>
                <a:rPr lang="en-US" altLang="zh-CN" dirty="0">
                  <a:solidFill>
                    <a:schemeClr val="bg1"/>
                  </a:solidFill>
                  <a:latin typeface="Impact" panose="020B0806030902050204" pitchFamily="34" charset="0"/>
                </a:rPr>
                <a:t>04</a:t>
              </a:r>
              <a:endParaRPr lang="zh-CN" altLang="en-US" dirty="0">
                <a:solidFill>
                  <a:schemeClr val="bg1"/>
                </a:solidFill>
                <a:latin typeface="Impact" panose="020B0806030902050204" pitchFamily="34" charset="0"/>
              </a:endParaRPr>
            </a:p>
          </p:txBody>
        </p:sp>
      </p:grpSp>
      <p:grpSp>
        <p:nvGrpSpPr>
          <p:cNvPr id="90" name="慧谷网PPT目录"/>
          <p:cNvGrpSpPr/>
          <p:nvPr/>
        </p:nvGrpSpPr>
        <p:grpSpPr bwMode="auto">
          <a:xfrm>
            <a:off x="1600990" y="4167004"/>
            <a:ext cx="609241" cy="468994"/>
            <a:chOff x="3050167" y="1844084"/>
            <a:chExt cx="881057" cy="678092"/>
          </a:xfrm>
          <a:effectLst/>
        </p:grpSpPr>
        <p:sp>
          <p:nvSpPr>
            <p:cNvPr id="91" name="任意多边形 90"/>
            <p:cNvSpPr/>
            <p:nvPr/>
          </p:nvSpPr>
          <p:spPr>
            <a:xfrm rot="8100000" flipV="1">
              <a:off x="3050167" y="1844084"/>
              <a:ext cx="834142" cy="678092"/>
            </a:xfrm>
            <a:custGeom>
              <a:avLst/>
              <a:gdLst>
                <a:gd name="connsiteX0" fmla="*/ 122096 w 833718"/>
                <a:gd name="connsiteY0" fmla="*/ 556342 h 678436"/>
                <a:gd name="connsiteX1" fmla="*/ 68679 w 833718"/>
                <a:gd name="connsiteY1" fmla="*/ 32208 h 678436"/>
                <a:gd name="connsiteX2" fmla="*/ 94988 w 833718"/>
                <a:gd name="connsiteY2" fmla="*/ 0 h 678436"/>
                <a:gd name="connsiteX3" fmla="*/ 738731 w 833718"/>
                <a:gd name="connsiteY3" fmla="*/ 0 h 678436"/>
                <a:gd name="connsiteX4" fmla="*/ 765040 w 833718"/>
                <a:gd name="connsiteY4" fmla="*/ 32208 h 678436"/>
                <a:gd name="connsiteX5" fmla="*/ 711623 w 833718"/>
                <a:gd name="connsiteY5" fmla="*/ 556342 h 678436"/>
                <a:gd name="connsiteX6" fmla="*/ 122096 w 833718"/>
                <a:gd name="connsiteY6" fmla="*/ 556342 h 678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3718" h="678436">
                  <a:moveTo>
                    <a:pt x="122096" y="556342"/>
                  </a:moveTo>
                  <a:cubicBezTo>
                    <a:pt x="-20349" y="413897"/>
                    <a:pt x="-38155" y="194012"/>
                    <a:pt x="68679" y="32208"/>
                  </a:cubicBezTo>
                  <a:lnTo>
                    <a:pt x="94988" y="0"/>
                  </a:lnTo>
                  <a:lnTo>
                    <a:pt x="738731" y="0"/>
                  </a:lnTo>
                  <a:lnTo>
                    <a:pt x="765040" y="32208"/>
                  </a:lnTo>
                  <a:cubicBezTo>
                    <a:pt x="871873" y="194012"/>
                    <a:pt x="854068" y="413897"/>
                    <a:pt x="711623" y="556342"/>
                  </a:cubicBezTo>
                  <a:cubicBezTo>
                    <a:pt x="548830" y="719135"/>
                    <a:pt x="284889" y="719135"/>
                    <a:pt x="122096" y="556342"/>
                  </a:cubicBezTo>
                  <a:close/>
                </a:path>
              </a:pathLst>
            </a:custGeom>
            <a:solidFill>
              <a:srgbClr val="00B0F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600"/>
            </a:p>
          </p:txBody>
        </p:sp>
        <p:sp>
          <p:nvSpPr>
            <p:cNvPr id="92" name="文本框 45"/>
            <p:cNvSpPr txBox="1">
              <a:spLocks noChangeArrowheads="1"/>
            </p:cNvSpPr>
            <p:nvPr/>
          </p:nvSpPr>
          <p:spPr bwMode="auto">
            <a:xfrm>
              <a:off x="3076867" y="1885458"/>
              <a:ext cx="854357" cy="600745"/>
            </a:xfrm>
            <a:prstGeom prst="rect">
              <a:avLst/>
            </a:prstGeom>
            <a:noFill/>
            <a:ln w="9525">
              <a:noFill/>
              <a:miter lim="800000"/>
            </a:ln>
          </p:spPr>
          <p:txBody>
            <a:bodyPr wrap="square">
              <a:spAutoFit/>
            </a:bodyPr>
            <a:lstStyle/>
            <a:p>
              <a:r>
                <a:rPr lang="en-US" altLang="zh-CN" dirty="0">
                  <a:solidFill>
                    <a:schemeClr val="bg1"/>
                  </a:solidFill>
                  <a:latin typeface="Impact" panose="020B0806030902050204" pitchFamily="34" charset="0"/>
                </a:rPr>
                <a:t>03</a:t>
              </a:r>
              <a:endParaRPr lang="zh-CN" altLang="en-US" dirty="0">
                <a:solidFill>
                  <a:schemeClr val="bg1"/>
                </a:solidFill>
                <a:latin typeface="Impact" panose="020B0806030902050204" pitchFamily="34" charset="0"/>
              </a:endParaRPr>
            </a:p>
          </p:txBody>
        </p:sp>
      </p:grpSp>
      <p:grpSp>
        <p:nvGrpSpPr>
          <p:cNvPr id="93" name="慧谷网PPT目录"/>
          <p:cNvGrpSpPr/>
          <p:nvPr/>
        </p:nvGrpSpPr>
        <p:grpSpPr bwMode="auto">
          <a:xfrm>
            <a:off x="1576242" y="3496221"/>
            <a:ext cx="771480" cy="470092"/>
            <a:chOff x="2998768" y="1844085"/>
            <a:chExt cx="1115681" cy="678092"/>
          </a:xfrm>
        </p:grpSpPr>
        <p:sp>
          <p:nvSpPr>
            <p:cNvPr id="94" name="任意多边形 93"/>
            <p:cNvSpPr/>
            <p:nvPr/>
          </p:nvSpPr>
          <p:spPr>
            <a:xfrm rot="8100000" flipV="1">
              <a:off x="3050349" y="1844085"/>
              <a:ext cx="833779" cy="678092"/>
            </a:xfrm>
            <a:custGeom>
              <a:avLst/>
              <a:gdLst>
                <a:gd name="connsiteX0" fmla="*/ 122096 w 833718"/>
                <a:gd name="connsiteY0" fmla="*/ 556342 h 678436"/>
                <a:gd name="connsiteX1" fmla="*/ 68679 w 833718"/>
                <a:gd name="connsiteY1" fmla="*/ 32208 h 678436"/>
                <a:gd name="connsiteX2" fmla="*/ 94988 w 833718"/>
                <a:gd name="connsiteY2" fmla="*/ 0 h 678436"/>
                <a:gd name="connsiteX3" fmla="*/ 738731 w 833718"/>
                <a:gd name="connsiteY3" fmla="*/ 0 h 678436"/>
                <a:gd name="connsiteX4" fmla="*/ 765040 w 833718"/>
                <a:gd name="connsiteY4" fmla="*/ 32208 h 678436"/>
                <a:gd name="connsiteX5" fmla="*/ 711623 w 833718"/>
                <a:gd name="connsiteY5" fmla="*/ 556342 h 678436"/>
                <a:gd name="connsiteX6" fmla="*/ 122096 w 833718"/>
                <a:gd name="connsiteY6" fmla="*/ 556342 h 678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3718" h="678436">
                  <a:moveTo>
                    <a:pt x="122096" y="556342"/>
                  </a:moveTo>
                  <a:cubicBezTo>
                    <a:pt x="-20349" y="413897"/>
                    <a:pt x="-38155" y="194012"/>
                    <a:pt x="68679" y="32208"/>
                  </a:cubicBezTo>
                  <a:lnTo>
                    <a:pt x="94988" y="0"/>
                  </a:lnTo>
                  <a:lnTo>
                    <a:pt x="738731" y="0"/>
                  </a:lnTo>
                  <a:lnTo>
                    <a:pt x="765040" y="32208"/>
                  </a:lnTo>
                  <a:cubicBezTo>
                    <a:pt x="871873" y="194012"/>
                    <a:pt x="854068" y="413897"/>
                    <a:pt x="711623" y="556342"/>
                  </a:cubicBezTo>
                  <a:cubicBezTo>
                    <a:pt x="548830" y="719135"/>
                    <a:pt x="284889" y="719135"/>
                    <a:pt x="122096" y="556342"/>
                  </a:cubicBezTo>
                  <a:close/>
                </a:path>
              </a:pathLst>
            </a:custGeom>
            <a:solidFill>
              <a:srgbClr val="00B0F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600"/>
            </a:p>
          </p:txBody>
        </p:sp>
        <p:sp>
          <p:nvSpPr>
            <p:cNvPr id="95" name="文本框 48"/>
            <p:cNvSpPr txBox="1">
              <a:spLocks noChangeArrowheads="1"/>
            </p:cNvSpPr>
            <p:nvPr/>
          </p:nvSpPr>
          <p:spPr bwMode="auto">
            <a:xfrm>
              <a:off x="2998768" y="1855131"/>
              <a:ext cx="1115681" cy="599342"/>
            </a:xfrm>
            <a:prstGeom prst="rect">
              <a:avLst/>
            </a:prstGeom>
            <a:noFill/>
            <a:ln w="9525">
              <a:noFill/>
              <a:miter lim="800000"/>
            </a:ln>
          </p:spPr>
          <p:txBody>
            <a:bodyPr wrap="square">
              <a:spAutoFit/>
            </a:bodyPr>
            <a:lstStyle/>
            <a:p>
              <a:r>
                <a:rPr lang="en-US" altLang="zh-CN" dirty="0">
                  <a:solidFill>
                    <a:schemeClr val="bg1"/>
                  </a:solidFill>
                  <a:latin typeface="Impact" panose="020B0806030902050204" pitchFamily="34" charset="0"/>
                </a:rPr>
                <a:t>02</a:t>
              </a:r>
              <a:endParaRPr lang="zh-CN" altLang="en-US" dirty="0">
                <a:solidFill>
                  <a:schemeClr val="bg1"/>
                </a:solidFill>
                <a:latin typeface="Impact" panose="020B0806030902050204" pitchFamily="34" charset="0"/>
              </a:endParaRPr>
            </a:p>
          </p:txBody>
        </p:sp>
      </p:grpSp>
      <p:grpSp>
        <p:nvGrpSpPr>
          <p:cNvPr id="96" name="慧谷网PPT目录"/>
          <p:cNvGrpSpPr/>
          <p:nvPr/>
        </p:nvGrpSpPr>
        <p:grpSpPr>
          <a:xfrm>
            <a:off x="2441349" y="2765208"/>
            <a:ext cx="2924179" cy="414020"/>
            <a:chOff x="4234903" y="1011639"/>
            <a:chExt cx="2672037" cy="378271"/>
          </a:xfrm>
        </p:grpSpPr>
        <p:sp>
          <p:nvSpPr>
            <p:cNvPr id="97" name="圆角矩形 96"/>
            <p:cNvSpPr/>
            <p:nvPr/>
          </p:nvSpPr>
          <p:spPr>
            <a:xfrm>
              <a:off x="4234903" y="1029467"/>
              <a:ext cx="2569345" cy="351085"/>
            </a:xfrm>
            <a:prstGeom prst="roundRect">
              <a:avLst/>
            </a:prstGeom>
            <a:solidFill>
              <a:srgbClr val="00B0F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endParaRPr lang="zh-CN" altLang="en-US" sz="3600" dirty="0">
                <a:latin typeface="+mj-lt"/>
                <a:ea typeface="Arial Unicode MS" panose="020B0604020202020204" pitchFamily="34" charset="-122"/>
                <a:cs typeface="Arial Unicode MS" panose="020B0604020202020204" pitchFamily="34" charset="-122"/>
              </a:endParaRPr>
            </a:p>
          </p:txBody>
        </p:sp>
        <p:sp>
          <p:nvSpPr>
            <p:cNvPr id="98" name="矩形 97"/>
            <p:cNvSpPr/>
            <p:nvPr/>
          </p:nvSpPr>
          <p:spPr>
            <a:xfrm>
              <a:off x="4523870" y="1011639"/>
              <a:ext cx="2383070" cy="378271"/>
            </a:xfrm>
            <a:prstGeom prst="rect">
              <a:avLst/>
            </a:prstGeom>
          </p:spPr>
          <p:txBody>
            <a:bodyPr wrap="square" lIns="121960" tIns="60980" rIns="121960" bIns="60980">
              <a:spAutoFit/>
            </a:bodyPr>
            <a:lstStyle/>
            <a:p>
              <a:pPr algn="l">
                <a:defRPr/>
              </a:pPr>
              <a:r>
                <a:rPr lang="zh-CN" altLang="en-US" sz="19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掌门安全介绍</a:t>
              </a:r>
              <a:endParaRPr lang="zh-CN" altLang="en-US" sz="19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grpSp>
      <p:grpSp>
        <p:nvGrpSpPr>
          <p:cNvPr id="99" name="慧谷网PPT目录"/>
          <p:cNvGrpSpPr/>
          <p:nvPr/>
        </p:nvGrpSpPr>
        <p:grpSpPr>
          <a:xfrm>
            <a:off x="2423403" y="3456302"/>
            <a:ext cx="2811797" cy="415539"/>
            <a:chOff x="4218505" y="1635519"/>
            <a:chExt cx="2569345" cy="379660"/>
          </a:xfrm>
        </p:grpSpPr>
        <p:sp>
          <p:nvSpPr>
            <p:cNvPr id="100" name="圆角矩形 99"/>
            <p:cNvSpPr/>
            <p:nvPr/>
          </p:nvSpPr>
          <p:spPr>
            <a:xfrm>
              <a:off x="4218505" y="1664094"/>
              <a:ext cx="2569345" cy="351085"/>
            </a:xfrm>
            <a:prstGeom prst="roundRect">
              <a:avLst/>
            </a:prstGeom>
            <a:solidFill>
              <a:srgbClr val="00B0F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endParaRPr lang="zh-CN" altLang="en-US" sz="3600" dirty="0">
                <a:latin typeface="+mj-lt"/>
                <a:ea typeface="Arial Unicode MS" panose="020B0604020202020204" pitchFamily="34" charset="-122"/>
                <a:cs typeface="Arial Unicode MS" panose="020B0604020202020204" pitchFamily="34" charset="-122"/>
              </a:endParaRPr>
            </a:p>
          </p:txBody>
        </p:sp>
        <p:sp>
          <p:nvSpPr>
            <p:cNvPr id="101" name="矩形 100"/>
            <p:cNvSpPr/>
            <p:nvPr/>
          </p:nvSpPr>
          <p:spPr>
            <a:xfrm>
              <a:off x="4527124" y="1635519"/>
              <a:ext cx="1820488" cy="378272"/>
            </a:xfrm>
            <a:prstGeom prst="rect">
              <a:avLst/>
            </a:prstGeom>
          </p:spPr>
          <p:txBody>
            <a:bodyPr wrap="square" lIns="121960" tIns="60980" rIns="121960" bIns="60980">
              <a:spAutoFit/>
            </a:bodyPr>
            <a:lstStyle/>
            <a:p>
              <a:pPr algn="l">
                <a:defRPr/>
              </a:pPr>
              <a:r>
                <a:rPr sz="19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产品总体概览</a:t>
              </a:r>
              <a:endParaRPr sz="19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grpSp>
      <p:grpSp>
        <p:nvGrpSpPr>
          <p:cNvPr id="102" name="慧谷网PPT目录"/>
          <p:cNvGrpSpPr/>
          <p:nvPr/>
        </p:nvGrpSpPr>
        <p:grpSpPr>
          <a:xfrm>
            <a:off x="2441349" y="4162141"/>
            <a:ext cx="2811797" cy="414020"/>
            <a:chOff x="4234903" y="2340748"/>
            <a:chExt cx="2569345" cy="378271"/>
          </a:xfrm>
        </p:grpSpPr>
        <p:sp>
          <p:nvSpPr>
            <p:cNvPr id="103" name="圆角矩形 102"/>
            <p:cNvSpPr/>
            <p:nvPr/>
          </p:nvSpPr>
          <p:spPr>
            <a:xfrm>
              <a:off x="4234903" y="2355033"/>
              <a:ext cx="2569345" cy="351085"/>
            </a:xfrm>
            <a:prstGeom prst="roundRect">
              <a:avLst/>
            </a:prstGeom>
            <a:solidFill>
              <a:srgbClr val="00B0F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endParaRPr lang="zh-CN" altLang="en-US" sz="3600" dirty="0">
                <a:latin typeface="+mj-lt"/>
                <a:ea typeface="Arial Unicode MS" panose="020B0604020202020204" pitchFamily="34" charset="-122"/>
                <a:cs typeface="Arial Unicode MS" panose="020B0604020202020204" pitchFamily="34" charset="-122"/>
              </a:endParaRPr>
            </a:p>
          </p:txBody>
        </p:sp>
        <p:sp>
          <p:nvSpPr>
            <p:cNvPr id="104" name="矩形 103"/>
            <p:cNvSpPr/>
            <p:nvPr/>
          </p:nvSpPr>
          <p:spPr>
            <a:xfrm>
              <a:off x="4498335" y="2340748"/>
              <a:ext cx="2265281" cy="378271"/>
            </a:xfrm>
            <a:prstGeom prst="rect">
              <a:avLst/>
            </a:prstGeom>
          </p:spPr>
          <p:txBody>
            <a:bodyPr wrap="square" lIns="121960" tIns="60980" rIns="121960" bIns="60980">
              <a:spAutoFit/>
            </a:bodyPr>
            <a:lstStyle/>
            <a:p>
              <a:pPr algn="l">
                <a:defRPr/>
              </a:pPr>
              <a:r>
                <a:rPr sz="19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四大核心功能</a:t>
              </a:r>
              <a:endParaRPr sz="19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grpSp>
      <p:grpSp>
        <p:nvGrpSpPr>
          <p:cNvPr id="105" name="慧谷网PPT目录"/>
          <p:cNvGrpSpPr/>
          <p:nvPr/>
        </p:nvGrpSpPr>
        <p:grpSpPr>
          <a:xfrm>
            <a:off x="2441349" y="4829180"/>
            <a:ext cx="2917822" cy="415539"/>
            <a:chOff x="4234903" y="2980362"/>
            <a:chExt cx="2666228" cy="379659"/>
          </a:xfrm>
        </p:grpSpPr>
        <p:sp>
          <p:nvSpPr>
            <p:cNvPr id="106" name="圆角矩形 105"/>
            <p:cNvSpPr/>
            <p:nvPr/>
          </p:nvSpPr>
          <p:spPr>
            <a:xfrm>
              <a:off x="4234903" y="3008936"/>
              <a:ext cx="2569345" cy="351085"/>
            </a:xfrm>
            <a:prstGeom prst="roundRect">
              <a:avLst/>
            </a:prstGeom>
            <a:solidFill>
              <a:srgbClr val="00B0F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endParaRPr lang="zh-CN" altLang="en-US" sz="3600" dirty="0">
                <a:latin typeface="+mj-lt"/>
                <a:ea typeface="Arial Unicode MS" panose="020B0604020202020204" pitchFamily="34" charset="-122"/>
                <a:cs typeface="Arial Unicode MS" panose="020B0604020202020204" pitchFamily="34" charset="-122"/>
              </a:endParaRPr>
            </a:p>
          </p:txBody>
        </p:sp>
        <p:sp>
          <p:nvSpPr>
            <p:cNvPr id="107" name="矩形 106"/>
            <p:cNvSpPr/>
            <p:nvPr/>
          </p:nvSpPr>
          <p:spPr>
            <a:xfrm>
              <a:off x="4515159" y="2980362"/>
              <a:ext cx="2385972" cy="378271"/>
            </a:xfrm>
            <a:prstGeom prst="rect">
              <a:avLst/>
            </a:prstGeom>
          </p:spPr>
          <p:txBody>
            <a:bodyPr wrap="square" lIns="121960" tIns="60980" rIns="121960" bIns="60980">
              <a:spAutoFit/>
            </a:bodyPr>
            <a:lstStyle/>
            <a:p>
              <a:pPr algn="l">
                <a:defRPr/>
              </a:pPr>
              <a:r>
                <a:rPr sz="19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其他辅助功能</a:t>
              </a:r>
              <a:endParaRPr sz="19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grpSp>
      <p:grpSp>
        <p:nvGrpSpPr>
          <p:cNvPr id="108" name="慧谷网PPT目录"/>
          <p:cNvGrpSpPr/>
          <p:nvPr/>
        </p:nvGrpSpPr>
        <p:grpSpPr>
          <a:xfrm>
            <a:off x="2441349" y="6183956"/>
            <a:ext cx="2811797" cy="429260"/>
            <a:chOff x="4234903" y="3641472"/>
            <a:chExt cx="2569345" cy="392196"/>
          </a:xfrm>
        </p:grpSpPr>
        <p:sp>
          <p:nvSpPr>
            <p:cNvPr id="109" name="圆角矩形 108"/>
            <p:cNvSpPr/>
            <p:nvPr/>
          </p:nvSpPr>
          <p:spPr>
            <a:xfrm>
              <a:off x="4234903" y="3669023"/>
              <a:ext cx="2569345" cy="351085"/>
            </a:xfrm>
            <a:prstGeom prst="roundRect">
              <a:avLst/>
            </a:prstGeom>
            <a:solidFill>
              <a:srgbClr val="00B0F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endParaRPr lang="zh-CN" altLang="en-US" sz="3600" dirty="0">
                <a:latin typeface="+mj-lt"/>
                <a:ea typeface="Arial Unicode MS" panose="020B0604020202020204" pitchFamily="34" charset="-122"/>
                <a:cs typeface="Arial Unicode MS" panose="020B0604020202020204" pitchFamily="34" charset="-122"/>
              </a:endParaRPr>
            </a:p>
          </p:txBody>
        </p:sp>
        <p:sp>
          <p:nvSpPr>
            <p:cNvPr id="110" name="矩形 109"/>
            <p:cNvSpPr/>
            <p:nvPr/>
          </p:nvSpPr>
          <p:spPr>
            <a:xfrm>
              <a:off x="4541794" y="3641472"/>
              <a:ext cx="1877509" cy="392196"/>
            </a:xfrm>
            <a:prstGeom prst="rect">
              <a:avLst/>
            </a:prstGeom>
          </p:spPr>
          <p:txBody>
            <a:bodyPr wrap="square" lIns="121960" tIns="60980" rIns="121960" bIns="60980">
              <a:spAutoFit/>
            </a:bodyPr>
            <a:lstStyle/>
            <a:p>
              <a:pPr>
                <a:defRPr/>
              </a:pPr>
              <a:r>
                <a:rPr lang="zh-CN" altLang="en-US" sz="20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典型客户案例</a:t>
              </a:r>
              <a:endParaRPr lang="zh-CN" altLang="zh-CN" sz="20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grpSp>
      <p:grpSp>
        <p:nvGrpSpPr>
          <p:cNvPr id="3" name="慧谷网PPT目录"/>
          <p:cNvGrpSpPr/>
          <p:nvPr/>
        </p:nvGrpSpPr>
        <p:grpSpPr bwMode="auto">
          <a:xfrm>
            <a:off x="1603380" y="5521665"/>
            <a:ext cx="626624" cy="469036"/>
            <a:chOff x="3037868" y="1844053"/>
            <a:chExt cx="906280" cy="678154"/>
          </a:xfrm>
        </p:grpSpPr>
        <p:sp>
          <p:nvSpPr>
            <p:cNvPr id="4" name="任意多边形 3"/>
            <p:cNvSpPr/>
            <p:nvPr/>
          </p:nvSpPr>
          <p:spPr>
            <a:xfrm rot="8100000" flipV="1">
              <a:off x="3050206" y="1844053"/>
              <a:ext cx="834142" cy="678154"/>
            </a:xfrm>
            <a:custGeom>
              <a:avLst/>
              <a:gdLst>
                <a:gd name="connsiteX0" fmla="*/ 122096 w 833718"/>
                <a:gd name="connsiteY0" fmla="*/ 556342 h 678436"/>
                <a:gd name="connsiteX1" fmla="*/ 68679 w 833718"/>
                <a:gd name="connsiteY1" fmla="*/ 32208 h 678436"/>
                <a:gd name="connsiteX2" fmla="*/ 94988 w 833718"/>
                <a:gd name="connsiteY2" fmla="*/ 0 h 678436"/>
                <a:gd name="connsiteX3" fmla="*/ 738731 w 833718"/>
                <a:gd name="connsiteY3" fmla="*/ 0 h 678436"/>
                <a:gd name="connsiteX4" fmla="*/ 765040 w 833718"/>
                <a:gd name="connsiteY4" fmla="*/ 32208 h 678436"/>
                <a:gd name="connsiteX5" fmla="*/ 711623 w 833718"/>
                <a:gd name="connsiteY5" fmla="*/ 556342 h 678436"/>
                <a:gd name="connsiteX6" fmla="*/ 122096 w 833718"/>
                <a:gd name="connsiteY6" fmla="*/ 556342 h 678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3718" h="678436">
                  <a:moveTo>
                    <a:pt x="122096" y="556342"/>
                  </a:moveTo>
                  <a:cubicBezTo>
                    <a:pt x="-20349" y="413897"/>
                    <a:pt x="-38155" y="194012"/>
                    <a:pt x="68679" y="32208"/>
                  </a:cubicBezTo>
                  <a:lnTo>
                    <a:pt x="94988" y="0"/>
                  </a:lnTo>
                  <a:lnTo>
                    <a:pt x="738731" y="0"/>
                  </a:lnTo>
                  <a:lnTo>
                    <a:pt x="765040" y="32208"/>
                  </a:lnTo>
                  <a:cubicBezTo>
                    <a:pt x="871873" y="194012"/>
                    <a:pt x="854068" y="413897"/>
                    <a:pt x="711623" y="556342"/>
                  </a:cubicBezTo>
                  <a:cubicBezTo>
                    <a:pt x="548830" y="719135"/>
                    <a:pt x="284889" y="719135"/>
                    <a:pt x="122096" y="556342"/>
                  </a:cubicBezTo>
                  <a:close/>
                </a:path>
              </a:pathLst>
            </a:custGeom>
            <a:solidFill>
              <a:srgbClr val="00B0F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p>
              <a:pPr algn="ctr">
                <a:defRPr/>
              </a:pPr>
              <a:endParaRPr lang="zh-CN" altLang="en-US" sz="1600"/>
            </a:p>
          </p:txBody>
        </p:sp>
        <p:sp>
          <p:nvSpPr>
            <p:cNvPr id="5" name="文本框 39"/>
            <p:cNvSpPr txBox="1">
              <a:spLocks noChangeArrowheads="1"/>
            </p:cNvSpPr>
            <p:nvPr/>
          </p:nvSpPr>
          <p:spPr bwMode="auto">
            <a:xfrm>
              <a:off x="3037868" y="1885458"/>
              <a:ext cx="906280" cy="600746"/>
            </a:xfrm>
            <a:prstGeom prst="rect">
              <a:avLst/>
            </a:prstGeom>
            <a:noFill/>
            <a:ln w="9525">
              <a:noFill/>
              <a:miter lim="800000"/>
            </a:ln>
          </p:spPr>
          <p:txBody>
            <a:bodyPr wrap="square">
              <a:spAutoFit/>
            </a:bodyPr>
            <a:p>
              <a:r>
                <a:rPr lang="en-US" altLang="zh-CN" dirty="0">
                  <a:solidFill>
                    <a:schemeClr val="bg1"/>
                  </a:solidFill>
                  <a:latin typeface="Impact" panose="020B0806030902050204" pitchFamily="34" charset="0"/>
                </a:rPr>
                <a:t>05</a:t>
              </a:r>
              <a:endParaRPr lang="zh-CN" altLang="en-US" dirty="0">
                <a:solidFill>
                  <a:schemeClr val="bg1"/>
                </a:solidFill>
                <a:latin typeface="Impact" panose="020B0806030902050204" pitchFamily="34" charset="0"/>
              </a:endParaRPr>
            </a:p>
          </p:txBody>
        </p:sp>
      </p:grpSp>
      <p:grpSp>
        <p:nvGrpSpPr>
          <p:cNvPr id="6" name="慧谷网PPT目录"/>
          <p:cNvGrpSpPr/>
          <p:nvPr/>
        </p:nvGrpSpPr>
        <p:grpSpPr>
          <a:xfrm>
            <a:off x="2488339" y="5536256"/>
            <a:ext cx="2811797" cy="429260"/>
            <a:chOff x="4234903" y="3656556"/>
            <a:chExt cx="2569345" cy="392196"/>
          </a:xfrm>
        </p:grpSpPr>
        <p:sp>
          <p:nvSpPr>
            <p:cNvPr id="7" name="圆角矩形 6"/>
            <p:cNvSpPr/>
            <p:nvPr/>
          </p:nvSpPr>
          <p:spPr>
            <a:xfrm>
              <a:off x="4234903" y="3669023"/>
              <a:ext cx="2569345" cy="351085"/>
            </a:xfrm>
            <a:prstGeom prst="roundRect">
              <a:avLst/>
            </a:prstGeom>
            <a:solidFill>
              <a:srgbClr val="00B0F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p>
              <a:pPr algn="l">
                <a:defRPr/>
              </a:pPr>
              <a:endParaRPr lang="zh-CN" altLang="en-US" sz="3600" dirty="0">
                <a:latin typeface="+mj-lt"/>
                <a:ea typeface="Arial Unicode MS" panose="020B0604020202020204" pitchFamily="34" charset="-122"/>
                <a:cs typeface="Arial Unicode MS" panose="020B0604020202020204" pitchFamily="34" charset="-122"/>
              </a:endParaRPr>
            </a:p>
          </p:txBody>
        </p:sp>
        <p:sp>
          <p:nvSpPr>
            <p:cNvPr id="8" name="矩形 7"/>
            <p:cNvSpPr/>
            <p:nvPr/>
          </p:nvSpPr>
          <p:spPr>
            <a:xfrm>
              <a:off x="4488993" y="3656556"/>
              <a:ext cx="1877509" cy="392196"/>
            </a:xfrm>
            <a:prstGeom prst="rect">
              <a:avLst/>
            </a:prstGeom>
          </p:spPr>
          <p:txBody>
            <a:bodyPr wrap="square" lIns="121960" tIns="60980" rIns="121960" bIns="60980">
              <a:spAutoFit/>
            </a:bodyPr>
            <a:p>
              <a:pPr algn="l">
                <a:defRPr/>
              </a:pPr>
              <a:r>
                <a:rPr lang="en-US" altLang="zh-CN" sz="20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DSC</a:t>
              </a:r>
              <a:r>
                <a:rPr lang="zh-CN" altLang="en-US" sz="20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产品优势</a:t>
              </a:r>
              <a:endParaRPr lang="zh-CN" altLang="en-US" sz="20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grpSp>
      <p:sp>
        <p:nvSpPr>
          <p:cNvPr id="9" name="慧谷网PPT目录"/>
          <p:cNvSpPr/>
          <p:nvPr/>
        </p:nvSpPr>
        <p:spPr>
          <a:xfrm rot="16200000">
            <a:off x="839446" y="4188361"/>
            <a:ext cx="432765" cy="510504"/>
          </a:xfrm>
          <a:prstGeom prst="down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419" tIns="45709" rIns="91419" bIns="45709" rtlCol="0" anchor="ctr"/>
          <a:p>
            <a:pPr algn="ctr"/>
            <a:endParaRPr lang="zh-CN" altLang="en-US"/>
          </a:p>
        </p:txBody>
      </p:sp>
    </p:spTree>
  </p:cSld>
  <p:clrMapOvr>
    <a:masterClrMapping/>
  </p:clrMapOvr>
  <p:transition spd="slow" advClick="0" advTm="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1"/>
                                        </p:tgtEl>
                                        <p:attrNameLst>
                                          <p:attrName>style.visibility</p:attrName>
                                        </p:attrNameLst>
                                      </p:cBhvr>
                                      <p:to>
                                        <p:strVal val="visible"/>
                                      </p:to>
                                    </p:set>
                                    <p:animEffect transition="in" filter="wipe(down)">
                                      <p:cBhvr>
                                        <p:cTn id="7" dur="500"/>
                                        <p:tgtEl>
                                          <p:spTgt spid="81"/>
                                        </p:tgtEl>
                                      </p:cBhvr>
                                    </p:animEffect>
                                  </p:childTnLst>
                                </p:cTn>
                              </p:par>
                              <p:par>
                                <p:cTn id="8" presetID="22" presetClass="entr" presetSubtype="4" fill="hold" nodeType="withEffect">
                                  <p:stCondLst>
                                    <p:cond delay="0"/>
                                  </p:stCondLst>
                                  <p:childTnLst>
                                    <p:set>
                                      <p:cBhvr>
                                        <p:cTn id="9" dur="1" fill="hold">
                                          <p:stCondLst>
                                            <p:cond delay="0"/>
                                          </p:stCondLst>
                                        </p:cTn>
                                        <p:tgtEl>
                                          <p:spTgt spid="96"/>
                                        </p:tgtEl>
                                        <p:attrNameLst>
                                          <p:attrName>style.visibility</p:attrName>
                                        </p:attrNameLst>
                                      </p:cBhvr>
                                      <p:to>
                                        <p:strVal val="visible"/>
                                      </p:to>
                                    </p:set>
                                    <p:animEffect transition="in" filter="wipe(down)">
                                      <p:cBhvr>
                                        <p:cTn id="10" dur="500"/>
                                        <p:tgtEl>
                                          <p:spTgt spid="9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93"/>
                                        </p:tgtEl>
                                        <p:attrNameLst>
                                          <p:attrName>style.visibility</p:attrName>
                                        </p:attrNameLst>
                                      </p:cBhvr>
                                      <p:to>
                                        <p:strVal val="visible"/>
                                      </p:to>
                                    </p:set>
                                    <p:animEffect transition="in" filter="wipe(down)">
                                      <p:cBhvr>
                                        <p:cTn id="15" dur="500"/>
                                        <p:tgtEl>
                                          <p:spTgt spid="93"/>
                                        </p:tgtEl>
                                      </p:cBhvr>
                                    </p:animEffect>
                                  </p:childTnLst>
                                </p:cTn>
                              </p:par>
                              <p:par>
                                <p:cTn id="16" presetID="22" presetClass="entr" presetSubtype="4" fill="hold" nodeType="withEffect">
                                  <p:stCondLst>
                                    <p:cond delay="0"/>
                                  </p:stCondLst>
                                  <p:childTnLst>
                                    <p:set>
                                      <p:cBhvr>
                                        <p:cTn id="17" dur="1" fill="hold">
                                          <p:stCondLst>
                                            <p:cond delay="0"/>
                                          </p:stCondLst>
                                        </p:cTn>
                                        <p:tgtEl>
                                          <p:spTgt spid="99"/>
                                        </p:tgtEl>
                                        <p:attrNameLst>
                                          <p:attrName>style.visibility</p:attrName>
                                        </p:attrNameLst>
                                      </p:cBhvr>
                                      <p:to>
                                        <p:strVal val="visible"/>
                                      </p:to>
                                    </p:set>
                                    <p:animEffect transition="in" filter="wipe(down)">
                                      <p:cBhvr>
                                        <p:cTn id="18" dur="500"/>
                                        <p:tgtEl>
                                          <p:spTgt spid="9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90"/>
                                        </p:tgtEl>
                                        <p:attrNameLst>
                                          <p:attrName>style.visibility</p:attrName>
                                        </p:attrNameLst>
                                      </p:cBhvr>
                                      <p:to>
                                        <p:strVal val="visible"/>
                                      </p:to>
                                    </p:set>
                                    <p:animEffect transition="in" filter="wipe(down)">
                                      <p:cBhvr>
                                        <p:cTn id="23" dur="500"/>
                                        <p:tgtEl>
                                          <p:spTgt spid="90"/>
                                        </p:tgtEl>
                                      </p:cBhvr>
                                    </p:animEffect>
                                  </p:childTnLst>
                                </p:cTn>
                              </p:par>
                              <p:par>
                                <p:cTn id="24" presetID="22" presetClass="entr" presetSubtype="4" fill="hold" nodeType="withEffect">
                                  <p:stCondLst>
                                    <p:cond delay="0"/>
                                  </p:stCondLst>
                                  <p:childTnLst>
                                    <p:set>
                                      <p:cBhvr>
                                        <p:cTn id="25" dur="1" fill="hold">
                                          <p:stCondLst>
                                            <p:cond delay="0"/>
                                          </p:stCondLst>
                                        </p:cTn>
                                        <p:tgtEl>
                                          <p:spTgt spid="102"/>
                                        </p:tgtEl>
                                        <p:attrNameLst>
                                          <p:attrName>style.visibility</p:attrName>
                                        </p:attrNameLst>
                                      </p:cBhvr>
                                      <p:to>
                                        <p:strVal val="visible"/>
                                      </p:to>
                                    </p:set>
                                    <p:animEffect transition="in" filter="wipe(down)">
                                      <p:cBhvr>
                                        <p:cTn id="26" dur="500"/>
                                        <p:tgtEl>
                                          <p:spTgt spid="102"/>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87"/>
                                        </p:tgtEl>
                                        <p:attrNameLst>
                                          <p:attrName>style.visibility</p:attrName>
                                        </p:attrNameLst>
                                      </p:cBhvr>
                                      <p:to>
                                        <p:strVal val="visible"/>
                                      </p:to>
                                    </p:set>
                                    <p:animEffect transition="in" filter="wipe(down)">
                                      <p:cBhvr>
                                        <p:cTn id="31" dur="500"/>
                                        <p:tgtEl>
                                          <p:spTgt spid="87"/>
                                        </p:tgtEl>
                                      </p:cBhvr>
                                    </p:animEffect>
                                  </p:childTnLst>
                                </p:cTn>
                              </p:par>
                              <p:par>
                                <p:cTn id="32" presetID="22" presetClass="entr" presetSubtype="4" fill="hold" nodeType="withEffect">
                                  <p:stCondLst>
                                    <p:cond delay="0"/>
                                  </p:stCondLst>
                                  <p:childTnLst>
                                    <p:set>
                                      <p:cBhvr>
                                        <p:cTn id="33" dur="1" fill="hold">
                                          <p:stCondLst>
                                            <p:cond delay="0"/>
                                          </p:stCondLst>
                                        </p:cTn>
                                        <p:tgtEl>
                                          <p:spTgt spid="105"/>
                                        </p:tgtEl>
                                        <p:attrNameLst>
                                          <p:attrName>style.visibility</p:attrName>
                                        </p:attrNameLst>
                                      </p:cBhvr>
                                      <p:to>
                                        <p:strVal val="visible"/>
                                      </p:to>
                                    </p:set>
                                    <p:animEffect transition="in" filter="wipe(down)">
                                      <p:cBhvr>
                                        <p:cTn id="34" dur="500"/>
                                        <p:tgtEl>
                                          <p:spTgt spid="105"/>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wipe(down)">
                                      <p:cBhvr>
                                        <p:cTn id="39" dur="500"/>
                                        <p:tgtEl>
                                          <p:spTgt spid="3"/>
                                        </p:tgtEl>
                                      </p:cBhvr>
                                    </p:animEffect>
                                  </p:childTnLst>
                                </p:cTn>
                              </p:par>
                              <p:par>
                                <p:cTn id="40" presetID="22" presetClass="entr" presetSubtype="4" fill="hold" nodeType="with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wipe(down)">
                                      <p:cBhvr>
                                        <p:cTn id="42" dur="500"/>
                                        <p:tgtEl>
                                          <p:spTgt spid="6"/>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84"/>
                                        </p:tgtEl>
                                        <p:attrNameLst>
                                          <p:attrName>style.visibility</p:attrName>
                                        </p:attrNameLst>
                                      </p:cBhvr>
                                      <p:to>
                                        <p:strVal val="visible"/>
                                      </p:to>
                                    </p:set>
                                    <p:animEffect transition="in" filter="wipe(down)">
                                      <p:cBhvr>
                                        <p:cTn id="47" dur="500"/>
                                        <p:tgtEl>
                                          <p:spTgt spid="84"/>
                                        </p:tgtEl>
                                      </p:cBhvr>
                                    </p:animEffect>
                                  </p:childTnLst>
                                </p:cTn>
                              </p:par>
                              <p:par>
                                <p:cTn id="48" presetID="22" presetClass="entr" presetSubtype="4" fill="hold" nodeType="withEffect">
                                  <p:stCondLst>
                                    <p:cond delay="0"/>
                                  </p:stCondLst>
                                  <p:childTnLst>
                                    <p:set>
                                      <p:cBhvr>
                                        <p:cTn id="49" dur="1" fill="hold">
                                          <p:stCondLst>
                                            <p:cond delay="0"/>
                                          </p:stCondLst>
                                        </p:cTn>
                                        <p:tgtEl>
                                          <p:spTgt spid="108"/>
                                        </p:tgtEl>
                                        <p:attrNameLst>
                                          <p:attrName>style.visibility</p:attrName>
                                        </p:attrNameLst>
                                      </p:cBhvr>
                                      <p:to>
                                        <p:strVal val="visible"/>
                                      </p:to>
                                    </p:set>
                                    <p:animEffect transition="in" filter="wipe(down)">
                                      <p:cBhvr>
                                        <p:cTn id="50" dur="500"/>
                                        <p:tgtEl>
                                          <p:spTgt spid="108"/>
                                        </p:tgtEl>
                                      </p:cBhvr>
                                    </p:animEffect>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9"/>
                                        </p:tgtEl>
                                        <p:attrNameLst>
                                          <p:attrName>style.visibility</p:attrName>
                                        </p:attrNameLst>
                                      </p:cBhvr>
                                      <p:to>
                                        <p:strVal val="visible"/>
                                      </p:to>
                                    </p:set>
                                    <p:anim calcmode="lin" valueType="num">
                                      <p:cBhvr additive="base">
                                        <p:cTn id="55" dur="500" fill="hold"/>
                                        <p:tgtEl>
                                          <p:spTgt spid="9"/>
                                        </p:tgtEl>
                                        <p:attrNameLst>
                                          <p:attrName>ppt_x</p:attrName>
                                        </p:attrNameLst>
                                      </p:cBhvr>
                                      <p:tavLst>
                                        <p:tav tm="0">
                                          <p:val>
                                            <p:strVal val="#ppt_x"/>
                                          </p:val>
                                        </p:tav>
                                        <p:tav tm="100000">
                                          <p:val>
                                            <p:strVal val="#ppt_x"/>
                                          </p:val>
                                        </p:tav>
                                      </p:tavLst>
                                    </p:anim>
                                    <p:anim calcmode="lin" valueType="num">
                                      <p:cBhvr additive="base">
                                        <p:cTn id="5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9"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114"/>
          <p:cNvGrpSpPr/>
          <p:nvPr/>
        </p:nvGrpSpPr>
        <p:grpSpPr>
          <a:xfrm>
            <a:off x="-45720" y="2478405"/>
            <a:ext cx="12266295" cy="1868170"/>
            <a:chOff x="0" y="2226109"/>
            <a:chExt cx="1597483" cy="518462"/>
          </a:xfrm>
          <a:solidFill>
            <a:schemeClr val="bg2"/>
          </a:solidFill>
        </p:grpSpPr>
        <p:sp>
          <p:nvSpPr>
            <p:cNvPr id="4" name="Rectangle 40"/>
            <p:cNvSpPr/>
            <p:nvPr/>
          </p:nvSpPr>
          <p:spPr>
            <a:xfrm>
              <a:off x="0" y="2226109"/>
              <a:ext cx="1597483" cy="518462"/>
            </a:xfrm>
            <a:prstGeom prst="rect">
              <a:avLst/>
            </a:prstGeom>
            <a:solidFill>
              <a:srgbClr val="3636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5" name="Text Placeholder 3"/>
            <p:cNvSpPr txBox="1"/>
            <p:nvPr/>
          </p:nvSpPr>
          <p:spPr>
            <a:xfrm>
              <a:off x="141262" y="2356165"/>
              <a:ext cx="1317383" cy="230506"/>
            </a:xfrm>
            <a:prstGeom prst="rect">
              <a:avLst/>
            </a:prstGeom>
            <a:noFill/>
          </p:spPr>
          <p:txBody>
            <a:bodyPr wrap="squar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8565">
                <a:spcBef>
                  <a:spcPct val="20000"/>
                </a:spcBef>
                <a:defRPr/>
              </a:pPr>
              <a:r>
                <a:rPr lang="zh-CN" altLang="en-US" sz="5400" b="1" dirty="0">
                  <a:solidFill>
                    <a:schemeClr val="bg1"/>
                  </a:solidFill>
                  <a:latin typeface="微软雅黑" panose="020B0503020204020204" pitchFamily="34" charset="-122"/>
                  <a:ea typeface="微软雅黑" panose="020B0503020204020204" pitchFamily="34" charset="-122"/>
                </a:rPr>
                <a:t>全面的加密模式</a:t>
              </a:r>
              <a:endParaRPr lang="zh-CN" altLang="en-US" sz="5400" b="1" dirty="0">
                <a:solidFill>
                  <a:schemeClr val="bg1"/>
                </a:solidFill>
                <a:latin typeface="微软雅黑" panose="020B0503020204020204" pitchFamily="34" charset="-122"/>
                <a:ea typeface="微软雅黑" panose="020B0503020204020204" pitchFamily="34" charset="-122"/>
              </a:endParaRPr>
            </a:p>
          </p:txBody>
        </p:sp>
      </p:grpSp>
      <p:pic>
        <p:nvPicPr>
          <p:cNvPr id="7" name="图片 6" descr="销掌门-透明背景-logo"/>
          <p:cNvPicPr>
            <a:picLocks noChangeAspect="1"/>
          </p:cNvPicPr>
          <p:nvPr/>
        </p:nvPicPr>
        <p:blipFill>
          <a:blip r:embed="rId1" cstate="print"/>
          <a:stretch>
            <a:fillRect/>
          </a:stretch>
        </p:blipFill>
        <p:spPr>
          <a:xfrm>
            <a:off x="10789920" y="167005"/>
            <a:ext cx="1132205" cy="829310"/>
          </a:xfrm>
          <a:prstGeom prst="rect">
            <a:avLst/>
          </a:prstGeom>
        </p:spPr>
      </p:pic>
    </p:spTree>
  </p:cSld>
  <p:clrMapOvr>
    <a:masterClrMapping/>
  </p:clrMapOvr>
  <p:transition spd="slow" advClick="0"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400"/>
                                        <p:tgtEl>
                                          <p:spTgt spid="3"/>
                                        </p:tgtEl>
                                      </p:cBhvr>
                                    </p:animEffect>
                                  </p:childTnLst>
                                </p:cTn>
                              </p:par>
                            </p:childTnLst>
                          </p:cTn>
                        </p:par>
                        <p:par>
                          <p:cTn id="8" fill="hold">
                            <p:stCondLst>
                              <p:cond delay="500"/>
                            </p:stCondLst>
                            <p:childTnLst>
                              <p:par>
                                <p:cTn id="9" presetID="3" presetClass="entr" presetSubtype="1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linds(horizontal)">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矩形 3"/>
          <p:cNvSpPr>
            <a:spLocks noChangeArrowheads="1"/>
          </p:cNvSpPr>
          <p:nvPr/>
        </p:nvSpPr>
        <p:spPr bwMode="auto">
          <a:xfrm>
            <a:off x="944418" y="177908"/>
            <a:ext cx="4794250" cy="582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eaLnBrk="1" hangingPunct="1">
              <a:spcBef>
                <a:spcPct val="0"/>
              </a:spcBef>
              <a:buFont typeface="Arial" panose="020B0604020202020204" pitchFamily="34" charset="0"/>
              <a:buNone/>
            </a:pPr>
            <a:r>
              <a:rPr lang="zh-CN" altLang="en-US" b="1" dirty="0">
                <a:solidFill>
                  <a:schemeClr val="tx1">
                    <a:lumMod val="65000"/>
                    <a:lumOff val="35000"/>
                  </a:schemeClr>
                </a:solidFill>
                <a:latin typeface="Arial" panose="020B0604020202020204" pitchFamily="34" charset="0"/>
                <a:cs typeface="Arial" panose="020B0604020202020204" pitchFamily="34" charset="0"/>
                <a:sym typeface="Impact" panose="020B0806030902050204" pitchFamily="34" charset="0"/>
              </a:rPr>
              <a:t>全面的加密模式</a:t>
            </a:r>
            <a:r>
              <a:rPr lang="en-US" altLang="zh-CN" b="1" dirty="0">
                <a:solidFill>
                  <a:schemeClr val="tx1">
                    <a:lumMod val="65000"/>
                    <a:lumOff val="35000"/>
                  </a:schemeClr>
                </a:solidFill>
                <a:latin typeface="Arial" panose="020B0604020202020204" pitchFamily="34" charset="0"/>
                <a:cs typeface="Arial" panose="020B0604020202020204" pitchFamily="34" charset="0"/>
                <a:sym typeface="Impact" panose="020B0806030902050204" pitchFamily="34" charset="0"/>
              </a:rPr>
              <a:t>-</a:t>
            </a:r>
            <a:r>
              <a:rPr lang="zh-CN" altLang="en-US" b="1" dirty="0">
                <a:solidFill>
                  <a:schemeClr val="tx1">
                    <a:lumMod val="65000"/>
                    <a:lumOff val="35000"/>
                  </a:schemeClr>
                </a:solidFill>
                <a:latin typeface="Arial" panose="020B0604020202020204" pitchFamily="34" charset="0"/>
                <a:cs typeface="Arial" panose="020B0604020202020204" pitchFamily="34" charset="0"/>
                <a:sym typeface="Impact" panose="020B0806030902050204" pitchFamily="34" charset="0"/>
              </a:rPr>
              <a:t>加密方式</a:t>
            </a:r>
            <a:endParaRPr lang="zh-CN" altLang="en-US" b="1" dirty="0">
              <a:solidFill>
                <a:schemeClr val="tx1">
                  <a:lumMod val="65000"/>
                  <a:lumOff val="35000"/>
                </a:schemeClr>
              </a:solidFill>
              <a:latin typeface="Arial" panose="020B0604020202020204" pitchFamily="34" charset="0"/>
              <a:ea typeface="宋体" pitchFamily="2" charset="-122"/>
              <a:cs typeface="Arial" panose="020B0604020202020204" pitchFamily="34" charset="0"/>
              <a:sym typeface="Impact" panose="020B0806030902050204" pitchFamily="34" charset="0"/>
            </a:endParaRPr>
          </a:p>
        </p:txBody>
      </p:sp>
      <p:sp>
        <p:nvSpPr>
          <p:cNvPr id="103" name="文本框 37"/>
          <p:cNvSpPr txBox="1"/>
          <p:nvPr/>
        </p:nvSpPr>
        <p:spPr>
          <a:xfrm>
            <a:off x="944418" y="759817"/>
            <a:ext cx="2308007" cy="335915"/>
          </a:xfrm>
          <a:prstGeom prst="rect">
            <a:avLst/>
          </a:prstGeom>
          <a:noFill/>
        </p:spPr>
        <p:txBody>
          <a:bodyPr wrap="square" lIns="91431" tIns="45716" rIns="91431" bIns="45716" rtlCol="0">
            <a:spAutoFit/>
          </a:bodyPr>
          <a:lstStyle/>
          <a:p>
            <a:r>
              <a:rPr lang="en-US" altLang="zh-CN" sz="1600" dirty="0">
                <a:solidFill>
                  <a:schemeClr val="tx1">
                    <a:lumMod val="65000"/>
                    <a:lumOff val="35000"/>
                  </a:schemeClr>
                </a:solidFill>
                <a:latin typeface="Arial" panose="020B0604020202020204" pitchFamily="34" charset="0"/>
                <a:cs typeface="Arial" panose="020B0604020202020204" pitchFamily="34" charset="0"/>
              </a:rPr>
              <a:t>Encryption Mode</a:t>
            </a:r>
            <a:endParaRPr lang="en-US" altLang="zh-CN" sz="16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35" name="矩形 47"/>
          <p:cNvSpPr>
            <a:spLocks noChangeArrowheads="1"/>
          </p:cNvSpPr>
          <p:nvPr/>
        </p:nvSpPr>
        <p:spPr bwMode="auto">
          <a:xfrm>
            <a:off x="944436" y="1095883"/>
            <a:ext cx="4501344" cy="1487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30000"/>
              </a:lnSpc>
              <a:spcBef>
                <a:spcPct val="0"/>
              </a:spcBef>
              <a:buNone/>
            </a:pPr>
            <a:r>
              <a:rPr lang="zh-CN" altLang="en-US" sz="1400" dirty="0">
                <a:solidFill>
                  <a:schemeClr val="tx1">
                    <a:lumMod val="65000"/>
                    <a:lumOff val="35000"/>
                  </a:schemeClr>
                </a:solidFill>
                <a:sym typeface="微软雅黑" panose="020B0503020204020204" pitchFamily="34" charset="-122"/>
              </a:rPr>
              <a:t>掌门</a:t>
            </a:r>
            <a:r>
              <a:rPr lang="en-US" altLang="zh-CN" sz="1400" dirty="0">
                <a:solidFill>
                  <a:schemeClr val="tx1">
                    <a:lumMod val="65000"/>
                    <a:lumOff val="35000"/>
                  </a:schemeClr>
                </a:solidFill>
                <a:sym typeface="微软雅黑" panose="020B0503020204020204" pitchFamily="34" charset="-122"/>
              </a:rPr>
              <a:t>DSC</a:t>
            </a:r>
            <a:r>
              <a:rPr lang="zh-CN" altLang="en-US" sz="1400" dirty="0">
                <a:solidFill>
                  <a:schemeClr val="tx1">
                    <a:lumMod val="65000"/>
                    <a:lumOff val="35000"/>
                  </a:schemeClr>
                </a:solidFill>
                <a:sym typeface="微软雅黑" panose="020B0503020204020204" pitchFamily="34" charset="-122"/>
              </a:rPr>
              <a:t>全面的加密模式，主要包含以下四种：</a:t>
            </a:r>
            <a:endParaRPr lang="zh-CN" altLang="en-US" sz="1400" dirty="0">
              <a:solidFill>
                <a:schemeClr val="tx1">
                  <a:lumMod val="65000"/>
                  <a:lumOff val="35000"/>
                </a:schemeClr>
              </a:solidFill>
              <a:sym typeface="微软雅黑" panose="020B0503020204020204" pitchFamily="34" charset="-122"/>
            </a:endParaRPr>
          </a:p>
          <a:p>
            <a:pPr>
              <a:lnSpc>
                <a:spcPct val="130000"/>
              </a:lnSpc>
              <a:spcBef>
                <a:spcPct val="0"/>
              </a:spcBef>
              <a:buNone/>
            </a:pPr>
            <a:r>
              <a:rPr lang="zh-CN" altLang="en-US" sz="1400" dirty="0">
                <a:solidFill>
                  <a:schemeClr val="tx1">
                    <a:lumMod val="65000"/>
                    <a:lumOff val="35000"/>
                  </a:schemeClr>
                </a:solidFill>
                <a:sym typeface="微软雅黑" panose="020B0503020204020204" pitchFamily="34" charset="-122"/>
              </a:rPr>
              <a:t>1、</a:t>
            </a:r>
            <a:r>
              <a:rPr lang="zh-CN" altLang="en-US" sz="1400" dirty="0">
                <a:solidFill>
                  <a:schemeClr val="tx1">
                    <a:lumMod val="65000"/>
                    <a:lumOff val="35000"/>
                  </a:schemeClr>
                </a:solidFill>
                <a:sym typeface="微软雅黑" panose="020B0503020204020204" pitchFamily="34" charset="-122"/>
              </a:rPr>
              <a:t>无感知透明加密模式；</a:t>
            </a:r>
            <a:endParaRPr lang="zh-CN" altLang="en-US" sz="1400" dirty="0">
              <a:solidFill>
                <a:schemeClr val="tx1">
                  <a:lumMod val="65000"/>
                  <a:lumOff val="35000"/>
                </a:schemeClr>
              </a:solidFill>
              <a:sym typeface="微软雅黑" panose="020B0503020204020204" pitchFamily="34" charset="-122"/>
            </a:endParaRPr>
          </a:p>
          <a:p>
            <a:pPr>
              <a:lnSpc>
                <a:spcPct val="130000"/>
              </a:lnSpc>
              <a:spcBef>
                <a:spcPct val="0"/>
              </a:spcBef>
              <a:buNone/>
            </a:pPr>
            <a:r>
              <a:rPr lang="en-US" altLang="zh-CN" sz="1400" dirty="0">
                <a:solidFill>
                  <a:schemeClr val="tx1">
                    <a:lumMod val="65000"/>
                    <a:lumOff val="35000"/>
                  </a:schemeClr>
                </a:solidFill>
                <a:sym typeface="微软雅黑" panose="020B0503020204020204" pitchFamily="34" charset="-122"/>
              </a:rPr>
              <a:t>2</a:t>
            </a:r>
            <a:r>
              <a:rPr lang="zh-CN" altLang="en-US" sz="1400" dirty="0">
                <a:solidFill>
                  <a:schemeClr val="tx1">
                    <a:lumMod val="65000"/>
                    <a:lumOff val="35000"/>
                  </a:schemeClr>
                </a:solidFill>
                <a:sym typeface="微软雅黑" panose="020B0503020204020204" pitchFamily="34" charset="-122"/>
              </a:rPr>
              <a:t>、</a:t>
            </a:r>
            <a:r>
              <a:rPr lang="zh-CN" altLang="en-US" sz="1400" dirty="0">
                <a:solidFill>
                  <a:schemeClr val="tx1">
                    <a:lumMod val="65000"/>
                    <a:lumOff val="35000"/>
                  </a:schemeClr>
                </a:solidFill>
                <a:sym typeface="微软雅黑" panose="020B0503020204020204" pitchFamily="34" charset="-122"/>
              </a:rPr>
              <a:t>只解密不加密模式；</a:t>
            </a:r>
            <a:endParaRPr lang="zh-CN" altLang="en-US" sz="1400" dirty="0">
              <a:solidFill>
                <a:schemeClr val="tx1">
                  <a:lumMod val="65000"/>
                  <a:lumOff val="35000"/>
                </a:schemeClr>
              </a:solidFill>
              <a:sym typeface="微软雅黑" panose="020B0503020204020204" pitchFamily="34" charset="-122"/>
            </a:endParaRPr>
          </a:p>
          <a:p>
            <a:pPr>
              <a:lnSpc>
                <a:spcPct val="130000"/>
              </a:lnSpc>
              <a:spcBef>
                <a:spcPct val="0"/>
              </a:spcBef>
              <a:buNone/>
            </a:pPr>
            <a:r>
              <a:rPr lang="en-US" altLang="zh-CN" sz="1400" dirty="0">
                <a:solidFill>
                  <a:schemeClr val="tx1">
                    <a:lumMod val="65000"/>
                    <a:lumOff val="35000"/>
                  </a:schemeClr>
                </a:solidFill>
                <a:sym typeface="微软雅黑" panose="020B0503020204020204" pitchFamily="34" charset="-122"/>
              </a:rPr>
              <a:t>3</a:t>
            </a:r>
            <a:r>
              <a:rPr lang="zh-CN" altLang="en-US" sz="1400" dirty="0">
                <a:solidFill>
                  <a:schemeClr val="tx1">
                    <a:lumMod val="65000"/>
                    <a:lumOff val="35000"/>
                  </a:schemeClr>
                </a:solidFill>
                <a:sym typeface="微软雅黑" panose="020B0503020204020204" pitchFamily="34" charset="-122"/>
              </a:rPr>
              <a:t>、</a:t>
            </a:r>
            <a:r>
              <a:rPr lang="zh-CN" altLang="en-US" sz="1400" dirty="0">
                <a:solidFill>
                  <a:schemeClr val="tx1">
                    <a:lumMod val="65000"/>
                    <a:lumOff val="35000"/>
                  </a:schemeClr>
                </a:solidFill>
                <a:sym typeface="微软雅黑" panose="020B0503020204020204" pitchFamily="34" charset="-122"/>
              </a:rPr>
              <a:t>智能半透明加密模式；</a:t>
            </a:r>
            <a:endParaRPr lang="zh-CN" altLang="en-US" sz="1400" dirty="0">
              <a:solidFill>
                <a:schemeClr val="tx1">
                  <a:lumMod val="65000"/>
                  <a:lumOff val="35000"/>
                </a:schemeClr>
              </a:solidFill>
              <a:sym typeface="微软雅黑" panose="020B0503020204020204" pitchFamily="34" charset="-122"/>
            </a:endParaRPr>
          </a:p>
          <a:p>
            <a:pPr>
              <a:lnSpc>
                <a:spcPct val="130000"/>
              </a:lnSpc>
              <a:spcBef>
                <a:spcPct val="0"/>
              </a:spcBef>
              <a:buNone/>
            </a:pPr>
            <a:r>
              <a:rPr lang="en-US" altLang="zh-CN" sz="1400" dirty="0">
                <a:solidFill>
                  <a:schemeClr val="tx1">
                    <a:lumMod val="65000"/>
                    <a:lumOff val="35000"/>
                  </a:schemeClr>
                </a:solidFill>
                <a:sym typeface="微软雅黑" panose="020B0503020204020204" pitchFamily="34" charset="-122"/>
              </a:rPr>
              <a:t>4</a:t>
            </a:r>
            <a:r>
              <a:rPr lang="zh-CN" altLang="en-US" sz="1400" dirty="0">
                <a:solidFill>
                  <a:schemeClr val="tx1">
                    <a:lumMod val="65000"/>
                    <a:lumOff val="35000"/>
                  </a:schemeClr>
                </a:solidFill>
                <a:sym typeface="微软雅黑" panose="020B0503020204020204" pitchFamily="34" charset="-122"/>
              </a:rPr>
              <a:t>、只读加密模式；</a:t>
            </a:r>
            <a:endParaRPr lang="zh-CN" altLang="en-US" sz="1400" dirty="0">
              <a:solidFill>
                <a:schemeClr val="tx1">
                  <a:lumMod val="65000"/>
                  <a:lumOff val="35000"/>
                </a:schemeClr>
              </a:solidFill>
              <a:sym typeface="微软雅黑" panose="020B0503020204020204" pitchFamily="34" charset="-122"/>
            </a:endParaRPr>
          </a:p>
        </p:txBody>
      </p:sp>
      <p:sp>
        <p:nvSpPr>
          <p:cNvPr id="63" name="Arc 214"/>
          <p:cNvSpPr/>
          <p:nvPr/>
        </p:nvSpPr>
        <p:spPr>
          <a:xfrm>
            <a:off x="4912194" y="2901778"/>
            <a:ext cx="2351160" cy="2351160"/>
          </a:xfrm>
          <a:prstGeom prst="arc">
            <a:avLst>
              <a:gd name="adj1" fmla="val 21578092"/>
              <a:gd name="adj2" fmla="val 16283076"/>
            </a:avLst>
          </a:prstGeom>
          <a:ln w="19050">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3555">
              <a:latin typeface="微软雅黑" panose="020B0503020204020204" pitchFamily="34" charset="-122"/>
              <a:ea typeface="微软雅黑" panose="020B0503020204020204" pitchFamily="34" charset="-122"/>
            </a:endParaRPr>
          </a:p>
        </p:txBody>
      </p:sp>
      <p:cxnSp>
        <p:nvCxnSpPr>
          <p:cNvPr id="64" name="Straight Connector 219"/>
          <p:cNvCxnSpPr/>
          <p:nvPr/>
        </p:nvCxnSpPr>
        <p:spPr>
          <a:xfrm flipH="1">
            <a:off x="2091236" y="4077358"/>
            <a:ext cx="548115" cy="0"/>
          </a:xfrm>
          <a:prstGeom prst="line">
            <a:avLst/>
          </a:prstGeom>
          <a:ln w="19050">
            <a:solidFill>
              <a:schemeClr val="tx1">
                <a:lumMod val="65000"/>
                <a:lumOff val="35000"/>
              </a:schemeClr>
            </a:solidFill>
            <a:prstDash val="sysDot"/>
            <a:headEnd type="oval"/>
            <a:tailEnd type="oval"/>
          </a:ln>
        </p:spPr>
        <p:style>
          <a:lnRef idx="1">
            <a:schemeClr val="accent1"/>
          </a:lnRef>
          <a:fillRef idx="0">
            <a:schemeClr val="accent1"/>
          </a:fillRef>
          <a:effectRef idx="0">
            <a:schemeClr val="accent1"/>
          </a:effectRef>
          <a:fontRef idx="minor">
            <a:schemeClr val="tx1"/>
          </a:fontRef>
        </p:style>
      </p:cxnSp>
      <p:cxnSp>
        <p:nvCxnSpPr>
          <p:cNvPr id="65" name="Straight Connector 220"/>
          <p:cNvCxnSpPr/>
          <p:nvPr/>
        </p:nvCxnSpPr>
        <p:spPr>
          <a:xfrm flipH="1">
            <a:off x="7263989" y="4077358"/>
            <a:ext cx="548115" cy="0"/>
          </a:xfrm>
          <a:prstGeom prst="line">
            <a:avLst/>
          </a:prstGeom>
          <a:ln w="19050">
            <a:solidFill>
              <a:schemeClr val="tx1">
                <a:lumMod val="65000"/>
                <a:lumOff val="35000"/>
              </a:schemeClr>
            </a:solidFill>
            <a:prstDash val="sysDot"/>
            <a:headEnd type="oval"/>
            <a:tailEnd type="oval"/>
          </a:ln>
        </p:spPr>
        <p:style>
          <a:lnRef idx="1">
            <a:schemeClr val="accent1"/>
          </a:lnRef>
          <a:fillRef idx="0">
            <a:schemeClr val="accent1"/>
          </a:fillRef>
          <a:effectRef idx="0">
            <a:schemeClr val="accent1"/>
          </a:effectRef>
          <a:fontRef idx="minor">
            <a:schemeClr val="tx1"/>
          </a:fontRef>
        </p:style>
      </p:cxnSp>
      <p:cxnSp>
        <p:nvCxnSpPr>
          <p:cNvPr id="69" name="Straight Connector 224"/>
          <p:cNvCxnSpPr/>
          <p:nvPr/>
        </p:nvCxnSpPr>
        <p:spPr>
          <a:xfrm flipH="1">
            <a:off x="9537241" y="4077358"/>
            <a:ext cx="548115" cy="0"/>
          </a:xfrm>
          <a:prstGeom prst="line">
            <a:avLst/>
          </a:prstGeom>
          <a:ln w="19050">
            <a:solidFill>
              <a:schemeClr val="tx1">
                <a:lumMod val="65000"/>
                <a:lumOff val="35000"/>
              </a:schemeClr>
            </a:solidFill>
            <a:prstDash val="sysDot"/>
            <a:headEnd type="oval"/>
            <a:tailEnd type="oval"/>
          </a:ln>
        </p:spPr>
        <p:style>
          <a:lnRef idx="1">
            <a:schemeClr val="accent1"/>
          </a:lnRef>
          <a:fillRef idx="0">
            <a:schemeClr val="accent1"/>
          </a:fillRef>
          <a:effectRef idx="0">
            <a:schemeClr val="accent1"/>
          </a:effectRef>
          <a:fontRef idx="minor">
            <a:schemeClr val="tx1"/>
          </a:fontRef>
        </p:style>
      </p:cxnSp>
      <p:cxnSp>
        <p:nvCxnSpPr>
          <p:cNvPr id="73" name="Straight Connector 228"/>
          <p:cNvCxnSpPr/>
          <p:nvPr/>
        </p:nvCxnSpPr>
        <p:spPr>
          <a:xfrm flipH="1">
            <a:off x="6116816" y="2904237"/>
            <a:ext cx="900896" cy="0"/>
          </a:xfrm>
          <a:prstGeom prst="line">
            <a:avLst/>
          </a:prstGeom>
          <a:ln w="19050">
            <a:solidFill>
              <a:schemeClr val="tx1">
                <a:lumMod val="65000"/>
                <a:lumOff val="35000"/>
              </a:schemeClr>
            </a:solidFill>
            <a:prstDash val="sysDot"/>
            <a:headEnd type="oval"/>
            <a:tailEnd type="none"/>
          </a:ln>
        </p:spPr>
        <p:style>
          <a:lnRef idx="1">
            <a:schemeClr val="accent1"/>
          </a:lnRef>
          <a:fillRef idx="0">
            <a:schemeClr val="accent1"/>
          </a:fillRef>
          <a:effectRef idx="0">
            <a:schemeClr val="accent1"/>
          </a:effectRef>
          <a:fontRef idx="minor">
            <a:schemeClr val="tx1"/>
          </a:fontRef>
        </p:style>
      </p:cxnSp>
      <p:grpSp>
        <p:nvGrpSpPr>
          <p:cNvPr id="74" name="Group 232"/>
          <p:cNvGrpSpPr/>
          <p:nvPr/>
        </p:nvGrpSpPr>
        <p:grpSpPr>
          <a:xfrm>
            <a:off x="7044936" y="2498563"/>
            <a:ext cx="823368" cy="823363"/>
            <a:chOff x="864537" y="1822859"/>
            <a:chExt cx="971309" cy="971307"/>
          </a:xfrm>
        </p:grpSpPr>
        <p:sp>
          <p:nvSpPr>
            <p:cNvPr id="75" name="Oval 233"/>
            <p:cNvSpPr/>
            <p:nvPr/>
          </p:nvSpPr>
          <p:spPr>
            <a:xfrm>
              <a:off x="932451" y="1890773"/>
              <a:ext cx="835480" cy="835478"/>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65" b="1" dirty="0">
                  <a:solidFill>
                    <a:schemeClr val="bg1"/>
                  </a:solidFill>
                  <a:latin typeface="微软雅黑" panose="020B0503020204020204" pitchFamily="34" charset="-122"/>
                  <a:ea typeface="微软雅黑" panose="020B0503020204020204" pitchFamily="34" charset="-122"/>
                </a:rPr>
                <a:t>03</a:t>
              </a:r>
              <a:endParaRPr lang="en-US" sz="1865" b="1" dirty="0">
                <a:solidFill>
                  <a:schemeClr val="bg1"/>
                </a:solidFill>
                <a:latin typeface="微软雅黑" panose="020B0503020204020204" pitchFamily="34" charset="-122"/>
                <a:ea typeface="微软雅黑" panose="020B0503020204020204" pitchFamily="34" charset="-122"/>
              </a:endParaRPr>
            </a:p>
          </p:txBody>
        </p:sp>
        <p:sp>
          <p:nvSpPr>
            <p:cNvPr id="76" name="Oval 234"/>
            <p:cNvSpPr/>
            <p:nvPr/>
          </p:nvSpPr>
          <p:spPr>
            <a:xfrm>
              <a:off x="864537" y="1822859"/>
              <a:ext cx="971309" cy="971307"/>
            </a:xfrm>
            <a:prstGeom prst="ellipse">
              <a:avLst/>
            </a:prstGeom>
            <a:noFill/>
            <a:ln w="19050">
              <a:solidFill>
                <a:schemeClr val="tx1">
                  <a:lumMod val="65000"/>
                  <a:lumOff val="3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5" dirty="0">
                <a:solidFill>
                  <a:srgbClr val="FFC000"/>
                </a:solidFill>
                <a:latin typeface="微软雅黑" panose="020B0503020204020204" pitchFamily="34" charset="-122"/>
                <a:ea typeface="微软雅黑" panose="020B0503020204020204" pitchFamily="34" charset="-122"/>
              </a:endParaRPr>
            </a:p>
          </p:txBody>
        </p:sp>
      </p:grpSp>
      <p:cxnSp>
        <p:nvCxnSpPr>
          <p:cNvPr id="77" name="Straight Connector 238"/>
          <p:cNvCxnSpPr/>
          <p:nvPr/>
        </p:nvCxnSpPr>
        <p:spPr>
          <a:xfrm>
            <a:off x="2338199" y="4099775"/>
            <a:ext cx="0" cy="881515"/>
          </a:xfrm>
          <a:prstGeom prst="line">
            <a:avLst/>
          </a:prstGeom>
          <a:ln w="19050">
            <a:solidFill>
              <a:schemeClr val="tx1">
                <a:lumMod val="65000"/>
                <a:lumOff val="35000"/>
              </a:schemeClr>
            </a:solidFill>
            <a:prstDash val="sysDot"/>
            <a:headEnd type="oval"/>
            <a:tailEnd type="oval"/>
          </a:ln>
        </p:spPr>
        <p:style>
          <a:lnRef idx="1">
            <a:schemeClr val="accent1"/>
          </a:lnRef>
          <a:fillRef idx="0">
            <a:schemeClr val="accent1"/>
          </a:fillRef>
          <a:effectRef idx="0">
            <a:schemeClr val="accent1"/>
          </a:effectRef>
          <a:fontRef idx="minor">
            <a:schemeClr val="tx1"/>
          </a:fontRef>
        </p:style>
      </p:cxnSp>
      <p:grpSp>
        <p:nvGrpSpPr>
          <p:cNvPr id="78" name="Group 240"/>
          <p:cNvGrpSpPr/>
          <p:nvPr/>
        </p:nvGrpSpPr>
        <p:grpSpPr>
          <a:xfrm>
            <a:off x="1926515" y="5006795"/>
            <a:ext cx="823368" cy="823363"/>
            <a:chOff x="864537" y="1822859"/>
            <a:chExt cx="971309" cy="971307"/>
          </a:xfrm>
        </p:grpSpPr>
        <p:sp>
          <p:nvSpPr>
            <p:cNvPr id="79" name="Oval 241"/>
            <p:cNvSpPr/>
            <p:nvPr/>
          </p:nvSpPr>
          <p:spPr>
            <a:xfrm>
              <a:off x="932451" y="1890773"/>
              <a:ext cx="835480" cy="835478"/>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65" b="1" dirty="0">
                  <a:solidFill>
                    <a:schemeClr val="bg1"/>
                  </a:solidFill>
                  <a:latin typeface="微软雅黑" panose="020B0503020204020204" pitchFamily="34" charset="-122"/>
                  <a:ea typeface="微软雅黑" panose="020B0503020204020204" pitchFamily="34" charset="-122"/>
                </a:rPr>
                <a:t>01</a:t>
              </a:r>
              <a:endParaRPr lang="en-US" sz="1865" b="1" dirty="0">
                <a:solidFill>
                  <a:schemeClr val="bg1"/>
                </a:solidFill>
                <a:latin typeface="微软雅黑" panose="020B0503020204020204" pitchFamily="34" charset="-122"/>
                <a:ea typeface="微软雅黑" panose="020B0503020204020204" pitchFamily="34" charset="-122"/>
              </a:endParaRPr>
            </a:p>
          </p:txBody>
        </p:sp>
        <p:sp>
          <p:nvSpPr>
            <p:cNvPr id="80" name="Oval 242"/>
            <p:cNvSpPr/>
            <p:nvPr/>
          </p:nvSpPr>
          <p:spPr>
            <a:xfrm>
              <a:off x="864537" y="1822859"/>
              <a:ext cx="971309" cy="971307"/>
            </a:xfrm>
            <a:prstGeom prst="ellipse">
              <a:avLst/>
            </a:prstGeom>
            <a:noFill/>
            <a:ln w="19050">
              <a:solidFill>
                <a:schemeClr val="tx1">
                  <a:lumMod val="65000"/>
                  <a:lumOff val="3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5" dirty="0">
                <a:solidFill>
                  <a:srgbClr val="FFC000"/>
                </a:solidFill>
                <a:latin typeface="微软雅黑" panose="020B0503020204020204" pitchFamily="34" charset="-122"/>
                <a:ea typeface="微软雅黑" panose="020B0503020204020204" pitchFamily="34" charset="-122"/>
              </a:endParaRPr>
            </a:p>
          </p:txBody>
        </p:sp>
      </p:grpSp>
      <p:cxnSp>
        <p:nvCxnSpPr>
          <p:cNvPr id="81" name="Straight Connector 248"/>
          <p:cNvCxnSpPr/>
          <p:nvPr/>
        </p:nvCxnSpPr>
        <p:spPr>
          <a:xfrm>
            <a:off x="9804863" y="4099775"/>
            <a:ext cx="0" cy="881515"/>
          </a:xfrm>
          <a:prstGeom prst="line">
            <a:avLst/>
          </a:prstGeom>
          <a:ln w="19050">
            <a:solidFill>
              <a:schemeClr val="tx1">
                <a:lumMod val="65000"/>
                <a:lumOff val="35000"/>
              </a:schemeClr>
            </a:solidFill>
            <a:prstDash val="sysDot"/>
            <a:headEnd type="oval"/>
            <a:tailEnd type="oval"/>
          </a:ln>
        </p:spPr>
        <p:style>
          <a:lnRef idx="1">
            <a:schemeClr val="accent1"/>
          </a:lnRef>
          <a:fillRef idx="0">
            <a:schemeClr val="accent1"/>
          </a:fillRef>
          <a:effectRef idx="0">
            <a:schemeClr val="accent1"/>
          </a:effectRef>
          <a:fontRef idx="minor">
            <a:schemeClr val="tx1"/>
          </a:fontRef>
        </p:style>
      </p:cxnSp>
      <p:grpSp>
        <p:nvGrpSpPr>
          <p:cNvPr id="82" name="Group 249"/>
          <p:cNvGrpSpPr/>
          <p:nvPr/>
        </p:nvGrpSpPr>
        <p:grpSpPr>
          <a:xfrm>
            <a:off x="9393179" y="5006795"/>
            <a:ext cx="823368" cy="823363"/>
            <a:chOff x="864537" y="1822859"/>
            <a:chExt cx="971309" cy="971307"/>
          </a:xfrm>
        </p:grpSpPr>
        <p:sp>
          <p:nvSpPr>
            <p:cNvPr id="83" name="Oval 250"/>
            <p:cNvSpPr/>
            <p:nvPr/>
          </p:nvSpPr>
          <p:spPr>
            <a:xfrm>
              <a:off x="932452" y="1890773"/>
              <a:ext cx="835480" cy="835478"/>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65" b="1" dirty="0">
                  <a:solidFill>
                    <a:schemeClr val="bg1"/>
                  </a:solidFill>
                  <a:latin typeface="微软雅黑" panose="020B0503020204020204" pitchFamily="34" charset="-122"/>
                  <a:ea typeface="微软雅黑" panose="020B0503020204020204" pitchFamily="34" charset="-122"/>
                </a:rPr>
                <a:t>04</a:t>
              </a:r>
              <a:endParaRPr lang="en-US" sz="1865" b="1" dirty="0">
                <a:solidFill>
                  <a:schemeClr val="bg1"/>
                </a:solidFill>
                <a:latin typeface="微软雅黑" panose="020B0503020204020204" pitchFamily="34" charset="-122"/>
                <a:ea typeface="微软雅黑" panose="020B0503020204020204" pitchFamily="34" charset="-122"/>
              </a:endParaRPr>
            </a:p>
          </p:txBody>
        </p:sp>
        <p:sp>
          <p:nvSpPr>
            <p:cNvPr id="84" name="Oval 251"/>
            <p:cNvSpPr/>
            <p:nvPr/>
          </p:nvSpPr>
          <p:spPr>
            <a:xfrm>
              <a:off x="864537" y="1822859"/>
              <a:ext cx="971309" cy="971307"/>
            </a:xfrm>
            <a:prstGeom prst="ellipse">
              <a:avLst/>
            </a:prstGeom>
            <a:noFill/>
            <a:ln w="19050">
              <a:solidFill>
                <a:schemeClr val="tx1">
                  <a:lumMod val="65000"/>
                  <a:lumOff val="3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5" dirty="0">
                <a:solidFill>
                  <a:srgbClr val="FFC000"/>
                </a:solidFill>
                <a:latin typeface="微软雅黑" panose="020B0503020204020204" pitchFamily="34" charset="-122"/>
                <a:ea typeface="微软雅黑" panose="020B0503020204020204" pitchFamily="34" charset="-122"/>
              </a:endParaRPr>
            </a:p>
          </p:txBody>
        </p:sp>
      </p:grpSp>
      <p:grpSp>
        <p:nvGrpSpPr>
          <p:cNvPr id="66" name="Group 221"/>
          <p:cNvGrpSpPr/>
          <p:nvPr/>
        </p:nvGrpSpPr>
        <p:grpSpPr>
          <a:xfrm>
            <a:off x="7812405" y="3215005"/>
            <a:ext cx="1725295" cy="1725295"/>
            <a:chOff x="2183615" y="1663567"/>
            <a:chExt cx="1293852" cy="1293852"/>
          </a:xfrm>
        </p:grpSpPr>
        <p:sp>
          <p:nvSpPr>
            <p:cNvPr id="67" name="Oval 222"/>
            <p:cNvSpPr/>
            <p:nvPr/>
          </p:nvSpPr>
          <p:spPr>
            <a:xfrm>
              <a:off x="2283175" y="1763127"/>
              <a:ext cx="1094733" cy="1094733"/>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5" dirty="0">
                <a:latin typeface="微软雅黑" panose="020B0503020204020204" pitchFamily="34" charset="-122"/>
                <a:ea typeface="微软雅黑" panose="020B0503020204020204" pitchFamily="34" charset="-122"/>
              </a:endParaRPr>
            </a:p>
          </p:txBody>
        </p:sp>
        <p:sp>
          <p:nvSpPr>
            <p:cNvPr id="68" name="Oval 223"/>
            <p:cNvSpPr/>
            <p:nvPr/>
          </p:nvSpPr>
          <p:spPr>
            <a:xfrm>
              <a:off x="2183615" y="1663567"/>
              <a:ext cx="1293852" cy="1293852"/>
            </a:xfrm>
            <a:prstGeom prst="ellipse">
              <a:avLst/>
            </a:prstGeom>
            <a:noFill/>
            <a:ln w="19050">
              <a:solidFill>
                <a:schemeClr val="tx1">
                  <a:lumMod val="65000"/>
                  <a:lumOff val="3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5">
                <a:latin typeface="微软雅黑" panose="020B0503020204020204" pitchFamily="34" charset="-122"/>
                <a:ea typeface="微软雅黑" panose="020B0503020204020204" pitchFamily="34" charset="-122"/>
              </a:endParaRPr>
            </a:p>
          </p:txBody>
        </p:sp>
      </p:grpSp>
      <p:grpSp>
        <p:nvGrpSpPr>
          <p:cNvPr id="26" name="组合 25"/>
          <p:cNvGrpSpPr/>
          <p:nvPr/>
        </p:nvGrpSpPr>
        <p:grpSpPr>
          <a:xfrm>
            <a:off x="796158" y="3429821"/>
            <a:ext cx="1295079" cy="1295076"/>
            <a:chOff x="796158" y="3400852"/>
            <a:chExt cx="1295079" cy="1295076"/>
          </a:xfrm>
        </p:grpSpPr>
        <p:grpSp>
          <p:nvGrpSpPr>
            <p:cNvPr id="60" name="Group 211"/>
            <p:cNvGrpSpPr/>
            <p:nvPr/>
          </p:nvGrpSpPr>
          <p:grpSpPr>
            <a:xfrm>
              <a:off x="796158" y="3400852"/>
              <a:ext cx="1295079" cy="1295076"/>
              <a:chOff x="864537" y="1822859"/>
              <a:chExt cx="971309" cy="971307"/>
            </a:xfrm>
          </p:grpSpPr>
          <p:sp>
            <p:nvSpPr>
              <p:cNvPr id="61" name="Oval 189"/>
              <p:cNvSpPr/>
              <p:nvPr/>
            </p:nvSpPr>
            <p:spPr>
              <a:xfrm>
                <a:off x="932451" y="1890773"/>
                <a:ext cx="835480" cy="835478"/>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5" dirty="0">
                  <a:latin typeface="微软雅黑" panose="020B0503020204020204" pitchFamily="34" charset="-122"/>
                  <a:ea typeface="微软雅黑" panose="020B0503020204020204" pitchFamily="34" charset="-122"/>
                </a:endParaRPr>
              </a:p>
            </p:txBody>
          </p:sp>
          <p:sp>
            <p:nvSpPr>
              <p:cNvPr id="62" name="Oval 209"/>
              <p:cNvSpPr/>
              <p:nvPr/>
            </p:nvSpPr>
            <p:spPr>
              <a:xfrm>
                <a:off x="864537" y="1822859"/>
                <a:ext cx="971309" cy="971307"/>
              </a:xfrm>
              <a:prstGeom prst="ellipse">
                <a:avLst/>
              </a:prstGeom>
              <a:noFill/>
              <a:ln w="19050">
                <a:solidFill>
                  <a:schemeClr val="tx1">
                    <a:lumMod val="65000"/>
                    <a:lumOff val="3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5" dirty="0">
                  <a:latin typeface="微软雅黑" panose="020B0503020204020204" pitchFamily="34" charset="-122"/>
                  <a:ea typeface="微软雅黑" panose="020B0503020204020204" pitchFamily="34" charset="-122"/>
                </a:endParaRPr>
              </a:p>
            </p:txBody>
          </p:sp>
        </p:grpSp>
        <p:grpSp>
          <p:nvGrpSpPr>
            <p:cNvPr id="88" name="Group 12"/>
            <p:cNvGrpSpPr/>
            <p:nvPr/>
          </p:nvGrpSpPr>
          <p:grpSpPr>
            <a:xfrm>
              <a:off x="1136503" y="3747067"/>
              <a:ext cx="614388" cy="602647"/>
              <a:chOff x="2905125" y="4002088"/>
              <a:chExt cx="249238" cy="244475"/>
            </a:xfrm>
            <a:solidFill>
              <a:schemeClr val="bg1"/>
            </a:solidFill>
          </p:grpSpPr>
          <p:sp>
            <p:nvSpPr>
              <p:cNvPr id="6" name="Freeform 50"/>
              <p:cNvSpPr>
                <a:spLocks noEditPoints="1"/>
              </p:cNvSpPr>
              <p:nvPr/>
            </p:nvSpPr>
            <p:spPr bwMode="auto">
              <a:xfrm>
                <a:off x="2905125" y="4002088"/>
                <a:ext cx="249238" cy="244475"/>
              </a:xfrm>
              <a:custGeom>
                <a:avLst/>
                <a:gdLst>
                  <a:gd name="T0" fmla="*/ 82 w 95"/>
                  <a:gd name="T1" fmla="*/ 58 h 93"/>
                  <a:gd name="T2" fmla="*/ 95 w 95"/>
                  <a:gd name="T3" fmla="*/ 52 h 93"/>
                  <a:gd name="T4" fmla="*/ 95 w 95"/>
                  <a:gd name="T5" fmla="*/ 42 h 93"/>
                  <a:gd name="T6" fmla="*/ 82 w 95"/>
                  <a:gd name="T7" fmla="*/ 36 h 93"/>
                  <a:gd name="T8" fmla="*/ 79 w 95"/>
                  <a:gd name="T9" fmla="*/ 31 h 93"/>
                  <a:gd name="T10" fmla="*/ 84 w 95"/>
                  <a:gd name="T11" fmla="*/ 18 h 93"/>
                  <a:gd name="T12" fmla="*/ 77 w 95"/>
                  <a:gd name="T13" fmla="*/ 10 h 93"/>
                  <a:gd name="T14" fmla="*/ 64 w 95"/>
                  <a:gd name="T15" fmla="*/ 16 h 93"/>
                  <a:gd name="T16" fmla="*/ 58 w 95"/>
                  <a:gd name="T17" fmla="*/ 13 h 93"/>
                  <a:gd name="T18" fmla="*/ 52 w 95"/>
                  <a:gd name="T19" fmla="*/ 0 h 93"/>
                  <a:gd name="T20" fmla="*/ 42 w 95"/>
                  <a:gd name="T21" fmla="*/ 0 h 93"/>
                  <a:gd name="T22" fmla="*/ 36 w 95"/>
                  <a:gd name="T23" fmla="*/ 13 h 93"/>
                  <a:gd name="T24" fmla="*/ 31 w 95"/>
                  <a:gd name="T25" fmla="*/ 16 h 93"/>
                  <a:gd name="T26" fmla="*/ 17 w 95"/>
                  <a:gd name="T27" fmla="*/ 11 h 93"/>
                  <a:gd name="T28" fmla="*/ 10 w 95"/>
                  <a:gd name="T29" fmla="*/ 18 h 93"/>
                  <a:gd name="T30" fmla="*/ 15 w 95"/>
                  <a:gd name="T31" fmla="*/ 31 h 93"/>
                  <a:gd name="T32" fmla="*/ 13 w 95"/>
                  <a:gd name="T33" fmla="*/ 36 h 93"/>
                  <a:gd name="T34" fmla="*/ 0 w 95"/>
                  <a:gd name="T35" fmla="*/ 42 h 93"/>
                  <a:gd name="T36" fmla="*/ 0 w 95"/>
                  <a:gd name="T37" fmla="*/ 52 h 93"/>
                  <a:gd name="T38" fmla="*/ 13 w 95"/>
                  <a:gd name="T39" fmla="*/ 58 h 93"/>
                  <a:gd name="T40" fmla="*/ 15 w 95"/>
                  <a:gd name="T41" fmla="*/ 63 h 93"/>
                  <a:gd name="T42" fmla="*/ 10 w 95"/>
                  <a:gd name="T43" fmla="*/ 76 h 93"/>
                  <a:gd name="T44" fmla="*/ 18 w 95"/>
                  <a:gd name="T45" fmla="*/ 84 h 93"/>
                  <a:gd name="T46" fmla="*/ 31 w 95"/>
                  <a:gd name="T47" fmla="*/ 78 h 93"/>
                  <a:gd name="T48" fmla="*/ 37 w 95"/>
                  <a:gd name="T49" fmla="*/ 81 h 93"/>
                  <a:gd name="T50" fmla="*/ 42 w 95"/>
                  <a:gd name="T51" fmla="*/ 93 h 93"/>
                  <a:gd name="T52" fmla="*/ 53 w 95"/>
                  <a:gd name="T53" fmla="*/ 93 h 93"/>
                  <a:gd name="T54" fmla="*/ 58 w 95"/>
                  <a:gd name="T55" fmla="*/ 81 h 93"/>
                  <a:gd name="T56" fmla="*/ 64 w 95"/>
                  <a:gd name="T57" fmla="*/ 78 h 93"/>
                  <a:gd name="T58" fmla="*/ 77 w 95"/>
                  <a:gd name="T59" fmla="*/ 83 h 93"/>
                  <a:gd name="T60" fmla="*/ 85 w 95"/>
                  <a:gd name="T61" fmla="*/ 76 h 93"/>
                  <a:gd name="T62" fmla="*/ 79 w 95"/>
                  <a:gd name="T63" fmla="*/ 63 h 93"/>
                  <a:gd name="T64" fmla="*/ 82 w 95"/>
                  <a:gd name="T65" fmla="*/ 58 h 93"/>
                  <a:gd name="T66" fmla="*/ 47 w 95"/>
                  <a:gd name="T67" fmla="*/ 62 h 93"/>
                  <a:gd name="T68" fmla="*/ 32 w 95"/>
                  <a:gd name="T69" fmla="*/ 47 h 93"/>
                  <a:gd name="T70" fmla="*/ 47 w 95"/>
                  <a:gd name="T71" fmla="*/ 32 h 93"/>
                  <a:gd name="T72" fmla="*/ 63 w 95"/>
                  <a:gd name="T73" fmla="*/ 47 h 93"/>
                  <a:gd name="T74" fmla="*/ 47 w 95"/>
                  <a:gd name="T75" fmla="*/ 62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5" h="93">
                    <a:moveTo>
                      <a:pt x="82" y="58"/>
                    </a:moveTo>
                    <a:cubicBezTo>
                      <a:pt x="82" y="58"/>
                      <a:pt x="95" y="53"/>
                      <a:pt x="95" y="52"/>
                    </a:cubicBezTo>
                    <a:cubicBezTo>
                      <a:pt x="95" y="42"/>
                      <a:pt x="95" y="42"/>
                      <a:pt x="95" y="42"/>
                    </a:cubicBezTo>
                    <a:cubicBezTo>
                      <a:pt x="95" y="41"/>
                      <a:pt x="82" y="36"/>
                      <a:pt x="82" y="36"/>
                    </a:cubicBezTo>
                    <a:cubicBezTo>
                      <a:pt x="79" y="31"/>
                      <a:pt x="79" y="31"/>
                      <a:pt x="79" y="31"/>
                    </a:cubicBezTo>
                    <a:cubicBezTo>
                      <a:pt x="79" y="31"/>
                      <a:pt x="85" y="18"/>
                      <a:pt x="84" y="18"/>
                    </a:cubicBezTo>
                    <a:cubicBezTo>
                      <a:pt x="77" y="10"/>
                      <a:pt x="77" y="10"/>
                      <a:pt x="77" y="10"/>
                    </a:cubicBezTo>
                    <a:cubicBezTo>
                      <a:pt x="77" y="10"/>
                      <a:pt x="64" y="16"/>
                      <a:pt x="64" y="16"/>
                    </a:cubicBezTo>
                    <a:cubicBezTo>
                      <a:pt x="58" y="13"/>
                      <a:pt x="58" y="13"/>
                      <a:pt x="58" y="13"/>
                    </a:cubicBezTo>
                    <a:cubicBezTo>
                      <a:pt x="58" y="13"/>
                      <a:pt x="53" y="0"/>
                      <a:pt x="52" y="0"/>
                    </a:cubicBezTo>
                    <a:cubicBezTo>
                      <a:pt x="42" y="0"/>
                      <a:pt x="42" y="0"/>
                      <a:pt x="42" y="0"/>
                    </a:cubicBezTo>
                    <a:cubicBezTo>
                      <a:pt x="41" y="0"/>
                      <a:pt x="36" y="13"/>
                      <a:pt x="36" y="13"/>
                    </a:cubicBezTo>
                    <a:cubicBezTo>
                      <a:pt x="31" y="16"/>
                      <a:pt x="31" y="16"/>
                      <a:pt x="31" y="16"/>
                    </a:cubicBezTo>
                    <a:cubicBezTo>
                      <a:pt x="31" y="16"/>
                      <a:pt x="18" y="10"/>
                      <a:pt x="17" y="11"/>
                    </a:cubicBezTo>
                    <a:cubicBezTo>
                      <a:pt x="10" y="18"/>
                      <a:pt x="10" y="18"/>
                      <a:pt x="10" y="18"/>
                    </a:cubicBezTo>
                    <a:cubicBezTo>
                      <a:pt x="9" y="18"/>
                      <a:pt x="15" y="31"/>
                      <a:pt x="15" y="31"/>
                    </a:cubicBezTo>
                    <a:cubicBezTo>
                      <a:pt x="13" y="36"/>
                      <a:pt x="13" y="36"/>
                      <a:pt x="13" y="36"/>
                    </a:cubicBezTo>
                    <a:cubicBezTo>
                      <a:pt x="13" y="36"/>
                      <a:pt x="0" y="41"/>
                      <a:pt x="0" y="42"/>
                    </a:cubicBezTo>
                    <a:cubicBezTo>
                      <a:pt x="0" y="52"/>
                      <a:pt x="0" y="52"/>
                      <a:pt x="0" y="52"/>
                    </a:cubicBezTo>
                    <a:cubicBezTo>
                      <a:pt x="0" y="53"/>
                      <a:pt x="13" y="58"/>
                      <a:pt x="13" y="58"/>
                    </a:cubicBezTo>
                    <a:cubicBezTo>
                      <a:pt x="15" y="63"/>
                      <a:pt x="15" y="63"/>
                      <a:pt x="15" y="63"/>
                    </a:cubicBezTo>
                    <a:cubicBezTo>
                      <a:pt x="15" y="63"/>
                      <a:pt x="10" y="76"/>
                      <a:pt x="10" y="76"/>
                    </a:cubicBezTo>
                    <a:cubicBezTo>
                      <a:pt x="18" y="84"/>
                      <a:pt x="18" y="84"/>
                      <a:pt x="18" y="84"/>
                    </a:cubicBezTo>
                    <a:cubicBezTo>
                      <a:pt x="18" y="84"/>
                      <a:pt x="31" y="78"/>
                      <a:pt x="31" y="78"/>
                    </a:cubicBezTo>
                    <a:cubicBezTo>
                      <a:pt x="37" y="81"/>
                      <a:pt x="37" y="81"/>
                      <a:pt x="37" y="81"/>
                    </a:cubicBezTo>
                    <a:cubicBezTo>
                      <a:pt x="37" y="81"/>
                      <a:pt x="42" y="93"/>
                      <a:pt x="42" y="93"/>
                    </a:cubicBezTo>
                    <a:cubicBezTo>
                      <a:pt x="53" y="93"/>
                      <a:pt x="53" y="93"/>
                      <a:pt x="53" y="93"/>
                    </a:cubicBezTo>
                    <a:cubicBezTo>
                      <a:pt x="53" y="93"/>
                      <a:pt x="58" y="81"/>
                      <a:pt x="58" y="81"/>
                    </a:cubicBezTo>
                    <a:cubicBezTo>
                      <a:pt x="64" y="78"/>
                      <a:pt x="64" y="78"/>
                      <a:pt x="64" y="78"/>
                    </a:cubicBezTo>
                    <a:cubicBezTo>
                      <a:pt x="64" y="78"/>
                      <a:pt x="77" y="84"/>
                      <a:pt x="77" y="83"/>
                    </a:cubicBezTo>
                    <a:cubicBezTo>
                      <a:pt x="85" y="76"/>
                      <a:pt x="85" y="76"/>
                      <a:pt x="85" y="76"/>
                    </a:cubicBezTo>
                    <a:cubicBezTo>
                      <a:pt x="85" y="76"/>
                      <a:pt x="79" y="63"/>
                      <a:pt x="79" y="63"/>
                    </a:cubicBezTo>
                    <a:lnTo>
                      <a:pt x="82" y="58"/>
                    </a:lnTo>
                    <a:close/>
                    <a:moveTo>
                      <a:pt x="47" y="62"/>
                    </a:moveTo>
                    <a:cubicBezTo>
                      <a:pt x="39" y="62"/>
                      <a:pt x="32" y="55"/>
                      <a:pt x="32" y="47"/>
                    </a:cubicBezTo>
                    <a:cubicBezTo>
                      <a:pt x="32" y="39"/>
                      <a:pt x="39" y="32"/>
                      <a:pt x="47" y="32"/>
                    </a:cubicBezTo>
                    <a:cubicBezTo>
                      <a:pt x="56" y="32"/>
                      <a:pt x="63" y="39"/>
                      <a:pt x="63" y="47"/>
                    </a:cubicBezTo>
                    <a:cubicBezTo>
                      <a:pt x="63" y="55"/>
                      <a:pt x="56" y="62"/>
                      <a:pt x="47"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US" sz="3200"/>
              </a:p>
            </p:txBody>
          </p:sp>
          <p:sp>
            <p:nvSpPr>
              <p:cNvPr id="90" name="Oval 51"/>
              <p:cNvSpPr>
                <a:spLocks noChangeArrowheads="1"/>
              </p:cNvSpPr>
              <p:nvPr/>
            </p:nvSpPr>
            <p:spPr bwMode="auto">
              <a:xfrm>
                <a:off x="3005138" y="4102100"/>
                <a:ext cx="49213" cy="4762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US" sz="3200"/>
              </a:p>
            </p:txBody>
          </p:sp>
        </p:grpSp>
      </p:grpSp>
      <p:grpSp>
        <p:nvGrpSpPr>
          <p:cNvPr id="57" name="Group 210"/>
          <p:cNvGrpSpPr/>
          <p:nvPr/>
        </p:nvGrpSpPr>
        <p:grpSpPr>
          <a:xfrm>
            <a:off x="2648585" y="3296920"/>
            <a:ext cx="1725295" cy="1725295"/>
            <a:chOff x="2183615" y="1663567"/>
            <a:chExt cx="1293852" cy="1293852"/>
          </a:xfrm>
        </p:grpSpPr>
        <p:sp>
          <p:nvSpPr>
            <p:cNvPr id="58" name="Oval 195"/>
            <p:cNvSpPr/>
            <p:nvPr/>
          </p:nvSpPr>
          <p:spPr>
            <a:xfrm>
              <a:off x="2283175" y="1763127"/>
              <a:ext cx="1094733" cy="1094733"/>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5" dirty="0">
                <a:latin typeface="微软雅黑" panose="020B0503020204020204" pitchFamily="34" charset="-122"/>
                <a:ea typeface="微软雅黑" panose="020B0503020204020204" pitchFamily="34" charset="-122"/>
              </a:endParaRPr>
            </a:p>
          </p:txBody>
        </p:sp>
        <p:sp>
          <p:nvSpPr>
            <p:cNvPr id="59" name="Oval 208"/>
            <p:cNvSpPr/>
            <p:nvPr/>
          </p:nvSpPr>
          <p:spPr>
            <a:xfrm>
              <a:off x="2183615" y="1663567"/>
              <a:ext cx="1293852" cy="1293852"/>
            </a:xfrm>
            <a:prstGeom prst="ellipse">
              <a:avLst/>
            </a:prstGeom>
            <a:noFill/>
            <a:ln w="19050">
              <a:solidFill>
                <a:schemeClr val="tx1">
                  <a:lumMod val="65000"/>
                  <a:lumOff val="3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5">
                <a:latin typeface="微软雅黑" panose="020B0503020204020204" pitchFamily="34" charset="-122"/>
                <a:ea typeface="微软雅黑" panose="020B0503020204020204" pitchFamily="34" charset="-122"/>
              </a:endParaRPr>
            </a:p>
          </p:txBody>
        </p:sp>
      </p:grpSp>
      <p:grpSp>
        <p:nvGrpSpPr>
          <p:cNvPr id="24" name="组合 23"/>
          <p:cNvGrpSpPr/>
          <p:nvPr/>
        </p:nvGrpSpPr>
        <p:grpSpPr>
          <a:xfrm>
            <a:off x="10085357" y="3429821"/>
            <a:ext cx="1295079" cy="1295076"/>
            <a:chOff x="10085357" y="3400852"/>
            <a:chExt cx="1295079" cy="1295076"/>
          </a:xfrm>
        </p:grpSpPr>
        <p:grpSp>
          <p:nvGrpSpPr>
            <p:cNvPr id="70" name="Group 225"/>
            <p:cNvGrpSpPr/>
            <p:nvPr/>
          </p:nvGrpSpPr>
          <p:grpSpPr>
            <a:xfrm>
              <a:off x="10085357" y="3400852"/>
              <a:ext cx="1295079" cy="1295076"/>
              <a:chOff x="864537" y="1822859"/>
              <a:chExt cx="971309" cy="971307"/>
            </a:xfrm>
          </p:grpSpPr>
          <p:sp>
            <p:nvSpPr>
              <p:cNvPr id="71" name="Oval 226"/>
              <p:cNvSpPr/>
              <p:nvPr/>
            </p:nvSpPr>
            <p:spPr>
              <a:xfrm>
                <a:off x="932451" y="1890773"/>
                <a:ext cx="835480" cy="835478"/>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5" dirty="0">
                  <a:latin typeface="微软雅黑" panose="020B0503020204020204" pitchFamily="34" charset="-122"/>
                  <a:ea typeface="微软雅黑" panose="020B0503020204020204" pitchFamily="34" charset="-122"/>
                </a:endParaRPr>
              </a:p>
            </p:txBody>
          </p:sp>
          <p:sp>
            <p:nvSpPr>
              <p:cNvPr id="72" name="Oval 227"/>
              <p:cNvSpPr/>
              <p:nvPr/>
            </p:nvSpPr>
            <p:spPr>
              <a:xfrm>
                <a:off x="864537" y="1822859"/>
                <a:ext cx="971309" cy="971307"/>
              </a:xfrm>
              <a:prstGeom prst="ellipse">
                <a:avLst/>
              </a:prstGeom>
              <a:noFill/>
              <a:ln w="19050">
                <a:solidFill>
                  <a:schemeClr val="tx1">
                    <a:lumMod val="65000"/>
                    <a:lumOff val="3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5" dirty="0">
                  <a:latin typeface="微软雅黑" panose="020B0503020204020204" pitchFamily="34" charset="-122"/>
                  <a:ea typeface="微软雅黑" panose="020B0503020204020204" pitchFamily="34" charset="-122"/>
                </a:endParaRPr>
              </a:p>
            </p:txBody>
          </p:sp>
        </p:grpSp>
        <p:grpSp>
          <p:nvGrpSpPr>
            <p:cNvPr id="97" name="组合 96"/>
            <p:cNvGrpSpPr/>
            <p:nvPr/>
          </p:nvGrpSpPr>
          <p:grpSpPr>
            <a:xfrm>
              <a:off x="10509761" y="3757074"/>
              <a:ext cx="446271" cy="582632"/>
              <a:chOff x="9896690" y="3140691"/>
              <a:chExt cx="425020" cy="554888"/>
            </a:xfrm>
            <a:solidFill>
              <a:schemeClr val="bg1"/>
            </a:solidFill>
          </p:grpSpPr>
          <p:sp>
            <p:nvSpPr>
              <p:cNvPr id="98" name="Freeform 37"/>
              <p:cNvSpPr>
                <a:spLocks noEditPoints="1"/>
              </p:cNvSpPr>
              <p:nvPr/>
            </p:nvSpPr>
            <p:spPr bwMode="auto">
              <a:xfrm>
                <a:off x="9896690" y="3140691"/>
                <a:ext cx="425020" cy="554888"/>
              </a:xfrm>
              <a:custGeom>
                <a:avLst/>
                <a:gdLst>
                  <a:gd name="T0" fmla="*/ 103 w 109"/>
                  <a:gd name="T1" fmla="*/ 68 h 142"/>
                  <a:gd name="T2" fmla="*/ 96 w 109"/>
                  <a:gd name="T3" fmla="*/ 68 h 142"/>
                  <a:gd name="T4" fmla="*/ 96 w 109"/>
                  <a:gd name="T5" fmla="*/ 44 h 142"/>
                  <a:gd name="T6" fmla="*/ 84 w 109"/>
                  <a:gd name="T7" fmla="*/ 13 h 142"/>
                  <a:gd name="T8" fmla="*/ 54 w 109"/>
                  <a:gd name="T9" fmla="*/ 0 h 142"/>
                  <a:gd name="T10" fmla="*/ 25 w 109"/>
                  <a:gd name="T11" fmla="*/ 13 h 142"/>
                  <a:gd name="T12" fmla="*/ 13 w 109"/>
                  <a:gd name="T13" fmla="*/ 44 h 142"/>
                  <a:gd name="T14" fmla="*/ 13 w 109"/>
                  <a:gd name="T15" fmla="*/ 68 h 142"/>
                  <a:gd name="T16" fmla="*/ 5 w 109"/>
                  <a:gd name="T17" fmla="*/ 68 h 142"/>
                  <a:gd name="T18" fmla="*/ 0 w 109"/>
                  <a:gd name="T19" fmla="*/ 73 h 142"/>
                  <a:gd name="T20" fmla="*/ 0 w 109"/>
                  <a:gd name="T21" fmla="*/ 137 h 142"/>
                  <a:gd name="T22" fmla="*/ 5 w 109"/>
                  <a:gd name="T23" fmla="*/ 142 h 142"/>
                  <a:gd name="T24" fmla="*/ 103 w 109"/>
                  <a:gd name="T25" fmla="*/ 142 h 142"/>
                  <a:gd name="T26" fmla="*/ 109 w 109"/>
                  <a:gd name="T27" fmla="*/ 137 h 142"/>
                  <a:gd name="T28" fmla="*/ 109 w 109"/>
                  <a:gd name="T29" fmla="*/ 73 h 142"/>
                  <a:gd name="T30" fmla="*/ 103 w 109"/>
                  <a:gd name="T31" fmla="*/ 68 h 142"/>
                  <a:gd name="T32" fmla="*/ 66 w 109"/>
                  <a:gd name="T33" fmla="*/ 124 h 142"/>
                  <a:gd name="T34" fmla="*/ 54 w 109"/>
                  <a:gd name="T35" fmla="*/ 136 h 142"/>
                  <a:gd name="T36" fmla="*/ 42 w 109"/>
                  <a:gd name="T37" fmla="*/ 124 h 142"/>
                  <a:gd name="T38" fmla="*/ 42 w 109"/>
                  <a:gd name="T39" fmla="*/ 102 h 142"/>
                  <a:gd name="T40" fmla="*/ 54 w 109"/>
                  <a:gd name="T41" fmla="*/ 91 h 142"/>
                  <a:gd name="T42" fmla="*/ 66 w 109"/>
                  <a:gd name="T43" fmla="*/ 102 h 142"/>
                  <a:gd name="T44" fmla="*/ 66 w 109"/>
                  <a:gd name="T45" fmla="*/ 124 h 142"/>
                  <a:gd name="T46" fmla="*/ 76 w 109"/>
                  <a:gd name="T47" fmla="*/ 68 h 142"/>
                  <a:gd name="T48" fmla="*/ 32 w 109"/>
                  <a:gd name="T49" fmla="*/ 68 h 142"/>
                  <a:gd name="T50" fmla="*/ 32 w 109"/>
                  <a:gd name="T51" fmla="*/ 44 h 142"/>
                  <a:gd name="T52" fmla="*/ 39 w 109"/>
                  <a:gd name="T53" fmla="*/ 27 h 142"/>
                  <a:gd name="T54" fmla="*/ 54 w 109"/>
                  <a:gd name="T55" fmla="*/ 20 h 142"/>
                  <a:gd name="T56" fmla="*/ 70 w 109"/>
                  <a:gd name="T57" fmla="*/ 27 h 142"/>
                  <a:gd name="T58" fmla="*/ 76 w 109"/>
                  <a:gd name="T59" fmla="*/ 44 h 142"/>
                  <a:gd name="T60" fmla="*/ 76 w 109"/>
                  <a:gd name="T61" fmla="*/ 68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09" h="142">
                    <a:moveTo>
                      <a:pt x="103" y="68"/>
                    </a:moveTo>
                    <a:cubicBezTo>
                      <a:pt x="96" y="68"/>
                      <a:pt x="96" y="68"/>
                      <a:pt x="96" y="68"/>
                    </a:cubicBezTo>
                    <a:cubicBezTo>
                      <a:pt x="96" y="44"/>
                      <a:pt x="96" y="44"/>
                      <a:pt x="96" y="44"/>
                    </a:cubicBezTo>
                    <a:cubicBezTo>
                      <a:pt x="96" y="32"/>
                      <a:pt x="92" y="21"/>
                      <a:pt x="84" y="13"/>
                    </a:cubicBezTo>
                    <a:cubicBezTo>
                      <a:pt x="77" y="5"/>
                      <a:pt x="66" y="0"/>
                      <a:pt x="54" y="0"/>
                    </a:cubicBezTo>
                    <a:cubicBezTo>
                      <a:pt x="43" y="0"/>
                      <a:pt x="32" y="5"/>
                      <a:pt x="25" y="13"/>
                    </a:cubicBezTo>
                    <a:cubicBezTo>
                      <a:pt x="17" y="21"/>
                      <a:pt x="13" y="32"/>
                      <a:pt x="13" y="44"/>
                    </a:cubicBezTo>
                    <a:cubicBezTo>
                      <a:pt x="13" y="68"/>
                      <a:pt x="13" y="68"/>
                      <a:pt x="13" y="68"/>
                    </a:cubicBezTo>
                    <a:cubicBezTo>
                      <a:pt x="5" y="68"/>
                      <a:pt x="5" y="68"/>
                      <a:pt x="5" y="68"/>
                    </a:cubicBezTo>
                    <a:cubicBezTo>
                      <a:pt x="2" y="68"/>
                      <a:pt x="0" y="70"/>
                      <a:pt x="0" y="73"/>
                    </a:cubicBezTo>
                    <a:cubicBezTo>
                      <a:pt x="0" y="137"/>
                      <a:pt x="0" y="137"/>
                      <a:pt x="0" y="137"/>
                    </a:cubicBezTo>
                    <a:cubicBezTo>
                      <a:pt x="0" y="140"/>
                      <a:pt x="2" y="142"/>
                      <a:pt x="5" y="142"/>
                    </a:cubicBezTo>
                    <a:cubicBezTo>
                      <a:pt x="103" y="142"/>
                      <a:pt x="103" y="142"/>
                      <a:pt x="103" y="142"/>
                    </a:cubicBezTo>
                    <a:cubicBezTo>
                      <a:pt x="106" y="142"/>
                      <a:pt x="109" y="140"/>
                      <a:pt x="109" y="137"/>
                    </a:cubicBezTo>
                    <a:cubicBezTo>
                      <a:pt x="109" y="73"/>
                      <a:pt x="109" y="73"/>
                      <a:pt x="109" y="73"/>
                    </a:cubicBezTo>
                    <a:cubicBezTo>
                      <a:pt x="109" y="70"/>
                      <a:pt x="106" y="68"/>
                      <a:pt x="103" y="68"/>
                    </a:cubicBezTo>
                    <a:close/>
                    <a:moveTo>
                      <a:pt x="66" y="124"/>
                    </a:moveTo>
                    <a:cubicBezTo>
                      <a:pt x="66" y="131"/>
                      <a:pt x="61" y="136"/>
                      <a:pt x="54" y="136"/>
                    </a:cubicBezTo>
                    <a:cubicBezTo>
                      <a:pt x="48" y="136"/>
                      <a:pt x="42" y="131"/>
                      <a:pt x="42" y="124"/>
                    </a:cubicBezTo>
                    <a:cubicBezTo>
                      <a:pt x="42" y="102"/>
                      <a:pt x="42" y="102"/>
                      <a:pt x="42" y="102"/>
                    </a:cubicBezTo>
                    <a:cubicBezTo>
                      <a:pt x="42" y="96"/>
                      <a:pt x="48" y="91"/>
                      <a:pt x="54" y="91"/>
                    </a:cubicBezTo>
                    <a:cubicBezTo>
                      <a:pt x="61" y="91"/>
                      <a:pt x="66" y="96"/>
                      <a:pt x="66" y="102"/>
                    </a:cubicBezTo>
                    <a:lnTo>
                      <a:pt x="66" y="124"/>
                    </a:lnTo>
                    <a:close/>
                    <a:moveTo>
                      <a:pt x="76" y="68"/>
                    </a:moveTo>
                    <a:cubicBezTo>
                      <a:pt x="32" y="68"/>
                      <a:pt x="32" y="68"/>
                      <a:pt x="32" y="68"/>
                    </a:cubicBezTo>
                    <a:cubicBezTo>
                      <a:pt x="32" y="44"/>
                      <a:pt x="32" y="44"/>
                      <a:pt x="32" y="44"/>
                    </a:cubicBezTo>
                    <a:cubicBezTo>
                      <a:pt x="32" y="37"/>
                      <a:pt x="35" y="31"/>
                      <a:pt x="39" y="27"/>
                    </a:cubicBezTo>
                    <a:cubicBezTo>
                      <a:pt x="43" y="22"/>
                      <a:pt x="48" y="20"/>
                      <a:pt x="54" y="20"/>
                    </a:cubicBezTo>
                    <a:cubicBezTo>
                      <a:pt x="60" y="20"/>
                      <a:pt x="66" y="22"/>
                      <a:pt x="70" y="27"/>
                    </a:cubicBezTo>
                    <a:cubicBezTo>
                      <a:pt x="74" y="31"/>
                      <a:pt x="76" y="37"/>
                      <a:pt x="76" y="44"/>
                    </a:cubicBezTo>
                    <a:lnTo>
                      <a:pt x="76" y="68"/>
                    </a:lnTo>
                    <a:close/>
                  </a:path>
                </a:pathLst>
              </a:custGeom>
              <a:grpFill/>
              <a:ln w="9525">
                <a:noFill/>
                <a:round/>
              </a:ln>
            </p:spPr>
            <p:txBody>
              <a:bodyPr vert="horz" wrap="square" lIns="121920" tIns="60960" rIns="121920" bIns="60960" numCol="1" anchor="t" anchorCtr="0" compatLnSpc="1"/>
              <a:lstStyle/>
              <a:p>
                <a:endParaRPr lang="en-US" sz="3200"/>
              </a:p>
            </p:txBody>
          </p:sp>
          <p:sp>
            <p:nvSpPr>
              <p:cNvPr id="99" name="Freeform 38"/>
              <p:cNvSpPr/>
              <p:nvPr/>
            </p:nvSpPr>
            <p:spPr bwMode="auto">
              <a:xfrm>
                <a:off x="10080866" y="3518487"/>
                <a:ext cx="56669" cy="125146"/>
              </a:xfrm>
              <a:custGeom>
                <a:avLst/>
                <a:gdLst>
                  <a:gd name="T0" fmla="*/ 7 w 14"/>
                  <a:gd name="T1" fmla="*/ 0 h 32"/>
                  <a:gd name="T2" fmla="*/ 0 w 14"/>
                  <a:gd name="T3" fmla="*/ 7 h 32"/>
                  <a:gd name="T4" fmla="*/ 0 w 14"/>
                  <a:gd name="T5" fmla="*/ 25 h 32"/>
                  <a:gd name="T6" fmla="*/ 7 w 14"/>
                  <a:gd name="T7" fmla="*/ 32 h 32"/>
                  <a:gd name="T8" fmla="*/ 14 w 14"/>
                  <a:gd name="T9" fmla="*/ 25 h 32"/>
                  <a:gd name="T10" fmla="*/ 14 w 14"/>
                  <a:gd name="T11" fmla="*/ 7 h 32"/>
                  <a:gd name="T12" fmla="*/ 7 w 14"/>
                  <a:gd name="T13" fmla="*/ 0 h 32"/>
                </a:gdLst>
                <a:ahLst/>
                <a:cxnLst>
                  <a:cxn ang="0">
                    <a:pos x="T0" y="T1"/>
                  </a:cxn>
                  <a:cxn ang="0">
                    <a:pos x="T2" y="T3"/>
                  </a:cxn>
                  <a:cxn ang="0">
                    <a:pos x="T4" y="T5"/>
                  </a:cxn>
                  <a:cxn ang="0">
                    <a:pos x="T6" y="T7"/>
                  </a:cxn>
                  <a:cxn ang="0">
                    <a:pos x="T8" y="T9"/>
                  </a:cxn>
                  <a:cxn ang="0">
                    <a:pos x="T10" y="T11"/>
                  </a:cxn>
                  <a:cxn ang="0">
                    <a:pos x="T12" y="T13"/>
                  </a:cxn>
                </a:cxnLst>
                <a:rect l="0" t="0" r="r" b="b"/>
                <a:pathLst>
                  <a:path w="14" h="32">
                    <a:moveTo>
                      <a:pt x="7" y="0"/>
                    </a:moveTo>
                    <a:cubicBezTo>
                      <a:pt x="4" y="0"/>
                      <a:pt x="0" y="3"/>
                      <a:pt x="0" y="7"/>
                    </a:cubicBezTo>
                    <a:cubicBezTo>
                      <a:pt x="0" y="25"/>
                      <a:pt x="0" y="25"/>
                      <a:pt x="0" y="25"/>
                    </a:cubicBezTo>
                    <a:cubicBezTo>
                      <a:pt x="0" y="29"/>
                      <a:pt x="4" y="32"/>
                      <a:pt x="7" y="32"/>
                    </a:cubicBezTo>
                    <a:cubicBezTo>
                      <a:pt x="11" y="32"/>
                      <a:pt x="14" y="29"/>
                      <a:pt x="14" y="25"/>
                    </a:cubicBezTo>
                    <a:cubicBezTo>
                      <a:pt x="14" y="7"/>
                      <a:pt x="14" y="7"/>
                      <a:pt x="14" y="7"/>
                    </a:cubicBezTo>
                    <a:cubicBezTo>
                      <a:pt x="14" y="3"/>
                      <a:pt x="11" y="0"/>
                      <a:pt x="7" y="0"/>
                    </a:cubicBezTo>
                    <a:close/>
                  </a:path>
                </a:pathLst>
              </a:custGeom>
              <a:grpFill/>
              <a:ln w="9525">
                <a:noFill/>
                <a:round/>
              </a:ln>
            </p:spPr>
            <p:txBody>
              <a:bodyPr vert="horz" wrap="square" lIns="121920" tIns="60960" rIns="121920" bIns="60960" numCol="1" anchor="t" anchorCtr="0" compatLnSpc="1"/>
              <a:lstStyle/>
              <a:p>
                <a:endParaRPr lang="en-US" sz="3200"/>
              </a:p>
            </p:txBody>
          </p:sp>
        </p:grpSp>
      </p:grpSp>
      <p:sp>
        <p:nvSpPr>
          <p:cNvPr id="104" name="矩形 103"/>
          <p:cNvSpPr/>
          <p:nvPr/>
        </p:nvSpPr>
        <p:spPr>
          <a:xfrm>
            <a:off x="2763520" y="5106035"/>
            <a:ext cx="2347595" cy="428625"/>
          </a:xfrm>
          <a:prstGeom prst="rect">
            <a:avLst/>
          </a:prstGeom>
        </p:spPr>
        <p:txBody>
          <a:bodyPr wrap="square" lIns="91431" tIns="45716" rIns="91431" bIns="45716">
            <a:spAutoFit/>
          </a:bodyPr>
          <a:lstStyle/>
          <a:p>
            <a:r>
              <a:rPr lang="zh-CN" altLang="en-US" sz="2200" b="1" dirty="0">
                <a:solidFill>
                  <a:schemeClr val="tx1">
                    <a:lumMod val="65000"/>
                    <a:lumOff val="35000"/>
                  </a:schemeClr>
                </a:solidFill>
                <a:latin typeface="微软雅黑" panose="020B0503020204020204" pitchFamily="34" charset="-122"/>
                <a:ea typeface="微软雅黑" panose="020B0503020204020204" pitchFamily="34" charset="-122"/>
              </a:rPr>
              <a:t>无感知透明加密</a:t>
            </a:r>
            <a:endParaRPr lang="en-US" altLang="zh-CN" sz="22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105" name="矩形 47"/>
          <p:cNvSpPr>
            <a:spLocks noChangeArrowheads="1"/>
          </p:cNvSpPr>
          <p:nvPr/>
        </p:nvSpPr>
        <p:spPr bwMode="auto">
          <a:xfrm>
            <a:off x="2763530" y="5512907"/>
            <a:ext cx="3068293" cy="749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10000"/>
              </a:lnSpc>
              <a:spcBef>
                <a:spcPct val="0"/>
              </a:spcBef>
              <a:buNone/>
            </a:pPr>
            <a:r>
              <a:rPr sz="1300" dirty="0">
                <a:solidFill>
                  <a:schemeClr val="tx1">
                    <a:lumMod val="65000"/>
                    <a:lumOff val="35000"/>
                  </a:schemeClr>
                </a:solidFill>
                <a:sym typeface="微软雅黑" panose="020B0503020204020204" pitchFamily="34" charset="-122"/>
              </a:rPr>
              <a:t>对用户透明，无感知，文件打开时自动解密，修改保存时自动加密，无需用户进行任何操作，不改变用户的使用习惯。</a:t>
            </a:r>
            <a:endParaRPr lang="zh-CN" altLang="en-US" sz="1300" dirty="0">
              <a:solidFill>
                <a:schemeClr val="tx1">
                  <a:lumMod val="65000"/>
                  <a:lumOff val="35000"/>
                </a:schemeClr>
              </a:solidFill>
              <a:sym typeface="微软雅黑" panose="020B0503020204020204" pitchFamily="34" charset="-122"/>
            </a:endParaRPr>
          </a:p>
        </p:txBody>
      </p:sp>
      <p:sp>
        <p:nvSpPr>
          <p:cNvPr id="106" name="矩形 105"/>
          <p:cNvSpPr/>
          <p:nvPr/>
        </p:nvSpPr>
        <p:spPr>
          <a:xfrm>
            <a:off x="6792595" y="1283970"/>
            <a:ext cx="2586990" cy="428625"/>
          </a:xfrm>
          <a:prstGeom prst="rect">
            <a:avLst/>
          </a:prstGeom>
        </p:spPr>
        <p:txBody>
          <a:bodyPr wrap="square" lIns="91431" tIns="45716" rIns="91431" bIns="45716">
            <a:spAutoFit/>
          </a:bodyPr>
          <a:lstStyle/>
          <a:p>
            <a:r>
              <a:rPr lang="zh-CN" altLang="en-US" sz="2200" b="1" dirty="0">
                <a:solidFill>
                  <a:schemeClr val="tx1">
                    <a:lumMod val="65000"/>
                    <a:lumOff val="35000"/>
                  </a:schemeClr>
                </a:solidFill>
                <a:latin typeface="微软雅黑" panose="020B0503020204020204" pitchFamily="34" charset="-122"/>
                <a:ea typeface="微软雅黑" panose="020B0503020204020204" pitchFamily="34" charset="-122"/>
              </a:rPr>
              <a:t>智能半透明加密</a:t>
            </a:r>
            <a:endParaRPr lang="zh-CN" altLang="en-US" sz="22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107" name="矩形 47"/>
          <p:cNvSpPr>
            <a:spLocks noChangeArrowheads="1"/>
          </p:cNvSpPr>
          <p:nvPr/>
        </p:nvSpPr>
        <p:spPr bwMode="auto">
          <a:xfrm>
            <a:off x="6792676" y="1690438"/>
            <a:ext cx="3068293" cy="749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10000"/>
              </a:lnSpc>
              <a:spcBef>
                <a:spcPct val="0"/>
              </a:spcBef>
              <a:buNone/>
            </a:pPr>
            <a:r>
              <a:rPr lang="zh-CN" altLang="en-US" sz="1300" dirty="0">
                <a:solidFill>
                  <a:schemeClr val="tx1">
                    <a:lumMod val="65000"/>
                    <a:lumOff val="35000"/>
                  </a:schemeClr>
                </a:solidFill>
                <a:sym typeface="微软雅黑" panose="020B0503020204020204" pitchFamily="34" charset="-122"/>
              </a:rPr>
              <a:t>当用户打开加密文档编辑保存时，继续加密；当用户打开非加密文档编辑保存时，不加密，智能识别，智能处理。</a:t>
            </a:r>
            <a:endParaRPr lang="zh-CN" altLang="en-US" sz="1300" dirty="0">
              <a:solidFill>
                <a:schemeClr val="tx1">
                  <a:lumMod val="65000"/>
                  <a:lumOff val="35000"/>
                </a:schemeClr>
              </a:solidFill>
              <a:sym typeface="微软雅黑" panose="020B0503020204020204" pitchFamily="34" charset="-122"/>
            </a:endParaRPr>
          </a:p>
        </p:txBody>
      </p:sp>
      <p:sp>
        <p:nvSpPr>
          <p:cNvPr id="108" name="矩形 107"/>
          <p:cNvSpPr/>
          <p:nvPr/>
        </p:nvSpPr>
        <p:spPr>
          <a:xfrm>
            <a:off x="7827765" y="5106171"/>
            <a:ext cx="1551767" cy="428625"/>
          </a:xfrm>
          <a:prstGeom prst="rect">
            <a:avLst/>
          </a:prstGeom>
        </p:spPr>
        <p:txBody>
          <a:bodyPr wrap="square" lIns="91431" tIns="45716" rIns="91431" bIns="45716">
            <a:spAutoFit/>
          </a:bodyPr>
          <a:lstStyle/>
          <a:p>
            <a:pPr algn="r"/>
            <a:r>
              <a:rPr lang="zh-CN" altLang="en-US" sz="2200" b="1" dirty="0">
                <a:solidFill>
                  <a:schemeClr val="tx1">
                    <a:lumMod val="65000"/>
                    <a:lumOff val="35000"/>
                  </a:schemeClr>
                </a:solidFill>
                <a:latin typeface="微软雅黑" panose="020B0503020204020204" pitchFamily="34" charset="-122"/>
                <a:ea typeface="微软雅黑" panose="020B0503020204020204" pitchFamily="34" charset="-122"/>
              </a:rPr>
              <a:t>只读加密</a:t>
            </a:r>
            <a:endParaRPr lang="en-US" altLang="zh-CN" sz="22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109" name="矩形 47"/>
          <p:cNvSpPr>
            <a:spLocks noChangeArrowheads="1"/>
          </p:cNvSpPr>
          <p:nvPr/>
        </p:nvSpPr>
        <p:spPr bwMode="auto">
          <a:xfrm>
            <a:off x="6311239" y="5512907"/>
            <a:ext cx="3068293" cy="969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r">
              <a:lnSpc>
                <a:spcPct val="110000"/>
              </a:lnSpc>
              <a:spcBef>
                <a:spcPct val="0"/>
              </a:spcBef>
              <a:buNone/>
            </a:pPr>
            <a:r>
              <a:rPr lang="zh-CN" altLang="en-US" sz="1300" dirty="0">
                <a:solidFill>
                  <a:schemeClr val="tx1">
                    <a:lumMod val="65000"/>
                    <a:lumOff val="35000"/>
                  </a:schemeClr>
                </a:solidFill>
                <a:sym typeface="微软雅黑" panose="020B0503020204020204" pitchFamily="34" charset="-122"/>
              </a:rPr>
              <a:t>无需任何配置，即可打开加密文件，同一计算机上同一窗口内，既可以打开编辑非加密文件，又可以打开查看加密文件，自由轻松切换，提高工作效率。</a:t>
            </a:r>
            <a:endParaRPr lang="zh-CN" altLang="en-US" sz="1300" dirty="0">
              <a:solidFill>
                <a:schemeClr val="tx1">
                  <a:lumMod val="65000"/>
                  <a:lumOff val="35000"/>
                </a:schemeClr>
              </a:solidFill>
              <a:sym typeface="微软雅黑" panose="020B0503020204020204" pitchFamily="34" charset="-122"/>
            </a:endParaRPr>
          </a:p>
        </p:txBody>
      </p:sp>
      <p:pic>
        <p:nvPicPr>
          <p:cNvPr id="7" name="图片 6" descr="无感知加密"/>
          <p:cNvPicPr>
            <a:picLocks noChangeAspect="1"/>
          </p:cNvPicPr>
          <p:nvPr/>
        </p:nvPicPr>
        <p:blipFill>
          <a:blip r:embed="rId1"/>
          <a:stretch>
            <a:fillRect/>
          </a:stretch>
        </p:blipFill>
        <p:spPr>
          <a:xfrm>
            <a:off x="3075305" y="3766820"/>
            <a:ext cx="1024890" cy="851535"/>
          </a:xfrm>
          <a:prstGeom prst="rect">
            <a:avLst/>
          </a:prstGeom>
        </p:spPr>
      </p:pic>
      <p:pic>
        <p:nvPicPr>
          <p:cNvPr id="8" name="图片 7" descr="SD卡"/>
          <p:cNvPicPr>
            <a:picLocks noChangeAspect="1"/>
          </p:cNvPicPr>
          <p:nvPr/>
        </p:nvPicPr>
        <p:blipFill>
          <a:blip r:embed="rId2"/>
          <a:stretch>
            <a:fillRect/>
          </a:stretch>
        </p:blipFill>
        <p:spPr>
          <a:xfrm>
            <a:off x="8257540" y="3550920"/>
            <a:ext cx="925195" cy="1067435"/>
          </a:xfrm>
          <a:prstGeom prst="rect">
            <a:avLst/>
          </a:prstGeom>
        </p:spPr>
      </p:pic>
      <p:sp>
        <p:nvSpPr>
          <p:cNvPr id="14" name="Freeform 130"/>
          <p:cNvSpPr>
            <a:spLocks noEditPoints="1"/>
          </p:cNvSpPr>
          <p:nvPr/>
        </p:nvSpPr>
        <p:spPr bwMode="auto">
          <a:xfrm>
            <a:off x="5047465" y="3042438"/>
            <a:ext cx="2097247" cy="2019043"/>
          </a:xfrm>
          <a:custGeom>
            <a:avLst/>
            <a:gdLst/>
            <a:ahLst/>
            <a:cxnLst>
              <a:cxn ang="0">
                <a:pos x="275" y="12"/>
              </a:cxn>
              <a:cxn ang="0">
                <a:pos x="297" y="7"/>
              </a:cxn>
              <a:cxn ang="0">
                <a:pos x="237" y="26"/>
              </a:cxn>
              <a:cxn ang="0">
                <a:pos x="731" y="474"/>
              </a:cxn>
              <a:cxn ang="0">
                <a:pos x="724" y="482"/>
              </a:cxn>
              <a:cxn ang="0">
                <a:pos x="470" y="13"/>
              </a:cxn>
              <a:cxn ang="0">
                <a:pos x="454" y="10"/>
              </a:cxn>
              <a:cxn ang="0">
                <a:pos x="470" y="32"/>
              </a:cxn>
              <a:cxn ang="0">
                <a:pos x="475" y="26"/>
              </a:cxn>
              <a:cxn ang="0">
                <a:pos x="432" y="9"/>
              </a:cxn>
              <a:cxn ang="0">
                <a:pos x="423" y="8"/>
              </a:cxn>
              <a:cxn ang="0">
                <a:pos x="397" y="9"/>
              </a:cxn>
              <a:cxn ang="0">
                <a:pos x="386" y="10"/>
              </a:cxn>
              <a:cxn ang="0">
                <a:pos x="390" y="18"/>
              </a:cxn>
              <a:cxn ang="0">
                <a:pos x="538" y="408"/>
              </a:cxn>
              <a:cxn ang="0">
                <a:pos x="730" y="264"/>
              </a:cxn>
              <a:cxn ang="0">
                <a:pos x="478" y="71"/>
              </a:cxn>
              <a:cxn ang="0">
                <a:pos x="418" y="50"/>
              </a:cxn>
              <a:cxn ang="0">
                <a:pos x="363" y="88"/>
              </a:cxn>
              <a:cxn ang="0">
                <a:pos x="418" y="83"/>
              </a:cxn>
              <a:cxn ang="0">
                <a:pos x="389" y="134"/>
              </a:cxn>
              <a:cxn ang="0">
                <a:pos x="366" y="141"/>
              </a:cxn>
              <a:cxn ang="0">
                <a:pos x="283" y="212"/>
              </a:cxn>
              <a:cxn ang="0">
                <a:pos x="375" y="215"/>
              </a:cxn>
              <a:cxn ang="0">
                <a:pos x="451" y="261"/>
              </a:cxn>
              <a:cxn ang="0">
                <a:pos x="492" y="285"/>
              </a:cxn>
              <a:cxn ang="0">
                <a:pos x="500" y="23"/>
              </a:cxn>
              <a:cxn ang="0">
                <a:pos x="512" y="40"/>
              </a:cxn>
              <a:cxn ang="0">
                <a:pos x="514" y="62"/>
              </a:cxn>
              <a:cxn ang="0">
                <a:pos x="671" y="360"/>
              </a:cxn>
              <a:cxn ang="0">
                <a:pos x="733" y="432"/>
              </a:cxn>
              <a:cxn ang="0">
                <a:pos x="314" y="123"/>
              </a:cxn>
              <a:cxn ang="0">
                <a:pos x="291" y="165"/>
              </a:cxn>
              <a:cxn ang="0">
                <a:pos x="288" y="153"/>
              </a:cxn>
              <a:cxn ang="0">
                <a:pos x="460" y="297"/>
              </a:cxn>
              <a:cxn ang="0">
                <a:pos x="364" y="533"/>
              </a:cxn>
              <a:cxn ang="0">
                <a:pos x="48" y="434"/>
              </a:cxn>
              <a:cxn ang="0">
                <a:pos x="126" y="647"/>
              </a:cxn>
              <a:cxn ang="0">
                <a:pos x="166" y="674"/>
              </a:cxn>
              <a:cxn ang="0">
                <a:pos x="11" y="348"/>
              </a:cxn>
              <a:cxn ang="0">
                <a:pos x="290" y="70"/>
              </a:cxn>
              <a:cxn ang="0">
                <a:pos x="88" y="161"/>
              </a:cxn>
              <a:cxn ang="0">
                <a:pos x="351" y="3"/>
              </a:cxn>
              <a:cxn ang="0">
                <a:pos x="352" y="1"/>
              </a:cxn>
              <a:cxn ang="0">
                <a:pos x="347" y="1"/>
              </a:cxn>
              <a:cxn ang="0">
                <a:pos x="341" y="2"/>
              </a:cxn>
              <a:cxn ang="0">
                <a:pos x="322" y="4"/>
              </a:cxn>
              <a:cxn ang="0">
                <a:pos x="281" y="13"/>
              </a:cxn>
              <a:cxn ang="0">
                <a:pos x="270" y="17"/>
              </a:cxn>
              <a:cxn ang="0">
                <a:pos x="242" y="33"/>
              </a:cxn>
              <a:cxn ang="0">
                <a:pos x="175" y="96"/>
              </a:cxn>
              <a:cxn ang="0">
                <a:pos x="299" y="35"/>
              </a:cxn>
              <a:cxn ang="0">
                <a:pos x="351" y="0"/>
              </a:cxn>
              <a:cxn ang="0">
                <a:pos x="330" y="2"/>
              </a:cxn>
              <a:cxn ang="0">
                <a:pos x="271" y="14"/>
              </a:cxn>
              <a:cxn ang="0">
                <a:pos x="319" y="3"/>
              </a:cxn>
              <a:cxn ang="0">
                <a:pos x="186" y="52"/>
              </a:cxn>
              <a:cxn ang="0">
                <a:pos x="208" y="42"/>
              </a:cxn>
              <a:cxn ang="0">
                <a:pos x="179" y="53"/>
              </a:cxn>
              <a:cxn ang="0">
                <a:pos x="193" y="48"/>
              </a:cxn>
              <a:cxn ang="0">
                <a:pos x="108" y="138"/>
              </a:cxn>
              <a:cxn ang="0">
                <a:pos x="86" y="134"/>
              </a:cxn>
              <a:cxn ang="0">
                <a:pos x="66" y="186"/>
              </a:cxn>
            </a:cxnLst>
            <a:rect l="0" t="0" r="r" b="b"/>
            <a:pathLst>
              <a:path w="746" h="719">
                <a:moveTo>
                  <a:pt x="713" y="218"/>
                </a:moveTo>
                <a:cubicBezTo>
                  <a:pt x="709" y="210"/>
                  <a:pt x="709" y="210"/>
                  <a:pt x="709" y="210"/>
                </a:cubicBezTo>
                <a:cubicBezTo>
                  <a:pt x="711" y="213"/>
                  <a:pt x="712" y="216"/>
                  <a:pt x="713" y="218"/>
                </a:cubicBezTo>
                <a:cubicBezTo>
                  <a:pt x="713" y="218"/>
                  <a:pt x="713" y="218"/>
                  <a:pt x="713" y="218"/>
                </a:cubicBezTo>
                <a:moveTo>
                  <a:pt x="709" y="210"/>
                </a:moveTo>
                <a:cubicBezTo>
                  <a:pt x="706" y="203"/>
                  <a:pt x="701" y="194"/>
                  <a:pt x="697" y="187"/>
                </a:cubicBezTo>
                <a:cubicBezTo>
                  <a:pt x="697" y="186"/>
                  <a:pt x="697" y="186"/>
                  <a:pt x="697" y="186"/>
                </a:cubicBezTo>
                <a:cubicBezTo>
                  <a:pt x="702" y="195"/>
                  <a:pt x="704" y="199"/>
                  <a:pt x="709" y="210"/>
                </a:cubicBezTo>
                <a:cubicBezTo>
                  <a:pt x="709" y="210"/>
                  <a:pt x="709" y="210"/>
                  <a:pt x="709" y="210"/>
                </a:cubicBezTo>
                <a:moveTo>
                  <a:pt x="696" y="186"/>
                </a:moveTo>
                <a:cubicBezTo>
                  <a:pt x="697" y="186"/>
                  <a:pt x="697" y="186"/>
                  <a:pt x="697" y="186"/>
                </a:cubicBezTo>
                <a:cubicBezTo>
                  <a:pt x="697" y="187"/>
                  <a:pt x="697" y="187"/>
                  <a:pt x="697" y="187"/>
                </a:cubicBezTo>
                <a:cubicBezTo>
                  <a:pt x="697" y="186"/>
                  <a:pt x="697" y="186"/>
                  <a:pt x="696" y="186"/>
                </a:cubicBezTo>
                <a:moveTo>
                  <a:pt x="746" y="352"/>
                </a:moveTo>
                <a:cubicBezTo>
                  <a:pt x="745" y="351"/>
                  <a:pt x="745" y="350"/>
                  <a:pt x="745" y="348"/>
                </a:cubicBezTo>
                <a:cubicBezTo>
                  <a:pt x="745" y="350"/>
                  <a:pt x="745" y="351"/>
                  <a:pt x="746" y="352"/>
                </a:cubicBezTo>
                <a:cubicBezTo>
                  <a:pt x="746" y="352"/>
                  <a:pt x="746" y="352"/>
                  <a:pt x="746" y="352"/>
                </a:cubicBezTo>
                <a:moveTo>
                  <a:pt x="745" y="347"/>
                </a:moveTo>
                <a:cubicBezTo>
                  <a:pt x="745" y="346"/>
                  <a:pt x="745" y="344"/>
                  <a:pt x="745" y="343"/>
                </a:cubicBezTo>
                <a:cubicBezTo>
                  <a:pt x="745" y="345"/>
                  <a:pt x="745" y="347"/>
                  <a:pt x="745" y="348"/>
                </a:cubicBezTo>
                <a:cubicBezTo>
                  <a:pt x="745" y="348"/>
                  <a:pt x="745" y="348"/>
                  <a:pt x="745" y="347"/>
                </a:cubicBezTo>
                <a:moveTo>
                  <a:pt x="743" y="327"/>
                </a:moveTo>
                <a:cubicBezTo>
                  <a:pt x="743" y="321"/>
                  <a:pt x="743" y="321"/>
                  <a:pt x="743" y="321"/>
                </a:cubicBezTo>
                <a:cubicBezTo>
                  <a:pt x="743" y="324"/>
                  <a:pt x="743" y="326"/>
                  <a:pt x="743" y="329"/>
                </a:cubicBezTo>
                <a:cubicBezTo>
                  <a:pt x="743" y="328"/>
                  <a:pt x="743" y="327"/>
                  <a:pt x="743" y="327"/>
                </a:cubicBezTo>
                <a:moveTo>
                  <a:pt x="309" y="4"/>
                </a:moveTo>
                <a:cubicBezTo>
                  <a:pt x="309" y="5"/>
                  <a:pt x="309" y="5"/>
                  <a:pt x="309" y="5"/>
                </a:cubicBezTo>
                <a:cubicBezTo>
                  <a:pt x="313" y="4"/>
                  <a:pt x="313" y="4"/>
                  <a:pt x="313" y="4"/>
                </a:cubicBezTo>
                <a:cubicBezTo>
                  <a:pt x="313" y="4"/>
                  <a:pt x="313" y="4"/>
                  <a:pt x="313" y="4"/>
                </a:cubicBezTo>
                <a:cubicBezTo>
                  <a:pt x="312" y="4"/>
                  <a:pt x="311" y="4"/>
                  <a:pt x="309" y="4"/>
                </a:cubicBezTo>
                <a:moveTo>
                  <a:pt x="307" y="5"/>
                </a:moveTo>
                <a:cubicBezTo>
                  <a:pt x="304" y="5"/>
                  <a:pt x="304" y="5"/>
                  <a:pt x="304" y="5"/>
                </a:cubicBezTo>
                <a:cubicBezTo>
                  <a:pt x="305" y="5"/>
                  <a:pt x="305" y="5"/>
                  <a:pt x="305" y="5"/>
                </a:cubicBezTo>
                <a:cubicBezTo>
                  <a:pt x="306" y="5"/>
                  <a:pt x="306" y="5"/>
                  <a:pt x="307" y="5"/>
                </a:cubicBezTo>
                <a:moveTo>
                  <a:pt x="259" y="17"/>
                </a:moveTo>
                <a:cubicBezTo>
                  <a:pt x="259" y="17"/>
                  <a:pt x="258" y="17"/>
                  <a:pt x="258" y="17"/>
                </a:cubicBezTo>
                <a:cubicBezTo>
                  <a:pt x="258" y="17"/>
                  <a:pt x="259" y="17"/>
                  <a:pt x="259" y="17"/>
                </a:cubicBezTo>
                <a:moveTo>
                  <a:pt x="266" y="15"/>
                </a:moveTo>
                <a:cubicBezTo>
                  <a:pt x="267" y="14"/>
                  <a:pt x="267" y="14"/>
                  <a:pt x="268" y="14"/>
                </a:cubicBezTo>
                <a:cubicBezTo>
                  <a:pt x="268" y="14"/>
                  <a:pt x="268" y="14"/>
                  <a:pt x="268" y="14"/>
                </a:cubicBezTo>
                <a:cubicBezTo>
                  <a:pt x="267" y="14"/>
                  <a:pt x="267" y="14"/>
                  <a:pt x="267" y="14"/>
                </a:cubicBezTo>
                <a:cubicBezTo>
                  <a:pt x="267" y="14"/>
                  <a:pt x="267" y="14"/>
                  <a:pt x="267" y="14"/>
                </a:cubicBezTo>
                <a:cubicBezTo>
                  <a:pt x="266" y="15"/>
                  <a:pt x="266" y="15"/>
                  <a:pt x="266" y="15"/>
                </a:cubicBezTo>
                <a:cubicBezTo>
                  <a:pt x="266" y="15"/>
                  <a:pt x="266" y="15"/>
                  <a:pt x="266" y="15"/>
                </a:cubicBezTo>
                <a:moveTo>
                  <a:pt x="269" y="14"/>
                </a:moveTo>
                <a:cubicBezTo>
                  <a:pt x="269" y="14"/>
                  <a:pt x="269" y="14"/>
                  <a:pt x="269" y="14"/>
                </a:cubicBezTo>
                <a:cubicBezTo>
                  <a:pt x="269" y="14"/>
                  <a:pt x="269" y="14"/>
                  <a:pt x="268" y="14"/>
                </a:cubicBezTo>
                <a:cubicBezTo>
                  <a:pt x="267" y="14"/>
                  <a:pt x="267" y="14"/>
                  <a:pt x="266" y="15"/>
                </a:cubicBezTo>
                <a:cubicBezTo>
                  <a:pt x="269" y="14"/>
                  <a:pt x="269" y="14"/>
                  <a:pt x="269" y="14"/>
                </a:cubicBezTo>
                <a:moveTo>
                  <a:pt x="267" y="14"/>
                </a:moveTo>
                <a:cubicBezTo>
                  <a:pt x="268" y="14"/>
                  <a:pt x="268" y="14"/>
                  <a:pt x="268" y="14"/>
                </a:cubicBezTo>
                <a:cubicBezTo>
                  <a:pt x="269" y="14"/>
                  <a:pt x="269" y="14"/>
                  <a:pt x="270" y="13"/>
                </a:cubicBezTo>
                <a:cubicBezTo>
                  <a:pt x="269" y="14"/>
                  <a:pt x="268" y="14"/>
                  <a:pt x="268" y="14"/>
                </a:cubicBezTo>
                <a:cubicBezTo>
                  <a:pt x="267" y="14"/>
                  <a:pt x="267" y="14"/>
                  <a:pt x="267" y="14"/>
                </a:cubicBezTo>
                <a:cubicBezTo>
                  <a:pt x="267" y="14"/>
                  <a:pt x="267" y="14"/>
                  <a:pt x="267" y="14"/>
                </a:cubicBezTo>
                <a:moveTo>
                  <a:pt x="270" y="13"/>
                </a:moveTo>
                <a:cubicBezTo>
                  <a:pt x="274" y="12"/>
                  <a:pt x="274" y="12"/>
                  <a:pt x="274" y="12"/>
                </a:cubicBezTo>
                <a:cubicBezTo>
                  <a:pt x="274" y="12"/>
                  <a:pt x="274" y="12"/>
                  <a:pt x="274" y="12"/>
                </a:cubicBezTo>
                <a:cubicBezTo>
                  <a:pt x="275" y="12"/>
                  <a:pt x="275" y="12"/>
                  <a:pt x="275" y="12"/>
                </a:cubicBezTo>
                <a:cubicBezTo>
                  <a:pt x="275" y="12"/>
                  <a:pt x="275" y="12"/>
                  <a:pt x="275" y="12"/>
                </a:cubicBezTo>
                <a:cubicBezTo>
                  <a:pt x="273" y="13"/>
                  <a:pt x="272" y="13"/>
                  <a:pt x="270" y="13"/>
                </a:cubicBezTo>
                <a:cubicBezTo>
                  <a:pt x="269" y="14"/>
                  <a:pt x="269" y="14"/>
                  <a:pt x="268" y="14"/>
                </a:cubicBezTo>
                <a:cubicBezTo>
                  <a:pt x="270" y="13"/>
                  <a:pt x="270" y="13"/>
                  <a:pt x="270" y="13"/>
                </a:cubicBezTo>
                <a:moveTo>
                  <a:pt x="279" y="11"/>
                </a:moveTo>
                <a:cubicBezTo>
                  <a:pt x="279" y="11"/>
                  <a:pt x="279" y="11"/>
                  <a:pt x="279" y="11"/>
                </a:cubicBezTo>
                <a:cubicBezTo>
                  <a:pt x="280" y="11"/>
                  <a:pt x="281" y="11"/>
                  <a:pt x="281" y="10"/>
                </a:cubicBezTo>
                <a:cubicBezTo>
                  <a:pt x="284" y="10"/>
                  <a:pt x="284" y="10"/>
                  <a:pt x="284" y="10"/>
                </a:cubicBezTo>
                <a:cubicBezTo>
                  <a:pt x="284" y="10"/>
                  <a:pt x="284" y="10"/>
                  <a:pt x="284" y="10"/>
                </a:cubicBezTo>
                <a:cubicBezTo>
                  <a:pt x="283" y="10"/>
                  <a:pt x="283" y="10"/>
                  <a:pt x="283" y="10"/>
                </a:cubicBezTo>
                <a:cubicBezTo>
                  <a:pt x="282" y="10"/>
                  <a:pt x="281" y="10"/>
                  <a:pt x="280" y="11"/>
                </a:cubicBezTo>
                <a:cubicBezTo>
                  <a:pt x="280" y="11"/>
                  <a:pt x="280" y="11"/>
                  <a:pt x="280" y="11"/>
                </a:cubicBezTo>
                <a:cubicBezTo>
                  <a:pt x="279" y="11"/>
                  <a:pt x="279" y="11"/>
                  <a:pt x="279" y="11"/>
                </a:cubicBezTo>
                <a:moveTo>
                  <a:pt x="286" y="9"/>
                </a:moveTo>
                <a:cubicBezTo>
                  <a:pt x="287" y="9"/>
                  <a:pt x="287" y="9"/>
                  <a:pt x="287" y="9"/>
                </a:cubicBezTo>
                <a:cubicBezTo>
                  <a:pt x="289" y="9"/>
                  <a:pt x="289" y="9"/>
                  <a:pt x="289" y="9"/>
                </a:cubicBezTo>
                <a:cubicBezTo>
                  <a:pt x="290" y="8"/>
                  <a:pt x="290" y="8"/>
                  <a:pt x="290" y="8"/>
                </a:cubicBezTo>
                <a:cubicBezTo>
                  <a:pt x="288" y="9"/>
                  <a:pt x="288" y="9"/>
                  <a:pt x="288" y="9"/>
                </a:cubicBezTo>
                <a:cubicBezTo>
                  <a:pt x="287" y="9"/>
                  <a:pt x="287" y="9"/>
                  <a:pt x="287" y="9"/>
                </a:cubicBezTo>
                <a:cubicBezTo>
                  <a:pt x="286" y="9"/>
                  <a:pt x="286" y="9"/>
                  <a:pt x="286" y="9"/>
                </a:cubicBezTo>
                <a:cubicBezTo>
                  <a:pt x="286" y="9"/>
                  <a:pt x="286" y="9"/>
                  <a:pt x="286" y="9"/>
                </a:cubicBezTo>
                <a:moveTo>
                  <a:pt x="293" y="8"/>
                </a:moveTo>
                <a:cubicBezTo>
                  <a:pt x="294" y="7"/>
                  <a:pt x="294" y="7"/>
                  <a:pt x="294" y="7"/>
                </a:cubicBezTo>
                <a:cubicBezTo>
                  <a:pt x="298" y="7"/>
                  <a:pt x="298" y="7"/>
                  <a:pt x="298" y="7"/>
                </a:cubicBezTo>
                <a:cubicBezTo>
                  <a:pt x="298" y="7"/>
                  <a:pt x="298" y="7"/>
                  <a:pt x="298" y="7"/>
                </a:cubicBezTo>
                <a:cubicBezTo>
                  <a:pt x="296" y="7"/>
                  <a:pt x="296" y="7"/>
                  <a:pt x="296" y="7"/>
                </a:cubicBezTo>
                <a:cubicBezTo>
                  <a:pt x="293" y="8"/>
                  <a:pt x="293" y="8"/>
                  <a:pt x="293" y="8"/>
                </a:cubicBezTo>
                <a:cubicBezTo>
                  <a:pt x="292" y="8"/>
                  <a:pt x="292" y="8"/>
                  <a:pt x="292" y="8"/>
                </a:cubicBezTo>
                <a:cubicBezTo>
                  <a:pt x="292" y="8"/>
                  <a:pt x="291" y="8"/>
                  <a:pt x="291" y="8"/>
                </a:cubicBezTo>
                <a:cubicBezTo>
                  <a:pt x="293" y="8"/>
                  <a:pt x="293" y="8"/>
                  <a:pt x="293" y="8"/>
                </a:cubicBezTo>
                <a:moveTo>
                  <a:pt x="298" y="7"/>
                </a:moveTo>
                <a:cubicBezTo>
                  <a:pt x="298" y="7"/>
                  <a:pt x="298" y="7"/>
                  <a:pt x="298" y="7"/>
                </a:cubicBezTo>
                <a:cubicBezTo>
                  <a:pt x="298" y="7"/>
                  <a:pt x="298" y="7"/>
                  <a:pt x="298" y="7"/>
                </a:cubicBezTo>
                <a:cubicBezTo>
                  <a:pt x="298" y="7"/>
                  <a:pt x="298" y="7"/>
                  <a:pt x="298" y="7"/>
                </a:cubicBezTo>
                <a:moveTo>
                  <a:pt x="309" y="5"/>
                </a:moveTo>
                <a:cubicBezTo>
                  <a:pt x="314" y="4"/>
                  <a:pt x="314" y="4"/>
                  <a:pt x="314" y="4"/>
                </a:cubicBezTo>
                <a:cubicBezTo>
                  <a:pt x="315" y="4"/>
                  <a:pt x="315" y="4"/>
                  <a:pt x="315" y="4"/>
                </a:cubicBezTo>
                <a:cubicBezTo>
                  <a:pt x="314" y="4"/>
                  <a:pt x="313" y="4"/>
                  <a:pt x="312" y="4"/>
                </a:cubicBezTo>
                <a:cubicBezTo>
                  <a:pt x="311" y="4"/>
                  <a:pt x="311" y="4"/>
                  <a:pt x="311" y="4"/>
                </a:cubicBezTo>
                <a:cubicBezTo>
                  <a:pt x="308" y="5"/>
                  <a:pt x="308" y="5"/>
                  <a:pt x="308" y="5"/>
                </a:cubicBezTo>
                <a:cubicBezTo>
                  <a:pt x="309" y="5"/>
                  <a:pt x="309" y="5"/>
                  <a:pt x="309" y="5"/>
                </a:cubicBezTo>
                <a:moveTo>
                  <a:pt x="315" y="4"/>
                </a:moveTo>
                <a:cubicBezTo>
                  <a:pt x="315" y="4"/>
                  <a:pt x="315" y="4"/>
                  <a:pt x="315" y="4"/>
                </a:cubicBezTo>
                <a:cubicBezTo>
                  <a:pt x="315" y="4"/>
                  <a:pt x="315" y="4"/>
                  <a:pt x="315" y="4"/>
                </a:cubicBezTo>
                <a:cubicBezTo>
                  <a:pt x="315" y="4"/>
                  <a:pt x="315" y="4"/>
                  <a:pt x="315" y="4"/>
                </a:cubicBezTo>
                <a:moveTo>
                  <a:pt x="295" y="7"/>
                </a:moveTo>
                <a:cubicBezTo>
                  <a:pt x="295" y="7"/>
                  <a:pt x="295" y="7"/>
                  <a:pt x="295" y="7"/>
                </a:cubicBezTo>
                <a:cubicBezTo>
                  <a:pt x="295" y="7"/>
                  <a:pt x="295" y="7"/>
                  <a:pt x="294" y="8"/>
                </a:cubicBezTo>
                <a:cubicBezTo>
                  <a:pt x="295" y="7"/>
                  <a:pt x="295" y="7"/>
                  <a:pt x="295" y="7"/>
                </a:cubicBezTo>
                <a:moveTo>
                  <a:pt x="295" y="7"/>
                </a:moveTo>
                <a:cubicBezTo>
                  <a:pt x="296" y="7"/>
                  <a:pt x="296" y="7"/>
                  <a:pt x="296" y="7"/>
                </a:cubicBezTo>
                <a:cubicBezTo>
                  <a:pt x="298" y="7"/>
                  <a:pt x="298" y="7"/>
                  <a:pt x="298" y="7"/>
                </a:cubicBezTo>
                <a:cubicBezTo>
                  <a:pt x="301" y="6"/>
                  <a:pt x="301" y="6"/>
                  <a:pt x="301" y="6"/>
                </a:cubicBezTo>
                <a:cubicBezTo>
                  <a:pt x="300" y="6"/>
                  <a:pt x="300" y="6"/>
                  <a:pt x="300" y="6"/>
                </a:cubicBezTo>
                <a:cubicBezTo>
                  <a:pt x="303" y="6"/>
                  <a:pt x="303" y="6"/>
                  <a:pt x="303" y="6"/>
                </a:cubicBezTo>
                <a:cubicBezTo>
                  <a:pt x="305" y="5"/>
                  <a:pt x="305" y="5"/>
                  <a:pt x="305" y="5"/>
                </a:cubicBezTo>
                <a:cubicBezTo>
                  <a:pt x="305" y="5"/>
                  <a:pt x="305" y="5"/>
                  <a:pt x="305" y="5"/>
                </a:cubicBezTo>
                <a:cubicBezTo>
                  <a:pt x="305" y="5"/>
                  <a:pt x="305" y="5"/>
                  <a:pt x="305" y="5"/>
                </a:cubicBezTo>
                <a:cubicBezTo>
                  <a:pt x="302" y="6"/>
                  <a:pt x="300" y="6"/>
                  <a:pt x="297" y="7"/>
                </a:cubicBezTo>
                <a:cubicBezTo>
                  <a:pt x="296" y="7"/>
                  <a:pt x="296" y="7"/>
                  <a:pt x="295" y="7"/>
                </a:cubicBezTo>
                <a:cubicBezTo>
                  <a:pt x="295" y="7"/>
                  <a:pt x="295" y="7"/>
                  <a:pt x="295" y="7"/>
                </a:cubicBezTo>
                <a:moveTo>
                  <a:pt x="2" y="405"/>
                </a:moveTo>
                <a:cubicBezTo>
                  <a:pt x="2" y="405"/>
                  <a:pt x="2" y="405"/>
                  <a:pt x="2" y="405"/>
                </a:cubicBezTo>
                <a:cubicBezTo>
                  <a:pt x="2" y="406"/>
                  <a:pt x="2" y="406"/>
                  <a:pt x="2" y="406"/>
                </a:cubicBezTo>
                <a:cubicBezTo>
                  <a:pt x="2" y="405"/>
                  <a:pt x="2" y="405"/>
                  <a:pt x="2" y="405"/>
                </a:cubicBezTo>
                <a:moveTo>
                  <a:pt x="2" y="404"/>
                </a:moveTo>
                <a:cubicBezTo>
                  <a:pt x="2" y="403"/>
                  <a:pt x="2" y="402"/>
                  <a:pt x="1" y="401"/>
                </a:cubicBezTo>
                <a:cubicBezTo>
                  <a:pt x="2" y="401"/>
                  <a:pt x="2" y="401"/>
                  <a:pt x="2" y="402"/>
                </a:cubicBezTo>
                <a:cubicBezTo>
                  <a:pt x="2" y="405"/>
                  <a:pt x="2" y="405"/>
                  <a:pt x="2" y="405"/>
                </a:cubicBezTo>
                <a:cubicBezTo>
                  <a:pt x="2" y="404"/>
                  <a:pt x="2" y="404"/>
                  <a:pt x="2" y="404"/>
                </a:cubicBezTo>
                <a:moveTo>
                  <a:pt x="1" y="383"/>
                </a:moveTo>
                <a:cubicBezTo>
                  <a:pt x="1" y="385"/>
                  <a:pt x="1" y="386"/>
                  <a:pt x="1" y="388"/>
                </a:cubicBezTo>
                <a:cubicBezTo>
                  <a:pt x="1" y="392"/>
                  <a:pt x="1" y="395"/>
                  <a:pt x="1" y="398"/>
                </a:cubicBezTo>
                <a:cubicBezTo>
                  <a:pt x="1" y="399"/>
                  <a:pt x="1" y="399"/>
                  <a:pt x="1" y="399"/>
                </a:cubicBezTo>
                <a:cubicBezTo>
                  <a:pt x="1" y="394"/>
                  <a:pt x="1" y="388"/>
                  <a:pt x="1" y="383"/>
                </a:cubicBezTo>
                <a:moveTo>
                  <a:pt x="23" y="243"/>
                </a:moveTo>
                <a:cubicBezTo>
                  <a:pt x="24" y="240"/>
                  <a:pt x="26" y="236"/>
                  <a:pt x="27" y="232"/>
                </a:cubicBezTo>
                <a:cubicBezTo>
                  <a:pt x="26" y="235"/>
                  <a:pt x="25" y="237"/>
                  <a:pt x="25" y="239"/>
                </a:cubicBezTo>
                <a:cubicBezTo>
                  <a:pt x="23" y="243"/>
                  <a:pt x="23" y="243"/>
                  <a:pt x="23" y="243"/>
                </a:cubicBezTo>
                <a:cubicBezTo>
                  <a:pt x="23" y="243"/>
                  <a:pt x="23" y="243"/>
                  <a:pt x="23" y="243"/>
                </a:cubicBezTo>
                <a:moveTo>
                  <a:pt x="33" y="217"/>
                </a:moveTo>
                <a:cubicBezTo>
                  <a:pt x="33" y="218"/>
                  <a:pt x="33" y="218"/>
                  <a:pt x="33" y="219"/>
                </a:cubicBezTo>
                <a:cubicBezTo>
                  <a:pt x="31" y="224"/>
                  <a:pt x="29" y="228"/>
                  <a:pt x="27" y="232"/>
                </a:cubicBezTo>
                <a:cubicBezTo>
                  <a:pt x="26" y="236"/>
                  <a:pt x="24" y="240"/>
                  <a:pt x="23" y="243"/>
                </a:cubicBezTo>
                <a:cubicBezTo>
                  <a:pt x="27" y="232"/>
                  <a:pt x="29" y="227"/>
                  <a:pt x="33" y="217"/>
                </a:cubicBezTo>
                <a:moveTo>
                  <a:pt x="33" y="217"/>
                </a:moveTo>
                <a:cubicBezTo>
                  <a:pt x="33" y="217"/>
                  <a:pt x="33" y="217"/>
                  <a:pt x="33" y="217"/>
                </a:cubicBezTo>
                <a:cubicBezTo>
                  <a:pt x="33" y="218"/>
                  <a:pt x="33" y="218"/>
                  <a:pt x="33" y="218"/>
                </a:cubicBezTo>
                <a:cubicBezTo>
                  <a:pt x="33" y="219"/>
                  <a:pt x="33" y="219"/>
                  <a:pt x="33" y="219"/>
                </a:cubicBezTo>
                <a:cubicBezTo>
                  <a:pt x="33" y="218"/>
                  <a:pt x="33" y="218"/>
                  <a:pt x="33" y="217"/>
                </a:cubicBezTo>
                <a:moveTo>
                  <a:pt x="47" y="190"/>
                </a:moveTo>
                <a:cubicBezTo>
                  <a:pt x="47" y="190"/>
                  <a:pt x="48" y="189"/>
                  <a:pt x="48" y="188"/>
                </a:cubicBezTo>
                <a:cubicBezTo>
                  <a:pt x="48" y="189"/>
                  <a:pt x="48" y="189"/>
                  <a:pt x="47" y="190"/>
                </a:cubicBezTo>
                <a:cubicBezTo>
                  <a:pt x="47" y="190"/>
                  <a:pt x="47" y="190"/>
                  <a:pt x="47" y="190"/>
                </a:cubicBezTo>
                <a:cubicBezTo>
                  <a:pt x="47" y="190"/>
                  <a:pt x="47" y="190"/>
                  <a:pt x="47" y="190"/>
                </a:cubicBezTo>
                <a:moveTo>
                  <a:pt x="47" y="190"/>
                </a:moveTo>
                <a:cubicBezTo>
                  <a:pt x="47" y="190"/>
                  <a:pt x="48" y="189"/>
                  <a:pt x="48" y="188"/>
                </a:cubicBezTo>
                <a:cubicBezTo>
                  <a:pt x="48" y="189"/>
                  <a:pt x="47" y="190"/>
                  <a:pt x="47" y="190"/>
                </a:cubicBezTo>
                <a:cubicBezTo>
                  <a:pt x="52" y="181"/>
                  <a:pt x="55" y="177"/>
                  <a:pt x="59" y="170"/>
                </a:cubicBezTo>
                <a:cubicBezTo>
                  <a:pt x="55" y="176"/>
                  <a:pt x="52" y="182"/>
                  <a:pt x="48" y="188"/>
                </a:cubicBezTo>
                <a:cubicBezTo>
                  <a:pt x="48" y="189"/>
                  <a:pt x="47" y="190"/>
                  <a:pt x="47" y="190"/>
                </a:cubicBezTo>
                <a:cubicBezTo>
                  <a:pt x="47" y="190"/>
                  <a:pt x="47" y="190"/>
                  <a:pt x="47" y="190"/>
                </a:cubicBezTo>
                <a:moveTo>
                  <a:pt x="135" y="87"/>
                </a:moveTo>
                <a:cubicBezTo>
                  <a:pt x="136" y="86"/>
                  <a:pt x="136" y="85"/>
                  <a:pt x="137" y="85"/>
                </a:cubicBezTo>
                <a:cubicBezTo>
                  <a:pt x="138" y="84"/>
                  <a:pt x="139" y="83"/>
                  <a:pt x="140" y="82"/>
                </a:cubicBezTo>
                <a:cubicBezTo>
                  <a:pt x="140" y="82"/>
                  <a:pt x="140" y="82"/>
                  <a:pt x="140" y="82"/>
                </a:cubicBezTo>
                <a:cubicBezTo>
                  <a:pt x="138" y="83"/>
                  <a:pt x="138" y="83"/>
                  <a:pt x="138" y="83"/>
                </a:cubicBezTo>
                <a:cubicBezTo>
                  <a:pt x="134" y="87"/>
                  <a:pt x="134" y="87"/>
                  <a:pt x="134" y="87"/>
                </a:cubicBezTo>
                <a:cubicBezTo>
                  <a:pt x="134" y="87"/>
                  <a:pt x="134" y="87"/>
                  <a:pt x="134" y="87"/>
                </a:cubicBezTo>
                <a:cubicBezTo>
                  <a:pt x="135" y="87"/>
                  <a:pt x="135" y="87"/>
                  <a:pt x="135" y="87"/>
                </a:cubicBezTo>
                <a:moveTo>
                  <a:pt x="140" y="81"/>
                </a:moveTo>
                <a:cubicBezTo>
                  <a:pt x="141" y="81"/>
                  <a:pt x="141" y="81"/>
                  <a:pt x="141" y="81"/>
                </a:cubicBezTo>
                <a:cubicBezTo>
                  <a:pt x="143" y="79"/>
                  <a:pt x="143" y="79"/>
                  <a:pt x="143" y="79"/>
                </a:cubicBezTo>
                <a:cubicBezTo>
                  <a:pt x="140" y="81"/>
                  <a:pt x="137" y="83"/>
                  <a:pt x="137" y="84"/>
                </a:cubicBezTo>
                <a:cubicBezTo>
                  <a:pt x="137" y="84"/>
                  <a:pt x="139" y="82"/>
                  <a:pt x="140" y="81"/>
                </a:cubicBezTo>
                <a:moveTo>
                  <a:pt x="231" y="28"/>
                </a:moveTo>
                <a:cubicBezTo>
                  <a:pt x="233" y="28"/>
                  <a:pt x="233" y="28"/>
                  <a:pt x="233" y="28"/>
                </a:cubicBezTo>
                <a:cubicBezTo>
                  <a:pt x="237" y="26"/>
                  <a:pt x="237" y="26"/>
                  <a:pt x="237" y="26"/>
                </a:cubicBezTo>
                <a:cubicBezTo>
                  <a:pt x="237" y="26"/>
                  <a:pt x="237" y="26"/>
                  <a:pt x="237" y="26"/>
                </a:cubicBezTo>
                <a:cubicBezTo>
                  <a:pt x="236" y="25"/>
                  <a:pt x="236" y="25"/>
                  <a:pt x="236" y="25"/>
                </a:cubicBezTo>
                <a:cubicBezTo>
                  <a:pt x="231" y="28"/>
                  <a:pt x="231" y="28"/>
                  <a:pt x="231" y="28"/>
                </a:cubicBezTo>
                <a:cubicBezTo>
                  <a:pt x="228" y="29"/>
                  <a:pt x="228" y="29"/>
                  <a:pt x="228" y="29"/>
                </a:cubicBezTo>
                <a:cubicBezTo>
                  <a:pt x="228" y="30"/>
                  <a:pt x="228" y="30"/>
                  <a:pt x="228" y="30"/>
                </a:cubicBezTo>
                <a:cubicBezTo>
                  <a:pt x="231" y="28"/>
                  <a:pt x="231" y="28"/>
                  <a:pt x="231" y="28"/>
                </a:cubicBezTo>
                <a:moveTo>
                  <a:pt x="695" y="448"/>
                </a:moveTo>
                <a:cubicBezTo>
                  <a:pt x="695" y="447"/>
                  <a:pt x="695" y="446"/>
                  <a:pt x="695" y="445"/>
                </a:cubicBezTo>
                <a:cubicBezTo>
                  <a:pt x="695" y="445"/>
                  <a:pt x="695" y="444"/>
                  <a:pt x="695" y="444"/>
                </a:cubicBezTo>
                <a:cubicBezTo>
                  <a:pt x="695" y="443"/>
                  <a:pt x="696" y="443"/>
                  <a:pt x="696" y="443"/>
                </a:cubicBezTo>
                <a:cubicBezTo>
                  <a:pt x="696" y="443"/>
                  <a:pt x="696" y="440"/>
                  <a:pt x="694" y="436"/>
                </a:cubicBezTo>
                <a:cubicBezTo>
                  <a:pt x="694" y="436"/>
                  <a:pt x="694" y="436"/>
                  <a:pt x="694" y="433"/>
                </a:cubicBezTo>
                <a:cubicBezTo>
                  <a:pt x="694" y="432"/>
                  <a:pt x="694" y="432"/>
                  <a:pt x="694" y="432"/>
                </a:cubicBezTo>
                <a:cubicBezTo>
                  <a:pt x="693" y="433"/>
                  <a:pt x="693" y="433"/>
                  <a:pt x="693" y="433"/>
                </a:cubicBezTo>
                <a:cubicBezTo>
                  <a:pt x="692" y="435"/>
                  <a:pt x="692" y="435"/>
                  <a:pt x="692" y="435"/>
                </a:cubicBezTo>
                <a:cubicBezTo>
                  <a:pt x="692" y="435"/>
                  <a:pt x="692" y="437"/>
                  <a:pt x="692" y="438"/>
                </a:cubicBezTo>
                <a:cubicBezTo>
                  <a:pt x="692" y="438"/>
                  <a:pt x="692" y="438"/>
                  <a:pt x="692" y="439"/>
                </a:cubicBezTo>
                <a:cubicBezTo>
                  <a:pt x="692" y="439"/>
                  <a:pt x="692" y="439"/>
                  <a:pt x="692" y="439"/>
                </a:cubicBezTo>
                <a:cubicBezTo>
                  <a:pt x="692" y="440"/>
                  <a:pt x="692" y="441"/>
                  <a:pt x="692" y="441"/>
                </a:cubicBezTo>
                <a:cubicBezTo>
                  <a:pt x="691" y="444"/>
                  <a:pt x="691" y="444"/>
                  <a:pt x="691" y="444"/>
                </a:cubicBezTo>
                <a:cubicBezTo>
                  <a:pt x="690" y="447"/>
                  <a:pt x="690" y="449"/>
                  <a:pt x="690" y="450"/>
                </a:cubicBezTo>
                <a:cubicBezTo>
                  <a:pt x="690" y="451"/>
                  <a:pt x="691" y="453"/>
                  <a:pt x="691" y="453"/>
                </a:cubicBezTo>
                <a:cubicBezTo>
                  <a:pt x="692" y="453"/>
                  <a:pt x="692" y="453"/>
                  <a:pt x="694" y="453"/>
                </a:cubicBezTo>
                <a:cubicBezTo>
                  <a:pt x="694" y="451"/>
                  <a:pt x="695" y="449"/>
                  <a:pt x="695" y="448"/>
                </a:cubicBezTo>
                <a:moveTo>
                  <a:pt x="711" y="529"/>
                </a:moveTo>
                <a:cubicBezTo>
                  <a:pt x="714" y="522"/>
                  <a:pt x="714" y="522"/>
                  <a:pt x="714" y="522"/>
                </a:cubicBezTo>
                <a:cubicBezTo>
                  <a:pt x="714" y="522"/>
                  <a:pt x="715" y="520"/>
                  <a:pt x="715" y="520"/>
                </a:cubicBezTo>
                <a:cubicBezTo>
                  <a:pt x="714" y="521"/>
                  <a:pt x="713" y="521"/>
                  <a:pt x="712" y="522"/>
                </a:cubicBezTo>
                <a:cubicBezTo>
                  <a:pt x="712" y="522"/>
                  <a:pt x="712" y="522"/>
                  <a:pt x="711" y="523"/>
                </a:cubicBezTo>
                <a:cubicBezTo>
                  <a:pt x="712" y="523"/>
                  <a:pt x="712" y="523"/>
                  <a:pt x="712" y="523"/>
                </a:cubicBezTo>
                <a:cubicBezTo>
                  <a:pt x="711" y="524"/>
                  <a:pt x="711" y="525"/>
                  <a:pt x="711" y="525"/>
                </a:cubicBezTo>
                <a:cubicBezTo>
                  <a:pt x="711" y="525"/>
                  <a:pt x="711" y="525"/>
                  <a:pt x="711" y="525"/>
                </a:cubicBezTo>
                <a:cubicBezTo>
                  <a:pt x="711" y="526"/>
                  <a:pt x="711" y="526"/>
                  <a:pt x="710" y="527"/>
                </a:cubicBezTo>
                <a:cubicBezTo>
                  <a:pt x="710" y="528"/>
                  <a:pt x="710" y="528"/>
                  <a:pt x="710" y="528"/>
                </a:cubicBezTo>
                <a:cubicBezTo>
                  <a:pt x="710" y="528"/>
                  <a:pt x="710" y="528"/>
                  <a:pt x="710" y="528"/>
                </a:cubicBezTo>
                <a:cubicBezTo>
                  <a:pt x="710" y="528"/>
                  <a:pt x="711" y="527"/>
                  <a:pt x="711" y="527"/>
                </a:cubicBezTo>
                <a:cubicBezTo>
                  <a:pt x="711" y="527"/>
                  <a:pt x="711" y="526"/>
                  <a:pt x="712" y="527"/>
                </a:cubicBezTo>
                <a:cubicBezTo>
                  <a:pt x="711" y="527"/>
                  <a:pt x="711" y="528"/>
                  <a:pt x="711" y="529"/>
                </a:cubicBezTo>
                <a:cubicBezTo>
                  <a:pt x="711" y="528"/>
                  <a:pt x="711" y="528"/>
                  <a:pt x="711" y="528"/>
                </a:cubicBezTo>
                <a:cubicBezTo>
                  <a:pt x="711" y="528"/>
                  <a:pt x="711" y="528"/>
                  <a:pt x="711" y="528"/>
                </a:cubicBezTo>
                <a:cubicBezTo>
                  <a:pt x="711" y="529"/>
                  <a:pt x="710" y="530"/>
                  <a:pt x="710" y="531"/>
                </a:cubicBezTo>
                <a:cubicBezTo>
                  <a:pt x="710" y="531"/>
                  <a:pt x="710" y="531"/>
                  <a:pt x="710" y="531"/>
                </a:cubicBezTo>
                <a:cubicBezTo>
                  <a:pt x="710" y="531"/>
                  <a:pt x="710" y="531"/>
                  <a:pt x="710" y="531"/>
                </a:cubicBezTo>
                <a:cubicBezTo>
                  <a:pt x="710" y="530"/>
                  <a:pt x="710" y="530"/>
                  <a:pt x="711" y="529"/>
                </a:cubicBezTo>
                <a:moveTo>
                  <a:pt x="712" y="517"/>
                </a:moveTo>
                <a:cubicBezTo>
                  <a:pt x="712" y="517"/>
                  <a:pt x="712" y="516"/>
                  <a:pt x="712" y="516"/>
                </a:cubicBezTo>
                <a:cubicBezTo>
                  <a:pt x="712" y="515"/>
                  <a:pt x="712" y="515"/>
                  <a:pt x="712" y="515"/>
                </a:cubicBezTo>
                <a:cubicBezTo>
                  <a:pt x="713" y="515"/>
                  <a:pt x="713" y="514"/>
                  <a:pt x="713" y="514"/>
                </a:cubicBezTo>
                <a:cubicBezTo>
                  <a:pt x="713" y="514"/>
                  <a:pt x="713" y="515"/>
                  <a:pt x="712" y="515"/>
                </a:cubicBezTo>
                <a:cubicBezTo>
                  <a:pt x="712" y="515"/>
                  <a:pt x="712" y="516"/>
                  <a:pt x="712" y="516"/>
                </a:cubicBezTo>
                <a:cubicBezTo>
                  <a:pt x="712" y="517"/>
                  <a:pt x="712" y="517"/>
                  <a:pt x="712" y="517"/>
                </a:cubicBezTo>
                <a:moveTo>
                  <a:pt x="728" y="487"/>
                </a:moveTo>
                <a:cubicBezTo>
                  <a:pt x="734" y="465"/>
                  <a:pt x="734" y="465"/>
                  <a:pt x="734" y="465"/>
                </a:cubicBezTo>
                <a:cubicBezTo>
                  <a:pt x="733" y="469"/>
                  <a:pt x="733" y="469"/>
                  <a:pt x="733" y="469"/>
                </a:cubicBezTo>
                <a:cubicBezTo>
                  <a:pt x="732" y="471"/>
                  <a:pt x="732" y="473"/>
                  <a:pt x="731" y="475"/>
                </a:cubicBezTo>
                <a:cubicBezTo>
                  <a:pt x="731" y="476"/>
                  <a:pt x="731" y="476"/>
                  <a:pt x="731" y="476"/>
                </a:cubicBezTo>
                <a:cubicBezTo>
                  <a:pt x="731" y="475"/>
                  <a:pt x="731" y="475"/>
                  <a:pt x="731" y="474"/>
                </a:cubicBezTo>
                <a:cubicBezTo>
                  <a:pt x="731" y="473"/>
                  <a:pt x="731" y="473"/>
                  <a:pt x="731" y="473"/>
                </a:cubicBezTo>
                <a:cubicBezTo>
                  <a:pt x="731" y="474"/>
                  <a:pt x="731" y="474"/>
                  <a:pt x="731" y="474"/>
                </a:cubicBezTo>
                <a:cubicBezTo>
                  <a:pt x="728" y="480"/>
                  <a:pt x="727" y="486"/>
                  <a:pt x="725" y="493"/>
                </a:cubicBezTo>
                <a:cubicBezTo>
                  <a:pt x="725" y="493"/>
                  <a:pt x="725" y="493"/>
                  <a:pt x="725" y="493"/>
                </a:cubicBezTo>
                <a:cubicBezTo>
                  <a:pt x="725" y="494"/>
                  <a:pt x="725" y="494"/>
                  <a:pt x="725" y="494"/>
                </a:cubicBezTo>
                <a:cubicBezTo>
                  <a:pt x="723" y="498"/>
                  <a:pt x="723" y="498"/>
                  <a:pt x="722" y="501"/>
                </a:cubicBezTo>
                <a:cubicBezTo>
                  <a:pt x="722" y="504"/>
                  <a:pt x="721" y="504"/>
                  <a:pt x="721" y="504"/>
                </a:cubicBezTo>
                <a:cubicBezTo>
                  <a:pt x="722" y="504"/>
                  <a:pt x="722" y="504"/>
                  <a:pt x="722" y="504"/>
                </a:cubicBezTo>
                <a:cubicBezTo>
                  <a:pt x="728" y="487"/>
                  <a:pt x="728" y="487"/>
                  <a:pt x="728" y="487"/>
                </a:cubicBezTo>
                <a:moveTo>
                  <a:pt x="714" y="506"/>
                </a:moveTo>
                <a:cubicBezTo>
                  <a:pt x="715" y="505"/>
                  <a:pt x="715" y="503"/>
                  <a:pt x="716" y="502"/>
                </a:cubicBezTo>
                <a:cubicBezTo>
                  <a:pt x="716" y="501"/>
                  <a:pt x="716" y="501"/>
                  <a:pt x="716" y="501"/>
                </a:cubicBezTo>
                <a:cubicBezTo>
                  <a:pt x="716" y="500"/>
                  <a:pt x="716" y="500"/>
                  <a:pt x="716" y="500"/>
                </a:cubicBezTo>
                <a:cubicBezTo>
                  <a:pt x="716" y="500"/>
                  <a:pt x="716" y="500"/>
                  <a:pt x="716" y="500"/>
                </a:cubicBezTo>
                <a:cubicBezTo>
                  <a:pt x="716" y="500"/>
                  <a:pt x="716" y="499"/>
                  <a:pt x="716" y="496"/>
                </a:cubicBezTo>
                <a:cubicBezTo>
                  <a:pt x="718" y="491"/>
                  <a:pt x="718" y="491"/>
                  <a:pt x="718" y="491"/>
                </a:cubicBezTo>
                <a:cubicBezTo>
                  <a:pt x="715" y="496"/>
                  <a:pt x="715" y="502"/>
                  <a:pt x="715" y="503"/>
                </a:cubicBezTo>
                <a:cubicBezTo>
                  <a:pt x="715" y="503"/>
                  <a:pt x="715" y="503"/>
                  <a:pt x="715" y="504"/>
                </a:cubicBezTo>
                <a:cubicBezTo>
                  <a:pt x="714" y="505"/>
                  <a:pt x="714" y="506"/>
                  <a:pt x="714" y="506"/>
                </a:cubicBezTo>
                <a:cubicBezTo>
                  <a:pt x="714" y="506"/>
                  <a:pt x="714" y="506"/>
                  <a:pt x="714" y="506"/>
                </a:cubicBezTo>
                <a:moveTo>
                  <a:pt x="719" y="481"/>
                </a:moveTo>
                <a:cubicBezTo>
                  <a:pt x="719" y="480"/>
                  <a:pt x="719" y="480"/>
                  <a:pt x="719" y="480"/>
                </a:cubicBezTo>
                <a:cubicBezTo>
                  <a:pt x="719" y="480"/>
                  <a:pt x="719" y="480"/>
                  <a:pt x="719" y="481"/>
                </a:cubicBezTo>
                <a:cubicBezTo>
                  <a:pt x="719" y="481"/>
                  <a:pt x="719" y="481"/>
                  <a:pt x="719" y="481"/>
                </a:cubicBezTo>
                <a:moveTo>
                  <a:pt x="719" y="485"/>
                </a:moveTo>
                <a:cubicBezTo>
                  <a:pt x="719" y="484"/>
                  <a:pt x="719" y="484"/>
                  <a:pt x="719" y="484"/>
                </a:cubicBezTo>
                <a:cubicBezTo>
                  <a:pt x="719" y="483"/>
                  <a:pt x="719" y="482"/>
                  <a:pt x="719" y="482"/>
                </a:cubicBezTo>
                <a:cubicBezTo>
                  <a:pt x="720" y="479"/>
                  <a:pt x="720" y="479"/>
                  <a:pt x="720" y="479"/>
                </a:cubicBezTo>
                <a:cubicBezTo>
                  <a:pt x="719" y="478"/>
                  <a:pt x="719" y="478"/>
                  <a:pt x="719" y="478"/>
                </a:cubicBezTo>
                <a:cubicBezTo>
                  <a:pt x="719" y="479"/>
                  <a:pt x="719" y="479"/>
                  <a:pt x="719" y="479"/>
                </a:cubicBezTo>
                <a:cubicBezTo>
                  <a:pt x="719" y="480"/>
                  <a:pt x="719" y="480"/>
                  <a:pt x="719" y="482"/>
                </a:cubicBezTo>
                <a:cubicBezTo>
                  <a:pt x="719" y="485"/>
                  <a:pt x="719" y="485"/>
                  <a:pt x="718" y="486"/>
                </a:cubicBezTo>
                <a:cubicBezTo>
                  <a:pt x="719" y="485"/>
                  <a:pt x="719" y="485"/>
                  <a:pt x="719" y="485"/>
                </a:cubicBezTo>
                <a:moveTo>
                  <a:pt x="720" y="475"/>
                </a:moveTo>
                <a:cubicBezTo>
                  <a:pt x="720" y="475"/>
                  <a:pt x="720" y="474"/>
                  <a:pt x="720" y="474"/>
                </a:cubicBezTo>
                <a:cubicBezTo>
                  <a:pt x="720" y="473"/>
                  <a:pt x="720" y="473"/>
                  <a:pt x="720" y="473"/>
                </a:cubicBezTo>
                <a:cubicBezTo>
                  <a:pt x="720" y="472"/>
                  <a:pt x="720" y="471"/>
                  <a:pt x="720" y="471"/>
                </a:cubicBezTo>
                <a:cubicBezTo>
                  <a:pt x="720" y="470"/>
                  <a:pt x="720" y="470"/>
                  <a:pt x="720" y="470"/>
                </a:cubicBezTo>
                <a:cubicBezTo>
                  <a:pt x="720" y="470"/>
                  <a:pt x="720" y="471"/>
                  <a:pt x="720" y="471"/>
                </a:cubicBezTo>
                <a:cubicBezTo>
                  <a:pt x="720" y="472"/>
                  <a:pt x="720" y="472"/>
                  <a:pt x="719" y="473"/>
                </a:cubicBezTo>
                <a:cubicBezTo>
                  <a:pt x="719" y="474"/>
                  <a:pt x="719" y="474"/>
                  <a:pt x="719" y="475"/>
                </a:cubicBezTo>
                <a:cubicBezTo>
                  <a:pt x="719" y="475"/>
                  <a:pt x="719" y="475"/>
                  <a:pt x="719" y="475"/>
                </a:cubicBezTo>
                <a:cubicBezTo>
                  <a:pt x="719" y="475"/>
                  <a:pt x="719" y="475"/>
                  <a:pt x="719" y="475"/>
                </a:cubicBezTo>
                <a:cubicBezTo>
                  <a:pt x="719" y="475"/>
                  <a:pt x="719" y="475"/>
                  <a:pt x="719" y="475"/>
                </a:cubicBezTo>
                <a:cubicBezTo>
                  <a:pt x="719" y="475"/>
                  <a:pt x="719" y="475"/>
                  <a:pt x="719" y="475"/>
                </a:cubicBezTo>
                <a:cubicBezTo>
                  <a:pt x="719" y="475"/>
                  <a:pt x="719" y="475"/>
                  <a:pt x="719" y="475"/>
                </a:cubicBezTo>
                <a:cubicBezTo>
                  <a:pt x="719" y="475"/>
                  <a:pt x="719" y="475"/>
                  <a:pt x="719" y="475"/>
                </a:cubicBezTo>
                <a:cubicBezTo>
                  <a:pt x="719" y="475"/>
                  <a:pt x="719" y="475"/>
                  <a:pt x="719" y="475"/>
                </a:cubicBezTo>
                <a:cubicBezTo>
                  <a:pt x="719" y="475"/>
                  <a:pt x="719" y="475"/>
                  <a:pt x="719" y="475"/>
                </a:cubicBezTo>
                <a:cubicBezTo>
                  <a:pt x="719" y="475"/>
                  <a:pt x="719" y="475"/>
                  <a:pt x="719" y="475"/>
                </a:cubicBezTo>
                <a:cubicBezTo>
                  <a:pt x="720" y="475"/>
                  <a:pt x="720" y="475"/>
                  <a:pt x="720" y="475"/>
                </a:cubicBezTo>
                <a:moveTo>
                  <a:pt x="721" y="502"/>
                </a:moveTo>
                <a:cubicBezTo>
                  <a:pt x="721" y="502"/>
                  <a:pt x="723" y="495"/>
                  <a:pt x="723" y="494"/>
                </a:cubicBezTo>
                <a:cubicBezTo>
                  <a:pt x="722" y="495"/>
                  <a:pt x="722" y="495"/>
                  <a:pt x="721" y="497"/>
                </a:cubicBezTo>
                <a:cubicBezTo>
                  <a:pt x="721" y="497"/>
                  <a:pt x="721" y="497"/>
                  <a:pt x="721" y="497"/>
                </a:cubicBezTo>
                <a:cubicBezTo>
                  <a:pt x="723" y="492"/>
                  <a:pt x="723" y="492"/>
                  <a:pt x="723" y="492"/>
                </a:cubicBezTo>
                <a:cubicBezTo>
                  <a:pt x="723" y="492"/>
                  <a:pt x="723" y="492"/>
                  <a:pt x="723" y="492"/>
                </a:cubicBezTo>
                <a:cubicBezTo>
                  <a:pt x="722" y="491"/>
                  <a:pt x="722" y="491"/>
                  <a:pt x="722" y="491"/>
                </a:cubicBezTo>
                <a:cubicBezTo>
                  <a:pt x="723" y="490"/>
                  <a:pt x="723" y="489"/>
                  <a:pt x="723" y="488"/>
                </a:cubicBezTo>
                <a:cubicBezTo>
                  <a:pt x="724" y="486"/>
                  <a:pt x="724" y="484"/>
                  <a:pt x="725" y="482"/>
                </a:cubicBezTo>
                <a:cubicBezTo>
                  <a:pt x="724" y="482"/>
                  <a:pt x="724" y="482"/>
                  <a:pt x="724" y="482"/>
                </a:cubicBezTo>
                <a:cubicBezTo>
                  <a:pt x="724" y="482"/>
                  <a:pt x="724" y="482"/>
                  <a:pt x="724" y="482"/>
                </a:cubicBezTo>
                <a:cubicBezTo>
                  <a:pt x="724" y="480"/>
                  <a:pt x="725" y="477"/>
                  <a:pt x="726" y="474"/>
                </a:cubicBezTo>
                <a:cubicBezTo>
                  <a:pt x="725" y="475"/>
                  <a:pt x="725" y="475"/>
                  <a:pt x="725" y="475"/>
                </a:cubicBezTo>
                <a:cubicBezTo>
                  <a:pt x="725" y="475"/>
                  <a:pt x="725" y="475"/>
                  <a:pt x="725" y="475"/>
                </a:cubicBezTo>
                <a:cubicBezTo>
                  <a:pt x="725" y="475"/>
                  <a:pt x="724" y="474"/>
                  <a:pt x="725" y="473"/>
                </a:cubicBezTo>
                <a:cubicBezTo>
                  <a:pt x="725" y="472"/>
                  <a:pt x="725" y="472"/>
                  <a:pt x="725" y="472"/>
                </a:cubicBezTo>
                <a:cubicBezTo>
                  <a:pt x="725" y="471"/>
                  <a:pt x="725" y="464"/>
                  <a:pt x="725" y="461"/>
                </a:cubicBezTo>
                <a:cubicBezTo>
                  <a:pt x="725" y="461"/>
                  <a:pt x="725" y="461"/>
                  <a:pt x="725" y="457"/>
                </a:cubicBezTo>
                <a:cubicBezTo>
                  <a:pt x="725" y="457"/>
                  <a:pt x="724" y="458"/>
                  <a:pt x="724" y="458"/>
                </a:cubicBezTo>
                <a:cubicBezTo>
                  <a:pt x="724" y="458"/>
                  <a:pt x="723" y="456"/>
                  <a:pt x="723" y="455"/>
                </a:cubicBezTo>
                <a:cubicBezTo>
                  <a:pt x="722" y="455"/>
                  <a:pt x="722" y="456"/>
                  <a:pt x="722" y="458"/>
                </a:cubicBezTo>
                <a:cubicBezTo>
                  <a:pt x="722" y="461"/>
                  <a:pt x="722" y="461"/>
                  <a:pt x="722" y="465"/>
                </a:cubicBezTo>
                <a:cubicBezTo>
                  <a:pt x="723" y="468"/>
                  <a:pt x="721" y="470"/>
                  <a:pt x="721" y="473"/>
                </a:cubicBezTo>
                <a:cubicBezTo>
                  <a:pt x="721" y="473"/>
                  <a:pt x="721" y="473"/>
                  <a:pt x="721" y="473"/>
                </a:cubicBezTo>
                <a:cubicBezTo>
                  <a:pt x="722" y="474"/>
                  <a:pt x="722" y="474"/>
                  <a:pt x="722" y="474"/>
                </a:cubicBezTo>
                <a:cubicBezTo>
                  <a:pt x="722" y="475"/>
                  <a:pt x="721" y="478"/>
                  <a:pt x="721" y="481"/>
                </a:cubicBezTo>
                <a:cubicBezTo>
                  <a:pt x="721" y="481"/>
                  <a:pt x="720" y="481"/>
                  <a:pt x="720" y="482"/>
                </a:cubicBezTo>
                <a:cubicBezTo>
                  <a:pt x="720" y="485"/>
                  <a:pt x="720" y="488"/>
                  <a:pt x="719" y="491"/>
                </a:cubicBezTo>
                <a:cubicBezTo>
                  <a:pt x="719" y="494"/>
                  <a:pt x="718" y="497"/>
                  <a:pt x="717" y="500"/>
                </a:cubicBezTo>
                <a:cubicBezTo>
                  <a:pt x="716" y="506"/>
                  <a:pt x="715" y="512"/>
                  <a:pt x="713" y="517"/>
                </a:cubicBezTo>
                <a:cubicBezTo>
                  <a:pt x="714" y="516"/>
                  <a:pt x="715" y="515"/>
                  <a:pt x="715" y="514"/>
                </a:cubicBezTo>
                <a:cubicBezTo>
                  <a:pt x="715" y="514"/>
                  <a:pt x="716" y="513"/>
                  <a:pt x="716" y="513"/>
                </a:cubicBezTo>
                <a:cubicBezTo>
                  <a:pt x="716" y="513"/>
                  <a:pt x="718" y="508"/>
                  <a:pt x="719" y="506"/>
                </a:cubicBezTo>
                <a:cubicBezTo>
                  <a:pt x="719" y="506"/>
                  <a:pt x="719" y="506"/>
                  <a:pt x="719" y="505"/>
                </a:cubicBezTo>
                <a:cubicBezTo>
                  <a:pt x="720" y="503"/>
                  <a:pt x="720" y="503"/>
                  <a:pt x="720" y="503"/>
                </a:cubicBezTo>
                <a:cubicBezTo>
                  <a:pt x="720" y="504"/>
                  <a:pt x="720" y="504"/>
                  <a:pt x="720" y="504"/>
                </a:cubicBezTo>
                <a:cubicBezTo>
                  <a:pt x="720" y="503"/>
                  <a:pt x="720" y="503"/>
                  <a:pt x="721" y="502"/>
                </a:cubicBezTo>
                <a:moveTo>
                  <a:pt x="482" y="16"/>
                </a:moveTo>
                <a:cubicBezTo>
                  <a:pt x="480" y="15"/>
                  <a:pt x="479" y="15"/>
                  <a:pt x="479" y="15"/>
                </a:cubicBezTo>
                <a:cubicBezTo>
                  <a:pt x="479" y="15"/>
                  <a:pt x="479" y="15"/>
                  <a:pt x="479" y="15"/>
                </a:cubicBezTo>
                <a:cubicBezTo>
                  <a:pt x="478" y="15"/>
                  <a:pt x="478" y="15"/>
                  <a:pt x="478" y="15"/>
                </a:cubicBezTo>
                <a:cubicBezTo>
                  <a:pt x="478" y="15"/>
                  <a:pt x="478" y="15"/>
                  <a:pt x="478" y="15"/>
                </a:cubicBezTo>
                <a:cubicBezTo>
                  <a:pt x="478" y="15"/>
                  <a:pt x="478" y="15"/>
                  <a:pt x="478" y="15"/>
                </a:cubicBezTo>
                <a:cubicBezTo>
                  <a:pt x="479" y="15"/>
                  <a:pt x="479" y="15"/>
                  <a:pt x="479" y="15"/>
                </a:cubicBezTo>
                <a:cubicBezTo>
                  <a:pt x="480" y="15"/>
                  <a:pt x="480" y="15"/>
                  <a:pt x="481" y="15"/>
                </a:cubicBezTo>
                <a:cubicBezTo>
                  <a:pt x="481" y="15"/>
                  <a:pt x="481" y="15"/>
                  <a:pt x="481" y="15"/>
                </a:cubicBezTo>
                <a:cubicBezTo>
                  <a:pt x="481" y="16"/>
                  <a:pt x="482" y="16"/>
                  <a:pt x="482" y="16"/>
                </a:cubicBezTo>
                <a:cubicBezTo>
                  <a:pt x="483" y="16"/>
                  <a:pt x="483" y="16"/>
                  <a:pt x="483" y="16"/>
                </a:cubicBezTo>
                <a:cubicBezTo>
                  <a:pt x="483" y="16"/>
                  <a:pt x="483" y="16"/>
                  <a:pt x="483" y="16"/>
                </a:cubicBezTo>
                <a:cubicBezTo>
                  <a:pt x="483" y="16"/>
                  <a:pt x="482" y="16"/>
                  <a:pt x="482" y="16"/>
                </a:cubicBezTo>
                <a:moveTo>
                  <a:pt x="492" y="21"/>
                </a:moveTo>
                <a:cubicBezTo>
                  <a:pt x="492" y="20"/>
                  <a:pt x="488" y="19"/>
                  <a:pt x="488" y="19"/>
                </a:cubicBezTo>
                <a:cubicBezTo>
                  <a:pt x="488" y="19"/>
                  <a:pt x="488" y="19"/>
                  <a:pt x="488" y="19"/>
                </a:cubicBezTo>
                <a:cubicBezTo>
                  <a:pt x="489" y="20"/>
                  <a:pt x="490" y="20"/>
                  <a:pt x="490" y="20"/>
                </a:cubicBezTo>
                <a:cubicBezTo>
                  <a:pt x="491" y="20"/>
                  <a:pt x="491" y="20"/>
                  <a:pt x="491" y="21"/>
                </a:cubicBezTo>
                <a:cubicBezTo>
                  <a:pt x="491" y="20"/>
                  <a:pt x="491" y="20"/>
                  <a:pt x="491" y="20"/>
                </a:cubicBezTo>
                <a:cubicBezTo>
                  <a:pt x="491" y="20"/>
                  <a:pt x="492" y="21"/>
                  <a:pt x="492" y="21"/>
                </a:cubicBezTo>
                <a:cubicBezTo>
                  <a:pt x="492" y="21"/>
                  <a:pt x="492" y="21"/>
                  <a:pt x="492" y="21"/>
                </a:cubicBezTo>
                <a:moveTo>
                  <a:pt x="476" y="14"/>
                </a:moveTo>
                <a:cubicBezTo>
                  <a:pt x="475" y="14"/>
                  <a:pt x="475" y="14"/>
                  <a:pt x="474" y="14"/>
                </a:cubicBezTo>
                <a:cubicBezTo>
                  <a:pt x="474" y="13"/>
                  <a:pt x="473" y="13"/>
                  <a:pt x="473" y="13"/>
                </a:cubicBezTo>
                <a:cubicBezTo>
                  <a:pt x="473" y="13"/>
                  <a:pt x="473" y="13"/>
                  <a:pt x="473" y="13"/>
                </a:cubicBezTo>
                <a:cubicBezTo>
                  <a:pt x="469" y="12"/>
                  <a:pt x="468" y="12"/>
                  <a:pt x="467" y="12"/>
                </a:cubicBezTo>
                <a:cubicBezTo>
                  <a:pt x="468" y="12"/>
                  <a:pt x="469" y="12"/>
                  <a:pt x="469" y="12"/>
                </a:cubicBezTo>
                <a:cubicBezTo>
                  <a:pt x="469" y="12"/>
                  <a:pt x="469" y="12"/>
                  <a:pt x="469" y="12"/>
                </a:cubicBezTo>
                <a:cubicBezTo>
                  <a:pt x="467" y="12"/>
                  <a:pt x="465" y="11"/>
                  <a:pt x="463" y="11"/>
                </a:cubicBezTo>
                <a:cubicBezTo>
                  <a:pt x="463" y="11"/>
                  <a:pt x="463" y="11"/>
                  <a:pt x="463" y="11"/>
                </a:cubicBezTo>
                <a:cubicBezTo>
                  <a:pt x="465" y="12"/>
                  <a:pt x="468" y="12"/>
                  <a:pt x="470" y="13"/>
                </a:cubicBezTo>
                <a:cubicBezTo>
                  <a:pt x="470" y="13"/>
                  <a:pt x="470" y="13"/>
                  <a:pt x="470" y="13"/>
                </a:cubicBezTo>
                <a:cubicBezTo>
                  <a:pt x="482" y="17"/>
                  <a:pt x="482" y="17"/>
                  <a:pt x="483" y="17"/>
                </a:cubicBezTo>
                <a:cubicBezTo>
                  <a:pt x="482" y="16"/>
                  <a:pt x="480" y="16"/>
                  <a:pt x="479" y="15"/>
                </a:cubicBezTo>
                <a:cubicBezTo>
                  <a:pt x="480" y="16"/>
                  <a:pt x="480" y="16"/>
                  <a:pt x="480" y="16"/>
                </a:cubicBezTo>
                <a:cubicBezTo>
                  <a:pt x="480" y="16"/>
                  <a:pt x="480" y="16"/>
                  <a:pt x="480" y="16"/>
                </a:cubicBezTo>
                <a:cubicBezTo>
                  <a:pt x="479" y="15"/>
                  <a:pt x="479" y="15"/>
                  <a:pt x="478" y="15"/>
                </a:cubicBezTo>
                <a:cubicBezTo>
                  <a:pt x="479" y="15"/>
                  <a:pt x="479" y="15"/>
                  <a:pt x="479" y="15"/>
                </a:cubicBezTo>
                <a:cubicBezTo>
                  <a:pt x="478" y="15"/>
                  <a:pt x="478" y="15"/>
                  <a:pt x="478" y="15"/>
                </a:cubicBezTo>
                <a:cubicBezTo>
                  <a:pt x="478" y="15"/>
                  <a:pt x="478" y="15"/>
                  <a:pt x="478" y="15"/>
                </a:cubicBezTo>
                <a:cubicBezTo>
                  <a:pt x="478" y="15"/>
                  <a:pt x="477" y="14"/>
                  <a:pt x="476" y="14"/>
                </a:cubicBezTo>
                <a:moveTo>
                  <a:pt x="460" y="10"/>
                </a:moveTo>
                <a:cubicBezTo>
                  <a:pt x="455" y="9"/>
                  <a:pt x="455" y="9"/>
                  <a:pt x="455" y="9"/>
                </a:cubicBezTo>
                <a:cubicBezTo>
                  <a:pt x="455" y="9"/>
                  <a:pt x="456" y="9"/>
                  <a:pt x="457" y="10"/>
                </a:cubicBezTo>
                <a:cubicBezTo>
                  <a:pt x="457" y="10"/>
                  <a:pt x="457" y="10"/>
                  <a:pt x="455" y="9"/>
                </a:cubicBezTo>
                <a:cubicBezTo>
                  <a:pt x="454" y="9"/>
                  <a:pt x="454" y="9"/>
                  <a:pt x="453" y="9"/>
                </a:cubicBezTo>
                <a:cubicBezTo>
                  <a:pt x="453" y="9"/>
                  <a:pt x="453" y="9"/>
                  <a:pt x="453" y="9"/>
                </a:cubicBezTo>
                <a:cubicBezTo>
                  <a:pt x="454" y="9"/>
                  <a:pt x="455" y="9"/>
                  <a:pt x="456" y="10"/>
                </a:cubicBezTo>
                <a:cubicBezTo>
                  <a:pt x="455" y="10"/>
                  <a:pt x="455" y="10"/>
                  <a:pt x="455" y="10"/>
                </a:cubicBezTo>
                <a:cubicBezTo>
                  <a:pt x="456" y="10"/>
                  <a:pt x="457" y="10"/>
                  <a:pt x="458" y="10"/>
                </a:cubicBezTo>
                <a:cubicBezTo>
                  <a:pt x="457" y="10"/>
                  <a:pt x="457" y="10"/>
                  <a:pt x="457" y="10"/>
                </a:cubicBezTo>
                <a:cubicBezTo>
                  <a:pt x="458" y="11"/>
                  <a:pt x="459" y="11"/>
                  <a:pt x="460" y="11"/>
                </a:cubicBezTo>
                <a:cubicBezTo>
                  <a:pt x="461" y="11"/>
                  <a:pt x="461" y="11"/>
                  <a:pt x="461" y="11"/>
                </a:cubicBezTo>
                <a:cubicBezTo>
                  <a:pt x="462" y="11"/>
                  <a:pt x="462" y="11"/>
                  <a:pt x="466" y="13"/>
                </a:cubicBezTo>
                <a:cubicBezTo>
                  <a:pt x="467" y="13"/>
                  <a:pt x="467" y="13"/>
                  <a:pt x="467" y="13"/>
                </a:cubicBezTo>
                <a:cubicBezTo>
                  <a:pt x="468" y="13"/>
                  <a:pt x="469" y="13"/>
                  <a:pt x="470" y="13"/>
                </a:cubicBezTo>
                <a:cubicBezTo>
                  <a:pt x="470" y="13"/>
                  <a:pt x="470" y="13"/>
                  <a:pt x="470" y="13"/>
                </a:cubicBezTo>
                <a:cubicBezTo>
                  <a:pt x="471" y="13"/>
                  <a:pt x="471" y="13"/>
                  <a:pt x="471" y="13"/>
                </a:cubicBezTo>
                <a:cubicBezTo>
                  <a:pt x="471" y="13"/>
                  <a:pt x="471" y="13"/>
                  <a:pt x="471" y="13"/>
                </a:cubicBezTo>
                <a:cubicBezTo>
                  <a:pt x="470" y="13"/>
                  <a:pt x="470" y="13"/>
                  <a:pt x="469" y="13"/>
                </a:cubicBezTo>
                <a:cubicBezTo>
                  <a:pt x="468" y="12"/>
                  <a:pt x="467" y="12"/>
                  <a:pt x="466" y="12"/>
                </a:cubicBezTo>
                <a:cubicBezTo>
                  <a:pt x="464" y="12"/>
                  <a:pt x="462" y="11"/>
                  <a:pt x="460" y="10"/>
                </a:cubicBezTo>
                <a:moveTo>
                  <a:pt x="445" y="7"/>
                </a:moveTo>
                <a:cubicBezTo>
                  <a:pt x="444" y="7"/>
                  <a:pt x="444" y="7"/>
                  <a:pt x="444" y="7"/>
                </a:cubicBezTo>
                <a:cubicBezTo>
                  <a:pt x="444" y="7"/>
                  <a:pt x="444" y="7"/>
                  <a:pt x="444" y="7"/>
                </a:cubicBezTo>
                <a:cubicBezTo>
                  <a:pt x="443" y="7"/>
                  <a:pt x="443" y="7"/>
                  <a:pt x="443" y="7"/>
                </a:cubicBezTo>
                <a:cubicBezTo>
                  <a:pt x="440" y="6"/>
                  <a:pt x="439" y="6"/>
                  <a:pt x="438" y="6"/>
                </a:cubicBezTo>
                <a:cubicBezTo>
                  <a:pt x="440" y="6"/>
                  <a:pt x="441" y="6"/>
                  <a:pt x="442" y="7"/>
                </a:cubicBezTo>
                <a:cubicBezTo>
                  <a:pt x="442" y="7"/>
                  <a:pt x="442" y="7"/>
                  <a:pt x="442" y="7"/>
                </a:cubicBezTo>
                <a:cubicBezTo>
                  <a:pt x="444" y="7"/>
                  <a:pt x="445" y="7"/>
                  <a:pt x="447" y="8"/>
                </a:cubicBezTo>
                <a:cubicBezTo>
                  <a:pt x="447" y="8"/>
                  <a:pt x="447" y="8"/>
                  <a:pt x="447" y="8"/>
                </a:cubicBezTo>
                <a:cubicBezTo>
                  <a:pt x="450" y="9"/>
                  <a:pt x="450" y="9"/>
                  <a:pt x="450" y="9"/>
                </a:cubicBezTo>
                <a:cubicBezTo>
                  <a:pt x="450" y="9"/>
                  <a:pt x="450" y="9"/>
                  <a:pt x="450" y="9"/>
                </a:cubicBezTo>
                <a:cubicBezTo>
                  <a:pt x="450" y="9"/>
                  <a:pt x="450" y="9"/>
                  <a:pt x="450" y="9"/>
                </a:cubicBezTo>
                <a:cubicBezTo>
                  <a:pt x="451" y="9"/>
                  <a:pt x="452" y="9"/>
                  <a:pt x="452" y="9"/>
                </a:cubicBezTo>
                <a:cubicBezTo>
                  <a:pt x="454" y="9"/>
                  <a:pt x="454" y="9"/>
                  <a:pt x="454" y="9"/>
                </a:cubicBezTo>
                <a:cubicBezTo>
                  <a:pt x="454" y="9"/>
                  <a:pt x="453" y="9"/>
                  <a:pt x="452" y="9"/>
                </a:cubicBezTo>
                <a:cubicBezTo>
                  <a:pt x="453" y="9"/>
                  <a:pt x="453" y="9"/>
                  <a:pt x="453" y="9"/>
                </a:cubicBezTo>
                <a:cubicBezTo>
                  <a:pt x="452" y="9"/>
                  <a:pt x="452" y="9"/>
                  <a:pt x="451" y="9"/>
                </a:cubicBezTo>
                <a:cubicBezTo>
                  <a:pt x="451" y="8"/>
                  <a:pt x="451" y="8"/>
                  <a:pt x="451" y="8"/>
                </a:cubicBezTo>
                <a:cubicBezTo>
                  <a:pt x="451" y="8"/>
                  <a:pt x="451" y="8"/>
                  <a:pt x="449" y="8"/>
                </a:cubicBezTo>
                <a:cubicBezTo>
                  <a:pt x="448" y="8"/>
                  <a:pt x="447" y="7"/>
                  <a:pt x="446" y="7"/>
                </a:cubicBezTo>
                <a:cubicBezTo>
                  <a:pt x="446" y="7"/>
                  <a:pt x="446" y="7"/>
                  <a:pt x="446" y="7"/>
                </a:cubicBezTo>
                <a:cubicBezTo>
                  <a:pt x="446" y="7"/>
                  <a:pt x="445" y="7"/>
                  <a:pt x="445" y="7"/>
                </a:cubicBezTo>
                <a:moveTo>
                  <a:pt x="459" y="11"/>
                </a:moveTo>
                <a:cubicBezTo>
                  <a:pt x="458" y="10"/>
                  <a:pt x="458" y="10"/>
                  <a:pt x="458" y="10"/>
                </a:cubicBezTo>
                <a:cubicBezTo>
                  <a:pt x="457" y="10"/>
                  <a:pt x="457" y="10"/>
                  <a:pt x="457" y="10"/>
                </a:cubicBezTo>
                <a:cubicBezTo>
                  <a:pt x="456" y="10"/>
                  <a:pt x="456" y="10"/>
                  <a:pt x="456" y="10"/>
                </a:cubicBezTo>
                <a:cubicBezTo>
                  <a:pt x="456" y="10"/>
                  <a:pt x="456" y="10"/>
                  <a:pt x="456" y="10"/>
                </a:cubicBezTo>
                <a:cubicBezTo>
                  <a:pt x="455" y="10"/>
                  <a:pt x="454" y="10"/>
                  <a:pt x="454" y="10"/>
                </a:cubicBezTo>
                <a:cubicBezTo>
                  <a:pt x="454" y="10"/>
                  <a:pt x="454" y="10"/>
                  <a:pt x="454" y="10"/>
                </a:cubicBezTo>
                <a:cubicBezTo>
                  <a:pt x="453" y="9"/>
                  <a:pt x="453" y="9"/>
                  <a:pt x="453" y="9"/>
                </a:cubicBezTo>
                <a:cubicBezTo>
                  <a:pt x="454" y="10"/>
                  <a:pt x="454" y="10"/>
                  <a:pt x="454" y="10"/>
                </a:cubicBezTo>
                <a:cubicBezTo>
                  <a:pt x="454" y="10"/>
                  <a:pt x="454" y="10"/>
                  <a:pt x="454" y="10"/>
                </a:cubicBezTo>
                <a:cubicBezTo>
                  <a:pt x="454" y="10"/>
                  <a:pt x="454" y="10"/>
                  <a:pt x="454" y="10"/>
                </a:cubicBezTo>
                <a:cubicBezTo>
                  <a:pt x="457" y="10"/>
                  <a:pt x="457" y="10"/>
                  <a:pt x="458" y="11"/>
                </a:cubicBezTo>
                <a:cubicBezTo>
                  <a:pt x="458" y="11"/>
                  <a:pt x="458" y="11"/>
                  <a:pt x="458" y="11"/>
                </a:cubicBezTo>
                <a:cubicBezTo>
                  <a:pt x="458" y="11"/>
                  <a:pt x="459" y="11"/>
                  <a:pt x="460" y="11"/>
                </a:cubicBezTo>
                <a:cubicBezTo>
                  <a:pt x="460" y="11"/>
                  <a:pt x="460" y="11"/>
                  <a:pt x="460" y="11"/>
                </a:cubicBezTo>
                <a:cubicBezTo>
                  <a:pt x="460" y="11"/>
                  <a:pt x="459" y="11"/>
                  <a:pt x="459" y="11"/>
                </a:cubicBezTo>
                <a:moveTo>
                  <a:pt x="440" y="6"/>
                </a:moveTo>
                <a:cubicBezTo>
                  <a:pt x="440" y="6"/>
                  <a:pt x="437" y="6"/>
                  <a:pt x="436" y="6"/>
                </a:cubicBezTo>
                <a:cubicBezTo>
                  <a:pt x="437" y="6"/>
                  <a:pt x="437" y="6"/>
                  <a:pt x="437" y="6"/>
                </a:cubicBezTo>
                <a:cubicBezTo>
                  <a:pt x="437" y="6"/>
                  <a:pt x="436" y="6"/>
                  <a:pt x="436" y="6"/>
                </a:cubicBezTo>
                <a:cubicBezTo>
                  <a:pt x="437" y="6"/>
                  <a:pt x="437" y="6"/>
                  <a:pt x="437" y="6"/>
                </a:cubicBezTo>
                <a:cubicBezTo>
                  <a:pt x="438" y="6"/>
                  <a:pt x="439" y="6"/>
                  <a:pt x="440" y="6"/>
                </a:cubicBezTo>
                <a:cubicBezTo>
                  <a:pt x="440" y="7"/>
                  <a:pt x="441" y="7"/>
                  <a:pt x="442" y="7"/>
                </a:cubicBezTo>
                <a:cubicBezTo>
                  <a:pt x="442" y="7"/>
                  <a:pt x="442" y="7"/>
                  <a:pt x="442" y="7"/>
                </a:cubicBezTo>
                <a:cubicBezTo>
                  <a:pt x="441" y="7"/>
                  <a:pt x="441" y="7"/>
                  <a:pt x="440" y="6"/>
                </a:cubicBezTo>
                <a:moveTo>
                  <a:pt x="487" y="60"/>
                </a:moveTo>
                <a:cubicBezTo>
                  <a:pt x="487" y="59"/>
                  <a:pt x="487" y="59"/>
                  <a:pt x="486" y="59"/>
                </a:cubicBezTo>
                <a:cubicBezTo>
                  <a:pt x="485" y="59"/>
                  <a:pt x="485" y="59"/>
                  <a:pt x="485" y="59"/>
                </a:cubicBezTo>
                <a:cubicBezTo>
                  <a:pt x="484" y="58"/>
                  <a:pt x="484" y="58"/>
                  <a:pt x="484" y="58"/>
                </a:cubicBezTo>
                <a:cubicBezTo>
                  <a:pt x="483" y="58"/>
                  <a:pt x="482" y="58"/>
                  <a:pt x="480" y="58"/>
                </a:cubicBezTo>
                <a:cubicBezTo>
                  <a:pt x="481" y="58"/>
                  <a:pt x="481" y="58"/>
                  <a:pt x="481" y="58"/>
                </a:cubicBezTo>
                <a:cubicBezTo>
                  <a:pt x="482" y="59"/>
                  <a:pt x="482" y="59"/>
                  <a:pt x="482" y="59"/>
                </a:cubicBezTo>
                <a:cubicBezTo>
                  <a:pt x="483" y="60"/>
                  <a:pt x="483" y="61"/>
                  <a:pt x="484" y="62"/>
                </a:cubicBezTo>
                <a:cubicBezTo>
                  <a:pt x="485" y="62"/>
                  <a:pt x="485" y="62"/>
                  <a:pt x="486" y="62"/>
                </a:cubicBezTo>
                <a:cubicBezTo>
                  <a:pt x="487" y="62"/>
                  <a:pt x="486" y="62"/>
                  <a:pt x="486" y="61"/>
                </a:cubicBezTo>
                <a:cubicBezTo>
                  <a:pt x="486" y="61"/>
                  <a:pt x="486" y="61"/>
                  <a:pt x="486" y="61"/>
                </a:cubicBezTo>
                <a:cubicBezTo>
                  <a:pt x="486" y="61"/>
                  <a:pt x="486" y="61"/>
                  <a:pt x="486" y="61"/>
                </a:cubicBezTo>
                <a:cubicBezTo>
                  <a:pt x="487" y="61"/>
                  <a:pt x="487" y="61"/>
                  <a:pt x="487" y="61"/>
                </a:cubicBezTo>
                <a:cubicBezTo>
                  <a:pt x="487" y="61"/>
                  <a:pt x="487" y="61"/>
                  <a:pt x="487" y="61"/>
                </a:cubicBezTo>
                <a:cubicBezTo>
                  <a:pt x="487" y="60"/>
                  <a:pt x="487" y="60"/>
                  <a:pt x="487" y="60"/>
                </a:cubicBezTo>
                <a:moveTo>
                  <a:pt x="473" y="23"/>
                </a:moveTo>
                <a:cubicBezTo>
                  <a:pt x="471" y="22"/>
                  <a:pt x="471" y="22"/>
                  <a:pt x="468" y="21"/>
                </a:cubicBezTo>
                <a:cubicBezTo>
                  <a:pt x="468" y="21"/>
                  <a:pt x="468" y="21"/>
                  <a:pt x="468" y="21"/>
                </a:cubicBezTo>
                <a:cubicBezTo>
                  <a:pt x="468" y="21"/>
                  <a:pt x="468" y="21"/>
                  <a:pt x="468" y="21"/>
                </a:cubicBezTo>
                <a:cubicBezTo>
                  <a:pt x="468" y="21"/>
                  <a:pt x="468" y="21"/>
                  <a:pt x="467" y="21"/>
                </a:cubicBezTo>
                <a:cubicBezTo>
                  <a:pt x="468" y="22"/>
                  <a:pt x="469" y="22"/>
                  <a:pt x="470" y="23"/>
                </a:cubicBezTo>
                <a:cubicBezTo>
                  <a:pt x="470" y="23"/>
                  <a:pt x="470" y="23"/>
                  <a:pt x="470" y="23"/>
                </a:cubicBezTo>
                <a:cubicBezTo>
                  <a:pt x="469" y="23"/>
                  <a:pt x="469" y="23"/>
                  <a:pt x="469" y="23"/>
                </a:cubicBezTo>
                <a:cubicBezTo>
                  <a:pt x="469" y="23"/>
                  <a:pt x="470" y="23"/>
                  <a:pt x="470" y="23"/>
                </a:cubicBezTo>
                <a:cubicBezTo>
                  <a:pt x="469" y="23"/>
                  <a:pt x="469" y="23"/>
                  <a:pt x="469" y="23"/>
                </a:cubicBezTo>
                <a:cubicBezTo>
                  <a:pt x="469" y="24"/>
                  <a:pt x="469" y="24"/>
                  <a:pt x="469" y="24"/>
                </a:cubicBezTo>
                <a:cubicBezTo>
                  <a:pt x="469" y="24"/>
                  <a:pt x="469" y="24"/>
                  <a:pt x="469" y="24"/>
                </a:cubicBezTo>
                <a:cubicBezTo>
                  <a:pt x="469" y="24"/>
                  <a:pt x="469" y="24"/>
                  <a:pt x="469" y="24"/>
                </a:cubicBezTo>
                <a:cubicBezTo>
                  <a:pt x="468" y="24"/>
                  <a:pt x="468" y="24"/>
                  <a:pt x="467" y="24"/>
                </a:cubicBezTo>
                <a:cubicBezTo>
                  <a:pt x="467" y="24"/>
                  <a:pt x="467" y="24"/>
                  <a:pt x="467" y="24"/>
                </a:cubicBezTo>
                <a:cubicBezTo>
                  <a:pt x="467" y="24"/>
                  <a:pt x="467" y="24"/>
                  <a:pt x="467" y="24"/>
                </a:cubicBezTo>
                <a:cubicBezTo>
                  <a:pt x="466" y="24"/>
                  <a:pt x="466" y="24"/>
                  <a:pt x="466" y="24"/>
                </a:cubicBezTo>
                <a:cubicBezTo>
                  <a:pt x="466" y="24"/>
                  <a:pt x="466" y="24"/>
                  <a:pt x="466" y="24"/>
                </a:cubicBezTo>
                <a:cubicBezTo>
                  <a:pt x="466" y="25"/>
                  <a:pt x="466" y="25"/>
                  <a:pt x="468" y="26"/>
                </a:cubicBezTo>
                <a:cubicBezTo>
                  <a:pt x="467" y="26"/>
                  <a:pt x="466" y="26"/>
                  <a:pt x="466" y="26"/>
                </a:cubicBezTo>
                <a:cubicBezTo>
                  <a:pt x="466" y="26"/>
                  <a:pt x="466" y="26"/>
                  <a:pt x="467" y="27"/>
                </a:cubicBezTo>
                <a:cubicBezTo>
                  <a:pt x="467" y="27"/>
                  <a:pt x="467" y="27"/>
                  <a:pt x="467" y="27"/>
                </a:cubicBezTo>
                <a:cubicBezTo>
                  <a:pt x="467" y="27"/>
                  <a:pt x="467" y="27"/>
                  <a:pt x="466" y="28"/>
                </a:cubicBezTo>
                <a:cubicBezTo>
                  <a:pt x="466" y="28"/>
                  <a:pt x="466" y="28"/>
                  <a:pt x="469" y="30"/>
                </a:cubicBezTo>
                <a:cubicBezTo>
                  <a:pt x="468" y="30"/>
                  <a:pt x="467" y="29"/>
                  <a:pt x="467" y="30"/>
                </a:cubicBezTo>
                <a:cubicBezTo>
                  <a:pt x="468" y="30"/>
                  <a:pt x="469" y="31"/>
                  <a:pt x="470" y="32"/>
                </a:cubicBezTo>
                <a:cubicBezTo>
                  <a:pt x="470" y="33"/>
                  <a:pt x="470" y="33"/>
                  <a:pt x="470" y="33"/>
                </a:cubicBezTo>
                <a:cubicBezTo>
                  <a:pt x="471" y="33"/>
                  <a:pt x="471" y="33"/>
                  <a:pt x="472" y="34"/>
                </a:cubicBezTo>
                <a:cubicBezTo>
                  <a:pt x="471" y="34"/>
                  <a:pt x="471" y="33"/>
                  <a:pt x="470" y="34"/>
                </a:cubicBezTo>
                <a:cubicBezTo>
                  <a:pt x="470" y="34"/>
                  <a:pt x="470" y="34"/>
                  <a:pt x="470" y="35"/>
                </a:cubicBezTo>
                <a:cubicBezTo>
                  <a:pt x="470" y="35"/>
                  <a:pt x="472" y="37"/>
                  <a:pt x="472" y="36"/>
                </a:cubicBezTo>
                <a:cubicBezTo>
                  <a:pt x="472" y="36"/>
                  <a:pt x="472" y="36"/>
                  <a:pt x="474" y="37"/>
                </a:cubicBezTo>
                <a:cubicBezTo>
                  <a:pt x="474" y="37"/>
                  <a:pt x="474" y="37"/>
                  <a:pt x="474" y="37"/>
                </a:cubicBezTo>
                <a:cubicBezTo>
                  <a:pt x="475" y="37"/>
                  <a:pt x="475" y="37"/>
                  <a:pt x="475" y="37"/>
                </a:cubicBezTo>
                <a:cubicBezTo>
                  <a:pt x="474" y="38"/>
                  <a:pt x="473" y="37"/>
                  <a:pt x="473" y="38"/>
                </a:cubicBezTo>
                <a:cubicBezTo>
                  <a:pt x="473" y="38"/>
                  <a:pt x="474" y="39"/>
                  <a:pt x="475" y="39"/>
                </a:cubicBezTo>
                <a:cubicBezTo>
                  <a:pt x="474" y="39"/>
                  <a:pt x="473" y="39"/>
                  <a:pt x="473" y="40"/>
                </a:cubicBezTo>
                <a:cubicBezTo>
                  <a:pt x="474" y="41"/>
                  <a:pt x="475" y="41"/>
                  <a:pt x="475" y="42"/>
                </a:cubicBezTo>
                <a:cubicBezTo>
                  <a:pt x="475" y="42"/>
                  <a:pt x="475" y="42"/>
                  <a:pt x="476" y="43"/>
                </a:cubicBezTo>
                <a:cubicBezTo>
                  <a:pt x="475" y="43"/>
                  <a:pt x="475" y="43"/>
                  <a:pt x="475" y="43"/>
                </a:cubicBezTo>
                <a:cubicBezTo>
                  <a:pt x="475" y="43"/>
                  <a:pt x="475" y="43"/>
                  <a:pt x="476" y="44"/>
                </a:cubicBezTo>
                <a:cubicBezTo>
                  <a:pt x="476" y="44"/>
                  <a:pt x="476" y="44"/>
                  <a:pt x="476" y="44"/>
                </a:cubicBezTo>
                <a:cubicBezTo>
                  <a:pt x="477" y="46"/>
                  <a:pt x="478" y="46"/>
                  <a:pt x="479" y="47"/>
                </a:cubicBezTo>
                <a:cubicBezTo>
                  <a:pt x="479" y="47"/>
                  <a:pt x="480" y="47"/>
                  <a:pt x="480" y="47"/>
                </a:cubicBezTo>
                <a:cubicBezTo>
                  <a:pt x="480" y="47"/>
                  <a:pt x="480" y="47"/>
                  <a:pt x="480" y="47"/>
                </a:cubicBezTo>
                <a:cubicBezTo>
                  <a:pt x="480" y="47"/>
                  <a:pt x="480" y="47"/>
                  <a:pt x="480" y="47"/>
                </a:cubicBezTo>
                <a:cubicBezTo>
                  <a:pt x="481" y="47"/>
                  <a:pt x="481" y="47"/>
                  <a:pt x="482" y="48"/>
                </a:cubicBezTo>
                <a:cubicBezTo>
                  <a:pt x="482" y="47"/>
                  <a:pt x="482" y="47"/>
                  <a:pt x="481" y="47"/>
                </a:cubicBezTo>
                <a:cubicBezTo>
                  <a:pt x="484" y="48"/>
                  <a:pt x="485" y="48"/>
                  <a:pt x="486" y="49"/>
                </a:cubicBezTo>
                <a:cubicBezTo>
                  <a:pt x="486" y="50"/>
                  <a:pt x="486" y="50"/>
                  <a:pt x="486" y="50"/>
                </a:cubicBezTo>
                <a:cubicBezTo>
                  <a:pt x="487" y="51"/>
                  <a:pt x="487" y="51"/>
                  <a:pt x="487" y="51"/>
                </a:cubicBezTo>
                <a:cubicBezTo>
                  <a:pt x="488" y="51"/>
                  <a:pt x="488" y="51"/>
                  <a:pt x="488" y="51"/>
                </a:cubicBezTo>
                <a:cubicBezTo>
                  <a:pt x="488" y="51"/>
                  <a:pt x="489" y="51"/>
                  <a:pt x="490" y="51"/>
                </a:cubicBezTo>
                <a:cubicBezTo>
                  <a:pt x="492" y="51"/>
                  <a:pt x="494" y="52"/>
                  <a:pt x="495" y="52"/>
                </a:cubicBezTo>
                <a:cubicBezTo>
                  <a:pt x="495" y="52"/>
                  <a:pt x="496" y="52"/>
                  <a:pt x="496" y="52"/>
                </a:cubicBezTo>
                <a:cubicBezTo>
                  <a:pt x="496" y="52"/>
                  <a:pt x="496" y="52"/>
                  <a:pt x="497" y="52"/>
                </a:cubicBezTo>
                <a:cubicBezTo>
                  <a:pt x="496" y="52"/>
                  <a:pt x="496" y="51"/>
                  <a:pt x="495" y="51"/>
                </a:cubicBezTo>
                <a:cubicBezTo>
                  <a:pt x="495" y="51"/>
                  <a:pt x="495" y="51"/>
                  <a:pt x="487" y="46"/>
                </a:cubicBezTo>
                <a:cubicBezTo>
                  <a:pt x="486" y="45"/>
                  <a:pt x="484" y="44"/>
                  <a:pt x="483" y="43"/>
                </a:cubicBezTo>
                <a:cubicBezTo>
                  <a:pt x="483" y="43"/>
                  <a:pt x="483" y="43"/>
                  <a:pt x="483" y="43"/>
                </a:cubicBezTo>
                <a:cubicBezTo>
                  <a:pt x="483" y="42"/>
                  <a:pt x="483" y="42"/>
                  <a:pt x="481" y="41"/>
                </a:cubicBezTo>
                <a:cubicBezTo>
                  <a:pt x="480" y="40"/>
                  <a:pt x="480" y="40"/>
                  <a:pt x="480" y="40"/>
                </a:cubicBezTo>
                <a:cubicBezTo>
                  <a:pt x="480" y="40"/>
                  <a:pt x="480" y="40"/>
                  <a:pt x="480" y="40"/>
                </a:cubicBezTo>
                <a:cubicBezTo>
                  <a:pt x="480" y="39"/>
                  <a:pt x="480" y="39"/>
                  <a:pt x="479" y="39"/>
                </a:cubicBezTo>
                <a:cubicBezTo>
                  <a:pt x="479" y="38"/>
                  <a:pt x="479" y="38"/>
                  <a:pt x="479" y="38"/>
                </a:cubicBezTo>
                <a:cubicBezTo>
                  <a:pt x="479" y="38"/>
                  <a:pt x="479" y="38"/>
                  <a:pt x="479" y="38"/>
                </a:cubicBezTo>
                <a:cubicBezTo>
                  <a:pt x="479" y="38"/>
                  <a:pt x="479" y="38"/>
                  <a:pt x="479" y="38"/>
                </a:cubicBezTo>
                <a:cubicBezTo>
                  <a:pt x="479" y="37"/>
                  <a:pt x="479" y="37"/>
                  <a:pt x="479" y="37"/>
                </a:cubicBezTo>
                <a:cubicBezTo>
                  <a:pt x="479" y="37"/>
                  <a:pt x="479" y="37"/>
                  <a:pt x="479" y="37"/>
                </a:cubicBezTo>
                <a:cubicBezTo>
                  <a:pt x="479" y="37"/>
                  <a:pt x="479" y="37"/>
                  <a:pt x="478" y="36"/>
                </a:cubicBezTo>
                <a:cubicBezTo>
                  <a:pt x="478" y="35"/>
                  <a:pt x="477" y="35"/>
                  <a:pt x="477" y="35"/>
                </a:cubicBezTo>
                <a:cubicBezTo>
                  <a:pt x="477" y="35"/>
                  <a:pt x="477" y="35"/>
                  <a:pt x="477" y="35"/>
                </a:cubicBezTo>
                <a:cubicBezTo>
                  <a:pt x="477" y="34"/>
                  <a:pt x="475" y="33"/>
                  <a:pt x="474" y="32"/>
                </a:cubicBezTo>
                <a:cubicBezTo>
                  <a:pt x="475" y="32"/>
                  <a:pt x="475" y="32"/>
                  <a:pt x="476" y="32"/>
                </a:cubicBezTo>
                <a:cubicBezTo>
                  <a:pt x="475" y="31"/>
                  <a:pt x="475" y="31"/>
                  <a:pt x="475" y="31"/>
                </a:cubicBezTo>
                <a:cubicBezTo>
                  <a:pt x="476" y="31"/>
                  <a:pt x="476" y="31"/>
                  <a:pt x="476" y="31"/>
                </a:cubicBezTo>
                <a:cubicBezTo>
                  <a:pt x="475" y="31"/>
                  <a:pt x="475" y="31"/>
                  <a:pt x="475" y="31"/>
                </a:cubicBezTo>
                <a:cubicBezTo>
                  <a:pt x="475" y="30"/>
                  <a:pt x="475" y="30"/>
                  <a:pt x="475" y="30"/>
                </a:cubicBezTo>
                <a:cubicBezTo>
                  <a:pt x="475" y="30"/>
                  <a:pt x="475" y="30"/>
                  <a:pt x="475" y="30"/>
                </a:cubicBezTo>
                <a:cubicBezTo>
                  <a:pt x="475" y="29"/>
                  <a:pt x="473" y="29"/>
                  <a:pt x="472" y="28"/>
                </a:cubicBezTo>
                <a:cubicBezTo>
                  <a:pt x="473" y="27"/>
                  <a:pt x="473" y="28"/>
                  <a:pt x="474" y="28"/>
                </a:cubicBezTo>
                <a:cubicBezTo>
                  <a:pt x="474" y="27"/>
                  <a:pt x="473" y="27"/>
                  <a:pt x="473" y="27"/>
                </a:cubicBezTo>
                <a:cubicBezTo>
                  <a:pt x="473" y="27"/>
                  <a:pt x="473" y="27"/>
                  <a:pt x="473" y="27"/>
                </a:cubicBezTo>
                <a:cubicBezTo>
                  <a:pt x="473" y="26"/>
                  <a:pt x="473" y="26"/>
                  <a:pt x="473" y="26"/>
                </a:cubicBezTo>
                <a:cubicBezTo>
                  <a:pt x="474" y="26"/>
                  <a:pt x="474" y="26"/>
                  <a:pt x="475" y="26"/>
                </a:cubicBezTo>
                <a:cubicBezTo>
                  <a:pt x="475" y="26"/>
                  <a:pt x="474" y="26"/>
                  <a:pt x="474" y="26"/>
                </a:cubicBezTo>
                <a:cubicBezTo>
                  <a:pt x="475" y="25"/>
                  <a:pt x="475" y="25"/>
                  <a:pt x="475" y="25"/>
                </a:cubicBezTo>
                <a:cubicBezTo>
                  <a:pt x="474" y="25"/>
                  <a:pt x="474" y="25"/>
                  <a:pt x="474" y="25"/>
                </a:cubicBezTo>
                <a:cubicBezTo>
                  <a:pt x="475" y="25"/>
                  <a:pt x="475" y="25"/>
                  <a:pt x="476" y="25"/>
                </a:cubicBezTo>
                <a:cubicBezTo>
                  <a:pt x="475" y="24"/>
                  <a:pt x="475" y="24"/>
                  <a:pt x="473" y="23"/>
                </a:cubicBezTo>
                <a:cubicBezTo>
                  <a:pt x="473" y="23"/>
                  <a:pt x="473" y="23"/>
                  <a:pt x="473" y="23"/>
                </a:cubicBezTo>
                <a:cubicBezTo>
                  <a:pt x="474" y="23"/>
                  <a:pt x="474" y="23"/>
                  <a:pt x="474" y="23"/>
                </a:cubicBezTo>
                <a:cubicBezTo>
                  <a:pt x="474" y="23"/>
                  <a:pt x="473" y="23"/>
                  <a:pt x="473" y="23"/>
                </a:cubicBezTo>
                <a:moveTo>
                  <a:pt x="504" y="38"/>
                </a:moveTo>
                <a:cubicBezTo>
                  <a:pt x="503" y="37"/>
                  <a:pt x="501" y="36"/>
                  <a:pt x="501" y="36"/>
                </a:cubicBezTo>
                <a:cubicBezTo>
                  <a:pt x="500" y="36"/>
                  <a:pt x="500" y="36"/>
                  <a:pt x="500" y="36"/>
                </a:cubicBezTo>
                <a:cubicBezTo>
                  <a:pt x="500" y="36"/>
                  <a:pt x="500" y="36"/>
                  <a:pt x="500" y="36"/>
                </a:cubicBezTo>
                <a:cubicBezTo>
                  <a:pt x="501" y="37"/>
                  <a:pt x="501" y="37"/>
                  <a:pt x="501" y="37"/>
                </a:cubicBezTo>
                <a:cubicBezTo>
                  <a:pt x="502" y="38"/>
                  <a:pt x="502" y="38"/>
                  <a:pt x="502" y="38"/>
                </a:cubicBezTo>
                <a:cubicBezTo>
                  <a:pt x="503" y="39"/>
                  <a:pt x="503" y="39"/>
                  <a:pt x="503" y="39"/>
                </a:cubicBezTo>
                <a:cubicBezTo>
                  <a:pt x="504" y="39"/>
                  <a:pt x="504" y="39"/>
                  <a:pt x="504" y="39"/>
                </a:cubicBezTo>
                <a:cubicBezTo>
                  <a:pt x="504" y="39"/>
                  <a:pt x="504" y="39"/>
                  <a:pt x="504" y="39"/>
                </a:cubicBezTo>
                <a:cubicBezTo>
                  <a:pt x="504" y="39"/>
                  <a:pt x="504" y="39"/>
                  <a:pt x="504" y="39"/>
                </a:cubicBezTo>
                <a:cubicBezTo>
                  <a:pt x="504" y="38"/>
                  <a:pt x="504" y="38"/>
                  <a:pt x="504" y="38"/>
                </a:cubicBezTo>
                <a:cubicBezTo>
                  <a:pt x="504" y="38"/>
                  <a:pt x="504" y="38"/>
                  <a:pt x="504" y="38"/>
                </a:cubicBezTo>
                <a:cubicBezTo>
                  <a:pt x="504" y="38"/>
                  <a:pt x="504" y="38"/>
                  <a:pt x="504" y="38"/>
                </a:cubicBezTo>
                <a:cubicBezTo>
                  <a:pt x="505" y="38"/>
                  <a:pt x="505" y="38"/>
                  <a:pt x="505" y="38"/>
                </a:cubicBezTo>
                <a:cubicBezTo>
                  <a:pt x="505" y="38"/>
                  <a:pt x="504" y="38"/>
                  <a:pt x="504" y="38"/>
                </a:cubicBezTo>
                <a:moveTo>
                  <a:pt x="428" y="7"/>
                </a:moveTo>
                <a:cubicBezTo>
                  <a:pt x="428" y="7"/>
                  <a:pt x="428" y="7"/>
                  <a:pt x="428" y="7"/>
                </a:cubicBezTo>
                <a:cubicBezTo>
                  <a:pt x="428" y="7"/>
                  <a:pt x="427" y="6"/>
                  <a:pt x="426" y="6"/>
                </a:cubicBezTo>
                <a:cubicBezTo>
                  <a:pt x="426" y="6"/>
                  <a:pt x="426" y="6"/>
                  <a:pt x="426" y="6"/>
                </a:cubicBezTo>
                <a:cubicBezTo>
                  <a:pt x="426" y="6"/>
                  <a:pt x="426" y="6"/>
                  <a:pt x="426" y="6"/>
                </a:cubicBezTo>
                <a:cubicBezTo>
                  <a:pt x="426" y="6"/>
                  <a:pt x="426" y="6"/>
                  <a:pt x="426" y="6"/>
                </a:cubicBezTo>
                <a:cubicBezTo>
                  <a:pt x="427" y="7"/>
                  <a:pt x="427" y="7"/>
                  <a:pt x="427" y="7"/>
                </a:cubicBezTo>
                <a:cubicBezTo>
                  <a:pt x="426" y="7"/>
                  <a:pt x="426" y="7"/>
                  <a:pt x="426" y="7"/>
                </a:cubicBezTo>
                <a:cubicBezTo>
                  <a:pt x="426" y="7"/>
                  <a:pt x="427" y="7"/>
                  <a:pt x="427" y="7"/>
                </a:cubicBezTo>
                <a:cubicBezTo>
                  <a:pt x="427" y="7"/>
                  <a:pt x="427" y="7"/>
                  <a:pt x="427" y="7"/>
                </a:cubicBezTo>
                <a:cubicBezTo>
                  <a:pt x="427" y="7"/>
                  <a:pt x="431" y="8"/>
                  <a:pt x="431" y="8"/>
                </a:cubicBezTo>
                <a:cubicBezTo>
                  <a:pt x="431" y="8"/>
                  <a:pt x="431" y="8"/>
                  <a:pt x="431" y="8"/>
                </a:cubicBezTo>
                <a:cubicBezTo>
                  <a:pt x="431" y="8"/>
                  <a:pt x="431" y="8"/>
                  <a:pt x="429" y="7"/>
                </a:cubicBezTo>
                <a:cubicBezTo>
                  <a:pt x="429" y="7"/>
                  <a:pt x="429" y="7"/>
                  <a:pt x="429" y="7"/>
                </a:cubicBezTo>
                <a:cubicBezTo>
                  <a:pt x="428" y="7"/>
                  <a:pt x="428" y="7"/>
                  <a:pt x="428" y="7"/>
                </a:cubicBezTo>
                <a:moveTo>
                  <a:pt x="431" y="8"/>
                </a:moveTo>
                <a:cubicBezTo>
                  <a:pt x="430" y="8"/>
                  <a:pt x="430" y="8"/>
                  <a:pt x="429" y="8"/>
                </a:cubicBezTo>
                <a:cubicBezTo>
                  <a:pt x="429" y="8"/>
                  <a:pt x="429" y="8"/>
                  <a:pt x="428" y="8"/>
                </a:cubicBezTo>
                <a:cubicBezTo>
                  <a:pt x="427" y="7"/>
                  <a:pt x="426" y="7"/>
                  <a:pt x="425" y="7"/>
                </a:cubicBezTo>
                <a:cubicBezTo>
                  <a:pt x="424" y="6"/>
                  <a:pt x="424" y="6"/>
                  <a:pt x="424" y="6"/>
                </a:cubicBezTo>
                <a:cubicBezTo>
                  <a:pt x="424" y="6"/>
                  <a:pt x="424" y="6"/>
                  <a:pt x="424" y="6"/>
                </a:cubicBezTo>
                <a:cubicBezTo>
                  <a:pt x="424" y="6"/>
                  <a:pt x="424" y="6"/>
                  <a:pt x="424" y="7"/>
                </a:cubicBezTo>
                <a:cubicBezTo>
                  <a:pt x="425" y="7"/>
                  <a:pt x="425" y="7"/>
                  <a:pt x="426" y="7"/>
                </a:cubicBezTo>
                <a:cubicBezTo>
                  <a:pt x="425" y="7"/>
                  <a:pt x="425" y="7"/>
                  <a:pt x="425" y="7"/>
                </a:cubicBezTo>
                <a:cubicBezTo>
                  <a:pt x="425" y="7"/>
                  <a:pt x="426" y="7"/>
                  <a:pt x="426" y="7"/>
                </a:cubicBezTo>
                <a:cubicBezTo>
                  <a:pt x="426" y="7"/>
                  <a:pt x="426" y="7"/>
                  <a:pt x="426" y="7"/>
                </a:cubicBezTo>
                <a:cubicBezTo>
                  <a:pt x="427" y="8"/>
                  <a:pt x="427" y="8"/>
                  <a:pt x="428" y="8"/>
                </a:cubicBezTo>
                <a:cubicBezTo>
                  <a:pt x="428" y="8"/>
                  <a:pt x="429" y="8"/>
                  <a:pt x="430" y="9"/>
                </a:cubicBezTo>
                <a:cubicBezTo>
                  <a:pt x="430" y="8"/>
                  <a:pt x="430" y="8"/>
                  <a:pt x="430" y="8"/>
                </a:cubicBezTo>
                <a:cubicBezTo>
                  <a:pt x="429" y="8"/>
                  <a:pt x="429" y="8"/>
                  <a:pt x="429" y="8"/>
                </a:cubicBezTo>
                <a:cubicBezTo>
                  <a:pt x="430" y="8"/>
                  <a:pt x="430" y="8"/>
                  <a:pt x="430" y="8"/>
                </a:cubicBezTo>
                <a:cubicBezTo>
                  <a:pt x="430" y="8"/>
                  <a:pt x="430" y="8"/>
                  <a:pt x="430" y="8"/>
                </a:cubicBezTo>
                <a:cubicBezTo>
                  <a:pt x="430" y="8"/>
                  <a:pt x="430" y="8"/>
                  <a:pt x="431" y="8"/>
                </a:cubicBezTo>
                <a:cubicBezTo>
                  <a:pt x="431" y="8"/>
                  <a:pt x="431" y="8"/>
                  <a:pt x="431" y="8"/>
                </a:cubicBezTo>
                <a:moveTo>
                  <a:pt x="433" y="10"/>
                </a:moveTo>
                <a:cubicBezTo>
                  <a:pt x="433" y="10"/>
                  <a:pt x="432" y="9"/>
                  <a:pt x="432" y="9"/>
                </a:cubicBezTo>
                <a:cubicBezTo>
                  <a:pt x="432" y="9"/>
                  <a:pt x="432" y="9"/>
                  <a:pt x="432" y="9"/>
                </a:cubicBezTo>
                <a:cubicBezTo>
                  <a:pt x="432" y="9"/>
                  <a:pt x="432" y="9"/>
                  <a:pt x="432" y="9"/>
                </a:cubicBezTo>
                <a:cubicBezTo>
                  <a:pt x="432" y="9"/>
                  <a:pt x="432" y="9"/>
                  <a:pt x="432" y="9"/>
                </a:cubicBezTo>
                <a:cubicBezTo>
                  <a:pt x="432" y="9"/>
                  <a:pt x="432" y="9"/>
                  <a:pt x="432" y="9"/>
                </a:cubicBezTo>
                <a:cubicBezTo>
                  <a:pt x="432" y="10"/>
                  <a:pt x="432" y="10"/>
                  <a:pt x="432" y="10"/>
                </a:cubicBezTo>
                <a:cubicBezTo>
                  <a:pt x="432" y="10"/>
                  <a:pt x="432" y="10"/>
                  <a:pt x="432" y="10"/>
                </a:cubicBezTo>
                <a:cubicBezTo>
                  <a:pt x="432" y="10"/>
                  <a:pt x="432" y="10"/>
                  <a:pt x="432" y="10"/>
                </a:cubicBezTo>
                <a:cubicBezTo>
                  <a:pt x="432" y="10"/>
                  <a:pt x="432" y="10"/>
                  <a:pt x="432" y="10"/>
                </a:cubicBezTo>
                <a:cubicBezTo>
                  <a:pt x="432" y="10"/>
                  <a:pt x="432" y="10"/>
                  <a:pt x="432" y="10"/>
                </a:cubicBezTo>
                <a:cubicBezTo>
                  <a:pt x="433" y="10"/>
                  <a:pt x="433" y="10"/>
                  <a:pt x="433" y="10"/>
                </a:cubicBezTo>
                <a:cubicBezTo>
                  <a:pt x="434" y="10"/>
                  <a:pt x="434" y="10"/>
                  <a:pt x="434" y="10"/>
                </a:cubicBezTo>
                <a:cubicBezTo>
                  <a:pt x="434" y="10"/>
                  <a:pt x="434" y="10"/>
                  <a:pt x="434" y="10"/>
                </a:cubicBezTo>
                <a:cubicBezTo>
                  <a:pt x="433" y="10"/>
                  <a:pt x="433" y="10"/>
                  <a:pt x="433" y="10"/>
                </a:cubicBezTo>
                <a:cubicBezTo>
                  <a:pt x="433" y="10"/>
                  <a:pt x="433" y="10"/>
                  <a:pt x="433" y="10"/>
                </a:cubicBezTo>
                <a:moveTo>
                  <a:pt x="430" y="9"/>
                </a:moveTo>
                <a:cubicBezTo>
                  <a:pt x="429" y="9"/>
                  <a:pt x="429" y="9"/>
                  <a:pt x="429" y="9"/>
                </a:cubicBezTo>
                <a:cubicBezTo>
                  <a:pt x="428" y="8"/>
                  <a:pt x="428" y="8"/>
                  <a:pt x="428" y="8"/>
                </a:cubicBezTo>
                <a:cubicBezTo>
                  <a:pt x="428" y="8"/>
                  <a:pt x="428" y="8"/>
                  <a:pt x="427" y="8"/>
                </a:cubicBezTo>
                <a:cubicBezTo>
                  <a:pt x="427" y="8"/>
                  <a:pt x="427" y="8"/>
                  <a:pt x="427" y="8"/>
                </a:cubicBezTo>
                <a:cubicBezTo>
                  <a:pt x="428" y="9"/>
                  <a:pt x="428" y="9"/>
                  <a:pt x="428" y="9"/>
                </a:cubicBezTo>
                <a:cubicBezTo>
                  <a:pt x="428" y="9"/>
                  <a:pt x="428" y="9"/>
                  <a:pt x="428" y="9"/>
                </a:cubicBezTo>
                <a:cubicBezTo>
                  <a:pt x="429" y="9"/>
                  <a:pt x="429" y="10"/>
                  <a:pt x="430" y="10"/>
                </a:cubicBezTo>
                <a:cubicBezTo>
                  <a:pt x="431" y="10"/>
                  <a:pt x="431" y="10"/>
                  <a:pt x="431" y="10"/>
                </a:cubicBezTo>
                <a:cubicBezTo>
                  <a:pt x="430" y="9"/>
                  <a:pt x="429" y="9"/>
                  <a:pt x="429" y="9"/>
                </a:cubicBezTo>
                <a:cubicBezTo>
                  <a:pt x="430" y="10"/>
                  <a:pt x="431" y="10"/>
                  <a:pt x="432" y="10"/>
                </a:cubicBezTo>
                <a:cubicBezTo>
                  <a:pt x="431" y="10"/>
                  <a:pt x="431" y="10"/>
                  <a:pt x="431" y="10"/>
                </a:cubicBezTo>
                <a:cubicBezTo>
                  <a:pt x="432" y="10"/>
                  <a:pt x="432" y="10"/>
                  <a:pt x="432" y="10"/>
                </a:cubicBezTo>
                <a:cubicBezTo>
                  <a:pt x="431" y="10"/>
                  <a:pt x="430" y="9"/>
                  <a:pt x="429" y="9"/>
                </a:cubicBezTo>
                <a:cubicBezTo>
                  <a:pt x="430" y="9"/>
                  <a:pt x="430" y="9"/>
                  <a:pt x="430" y="9"/>
                </a:cubicBezTo>
                <a:moveTo>
                  <a:pt x="425" y="7"/>
                </a:moveTo>
                <a:cubicBezTo>
                  <a:pt x="424" y="7"/>
                  <a:pt x="424" y="7"/>
                  <a:pt x="424" y="7"/>
                </a:cubicBezTo>
                <a:cubicBezTo>
                  <a:pt x="423" y="7"/>
                  <a:pt x="423" y="7"/>
                  <a:pt x="423" y="6"/>
                </a:cubicBezTo>
                <a:cubicBezTo>
                  <a:pt x="422" y="6"/>
                  <a:pt x="422" y="6"/>
                  <a:pt x="422" y="6"/>
                </a:cubicBezTo>
                <a:cubicBezTo>
                  <a:pt x="422" y="7"/>
                  <a:pt x="422" y="7"/>
                  <a:pt x="422" y="7"/>
                </a:cubicBezTo>
                <a:cubicBezTo>
                  <a:pt x="422" y="7"/>
                  <a:pt x="422" y="7"/>
                  <a:pt x="419" y="6"/>
                </a:cubicBezTo>
                <a:cubicBezTo>
                  <a:pt x="419" y="5"/>
                  <a:pt x="418" y="5"/>
                  <a:pt x="418" y="5"/>
                </a:cubicBezTo>
                <a:cubicBezTo>
                  <a:pt x="418" y="5"/>
                  <a:pt x="418" y="5"/>
                  <a:pt x="418" y="5"/>
                </a:cubicBezTo>
                <a:cubicBezTo>
                  <a:pt x="418" y="5"/>
                  <a:pt x="418" y="5"/>
                  <a:pt x="418" y="5"/>
                </a:cubicBezTo>
                <a:cubicBezTo>
                  <a:pt x="418" y="5"/>
                  <a:pt x="418" y="5"/>
                  <a:pt x="418" y="5"/>
                </a:cubicBezTo>
                <a:cubicBezTo>
                  <a:pt x="418" y="6"/>
                  <a:pt x="418" y="6"/>
                  <a:pt x="418" y="6"/>
                </a:cubicBezTo>
                <a:cubicBezTo>
                  <a:pt x="419" y="6"/>
                  <a:pt x="420" y="6"/>
                  <a:pt x="421" y="7"/>
                </a:cubicBezTo>
                <a:cubicBezTo>
                  <a:pt x="420" y="6"/>
                  <a:pt x="420" y="6"/>
                  <a:pt x="420" y="6"/>
                </a:cubicBezTo>
                <a:cubicBezTo>
                  <a:pt x="420" y="6"/>
                  <a:pt x="420" y="6"/>
                  <a:pt x="420" y="6"/>
                </a:cubicBezTo>
                <a:cubicBezTo>
                  <a:pt x="420" y="6"/>
                  <a:pt x="420" y="6"/>
                  <a:pt x="420" y="6"/>
                </a:cubicBezTo>
                <a:cubicBezTo>
                  <a:pt x="420" y="6"/>
                  <a:pt x="420" y="6"/>
                  <a:pt x="420" y="6"/>
                </a:cubicBezTo>
                <a:cubicBezTo>
                  <a:pt x="420" y="7"/>
                  <a:pt x="421" y="7"/>
                  <a:pt x="421" y="7"/>
                </a:cubicBezTo>
                <a:cubicBezTo>
                  <a:pt x="421" y="7"/>
                  <a:pt x="421" y="7"/>
                  <a:pt x="421" y="7"/>
                </a:cubicBezTo>
                <a:cubicBezTo>
                  <a:pt x="422" y="7"/>
                  <a:pt x="422" y="7"/>
                  <a:pt x="422" y="7"/>
                </a:cubicBezTo>
                <a:cubicBezTo>
                  <a:pt x="423" y="7"/>
                  <a:pt x="423" y="8"/>
                  <a:pt x="424" y="8"/>
                </a:cubicBezTo>
                <a:cubicBezTo>
                  <a:pt x="423" y="8"/>
                  <a:pt x="423" y="8"/>
                  <a:pt x="423" y="8"/>
                </a:cubicBezTo>
                <a:cubicBezTo>
                  <a:pt x="423" y="8"/>
                  <a:pt x="423" y="8"/>
                  <a:pt x="423" y="8"/>
                </a:cubicBezTo>
                <a:cubicBezTo>
                  <a:pt x="423" y="8"/>
                  <a:pt x="423" y="8"/>
                  <a:pt x="423" y="8"/>
                </a:cubicBezTo>
                <a:cubicBezTo>
                  <a:pt x="423" y="8"/>
                  <a:pt x="423" y="8"/>
                  <a:pt x="423" y="8"/>
                </a:cubicBezTo>
                <a:cubicBezTo>
                  <a:pt x="423" y="8"/>
                  <a:pt x="423" y="8"/>
                  <a:pt x="423" y="8"/>
                </a:cubicBezTo>
                <a:cubicBezTo>
                  <a:pt x="423" y="8"/>
                  <a:pt x="423" y="8"/>
                  <a:pt x="423" y="8"/>
                </a:cubicBezTo>
                <a:cubicBezTo>
                  <a:pt x="423" y="8"/>
                  <a:pt x="423" y="8"/>
                  <a:pt x="423" y="8"/>
                </a:cubicBezTo>
                <a:cubicBezTo>
                  <a:pt x="423" y="8"/>
                  <a:pt x="423" y="8"/>
                  <a:pt x="423" y="8"/>
                </a:cubicBezTo>
                <a:cubicBezTo>
                  <a:pt x="423" y="8"/>
                  <a:pt x="423" y="8"/>
                  <a:pt x="423" y="8"/>
                </a:cubicBezTo>
                <a:cubicBezTo>
                  <a:pt x="423" y="8"/>
                  <a:pt x="423" y="8"/>
                  <a:pt x="423" y="8"/>
                </a:cubicBezTo>
                <a:cubicBezTo>
                  <a:pt x="423" y="8"/>
                  <a:pt x="423" y="8"/>
                  <a:pt x="423" y="8"/>
                </a:cubicBezTo>
                <a:cubicBezTo>
                  <a:pt x="423" y="8"/>
                  <a:pt x="423" y="8"/>
                  <a:pt x="424" y="9"/>
                </a:cubicBezTo>
                <a:cubicBezTo>
                  <a:pt x="424" y="9"/>
                  <a:pt x="424" y="9"/>
                  <a:pt x="424" y="9"/>
                </a:cubicBezTo>
                <a:cubicBezTo>
                  <a:pt x="425" y="9"/>
                  <a:pt x="425" y="9"/>
                  <a:pt x="425" y="9"/>
                </a:cubicBezTo>
                <a:cubicBezTo>
                  <a:pt x="425" y="9"/>
                  <a:pt x="425" y="9"/>
                  <a:pt x="425" y="9"/>
                </a:cubicBezTo>
                <a:cubicBezTo>
                  <a:pt x="425" y="9"/>
                  <a:pt x="425" y="9"/>
                  <a:pt x="425" y="9"/>
                </a:cubicBezTo>
                <a:cubicBezTo>
                  <a:pt x="425" y="9"/>
                  <a:pt x="424" y="9"/>
                  <a:pt x="423" y="8"/>
                </a:cubicBezTo>
                <a:cubicBezTo>
                  <a:pt x="424" y="8"/>
                  <a:pt x="424" y="8"/>
                  <a:pt x="424" y="8"/>
                </a:cubicBezTo>
                <a:cubicBezTo>
                  <a:pt x="424" y="8"/>
                  <a:pt x="424" y="8"/>
                  <a:pt x="424" y="8"/>
                </a:cubicBezTo>
                <a:cubicBezTo>
                  <a:pt x="424" y="8"/>
                  <a:pt x="424" y="8"/>
                  <a:pt x="424" y="8"/>
                </a:cubicBezTo>
                <a:cubicBezTo>
                  <a:pt x="424" y="8"/>
                  <a:pt x="424" y="8"/>
                  <a:pt x="424" y="8"/>
                </a:cubicBezTo>
                <a:cubicBezTo>
                  <a:pt x="424" y="8"/>
                  <a:pt x="424" y="8"/>
                  <a:pt x="424" y="8"/>
                </a:cubicBezTo>
                <a:cubicBezTo>
                  <a:pt x="424" y="8"/>
                  <a:pt x="424" y="8"/>
                  <a:pt x="423" y="8"/>
                </a:cubicBezTo>
                <a:cubicBezTo>
                  <a:pt x="423" y="7"/>
                  <a:pt x="423" y="7"/>
                  <a:pt x="423" y="7"/>
                </a:cubicBezTo>
                <a:cubicBezTo>
                  <a:pt x="424" y="8"/>
                  <a:pt x="424" y="8"/>
                  <a:pt x="425" y="8"/>
                </a:cubicBezTo>
                <a:cubicBezTo>
                  <a:pt x="425" y="8"/>
                  <a:pt x="425" y="8"/>
                  <a:pt x="425" y="8"/>
                </a:cubicBezTo>
                <a:cubicBezTo>
                  <a:pt x="422" y="7"/>
                  <a:pt x="422" y="7"/>
                  <a:pt x="422" y="7"/>
                </a:cubicBezTo>
                <a:cubicBezTo>
                  <a:pt x="423" y="7"/>
                  <a:pt x="423" y="7"/>
                  <a:pt x="423" y="7"/>
                </a:cubicBezTo>
                <a:cubicBezTo>
                  <a:pt x="425" y="7"/>
                  <a:pt x="425" y="7"/>
                  <a:pt x="425" y="7"/>
                </a:cubicBezTo>
                <a:cubicBezTo>
                  <a:pt x="425" y="7"/>
                  <a:pt x="425" y="7"/>
                  <a:pt x="425" y="7"/>
                </a:cubicBezTo>
                <a:moveTo>
                  <a:pt x="421" y="8"/>
                </a:moveTo>
                <a:cubicBezTo>
                  <a:pt x="420" y="8"/>
                  <a:pt x="420" y="8"/>
                  <a:pt x="419" y="7"/>
                </a:cubicBezTo>
                <a:cubicBezTo>
                  <a:pt x="419" y="7"/>
                  <a:pt x="419" y="7"/>
                  <a:pt x="419" y="7"/>
                </a:cubicBezTo>
                <a:cubicBezTo>
                  <a:pt x="418" y="7"/>
                  <a:pt x="417" y="7"/>
                  <a:pt x="417" y="7"/>
                </a:cubicBezTo>
                <a:cubicBezTo>
                  <a:pt x="416" y="6"/>
                  <a:pt x="416" y="6"/>
                  <a:pt x="416" y="6"/>
                </a:cubicBezTo>
                <a:cubicBezTo>
                  <a:pt x="416" y="6"/>
                  <a:pt x="416" y="6"/>
                  <a:pt x="416" y="6"/>
                </a:cubicBezTo>
                <a:cubicBezTo>
                  <a:pt x="416" y="6"/>
                  <a:pt x="416" y="6"/>
                  <a:pt x="416" y="6"/>
                </a:cubicBezTo>
                <a:cubicBezTo>
                  <a:pt x="416" y="6"/>
                  <a:pt x="416" y="6"/>
                  <a:pt x="416" y="6"/>
                </a:cubicBezTo>
                <a:cubicBezTo>
                  <a:pt x="416" y="7"/>
                  <a:pt x="416" y="7"/>
                  <a:pt x="416" y="7"/>
                </a:cubicBezTo>
                <a:cubicBezTo>
                  <a:pt x="416" y="7"/>
                  <a:pt x="417" y="7"/>
                  <a:pt x="417" y="7"/>
                </a:cubicBezTo>
                <a:cubicBezTo>
                  <a:pt x="417" y="7"/>
                  <a:pt x="417" y="7"/>
                  <a:pt x="416" y="7"/>
                </a:cubicBezTo>
                <a:cubicBezTo>
                  <a:pt x="416" y="7"/>
                  <a:pt x="416" y="7"/>
                  <a:pt x="416" y="7"/>
                </a:cubicBezTo>
                <a:cubicBezTo>
                  <a:pt x="417" y="7"/>
                  <a:pt x="417" y="7"/>
                  <a:pt x="417" y="7"/>
                </a:cubicBezTo>
                <a:cubicBezTo>
                  <a:pt x="416" y="7"/>
                  <a:pt x="416" y="7"/>
                  <a:pt x="416" y="7"/>
                </a:cubicBezTo>
                <a:cubicBezTo>
                  <a:pt x="416" y="7"/>
                  <a:pt x="416" y="7"/>
                  <a:pt x="415" y="7"/>
                </a:cubicBezTo>
                <a:cubicBezTo>
                  <a:pt x="416" y="8"/>
                  <a:pt x="416" y="8"/>
                  <a:pt x="416" y="8"/>
                </a:cubicBezTo>
                <a:cubicBezTo>
                  <a:pt x="416" y="8"/>
                  <a:pt x="415" y="7"/>
                  <a:pt x="415" y="7"/>
                </a:cubicBezTo>
                <a:cubicBezTo>
                  <a:pt x="414" y="7"/>
                  <a:pt x="414" y="7"/>
                  <a:pt x="414" y="7"/>
                </a:cubicBezTo>
                <a:cubicBezTo>
                  <a:pt x="416" y="8"/>
                  <a:pt x="417" y="9"/>
                  <a:pt x="417" y="8"/>
                </a:cubicBezTo>
                <a:cubicBezTo>
                  <a:pt x="417" y="8"/>
                  <a:pt x="417" y="8"/>
                  <a:pt x="417" y="8"/>
                </a:cubicBezTo>
                <a:cubicBezTo>
                  <a:pt x="417" y="8"/>
                  <a:pt x="417" y="8"/>
                  <a:pt x="417" y="8"/>
                </a:cubicBezTo>
                <a:cubicBezTo>
                  <a:pt x="417" y="8"/>
                  <a:pt x="417" y="8"/>
                  <a:pt x="417" y="8"/>
                </a:cubicBezTo>
                <a:cubicBezTo>
                  <a:pt x="417" y="8"/>
                  <a:pt x="418" y="8"/>
                  <a:pt x="418" y="8"/>
                </a:cubicBezTo>
                <a:cubicBezTo>
                  <a:pt x="418" y="8"/>
                  <a:pt x="418" y="8"/>
                  <a:pt x="418" y="8"/>
                </a:cubicBezTo>
                <a:cubicBezTo>
                  <a:pt x="419" y="8"/>
                  <a:pt x="419" y="8"/>
                  <a:pt x="420" y="9"/>
                </a:cubicBezTo>
                <a:cubicBezTo>
                  <a:pt x="419" y="9"/>
                  <a:pt x="419" y="9"/>
                  <a:pt x="419" y="9"/>
                </a:cubicBezTo>
                <a:cubicBezTo>
                  <a:pt x="420" y="9"/>
                  <a:pt x="420" y="9"/>
                  <a:pt x="420" y="9"/>
                </a:cubicBezTo>
                <a:cubicBezTo>
                  <a:pt x="421" y="9"/>
                  <a:pt x="421" y="10"/>
                  <a:pt x="422" y="10"/>
                </a:cubicBezTo>
                <a:cubicBezTo>
                  <a:pt x="424" y="10"/>
                  <a:pt x="424" y="10"/>
                  <a:pt x="424" y="10"/>
                </a:cubicBezTo>
                <a:cubicBezTo>
                  <a:pt x="424" y="10"/>
                  <a:pt x="423" y="9"/>
                  <a:pt x="421" y="9"/>
                </a:cubicBezTo>
                <a:cubicBezTo>
                  <a:pt x="421" y="9"/>
                  <a:pt x="421" y="9"/>
                  <a:pt x="421" y="9"/>
                </a:cubicBezTo>
                <a:cubicBezTo>
                  <a:pt x="421" y="9"/>
                  <a:pt x="421" y="9"/>
                  <a:pt x="422" y="9"/>
                </a:cubicBezTo>
                <a:cubicBezTo>
                  <a:pt x="422" y="9"/>
                  <a:pt x="422" y="9"/>
                  <a:pt x="422" y="9"/>
                </a:cubicBezTo>
                <a:cubicBezTo>
                  <a:pt x="422" y="9"/>
                  <a:pt x="422" y="9"/>
                  <a:pt x="422" y="9"/>
                </a:cubicBezTo>
                <a:cubicBezTo>
                  <a:pt x="422" y="8"/>
                  <a:pt x="421" y="8"/>
                  <a:pt x="421" y="8"/>
                </a:cubicBezTo>
                <a:moveTo>
                  <a:pt x="399" y="10"/>
                </a:moveTo>
                <a:cubicBezTo>
                  <a:pt x="399" y="9"/>
                  <a:pt x="399" y="9"/>
                  <a:pt x="399" y="9"/>
                </a:cubicBezTo>
                <a:cubicBezTo>
                  <a:pt x="398" y="9"/>
                  <a:pt x="398" y="9"/>
                  <a:pt x="398" y="9"/>
                </a:cubicBezTo>
                <a:cubicBezTo>
                  <a:pt x="397" y="9"/>
                  <a:pt x="397" y="9"/>
                  <a:pt x="397" y="9"/>
                </a:cubicBezTo>
                <a:cubicBezTo>
                  <a:pt x="397" y="9"/>
                  <a:pt x="397" y="9"/>
                  <a:pt x="397" y="9"/>
                </a:cubicBezTo>
                <a:cubicBezTo>
                  <a:pt x="397" y="9"/>
                  <a:pt x="397" y="9"/>
                  <a:pt x="397" y="9"/>
                </a:cubicBezTo>
                <a:cubicBezTo>
                  <a:pt x="396" y="8"/>
                  <a:pt x="395" y="8"/>
                  <a:pt x="395" y="8"/>
                </a:cubicBezTo>
                <a:cubicBezTo>
                  <a:pt x="395" y="9"/>
                  <a:pt x="395" y="9"/>
                  <a:pt x="394" y="9"/>
                </a:cubicBezTo>
                <a:cubicBezTo>
                  <a:pt x="394" y="8"/>
                  <a:pt x="394" y="8"/>
                  <a:pt x="394" y="8"/>
                </a:cubicBezTo>
                <a:cubicBezTo>
                  <a:pt x="394" y="8"/>
                  <a:pt x="394" y="8"/>
                  <a:pt x="394" y="8"/>
                </a:cubicBezTo>
                <a:cubicBezTo>
                  <a:pt x="394" y="8"/>
                  <a:pt x="394" y="8"/>
                  <a:pt x="394" y="8"/>
                </a:cubicBezTo>
                <a:cubicBezTo>
                  <a:pt x="394" y="8"/>
                  <a:pt x="394" y="8"/>
                  <a:pt x="394" y="8"/>
                </a:cubicBezTo>
                <a:cubicBezTo>
                  <a:pt x="394" y="8"/>
                  <a:pt x="394" y="8"/>
                  <a:pt x="394" y="8"/>
                </a:cubicBezTo>
                <a:cubicBezTo>
                  <a:pt x="394" y="8"/>
                  <a:pt x="394" y="8"/>
                  <a:pt x="394" y="8"/>
                </a:cubicBezTo>
                <a:cubicBezTo>
                  <a:pt x="394" y="8"/>
                  <a:pt x="394" y="8"/>
                  <a:pt x="394" y="8"/>
                </a:cubicBezTo>
                <a:cubicBezTo>
                  <a:pt x="394" y="8"/>
                  <a:pt x="394" y="8"/>
                  <a:pt x="394" y="8"/>
                </a:cubicBezTo>
                <a:cubicBezTo>
                  <a:pt x="393" y="8"/>
                  <a:pt x="393" y="8"/>
                  <a:pt x="393" y="8"/>
                </a:cubicBezTo>
                <a:cubicBezTo>
                  <a:pt x="393" y="8"/>
                  <a:pt x="393" y="8"/>
                  <a:pt x="393" y="8"/>
                </a:cubicBezTo>
                <a:cubicBezTo>
                  <a:pt x="393" y="9"/>
                  <a:pt x="393" y="9"/>
                  <a:pt x="393" y="9"/>
                </a:cubicBezTo>
                <a:cubicBezTo>
                  <a:pt x="393" y="9"/>
                  <a:pt x="393" y="9"/>
                  <a:pt x="393" y="9"/>
                </a:cubicBezTo>
                <a:cubicBezTo>
                  <a:pt x="393" y="9"/>
                  <a:pt x="392" y="8"/>
                  <a:pt x="392" y="8"/>
                </a:cubicBezTo>
                <a:cubicBezTo>
                  <a:pt x="392" y="8"/>
                  <a:pt x="390" y="8"/>
                  <a:pt x="389" y="8"/>
                </a:cubicBezTo>
                <a:cubicBezTo>
                  <a:pt x="389" y="8"/>
                  <a:pt x="388" y="9"/>
                  <a:pt x="390" y="9"/>
                </a:cubicBezTo>
                <a:cubicBezTo>
                  <a:pt x="390" y="9"/>
                  <a:pt x="390" y="9"/>
                  <a:pt x="390" y="9"/>
                </a:cubicBezTo>
                <a:cubicBezTo>
                  <a:pt x="391" y="9"/>
                  <a:pt x="391" y="9"/>
                  <a:pt x="391" y="9"/>
                </a:cubicBezTo>
                <a:cubicBezTo>
                  <a:pt x="391" y="9"/>
                  <a:pt x="391" y="9"/>
                  <a:pt x="392" y="9"/>
                </a:cubicBezTo>
                <a:cubicBezTo>
                  <a:pt x="392" y="9"/>
                  <a:pt x="392" y="10"/>
                  <a:pt x="393" y="10"/>
                </a:cubicBezTo>
                <a:cubicBezTo>
                  <a:pt x="392" y="10"/>
                  <a:pt x="391" y="10"/>
                  <a:pt x="391" y="10"/>
                </a:cubicBezTo>
                <a:cubicBezTo>
                  <a:pt x="391" y="10"/>
                  <a:pt x="391" y="10"/>
                  <a:pt x="391" y="10"/>
                </a:cubicBezTo>
                <a:cubicBezTo>
                  <a:pt x="391" y="11"/>
                  <a:pt x="392" y="11"/>
                  <a:pt x="392" y="11"/>
                </a:cubicBezTo>
                <a:cubicBezTo>
                  <a:pt x="393" y="11"/>
                  <a:pt x="393" y="11"/>
                  <a:pt x="394" y="11"/>
                </a:cubicBezTo>
                <a:cubicBezTo>
                  <a:pt x="394" y="11"/>
                  <a:pt x="394" y="11"/>
                  <a:pt x="394" y="11"/>
                </a:cubicBezTo>
                <a:cubicBezTo>
                  <a:pt x="395" y="11"/>
                  <a:pt x="395" y="11"/>
                  <a:pt x="395" y="11"/>
                </a:cubicBezTo>
                <a:cubicBezTo>
                  <a:pt x="396" y="12"/>
                  <a:pt x="396" y="12"/>
                  <a:pt x="396" y="12"/>
                </a:cubicBezTo>
                <a:cubicBezTo>
                  <a:pt x="397" y="12"/>
                  <a:pt x="397" y="11"/>
                  <a:pt x="397" y="11"/>
                </a:cubicBezTo>
                <a:cubicBezTo>
                  <a:pt x="398" y="11"/>
                  <a:pt x="398" y="11"/>
                  <a:pt x="399" y="11"/>
                </a:cubicBezTo>
                <a:cubicBezTo>
                  <a:pt x="398" y="11"/>
                  <a:pt x="398" y="11"/>
                  <a:pt x="398" y="11"/>
                </a:cubicBezTo>
                <a:cubicBezTo>
                  <a:pt x="398" y="10"/>
                  <a:pt x="398" y="10"/>
                  <a:pt x="398" y="10"/>
                </a:cubicBezTo>
                <a:cubicBezTo>
                  <a:pt x="398" y="10"/>
                  <a:pt x="399" y="10"/>
                  <a:pt x="399" y="10"/>
                </a:cubicBezTo>
                <a:moveTo>
                  <a:pt x="390" y="11"/>
                </a:moveTo>
                <a:cubicBezTo>
                  <a:pt x="390" y="11"/>
                  <a:pt x="390" y="11"/>
                  <a:pt x="390" y="11"/>
                </a:cubicBezTo>
                <a:cubicBezTo>
                  <a:pt x="390" y="11"/>
                  <a:pt x="390" y="11"/>
                  <a:pt x="390" y="11"/>
                </a:cubicBezTo>
                <a:cubicBezTo>
                  <a:pt x="390" y="11"/>
                  <a:pt x="390" y="11"/>
                  <a:pt x="390" y="11"/>
                </a:cubicBezTo>
                <a:cubicBezTo>
                  <a:pt x="390" y="11"/>
                  <a:pt x="390" y="11"/>
                  <a:pt x="390" y="11"/>
                </a:cubicBezTo>
                <a:moveTo>
                  <a:pt x="401" y="18"/>
                </a:moveTo>
                <a:cubicBezTo>
                  <a:pt x="401" y="17"/>
                  <a:pt x="401" y="17"/>
                  <a:pt x="401" y="17"/>
                </a:cubicBezTo>
                <a:cubicBezTo>
                  <a:pt x="401" y="17"/>
                  <a:pt x="401" y="17"/>
                  <a:pt x="399" y="17"/>
                </a:cubicBezTo>
                <a:cubicBezTo>
                  <a:pt x="398" y="16"/>
                  <a:pt x="398" y="16"/>
                  <a:pt x="398" y="16"/>
                </a:cubicBezTo>
                <a:cubicBezTo>
                  <a:pt x="398" y="15"/>
                  <a:pt x="397" y="15"/>
                  <a:pt x="396" y="15"/>
                </a:cubicBezTo>
                <a:cubicBezTo>
                  <a:pt x="396" y="15"/>
                  <a:pt x="396" y="14"/>
                  <a:pt x="395" y="14"/>
                </a:cubicBezTo>
                <a:cubicBezTo>
                  <a:pt x="395" y="14"/>
                  <a:pt x="395" y="14"/>
                  <a:pt x="394" y="13"/>
                </a:cubicBezTo>
                <a:cubicBezTo>
                  <a:pt x="394" y="13"/>
                  <a:pt x="394" y="13"/>
                  <a:pt x="393" y="13"/>
                </a:cubicBezTo>
                <a:cubicBezTo>
                  <a:pt x="393" y="13"/>
                  <a:pt x="393" y="12"/>
                  <a:pt x="392" y="12"/>
                </a:cubicBezTo>
                <a:cubicBezTo>
                  <a:pt x="392" y="12"/>
                  <a:pt x="392" y="12"/>
                  <a:pt x="392" y="12"/>
                </a:cubicBezTo>
                <a:cubicBezTo>
                  <a:pt x="392" y="12"/>
                  <a:pt x="392" y="12"/>
                  <a:pt x="391" y="12"/>
                </a:cubicBezTo>
                <a:cubicBezTo>
                  <a:pt x="390" y="12"/>
                  <a:pt x="390" y="12"/>
                  <a:pt x="390" y="12"/>
                </a:cubicBezTo>
                <a:cubicBezTo>
                  <a:pt x="390" y="11"/>
                  <a:pt x="390" y="11"/>
                  <a:pt x="390" y="11"/>
                </a:cubicBezTo>
                <a:cubicBezTo>
                  <a:pt x="389" y="11"/>
                  <a:pt x="389" y="11"/>
                  <a:pt x="389" y="11"/>
                </a:cubicBezTo>
                <a:cubicBezTo>
                  <a:pt x="389" y="10"/>
                  <a:pt x="389" y="10"/>
                  <a:pt x="389" y="10"/>
                </a:cubicBezTo>
                <a:cubicBezTo>
                  <a:pt x="388" y="10"/>
                  <a:pt x="387" y="9"/>
                  <a:pt x="387" y="9"/>
                </a:cubicBezTo>
                <a:cubicBezTo>
                  <a:pt x="387" y="9"/>
                  <a:pt x="387" y="9"/>
                  <a:pt x="387" y="9"/>
                </a:cubicBezTo>
                <a:cubicBezTo>
                  <a:pt x="386" y="9"/>
                  <a:pt x="386" y="9"/>
                  <a:pt x="386" y="10"/>
                </a:cubicBezTo>
                <a:cubicBezTo>
                  <a:pt x="386" y="10"/>
                  <a:pt x="386" y="10"/>
                  <a:pt x="386" y="10"/>
                </a:cubicBezTo>
                <a:cubicBezTo>
                  <a:pt x="386" y="11"/>
                  <a:pt x="387" y="11"/>
                  <a:pt x="387" y="11"/>
                </a:cubicBezTo>
                <a:cubicBezTo>
                  <a:pt x="386" y="12"/>
                  <a:pt x="386" y="12"/>
                  <a:pt x="386" y="12"/>
                </a:cubicBezTo>
                <a:cubicBezTo>
                  <a:pt x="385" y="11"/>
                  <a:pt x="385" y="11"/>
                  <a:pt x="385" y="11"/>
                </a:cubicBezTo>
                <a:cubicBezTo>
                  <a:pt x="385" y="11"/>
                  <a:pt x="385" y="11"/>
                  <a:pt x="385" y="11"/>
                </a:cubicBezTo>
                <a:cubicBezTo>
                  <a:pt x="385" y="10"/>
                  <a:pt x="385" y="10"/>
                  <a:pt x="385" y="10"/>
                </a:cubicBezTo>
                <a:cubicBezTo>
                  <a:pt x="385" y="10"/>
                  <a:pt x="385" y="10"/>
                  <a:pt x="385" y="10"/>
                </a:cubicBezTo>
                <a:cubicBezTo>
                  <a:pt x="385" y="10"/>
                  <a:pt x="385" y="10"/>
                  <a:pt x="385" y="10"/>
                </a:cubicBezTo>
                <a:cubicBezTo>
                  <a:pt x="385" y="9"/>
                  <a:pt x="385" y="9"/>
                  <a:pt x="385" y="9"/>
                </a:cubicBezTo>
                <a:cubicBezTo>
                  <a:pt x="384" y="10"/>
                  <a:pt x="384" y="10"/>
                  <a:pt x="384" y="10"/>
                </a:cubicBezTo>
                <a:cubicBezTo>
                  <a:pt x="383" y="10"/>
                  <a:pt x="383" y="10"/>
                  <a:pt x="383" y="10"/>
                </a:cubicBezTo>
                <a:cubicBezTo>
                  <a:pt x="383" y="10"/>
                  <a:pt x="383" y="10"/>
                  <a:pt x="383" y="10"/>
                </a:cubicBezTo>
                <a:cubicBezTo>
                  <a:pt x="383" y="9"/>
                  <a:pt x="383" y="9"/>
                  <a:pt x="383" y="9"/>
                </a:cubicBezTo>
                <a:cubicBezTo>
                  <a:pt x="383" y="9"/>
                  <a:pt x="383" y="9"/>
                  <a:pt x="383" y="9"/>
                </a:cubicBezTo>
                <a:cubicBezTo>
                  <a:pt x="383" y="9"/>
                  <a:pt x="383" y="9"/>
                  <a:pt x="382" y="10"/>
                </a:cubicBezTo>
                <a:cubicBezTo>
                  <a:pt x="382" y="10"/>
                  <a:pt x="381" y="10"/>
                  <a:pt x="381" y="10"/>
                </a:cubicBezTo>
                <a:cubicBezTo>
                  <a:pt x="378" y="10"/>
                  <a:pt x="380" y="11"/>
                  <a:pt x="380" y="11"/>
                </a:cubicBezTo>
                <a:cubicBezTo>
                  <a:pt x="380" y="11"/>
                  <a:pt x="381" y="11"/>
                  <a:pt x="381" y="11"/>
                </a:cubicBezTo>
                <a:cubicBezTo>
                  <a:pt x="381" y="11"/>
                  <a:pt x="381" y="12"/>
                  <a:pt x="381" y="12"/>
                </a:cubicBezTo>
                <a:cubicBezTo>
                  <a:pt x="380" y="13"/>
                  <a:pt x="381" y="13"/>
                  <a:pt x="381" y="14"/>
                </a:cubicBezTo>
                <a:cubicBezTo>
                  <a:pt x="380" y="14"/>
                  <a:pt x="380" y="12"/>
                  <a:pt x="379" y="12"/>
                </a:cubicBezTo>
                <a:cubicBezTo>
                  <a:pt x="379" y="13"/>
                  <a:pt x="379" y="13"/>
                  <a:pt x="379" y="14"/>
                </a:cubicBezTo>
                <a:cubicBezTo>
                  <a:pt x="380" y="15"/>
                  <a:pt x="381" y="15"/>
                  <a:pt x="381" y="15"/>
                </a:cubicBezTo>
                <a:cubicBezTo>
                  <a:pt x="381" y="14"/>
                  <a:pt x="381" y="14"/>
                  <a:pt x="381" y="14"/>
                </a:cubicBezTo>
                <a:cubicBezTo>
                  <a:pt x="381" y="14"/>
                  <a:pt x="381" y="14"/>
                  <a:pt x="381" y="14"/>
                </a:cubicBezTo>
                <a:cubicBezTo>
                  <a:pt x="382" y="15"/>
                  <a:pt x="382" y="15"/>
                  <a:pt x="382" y="15"/>
                </a:cubicBezTo>
                <a:cubicBezTo>
                  <a:pt x="382" y="15"/>
                  <a:pt x="382" y="15"/>
                  <a:pt x="383" y="15"/>
                </a:cubicBezTo>
                <a:cubicBezTo>
                  <a:pt x="383" y="15"/>
                  <a:pt x="383" y="15"/>
                  <a:pt x="383" y="15"/>
                </a:cubicBezTo>
                <a:cubicBezTo>
                  <a:pt x="384" y="15"/>
                  <a:pt x="384" y="14"/>
                  <a:pt x="384" y="14"/>
                </a:cubicBezTo>
                <a:cubicBezTo>
                  <a:pt x="384" y="14"/>
                  <a:pt x="384" y="14"/>
                  <a:pt x="385" y="14"/>
                </a:cubicBezTo>
                <a:cubicBezTo>
                  <a:pt x="385" y="14"/>
                  <a:pt x="385" y="14"/>
                  <a:pt x="385" y="14"/>
                </a:cubicBezTo>
                <a:cubicBezTo>
                  <a:pt x="385" y="13"/>
                  <a:pt x="385" y="13"/>
                  <a:pt x="385" y="13"/>
                </a:cubicBezTo>
                <a:cubicBezTo>
                  <a:pt x="385" y="13"/>
                  <a:pt x="385" y="13"/>
                  <a:pt x="385" y="13"/>
                </a:cubicBezTo>
                <a:cubicBezTo>
                  <a:pt x="385" y="13"/>
                  <a:pt x="385" y="13"/>
                  <a:pt x="385" y="14"/>
                </a:cubicBezTo>
                <a:cubicBezTo>
                  <a:pt x="386" y="14"/>
                  <a:pt x="386" y="14"/>
                  <a:pt x="387" y="14"/>
                </a:cubicBezTo>
                <a:cubicBezTo>
                  <a:pt x="387" y="14"/>
                  <a:pt x="387" y="14"/>
                  <a:pt x="387" y="14"/>
                </a:cubicBezTo>
                <a:cubicBezTo>
                  <a:pt x="388" y="14"/>
                  <a:pt x="388" y="14"/>
                  <a:pt x="388" y="14"/>
                </a:cubicBezTo>
                <a:cubicBezTo>
                  <a:pt x="388" y="15"/>
                  <a:pt x="388" y="15"/>
                  <a:pt x="388" y="15"/>
                </a:cubicBezTo>
                <a:cubicBezTo>
                  <a:pt x="388" y="15"/>
                  <a:pt x="388" y="15"/>
                  <a:pt x="388" y="15"/>
                </a:cubicBezTo>
                <a:cubicBezTo>
                  <a:pt x="388" y="15"/>
                  <a:pt x="388" y="15"/>
                  <a:pt x="387" y="15"/>
                </a:cubicBezTo>
                <a:cubicBezTo>
                  <a:pt x="387" y="15"/>
                  <a:pt x="387" y="15"/>
                  <a:pt x="387" y="15"/>
                </a:cubicBezTo>
                <a:cubicBezTo>
                  <a:pt x="387" y="15"/>
                  <a:pt x="383" y="15"/>
                  <a:pt x="383" y="16"/>
                </a:cubicBezTo>
                <a:cubicBezTo>
                  <a:pt x="383" y="17"/>
                  <a:pt x="383" y="17"/>
                  <a:pt x="383" y="17"/>
                </a:cubicBezTo>
                <a:cubicBezTo>
                  <a:pt x="384" y="17"/>
                  <a:pt x="384" y="17"/>
                  <a:pt x="384" y="17"/>
                </a:cubicBezTo>
                <a:cubicBezTo>
                  <a:pt x="384" y="17"/>
                  <a:pt x="384" y="17"/>
                  <a:pt x="384" y="17"/>
                </a:cubicBezTo>
                <a:cubicBezTo>
                  <a:pt x="385" y="17"/>
                  <a:pt x="385" y="17"/>
                  <a:pt x="386" y="17"/>
                </a:cubicBezTo>
                <a:cubicBezTo>
                  <a:pt x="386" y="17"/>
                  <a:pt x="387" y="16"/>
                  <a:pt x="387" y="16"/>
                </a:cubicBezTo>
                <a:cubicBezTo>
                  <a:pt x="387" y="16"/>
                  <a:pt x="387" y="16"/>
                  <a:pt x="387" y="16"/>
                </a:cubicBezTo>
                <a:cubicBezTo>
                  <a:pt x="387" y="16"/>
                  <a:pt x="387" y="16"/>
                  <a:pt x="388" y="16"/>
                </a:cubicBezTo>
                <a:cubicBezTo>
                  <a:pt x="387" y="17"/>
                  <a:pt x="387" y="17"/>
                  <a:pt x="387" y="17"/>
                </a:cubicBezTo>
                <a:cubicBezTo>
                  <a:pt x="386" y="18"/>
                  <a:pt x="386" y="18"/>
                  <a:pt x="386" y="18"/>
                </a:cubicBezTo>
                <a:cubicBezTo>
                  <a:pt x="386" y="18"/>
                  <a:pt x="386" y="18"/>
                  <a:pt x="386" y="18"/>
                </a:cubicBezTo>
                <a:cubicBezTo>
                  <a:pt x="383" y="17"/>
                  <a:pt x="383" y="18"/>
                  <a:pt x="384" y="19"/>
                </a:cubicBezTo>
                <a:cubicBezTo>
                  <a:pt x="384" y="19"/>
                  <a:pt x="384" y="19"/>
                  <a:pt x="385" y="19"/>
                </a:cubicBezTo>
                <a:cubicBezTo>
                  <a:pt x="386" y="19"/>
                  <a:pt x="386" y="19"/>
                  <a:pt x="388" y="22"/>
                </a:cubicBezTo>
                <a:cubicBezTo>
                  <a:pt x="388" y="22"/>
                  <a:pt x="388" y="22"/>
                  <a:pt x="388" y="22"/>
                </a:cubicBezTo>
                <a:cubicBezTo>
                  <a:pt x="388" y="21"/>
                  <a:pt x="388" y="21"/>
                  <a:pt x="388" y="21"/>
                </a:cubicBezTo>
                <a:cubicBezTo>
                  <a:pt x="388" y="21"/>
                  <a:pt x="389" y="21"/>
                  <a:pt x="389" y="20"/>
                </a:cubicBezTo>
                <a:cubicBezTo>
                  <a:pt x="389" y="19"/>
                  <a:pt x="389" y="19"/>
                  <a:pt x="389" y="18"/>
                </a:cubicBezTo>
                <a:cubicBezTo>
                  <a:pt x="390" y="18"/>
                  <a:pt x="390" y="18"/>
                  <a:pt x="390" y="18"/>
                </a:cubicBezTo>
                <a:cubicBezTo>
                  <a:pt x="390" y="17"/>
                  <a:pt x="390" y="17"/>
                  <a:pt x="390" y="16"/>
                </a:cubicBezTo>
                <a:cubicBezTo>
                  <a:pt x="391" y="16"/>
                  <a:pt x="391" y="16"/>
                  <a:pt x="391" y="16"/>
                </a:cubicBezTo>
                <a:cubicBezTo>
                  <a:pt x="391" y="15"/>
                  <a:pt x="391" y="14"/>
                  <a:pt x="391" y="14"/>
                </a:cubicBezTo>
                <a:cubicBezTo>
                  <a:pt x="391" y="14"/>
                  <a:pt x="392" y="14"/>
                  <a:pt x="393" y="14"/>
                </a:cubicBezTo>
                <a:cubicBezTo>
                  <a:pt x="393" y="14"/>
                  <a:pt x="393" y="14"/>
                  <a:pt x="393" y="14"/>
                </a:cubicBezTo>
                <a:cubicBezTo>
                  <a:pt x="393" y="14"/>
                  <a:pt x="393" y="15"/>
                  <a:pt x="393" y="15"/>
                </a:cubicBezTo>
                <a:cubicBezTo>
                  <a:pt x="395" y="15"/>
                  <a:pt x="395" y="17"/>
                  <a:pt x="395" y="17"/>
                </a:cubicBezTo>
                <a:cubicBezTo>
                  <a:pt x="394" y="17"/>
                  <a:pt x="394" y="18"/>
                  <a:pt x="395" y="18"/>
                </a:cubicBezTo>
                <a:cubicBezTo>
                  <a:pt x="395" y="18"/>
                  <a:pt x="395" y="18"/>
                  <a:pt x="395" y="18"/>
                </a:cubicBezTo>
                <a:cubicBezTo>
                  <a:pt x="396" y="18"/>
                  <a:pt x="396" y="17"/>
                  <a:pt x="397" y="17"/>
                </a:cubicBezTo>
                <a:cubicBezTo>
                  <a:pt x="397" y="18"/>
                  <a:pt x="397" y="18"/>
                  <a:pt x="398" y="19"/>
                </a:cubicBezTo>
                <a:cubicBezTo>
                  <a:pt x="398" y="19"/>
                  <a:pt x="398" y="19"/>
                  <a:pt x="399" y="19"/>
                </a:cubicBezTo>
                <a:cubicBezTo>
                  <a:pt x="399" y="19"/>
                  <a:pt x="399" y="19"/>
                  <a:pt x="399" y="19"/>
                </a:cubicBezTo>
                <a:cubicBezTo>
                  <a:pt x="399" y="18"/>
                  <a:pt x="399" y="18"/>
                  <a:pt x="399" y="18"/>
                </a:cubicBezTo>
                <a:cubicBezTo>
                  <a:pt x="400" y="18"/>
                  <a:pt x="400" y="18"/>
                  <a:pt x="401" y="18"/>
                </a:cubicBezTo>
                <a:cubicBezTo>
                  <a:pt x="401" y="18"/>
                  <a:pt x="401" y="18"/>
                  <a:pt x="401" y="18"/>
                </a:cubicBezTo>
                <a:moveTo>
                  <a:pt x="609" y="325"/>
                </a:moveTo>
                <a:cubicBezTo>
                  <a:pt x="608" y="313"/>
                  <a:pt x="607" y="300"/>
                  <a:pt x="605" y="288"/>
                </a:cubicBezTo>
                <a:cubicBezTo>
                  <a:pt x="590" y="288"/>
                  <a:pt x="575" y="288"/>
                  <a:pt x="558" y="288"/>
                </a:cubicBezTo>
                <a:cubicBezTo>
                  <a:pt x="537" y="287"/>
                  <a:pt x="514" y="287"/>
                  <a:pt x="492" y="287"/>
                </a:cubicBezTo>
                <a:cubicBezTo>
                  <a:pt x="492" y="287"/>
                  <a:pt x="490" y="292"/>
                  <a:pt x="489" y="294"/>
                </a:cubicBezTo>
                <a:cubicBezTo>
                  <a:pt x="488" y="294"/>
                  <a:pt x="488" y="294"/>
                  <a:pt x="488" y="294"/>
                </a:cubicBezTo>
                <a:cubicBezTo>
                  <a:pt x="488" y="295"/>
                  <a:pt x="488" y="295"/>
                  <a:pt x="488" y="295"/>
                </a:cubicBezTo>
                <a:cubicBezTo>
                  <a:pt x="487" y="295"/>
                  <a:pt x="487" y="295"/>
                  <a:pt x="487" y="295"/>
                </a:cubicBezTo>
                <a:cubicBezTo>
                  <a:pt x="486" y="295"/>
                  <a:pt x="486" y="295"/>
                  <a:pt x="484" y="295"/>
                </a:cubicBezTo>
                <a:cubicBezTo>
                  <a:pt x="484" y="295"/>
                  <a:pt x="484" y="295"/>
                  <a:pt x="484" y="295"/>
                </a:cubicBezTo>
                <a:cubicBezTo>
                  <a:pt x="483" y="295"/>
                  <a:pt x="483" y="295"/>
                  <a:pt x="483" y="295"/>
                </a:cubicBezTo>
                <a:cubicBezTo>
                  <a:pt x="482" y="296"/>
                  <a:pt x="482" y="296"/>
                  <a:pt x="482" y="296"/>
                </a:cubicBezTo>
                <a:cubicBezTo>
                  <a:pt x="482" y="296"/>
                  <a:pt x="482" y="296"/>
                  <a:pt x="482" y="296"/>
                </a:cubicBezTo>
                <a:cubicBezTo>
                  <a:pt x="481" y="296"/>
                  <a:pt x="481" y="296"/>
                  <a:pt x="480" y="296"/>
                </a:cubicBezTo>
                <a:cubicBezTo>
                  <a:pt x="480" y="295"/>
                  <a:pt x="479" y="295"/>
                  <a:pt x="479" y="295"/>
                </a:cubicBezTo>
                <a:cubicBezTo>
                  <a:pt x="479" y="295"/>
                  <a:pt x="478" y="294"/>
                  <a:pt x="478" y="294"/>
                </a:cubicBezTo>
                <a:cubicBezTo>
                  <a:pt x="478" y="294"/>
                  <a:pt x="475" y="294"/>
                  <a:pt x="473" y="294"/>
                </a:cubicBezTo>
                <a:cubicBezTo>
                  <a:pt x="473" y="294"/>
                  <a:pt x="473" y="294"/>
                  <a:pt x="473" y="294"/>
                </a:cubicBezTo>
                <a:cubicBezTo>
                  <a:pt x="472" y="294"/>
                  <a:pt x="472" y="294"/>
                  <a:pt x="472" y="294"/>
                </a:cubicBezTo>
                <a:cubicBezTo>
                  <a:pt x="471" y="294"/>
                  <a:pt x="471" y="294"/>
                  <a:pt x="471" y="294"/>
                </a:cubicBezTo>
                <a:cubicBezTo>
                  <a:pt x="473" y="295"/>
                  <a:pt x="474" y="295"/>
                  <a:pt x="477" y="296"/>
                </a:cubicBezTo>
                <a:cubicBezTo>
                  <a:pt x="478" y="296"/>
                  <a:pt x="478" y="297"/>
                  <a:pt x="478" y="297"/>
                </a:cubicBezTo>
                <a:cubicBezTo>
                  <a:pt x="478" y="298"/>
                  <a:pt x="478" y="298"/>
                  <a:pt x="478" y="298"/>
                </a:cubicBezTo>
                <a:cubicBezTo>
                  <a:pt x="478" y="299"/>
                  <a:pt x="478" y="299"/>
                  <a:pt x="479" y="300"/>
                </a:cubicBezTo>
                <a:cubicBezTo>
                  <a:pt x="479" y="300"/>
                  <a:pt x="479" y="301"/>
                  <a:pt x="479" y="301"/>
                </a:cubicBezTo>
                <a:cubicBezTo>
                  <a:pt x="479" y="302"/>
                  <a:pt x="479" y="302"/>
                  <a:pt x="479" y="302"/>
                </a:cubicBezTo>
                <a:cubicBezTo>
                  <a:pt x="479" y="303"/>
                  <a:pt x="479" y="303"/>
                  <a:pt x="479" y="303"/>
                </a:cubicBezTo>
                <a:cubicBezTo>
                  <a:pt x="479" y="306"/>
                  <a:pt x="482" y="308"/>
                  <a:pt x="483" y="311"/>
                </a:cubicBezTo>
                <a:cubicBezTo>
                  <a:pt x="485" y="314"/>
                  <a:pt x="486" y="314"/>
                  <a:pt x="487" y="315"/>
                </a:cubicBezTo>
                <a:cubicBezTo>
                  <a:pt x="488" y="315"/>
                  <a:pt x="488" y="315"/>
                  <a:pt x="489" y="315"/>
                </a:cubicBezTo>
                <a:cubicBezTo>
                  <a:pt x="491" y="316"/>
                  <a:pt x="491" y="313"/>
                  <a:pt x="492" y="312"/>
                </a:cubicBezTo>
                <a:cubicBezTo>
                  <a:pt x="492" y="313"/>
                  <a:pt x="493" y="313"/>
                  <a:pt x="493" y="313"/>
                </a:cubicBezTo>
                <a:cubicBezTo>
                  <a:pt x="495" y="316"/>
                  <a:pt x="498" y="318"/>
                  <a:pt x="499" y="321"/>
                </a:cubicBezTo>
                <a:cubicBezTo>
                  <a:pt x="505" y="332"/>
                  <a:pt x="505" y="332"/>
                  <a:pt x="505" y="332"/>
                </a:cubicBezTo>
                <a:cubicBezTo>
                  <a:pt x="505" y="333"/>
                  <a:pt x="505" y="333"/>
                  <a:pt x="505" y="333"/>
                </a:cubicBezTo>
                <a:cubicBezTo>
                  <a:pt x="504" y="335"/>
                  <a:pt x="504" y="337"/>
                  <a:pt x="505" y="339"/>
                </a:cubicBezTo>
                <a:cubicBezTo>
                  <a:pt x="506" y="341"/>
                  <a:pt x="509" y="340"/>
                  <a:pt x="510" y="341"/>
                </a:cubicBezTo>
                <a:cubicBezTo>
                  <a:pt x="511" y="342"/>
                  <a:pt x="516" y="352"/>
                  <a:pt x="516" y="352"/>
                </a:cubicBezTo>
                <a:cubicBezTo>
                  <a:pt x="518" y="356"/>
                  <a:pt x="514" y="362"/>
                  <a:pt x="519" y="364"/>
                </a:cubicBezTo>
                <a:cubicBezTo>
                  <a:pt x="519" y="364"/>
                  <a:pt x="525" y="368"/>
                  <a:pt x="527" y="373"/>
                </a:cubicBezTo>
                <a:cubicBezTo>
                  <a:pt x="527" y="376"/>
                  <a:pt x="528" y="376"/>
                  <a:pt x="529" y="377"/>
                </a:cubicBezTo>
                <a:cubicBezTo>
                  <a:pt x="531" y="379"/>
                  <a:pt x="531" y="379"/>
                  <a:pt x="538" y="397"/>
                </a:cubicBezTo>
                <a:cubicBezTo>
                  <a:pt x="538" y="401"/>
                  <a:pt x="538" y="404"/>
                  <a:pt x="538" y="408"/>
                </a:cubicBezTo>
                <a:cubicBezTo>
                  <a:pt x="539" y="414"/>
                  <a:pt x="547" y="415"/>
                  <a:pt x="549" y="412"/>
                </a:cubicBezTo>
                <a:cubicBezTo>
                  <a:pt x="553" y="408"/>
                  <a:pt x="553" y="408"/>
                  <a:pt x="555" y="407"/>
                </a:cubicBezTo>
                <a:cubicBezTo>
                  <a:pt x="557" y="407"/>
                  <a:pt x="559" y="407"/>
                  <a:pt x="561" y="407"/>
                </a:cubicBezTo>
                <a:cubicBezTo>
                  <a:pt x="561" y="407"/>
                  <a:pt x="561" y="407"/>
                  <a:pt x="561" y="407"/>
                </a:cubicBezTo>
                <a:cubicBezTo>
                  <a:pt x="562" y="408"/>
                  <a:pt x="562" y="408"/>
                  <a:pt x="563" y="408"/>
                </a:cubicBezTo>
                <a:cubicBezTo>
                  <a:pt x="563" y="408"/>
                  <a:pt x="563" y="408"/>
                  <a:pt x="563" y="408"/>
                </a:cubicBezTo>
                <a:cubicBezTo>
                  <a:pt x="564" y="408"/>
                  <a:pt x="564" y="407"/>
                  <a:pt x="565" y="406"/>
                </a:cubicBezTo>
                <a:cubicBezTo>
                  <a:pt x="569" y="400"/>
                  <a:pt x="577" y="402"/>
                  <a:pt x="582" y="397"/>
                </a:cubicBezTo>
                <a:cubicBezTo>
                  <a:pt x="583" y="396"/>
                  <a:pt x="583" y="396"/>
                  <a:pt x="586" y="396"/>
                </a:cubicBezTo>
                <a:cubicBezTo>
                  <a:pt x="587" y="395"/>
                  <a:pt x="587" y="395"/>
                  <a:pt x="587" y="395"/>
                </a:cubicBezTo>
                <a:cubicBezTo>
                  <a:pt x="587" y="392"/>
                  <a:pt x="587" y="392"/>
                  <a:pt x="588" y="391"/>
                </a:cubicBezTo>
                <a:cubicBezTo>
                  <a:pt x="589" y="391"/>
                  <a:pt x="589" y="391"/>
                  <a:pt x="591" y="390"/>
                </a:cubicBezTo>
                <a:cubicBezTo>
                  <a:pt x="593" y="389"/>
                  <a:pt x="593" y="389"/>
                  <a:pt x="601" y="389"/>
                </a:cubicBezTo>
                <a:cubicBezTo>
                  <a:pt x="601" y="389"/>
                  <a:pt x="601" y="385"/>
                  <a:pt x="603" y="382"/>
                </a:cubicBezTo>
                <a:cubicBezTo>
                  <a:pt x="605" y="382"/>
                  <a:pt x="606" y="382"/>
                  <a:pt x="608" y="382"/>
                </a:cubicBezTo>
                <a:cubicBezTo>
                  <a:pt x="609" y="379"/>
                  <a:pt x="610" y="376"/>
                  <a:pt x="610" y="376"/>
                </a:cubicBezTo>
                <a:cubicBezTo>
                  <a:pt x="611" y="365"/>
                  <a:pt x="610" y="354"/>
                  <a:pt x="610" y="342"/>
                </a:cubicBezTo>
                <a:cubicBezTo>
                  <a:pt x="609" y="343"/>
                  <a:pt x="609" y="343"/>
                  <a:pt x="609" y="343"/>
                </a:cubicBezTo>
                <a:cubicBezTo>
                  <a:pt x="608" y="342"/>
                  <a:pt x="609" y="340"/>
                  <a:pt x="608" y="339"/>
                </a:cubicBezTo>
                <a:cubicBezTo>
                  <a:pt x="607" y="339"/>
                  <a:pt x="607" y="339"/>
                  <a:pt x="607" y="338"/>
                </a:cubicBezTo>
                <a:cubicBezTo>
                  <a:pt x="607" y="335"/>
                  <a:pt x="606" y="333"/>
                  <a:pt x="606" y="331"/>
                </a:cubicBezTo>
                <a:cubicBezTo>
                  <a:pt x="606" y="330"/>
                  <a:pt x="606" y="330"/>
                  <a:pt x="605" y="329"/>
                </a:cubicBezTo>
                <a:cubicBezTo>
                  <a:pt x="602" y="331"/>
                  <a:pt x="602" y="331"/>
                  <a:pt x="601" y="340"/>
                </a:cubicBezTo>
                <a:cubicBezTo>
                  <a:pt x="600" y="340"/>
                  <a:pt x="599" y="340"/>
                  <a:pt x="597" y="340"/>
                </a:cubicBezTo>
                <a:cubicBezTo>
                  <a:pt x="596" y="340"/>
                  <a:pt x="596" y="340"/>
                  <a:pt x="596" y="340"/>
                </a:cubicBezTo>
                <a:cubicBezTo>
                  <a:pt x="595" y="340"/>
                  <a:pt x="594" y="339"/>
                  <a:pt x="593" y="339"/>
                </a:cubicBezTo>
                <a:cubicBezTo>
                  <a:pt x="592" y="339"/>
                  <a:pt x="592" y="339"/>
                  <a:pt x="592" y="339"/>
                </a:cubicBezTo>
                <a:cubicBezTo>
                  <a:pt x="589" y="341"/>
                  <a:pt x="589" y="341"/>
                  <a:pt x="588" y="343"/>
                </a:cubicBezTo>
                <a:cubicBezTo>
                  <a:pt x="588" y="343"/>
                  <a:pt x="584" y="342"/>
                  <a:pt x="584" y="337"/>
                </a:cubicBezTo>
                <a:cubicBezTo>
                  <a:pt x="584" y="337"/>
                  <a:pt x="584" y="336"/>
                  <a:pt x="585" y="336"/>
                </a:cubicBezTo>
                <a:cubicBezTo>
                  <a:pt x="586" y="335"/>
                  <a:pt x="586" y="335"/>
                  <a:pt x="587" y="335"/>
                </a:cubicBezTo>
                <a:cubicBezTo>
                  <a:pt x="587" y="335"/>
                  <a:pt x="588" y="335"/>
                  <a:pt x="588" y="335"/>
                </a:cubicBezTo>
                <a:cubicBezTo>
                  <a:pt x="594" y="338"/>
                  <a:pt x="594" y="334"/>
                  <a:pt x="594" y="334"/>
                </a:cubicBezTo>
                <a:cubicBezTo>
                  <a:pt x="593" y="334"/>
                  <a:pt x="593" y="334"/>
                  <a:pt x="593" y="334"/>
                </a:cubicBezTo>
                <a:cubicBezTo>
                  <a:pt x="592" y="333"/>
                  <a:pt x="592" y="333"/>
                  <a:pt x="591" y="333"/>
                </a:cubicBezTo>
                <a:cubicBezTo>
                  <a:pt x="591" y="333"/>
                  <a:pt x="590" y="333"/>
                  <a:pt x="590" y="334"/>
                </a:cubicBezTo>
                <a:cubicBezTo>
                  <a:pt x="589" y="334"/>
                  <a:pt x="589" y="334"/>
                  <a:pt x="588" y="334"/>
                </a:cubicBezTo>
                <a:cubicBezTo>
                  <a:pt x="585" y="333"/>
                  <a:pt x="582" y="333"/>
                  <a:pt x="580" y="332"/>
                </a:cubicBezTo>
                <a:cubicBezTo>
                  <a:pt x="579" y="332"/>
                  <a:pt x="578" y="332"/>
                  <a:pt x="578" y="332"/>
                </a:cubicBezTo>
                <a:cubicBezTo>
                  <a:pt x="578" y="330"/>
                  <a:pt x="578" y="327"/>
                  <a:pt x="577" y="325"/>
                </a:cubicBezTo>
                <a:cubicBezTo>
                  <a:pt x="576" y="324"/>
                  <a:pt x="576" y="324"/>
                  <a:pt x="570" y="321"/>
                </a:cubicBezTo>
                <a:cubicBezTo>
                  <a:pt x="568" y="316"/>
                  <a:pt x="565" y="311"/>
                  <a:pt x="565" y="305"/>
                </a:cubicBezTo>
                <a:cubicBezTo>
                  <a:pt x="566" y="301"/>
                  <a:pt x="571" y="303"/>
                  <a:pt x="572" y="303"/>
                </a:cubicBezTo>
                <a:cubicBezTo>
                  <a:pt x="572" y="304"/>
                  <a:pt x="572" y="304"/>
                  <a:pt x="576" y="308"/>
                </a:cubicBezTo>
                <a:cubicBezTo>
                  <a:pt x="578" y="310"/>
                  <a:pt x="578" y="310"/>
                  <a:pt x="580" y="314"/>
                </a:cubicBezTo>
                <a:cubicBezTo>
                  <a:pt x="581" y="317"/>
                  <a:pt x="584" y="317"/>
                  <a:pt x="586" y="319"/>
                </a:cubicBezTo>
                <a:cubicBezTo>
                  <a:pt x="589" y="323"/>
                  <a:pt x="590" y="323"/>
                  <a:pt x="598" y="324"/>
                </a:cubicBezTo>
                <a:cubicBezTo>
                  <a:pt x="599" y="324"/>
                  <a:pt x="599" y="324"/>
                  <a:pt x="599" y="324"/>
                </a:cubicBezTo>
                <a:cubicBezTo>
                  <a:pt x="599" y="324"/>
                  <a:pt x="600" y="324"/>
                  <a:pt x="600" y="324"/>
                </a:cubicBezTo>
                <a:cubicBezTo>
                  <a:pt x="601" y="324"/>
                  <a:pt x="602" y="324"/>
                  <a:pt x="604" y="323"/>
                </a:cubicBezTo>
                <a:cubicBezTo>
                  <a:pt x="604" y="323"/>
                  <a:pt x="605" y="323"/>
                  <a:pt x="605" y="323"/>
                </a:cubicBezTo>
                <a:cubicBezTo>
                  <a:pt x="607" y="323"/>
                  <a:pt x="607" y="323"/>
                  <a:pt x="609" y="325"/>
                </a:cubicBezTo>
                <a:cubicBezTo>
                  <a:pt x="609" y="325"/>
                  <a:pt x="609" y="325"/>
                  <a:pt x="609" y="325"/>
                </a:cubicBezTo>
                <a:moveTo>
                  <a:pt x="680" y="160"/>
                </a:moveTo>
                <a:cubicBezTo>
                  <a:pt x="671" y="147"/>
                  <a:pt x="657" y="130"/>
                  <a:pt x="646" y="118"/>
                </a:cubicBezTo>
                <a:cubicBezTo>
                  <a:pt x="649" y="120"/>
                  <a:pt x="614" y="121"/>
                  <a:pt x="550" y="121"/>
                </a:cubicBezTo>
                <a:cubicBezTo>
                  <a:pt x="577" y="168"/>
                  <a:pt x="596" y="225"/>
                  <a:pt x="605" y="288"/>
                </a:cubicBezTo>
                <a:cubicBezTo>
                  <a:pt x="690" y="289"/>
                  <a:pt x="736" y="287"/>
                  <a:pt x="736" y="284"/>
                </a:cubicBezTo>
                <a:cubicBezTo>
                  <a:pt x="730" y="264"/>
                  <a:pt x="730" y="264"/>
                  <a:pt x="730" y="264"/>
                </a:cubicBezTo>
                <a:cubicBezTo>
                  <a:pt x="718" y="228"/>
                  <a:pt x="718" y="227"/>
                  <a:pt x="709" y="210"/>
                </a:cubicBezTo>
                <a:cubicBezTo>
                  <a:pt x="693" y="178"/>
                  <a:pt x="690" y="173"/>
                  <a:pt x="680" y="160"/>
                </a:cubicBezTo>
                <a:moveTo>
                  <a:pt x="415" y="119"/>
                </a:moveTo>
                <a:cubicBezTo>
                  <a:pt x="416" y="119"/>
                  <a:pt x="418" y="119"/>
                  <a:pt x="420" y="119"/>
                </a:cubicBezTo>
                <a:cubicBezTo>
                  <a:pt x="419" y="119"/>
                  <a:pt x="419" y="119"/>
                  <a:pt x="419" y="119"/>
                </a:cubicBezTo>
                <a:cubicBezTo>
                  <a:pt x="418" y="119"/>
                  <a:pt x="418" y="119"/>
                  <a:pt x="418" y="119"/>
                </a:cubicBezTo>
                <a:cubicBezTo>
                  <a:pt x="418" y="119"/>
                  <a:pt x="418" y="119"/>
                  <a:pt x="418" y="119"/>
                </a:cubicBezTo>
                <a:cubicBezTo>
                  <a:pt x="418" y="119"/>
                  <a:pt x="418" y="119"/>
                  <a:pt x="417" y="118"/>
                </a:cubicBezTo>
                <a:cubicBezTo>
                  <a:pt x="417" y="117"/>
                  <a:pt x="417" y="117"/>
                  <a:pt x="417" y="117"/>
                </a:cubicBezTo>
                <a:cubicBezTo>
                  <a:pt x="417" y="117"/>
                  <a:pt x="417" y="117"/>
                  <a:pt x="417" y="117"/>
                </a:cubicBezTo>
                <a:cubicBezTo>
                  <a:pt x="416" y="117"/>
                  <a:pt x="416" y="117"/>
                  <a:pt x="415" y="117"/>
                </a:cubicBezTo>
                <a:cubicBezTo>
                  <a:pt x="415" y="117"/>
                  <a:pt x="415" y="117"/>
                  <a:pt x="415" y="117"/>
                </a:cubicBezTo>
                <a:cubicBezTo>
                  <a:pt x="414" y="118"/>
                  <a:pt x="414" y="118"/>
                  <a:pt x="414" y="118"/>
                </a:cubicBezTo>
                <a:cubicBezTo>
                  <a:pt x="414" y="118"/>
                  <a:pt x="414" y="118"/>
                  <a:pt x="414" y="118"/>
                </a:cubicBezTo>
                <a:cubicBezTo>
                  <a:pt x="415" y="119"/>
                  <a:pt x="415" y="119"/>
                  <a:pt x="415" y="119"/>
                </a:cubicBezTo>
                <a:moveTo>
                  <a:pt x="416" y="52"/>
                </a:moveTo>
                <a:cubicBezTo>
                  <a:pt x="416" y="51"/>
                  <a:pt x="416" y="50"/>
                  <a:pt x="415" y="50"/>
                </a:cubicBezTo>
                <a:cubicBezTo>
                  <a:pt x="415" y="50"/>
                  <a:pt x="415" y="50"/>
                  <a:pt x="415" y="50"/>
                </a:cubicBezTo>
                <a:cubicBezTo>
                  <a:pt x="415" y="50"/>
                  <a:pt x="415" y="50"/>
                  <a:pt x="415" y="50"/>
                </a:cubicBezTo>
                <a:cubicBezTo>
                  <a:pt x="414" y="50"/>
                  <a:pt x="414" y="50"/>
                  <a:pt x="413" y="50"/>
                </a:cubicBezTo>
                <a:cubicBezTo>
                  <a:pt x="414" y="50"/>
                  <a:pt x="414" y="50"/>
                  <a:pt x="414" y="50"/>
                </a:cubicBezTo>
                <a:cubicBezTo>
                  <a:pt x="414" y="51"/>
                  <a:pt x="414" y="51"/>
                  <a:pt x="414" y="51"/>
                </a:cubicBezTo>
                <a:cubicBezTo>
                  <a:pt x="414" y="51"/>
                  <a:pt x="414" y="52"/>
                  <a:pt x="414" y="52"/>
                </a:cubicBezTo>
                <a:cubicBezTo>
                  <a:pt x="415" y="52"/>
                  <a:pt x="415" y="52"/>
                  <a:pt x="416" y="52"/>
                </a:cubicBezTo>
                <a:moveTo>
                  <a:pt x="550" y="121"/>
                </a:moveTo>
                <a:cubicBezTo>
                  <a:pt x="537" y="99"/>
                  <a:pt x="522" y="79"/>
                  <a:pt x="507" y="62"/>
                </a:cubicBezTo>
                <a:cubicBezTo>
                  <a:pt x="507" y="63"/>
                  <a:pt x="507" y="63"/>
                  <a:pt x="507" y="63"/>
                </a:cubicBezTo>
                <a:cubicBezTo>
                  <a:pt x="506" y="64"/>
                  <a:pt x="506" y="64"/>
                  <a:pt x="506" y="64"/>
                </a:cubicBezTo>
                <a:cubicBezTo>
                  <a:pt x="505" y="63"/>
                  <a:pt x="504" y="63"/>
                  <a:pt x="504" y="63"/>
                </a:cubicBezTo>
                <a:cubicBezTo>
                  <a:pt x="504" y="63"/>
                  <a:pt x="504" y="63"/>
                  <a:pt x="503" y="63"/>
                </a:cubicBezTo>
                <a:cubicBezTo>
                  <a:pt x="503" y="64"/>
                  <a:pt x="504" y="65"/>
                  <a:pt x="504" y="65"/>
                </a:cubicBezTo>
                <a:cubicBezTo>
                  <a:pt x="504" y="65"/>
                  <a:pt x="503" y="65"/>
                  <a:pt x="503" y="65"/>
                </a:cubicBezTo>
                <a:cubicBezTo>
                  <a:pt x="501" y="64"/>
                  <a:pt x="501" y="64"/>
                  <a:pt x="498" y="61"/>
                </a:cubicBezTo>
                <a:cubicBezTo>
                  <a:pt x="497" y="62"/>
                  <a:pt x="497" y="62"/>
                  <a:pt x="497" y="62"/>
                </a:cubicBezTo>
                <a:cubicBezTo>
                  <a:pt x="497" y="62"/>
                  <a:pt x="497" y="62"/>
                  <a:pt x="496" y="62"/>
                </a:cubicBezTo>
                <a:cubicBezTo>
                  <a:pt x="496" y="63"/>
                  <a:pt x="496" y="63"/>
                  <a:pt x="496" y="63"/>
                </a:cubicBezTo>
                <a:cubicBezTo>
                  <a:pt x="495" y="63"/>
                  <a:pt x="495" y="63"/>
                  <a:pt x="495" y="63"/>
                </a:cubicBezTo>
                <a:cubicBezTo>
                  <a:pt x="494" y="63"/>
                  <a:pt x="494" y="63"/>
                  <a:pt x="494" y="63"/>
                </a:cubicBezTo>
                <a:cubicBezTo>
                  <a:pt x="494" y="64"/>
                  <a:pt x="493" y="64"/>
                  <a:pt x="493" y="64"/>
                </a:cubicBezTo>
                <a:cubicBezTo>
                  <a:pt x="492" y="65"/>
                  <a:pt x="492" y="65"/>
                  <a:pt x="492" y="65"/>
                </a:cubicBezTo>
                <a:cubicBezTo>
                  <a:pt x="490" y="65"/>
                  <a:pt x="490" y="65"/>
                  <a:pt x="490" y="67"/>
                </a:cubicBezTo>
                <a:cubicBezTo>
                  <a:pt x="489" y="67"/>
                  <a:pt x="489" y="67"/>
                  <a:pt x="488" y="67"/>
                </a:cubicBezTo>
                <a:cubicBezTo>
                  <a:pt x="487" y="68"/>
                  <a:pt x="487" y="68"/>
                  <a:pt x="487" y="68"/>
                </a:cubicBezTo>
                <a:cubicBezTo>
                  <a:pt x="490" y="70"/>
                  <a:pt x="490" y="70"/>
                  <a:pt x="490" y="70"/>
                </a:cubicBezTo>
                <a:cubicBezTo>
                  <a:pt x="489" y="72"/>
                  <a:pt x="489" y="72"/>
                  <a:pt x="486" y="73"/>
                </a:cubicBezTo>
                <a:cubicBezTo>
                  <a:pt x="486" y="73"/>
                  <a:pt x="486" y="73"/>
                  <a:pt x="486" y="73"/>
                </a:cubicBezTo>
                <a:cubicBezTo>
                  <a:pt x="480" y="69"/>
                  <a:pt x="480" y="69"/>
                  <a:pt x="480" y="68"/>
                </a:cubicBezTo>
                <a:cubicBezTo>
                  <a:pt x="481" y="68"/>
                  <a:pt x="482" y="68"/>
                  <a:pt x="483" y="68"/>
                </a:cubicBezTo>
                <a:cubicBezTo>
                  <a:pt x="483" y="67"/>
                  <a:pt x="482" y="66"/>
                  <a:pt x="482" y="65"/>
                </a:cubicBezTo>
                <a:cubicBezTo>
                  <a:pt x="481" y="65"/>
                  <a:pt x="481" y="65"/>
                  <a:pt x="480" y="65"/>
                </a:cubicBezTo>
                <a:cubicBezTo>
                  <a:pt x="479" y="64"/>
                  <a:pt x="479" y="64"/>
                  <a:pt x="477" y="63"/>
                </a:cubicBezTo>
                <a:cubicBezTo>
                  <a:pt x="477" y="63"/>
                  <a:pt x="477" y="63"/>
                  <a:pt x="476" y="63"/>
                </a:cubicBezTo>
                <a:cubicBezTo>
                  <a:pt x="476" y="63"/>
                  <a:pt x="476" y="63"/>
                  <a:pt x="476" y="63"/>
                </a:cubicBezTo>
                <a:cubicBezTo>
                  <a:pt x="475" y="62"/>
                  <a:pt x="475" y="62"/>
                  <a:pt x="473" y="62"/>
                </a:cubicBezTo>
                <a:cubicBezTo>
                  <a:pt x="472" y="62"/>
                  <a:pt x="472" y="62"/>
                  <a:pt x="472" y="62"/>
                </a:cubicBezTo>
                <a:cubicBezTo>
                  <a:pt x="471" y="63"/>
                  <a:pt x="471" y="63"/>
                  <a:pt x="472" y="63"/>
                </a:cubicBezTo>
                <a:cubicBezTo>
                  <a:pt x="472" y="64"/>
                  <a:pt x="472" y="64"/>
                  <a:pt x="473" y="64"/>
                </a:cubicBezTo>
                <a:cubicBezTo>
                  <a:pt x="475" y="65"/>
                  <a:pt x="476" y="67"/>
                  <a:pt x="476" y="68"/>
                </a:cubicBezTo>
                <a:cubicBezTo>
                  <a:pt x="476" y="69"/>
                  <a:pt x="476" y="70"/>
                  <a:pt x="478" y="71"/>
                </a:cubicBezTo>
                <a:cubicBezTo>
                  <a:pt x="479" y="71"/>
                  <a:pt x="479" y="71"/>
                  <a:pt x="481" y="73"/>
                </a:cubicBezTo>
                <a:cubicBezTo>
                  <a:pt x="481" y="73"/>
                  <a:pt x="481" y="73"/>
                  <a:pt x="481" y="73"/>
                </a:cubicBezTo>
                <a:cubicBezTo>
                  <a:pt x="481" y="75"/>
                  <a:pt x="482" y="76"/>
                  <a:pt x="483" y="77"/>
                </a:cubicBezTo>
                <a:cubicBezTo>
                  <a:pt x="480" y="77"/>
                  <a:pt x="480" y="77"/>
                  <a:pt x="480" y="76"/>
                </a:cubicBezTo>
                <a:cubicBezTo>
                  <a:pt x="479" y="75"/>
                  <a:pt x="479" y="75"/>
                  <a:pt x="479" y="75"/>
                </a:cubicBezTo>
                <a:cubicBezTo>
                  <a:pt x="479" y="75"/>
                  <a:pt x="479" y="75"/>
                  <a:pt x="474" y="75"/>
                </a:cubicBezTo>
                <a:cubicBezTo>
                  <a:pt x="474" y="76"/>
                  <a:pt x="474" y="77"/>
                  <a:pt x="474" y="77"/>
                </a:cubicBezTo>
                <a:cubicBezTo>
                  <a:pt x="471" y="78"/>
                  <a:pt x="471" y="78"/>
                  <a:pt x="471" y="80"/>
                </a:cubicBezTo>
                <a:cubicBezTo>
                  <a:pt x="470" y="80"/>
                  <a:pt x="470" y="80"/>
                  <a:pt x="470" y="80"/>
                </a:cubicBezTo>
                <a:cubicBezTo>
                  <a:pt x="470" y="80"/>
                  <a:pt x="470" y="80"/>
                  <a:pt x="470" y="80"/>
                </a:cubicBezTo>
                <a:cubicBezTo>
                  <a:pt x="471" y="82"/>
                  <a:pt x="474" y="83"/>
                  <a:pt x="475" y="85"/>
                </a:cubicBezTo>
                <a:cubicBezTo>
                  <a:pt x="474" y="85"/>
                  <a:pt x="474" y="85"/>
                  <a:pt x="474" y="85"/>
                </a:cubicBezTo>
                <a:cubicBezTo>
                  <a:pt x="471" y="85"/>
                  <a:pt x="471" y="85"/>
                  <a:pt x="470" y="85"/>
                </a:cubicBezTo>
                <a:cubicBezTo>
                  <a:pt x="470" y="85"/>
                  <a:pt x="470" y="85"/>
                  <a:pt x="469" y="85"/>
                </a:cubicBezTo>
                <a:cubicBezTo>
                  <a:pt x="464" y="84"/>
                  <a:pt x="462" y="82"/>
                  <a:pt x="462" y="81"/>
                </a:cubicBezTo>
                <a:cubicBezTo>
                  <a:pt x="461" y="82"/>
                  <a:pt x="461" y="82"/>
                  <a:pt x="460" y="83"/>
                </a:cubicBezTo>
                <a:cubicBezTo>
                  <a:pt x="460" y="84"/>
                  <a:pt x="460" y="85"/>
                  <a:pt x="463" y="85"/>
                </a:cubicBezTo>
                <a:cubicBezTo>
                  <a:pt x="463" y="86"/>
                  <a:pt x="463" y="86"/>
                  <a:pt x="463" y="86"/>
                </a:cubicBezTo>
                <a:cubicBezTo>
                  <a:pt x="464" y="87"/>
                  <a:pt x="464" y="87"/>
                  <a:pt x="464" y="87"/>
                </a:cubicBezTo>
                <a:cubicBezTo>
                  <a:pt x="466" y="87"/>
                  <a:pt x="467" y="87"/>
                  <a:pt x="468" y="88"/>
                </a:cubicBezTo>
                <a:cubicBezTo>
                  <a:pt x="468" y="89"/>
                  <a:pt x="468" y="89"/>
                  <a:pt x="468" y="89"/>
                </a:cubicBezTo>
                <a:cubicBezTo>
                  <a:pt x="467" y="89"/>
                  <a:pt x="466" y="89"/>
                  <a:pt x="465" y="89"/>
                </a:cubicBezTo>
                <a:cubicBezTo>
                  <a:pt x="464" y="90"/>
                  <a:pt x="464" y="90"/>
                  <a:pt x="464" y="90"/>
                </a:cubicBezTo>
                <a:cubicBezTo>
                  <a:pt x="455" y="83"/>
                  <a:pt x="455" y="83"/>
                  <a:pt x="455" y="83"/>
                </a:cubicBezTo>
                <a:cubicBezTo>
                  <a:pt x="454" y="83"/>
                  <a:pt x="453" y="83"/>
                  <a:pt x="453" y="83"/>
                </a:cubicBezTo>
                <a:cubicBezTo>
                  <a:pt x="452" y="80"/>
                  <a:pt x="452" y="80"/>
                  <a:pt x="452" y="80"/>
                </a:cubicBezTo>
                <a:cubicBezTo>
                  <a:pt x="450" y="75"/>
                  <a:pt x="443" y="75"/>
                  <a:pt x="441" y="70"/>
                </a:cubicBezTo>
                <a:cubicBezTo>
                  <a:pt x="443" y="71"/>
                  <a:pt x="452" y="74"/>
                  <a:pt x="452" y="74"/>
                </a:cubicBezTo>
                <a:cubicBezTo>
                  <a:pt x="454" y="74"/>
                  <a:pt x="455" y="75"/>
                  <a:pt x="457" y="75"/>
                </a:cubicBezTo>
                <a:cubicBezTo>
                  <a:pt x="459" y="75"/>
                  <a:pt x="460" y="76"/>
                  <a:pt x="462" y="76"/>
                </a:cubicBezTo>
                <a:cubicBezTo>
                  <a:pt x="463" y="76"/>
                  <a:pt x="463" y="76"/>
                  <a:pt x="464" y="76"/>
                </a:cubicBezTo>
                <a:cubicBezTo>
                  <a:pt x="464" y="76"/>
                  <a:pt x="464" y="76"/>
                  <a:pt x="464" y="76"/>
                </a:cubicBezTo>
                <a:cubicBezTo>
                  <a:pt x="477" y="72"/>
                  <a:pt x="464" y="66"/>
                  <a:pt x="464" y="66"/>
                </a:cubicBezTo>
                <a:cubicBezTo>
                  <a:pt x="454" y="62"/>
                  <a:pt x="454" y="62"/>
                  <a:pt x="454" y="62"/>
                </a:cubicBezTo>
                <a:cubicBezTo>
                  <a:pt x="453" y="61"/>
                  <a:pt x="452" y="61"/>
                  <a:pt x="451" y="61"/>
                </a:cubicBezTo>
                <a:cubicBezTo>
                  <a:pt x="450" y="60"/>
                  <a:pt x="450" y="60"/>
                  <a:pt x="447" y="60"/>
                </a:cubicBezTo>
                <a:cubicBezTo>
                  <a:pt x="446" y="60"/>
                  <a:pt x="446" y="60"/>
                  <a:pt x="446" y="60"/>
                </a:cubicBezTo>
                <a:cubicBezTo>
                  <a:pt x="445" y="60"/>
                  <a:pt x="444" y="59"/>
                  <a:pt x="443" y="58"/>
                </a:cubicBezTo>
                <a:cubicBezTo>
                  <a:pt x="442" y="58"/>
                  <a:pt x="441" y="58"/>
                  <a:pt x="441" y="58"/>
                </a:cubicBezTo>
                <a:cubicBezTo>
                  <a:pt x="441" y="59"/>
                  <a:pt x="441" y="59"/>
                  <a:pt x="441" y="59"/>
                </a:cubicBezTo>
                <a:cubicBezTo>
                  <a:pt x="440" y="60"/>
                  <a:pt x="440" y="60"/>
                  <a:pt x="440" y="60"/>
                </a:cubicBezTo>
                <a:cubicBezTo>
                  <a:pt x="439" y="59"/>
                  <a:pt x="439" y="59"/>
                  <a:pt x="439" y="59"/>
                </a:cubicBezTo>
                <a:cubicBezTo>
                  <a:pt x="439" y="59"/>
                  <a:pt x="439" y="58"/>
                  <a:pt x="439" y="58"/>
                </a:cubicBezTo>
                <a:cubicBezTo>
                  <a:pt x="439" y="57"/>
                  <a:pt x="439" y="57"/>
                  <a:pt x="439" y="57"/>
                </a:cubicBezTo>
                <a:cubicBezTo>
                  <a:pt x="438" y="57"/>
                  <a:pt x="437" y="57"/>
                  <a:pt x="436" y="55"/>
                </a:cubicBezTo>
                <a:cubicBezTo>
                  <a:pt x="436" y="55"/>
                  <a:pt x="435" y="55"/>
                  <a:pt x="435" y="55"/>
                </a:cubicBezTo>
                <a:cubicBezTo>
                  <a:pt x="434" y="56"/>
                  <a:pt x="434" y="56"/>
                  <a:pt x="434" y="56"/>
                </a:cubicBezTo>
                <a:cubicBezTo>
                  <a:pt x="432" y="56"/>
                  <a:pt x="431" y="55"/>
                  <a:pt x="429" y="54"/>
                </a:cubicBezTo>
                <a:cubicBezTo>
                  <a:pt x="428" y="54"/>
                  <a:pt x="428" y="54"/>
                  <a:pt x="428" y="54"/>
                </a:cubicBezTo>
                <a:cubicBezTo>
                  <a:pt x="428" y="54"/>
                  <a:pt x="429" y="54"/>
                  <a:pt x="429" y="54"/>
                </a:cubicBezTo>
                <a:cubicBezTo>
                  <a:pt x="429" y="53"/>
                  <a:pt x="429" y="53"/>
                  <a:pt x="430" y="52"/>
                </a:cubicBezTo>
                <a:cubicBezTo>
                  <a:pt x="429" y="52"/>
                  <a:pt x="427" y="50"/>
                  <a:pt x="423" y="50"/>
                </a:cubicBezTo>
                <a:cubicBezTo>
                  <a:pt x="423" y="50"/>
                  <a:pt x="423" y="51"/>
                  <a:pt x="423" y="51"/>
                </a:cubicBezTo>
                <a:cubicBezTo>
                  <a:pt x="423" y="51"/>
                  <a:pt x="423" y="51"/>
                  <a:pt x="422" y="51"/>
                </a:cubicBezTo>
                <a:cubicBezTo>
                  <a:pt x="422" y="51"/>
                  <a:pt x="421" y="51"/>
                  <a:pt x="421" y="50"/>
                </a:cubicBezTo>
                <a:cubicBezTo>
                  <a:pt x="422" y="49"/>
                  <a:pt x="422" y="49"/>
                  <a:pt x="422" y="49"/>
                </a:cubicBezTo>
                <a:cubicBezTo>
                  <a:pt x="422" y="49"/>
                  <a:pt x="422" y="49"/>
                  <a:pt x="422" y="49"/>
                </a:cubicBezTo>
                <a:cubicBezTo>
                  <a:pt x="418" y="48"/>
                  <a:pt x="418" y="48"/>
                  <a:pt x="418" y="48"/>
                </a:cubicBezTo>
                <a:cubicBezTo>
                  <a:pt x="418" y="49"/>
                  <a:pt x="418" y="50"/>
                  <a:pt x="418" y="50"/>
                </a:cubicBezTo>
                <a:cubicBezTo>
                  <a:pt x="418" y="51"/>
                  <a:pt x="418" y="51"/>
                  <a:pt x="418" y="52"/>
                </a:cubicBezTo>
                <a:cubicBezTo>
                  <a:pt x="418" y="52"/>
                  <a:pt x="418" y="52"/>
                  <a:pt x="418" y="52"/>
                </a:cubicBezTo>
                <a:cubicBezTo>
                  <a:pt x="418" y="50"/>
                  <a:pt x="418" y="50"/>
                  <a:pt x="417" y="49"/>
                </a:cubicBezTo>
                <a:cubicBezTo>
                  <a:pt x="416" y="49"/>
                  <a:pt x="416" y="49"/>
                  <a:pt x="415" y="49"/>
                </a:cubicBezTo>
                <a:cubicBezTo>
                  <a:pt x="415" y="48"/>
                  <a:pt x="415" y="48"/>
                  <a:pt x="415" y="48"/>
                </a:cubicBezTo>
                <a:cubicBezTo>
                  <a:pt x="414" y="48"/>
                  <a:pt x="414" y="48"/>
                  <a:pt x="414" y="48"/>
                </a:cubicBezTo>
                <a:cubicBezTo>
                  <a:pt x="414" y="48"/>
                  <a:pt x="414" y="48"/>
                  <a:pt x="414" y="48"/>
                </a:cubicBezTo>
                <a:cubicBezTo>
                  <a:pt x="413" y="48"/>
                  <a:pt x="412" y="49"/>
                  <a:pt x="411" y="49"/>
                </a:cubicBezTo>
                <a:cubicBezTo>
                  <a:pt x="411" y="50"/>
                  <a:pt x="411" y="50"/>
                  <a:pt x="410" y="51"/>
                </a:cubicBezTo>
                <a:cubicBezTo>
                  <a:pt x="410" y="51"/>
                  <a:pt x="410" y="51"/>
                  <a:pt x="410" y="51"/>
                </a:cubicBezTo>
                <a:cubicBezTo>
                  <a:pt x="409" y="50"/>
                  <a:pt x="409" y="50"/>
                  <a:pt x="409" y="50"/>
                </a:cubicBezTo>
                <a:cubicBezTo>
                  <a:pt x="409" y="50"/>
                  <a:pt x="409" y="50"/>
                  <a:pt x="409" y="49"/>
                </a:cubicBezTo>
                <a:cubicBezTo>
                  <a:pt x="409" y="49"/>
                  <a:pt x="408" y="49"/>
                  <a:pt x="407" y="49"/>
                </a:cubicBezTo>
                <a:cubicBezTo>
                  <a:pt x="406" y="49"/>
                  <a:pt x="405" y="49"/>
                  <a:pt x="404" y="50"/>
                </a:cubicBezTo>
                <a:cubicBezTo>
                  <a:pt x="405" y="52"/>
                  <a:pt x="405" y="52"/>
                  <a:pt x="407" y="52"/>
                </a:cubicBezTo>
                <a:cubicBezTo>
                  <a:pt x="408" y="53"/>
                  <a:pt x="408" y="53"/>
                  <a:pt x="408" y="54"/>
                </a:cubicBezTo>
                <a:cubicBezTo>
                  <a:pt x="408" y="54"/>
                  <a:pt x="407" y="54"/>
                  <a:pt x="407" y="54"/>
                </a:cubicBezTo>
                <a:cubicBezTo>
                  <a:pt x="406" y="53"/>
                  <a:pt x="406" y="53"/>
                  <a:pt x="404" y="53"/>
                </a:cubicBezTo>
                <a:cubicBezTo>
                  <a:pt x="402" y="53"/>
                  <a:pt x="402" y="53"/>
                  <a:pt x="402" y="53"/>
                </a:cubicBezTo>
                <a:cubicBezTo>
                  <a:pt x="402" y="55"/>
                  <a:pt x="402" y="55"/>
                  <a:pt x="402" y="56"/>
                </a:cubicBezTo>
                <a:cubicBezTo>
                  <a:pt x="401" y="55"/>
                  <a:pt x="401" y="54"/>
                  <a:pt x="401" y="54"/>
                </a:cubicBezTo>
                <a:cubicBezTo>
                  <a:pt x="399" y="54"/>
                  <a:pt x="398" y="52"/>
                  <a:pt x="396" y="52"/>
                </a:cubicBezTo>
                <a:cubicBezTo>
                  <a:pt x="396" y="52"/>
                  <a:pt x="396" y="53"/>
                  <a:pt x="396" y="53"/>
                </a:cubicBezTo>
                <a:cubicBezTo>
                  <a:pt x="397" y="56"/>
                  <a:pt x="395" y="57"/>
                  <a:pt x="394" y="57"/>
                </a:cubicBezTo>
                <a:cubicBezTo>
                  <a:pt x="394" y="57"/>
                  <a:pt x="393" y="56"/>
                  <a:pt x="393" y="55"/>
                </a:cubicBezTo>
                <a:cubicBezTo>
                  <a:pt x="393" y="56"/>
                  <a:pt x="393" y="56"/>
                  <a:pt x="393" y="56"/>
                </a:cubicBezTo>
                <a:cubicBezTo>
                  <a:pt x="392" y="56"/>
                  <a:pt x="392" y="56"/>
                  <a:pt x="391" y="56"/>
                </a:cubicBezTo>
                <a:cubicBezTo>
                  <a:pt x="391" y="57"/>
                  <a:pt x="391" y="57"/>
                  <a:pt x="391" y="57"/>
                </a:cubicBezTo>
                <a:cubicBezTo>
                  <a:pt x="391" y="58"/>
                  <a:pt x="392" y="58"/>
                  <a:pt x="392" y="59"/>
                </a:cubicBezTo>
                <a:cubicBezTo>
                  <a:pt x="392" y="59"/>
                  <a:pt x="392" y="60"/>
                  <a:pt x="392" y="60"/>
                </a:cubicBezTo>
                <a:cubicBezTo>
                  <a:pt x="391" y="60"/>
                  <a:pt x="391" y="60"/>
                  <a:pt x="391" y="60"/>
                </a:cubicBezTo>
                <a:cubicBezTo>
                  <a:pt x="391" y="60"/>
                  <a:pt x="391" y="60"/>
                  <a:pt x="388" y="59"/>
                </a:cubicBezTo>
                <a:cubicBezTo>
                  <a:pt x="389" y="59"/>
                  <a:pt x="389" y="58"/>
                  <a:pt x="389" y="57"/>
                </a:cubicBezTo>
                <a:cubicBezTo>
                  <a:pt x="388" y="57"/>
                  <a:pt x="388" y="57"/>
                  <a:pt x="388" y="57"/>
                </a:cubicBezTo>
                <a:cubicBezTo>
                  <a:pt x="388" y="58"/>
                  <a:pt x="388" y="58"/>
                  <a:pt x="388" y="59"/>
                </a:cubicBezTo>
                <a:cubicBezTo>
                  <a:pt x="385" y="59"/>
                  <a:pt x="385" y="59"/>
                  <a:pt x="384" y="59"/>
                </a:cubicBezTo>
                <a:cubicBezTo>
                  <a:pt x="385" y="60"/>
                  <a:pt x="385" y="60"/>
                  <a:pt x="385" y="60"/>
                </a:cubicBezTo>
                <a:cubicBezTo>
                  <a:pt x="384" y="61"/>
                  <a:pt x="384" y="61"/>
                  <a:pt x="384" y="61"/>
                </a:cubicBezTo>
                <a:cubicBezTo>
                  <a:pt x="382" y="61"/>
                  <a:pt x="382" y="61"/>
                  <a:pt x="381" y="62"/>
                </a:cubicBezTo>
                <a:cubicBezTo>
                  <a:pt x="380" y="62"/>
                  <a:pt x="380" y="62"/>
                  <a:pt x="380" y="62"/>
                </a:cubicBezTo>
                <a:cubicBezTo>
                  <a:pt x="380" y="64"/>
                  <a:pt x="380" y="64"/>
                  <a:pt x="380" y="64"/>
                </a:cubicBezTo>
                <a:cubicBezTo>
                  <a:pt x="379" y="64"/>
                  <a:pt x="379" y="64"/>
                  <a:pt x="379" y="64"/>
                </a:cubicBezTo>
                <a:cubicBezTo>
                  <a:pt x="378" y="65"/>
                  <a:pt x="378" y="65"/>
                  <a:pt x="378" y="65"/>
                </a:cubicBezTo>
                <a:cubicBezTo>
                  <a:pt x="379" y="65"/>
                  <a:pt x="379" y="65"/>
                  <a:pt x="379" y="65"/>
                </a:cubicBezTo>
                <a:cubicBezTo>
                  <a:pt x="382" y="63"/>
                  <a:pt x="382" y="63"/>
                  <a:pt x="383" y="63"/>
                </a:cubicBezTo>
                <a:cubicBezTo>
                  <a:pt x="386" y="61"/>
                  <a:pt x="388" y="62"/>
                  <a:pt x="390" y="62"/>
                </a:cubicBezTo>
                <a:cubicBezTo>
                  <a:pt x="390" y="62"/>
                  <a:pt x="390" y="63"/>
                  <a:pt x="390" y="63"/>
                </a:cubicBezTo>
                <a:cubicBezTo>
                  <a:pt x="389" y="63"/>
                  <a:pt x="389" y="63"/>
                  <a:pt x="386" y="64"/>
                </a:cubicBezTo>
                <a:cubicBezTo>
                  <a:pt x="386" y="65"/>
                  <a:pt x="385" y="66"/>
                  <a:pt x="385" y="68"/>
                </a:cubicBezTo>
                <a:cubicBezTo>
                  <a:pt x="384" y="68"/>
                  <a:pt x="383" y="69"/>
                  <a:pt x="383" y="69"/>
                </a:cubicBezTo>
                <a:cubicBezTo>
                  <a:pt x="382" y="71"/>
                  <a:pt x="379" y="72"/>
                  <a:pt x="379" y="72"/>
                </a:cubicBezTo>
                <a:cubicBezTo>
                  <a:pt x="378" y="74"/>
                  <a:pt x="377" y="76"/>
                  <a:pt x="377" y="78"/>
                </a:cubicBezTo>
                <a:cubicBezTo>
                  <a:pt x="376" y="78"/>
                  <a:pt x="376" y="78"/>
                  <a:pt x="376" y="78"/>
                </a:cubicBezTo>
                <a:cubicBezTo>
                  <a:pt x="376" y="78"/>
                  <a:pt x="375" y="79"/>
                  <a:pt x="371" y="81"/>
                </a:cubicBezTo>
                <a:cubicBezTo>
                  <a:pt x="370" y="82"/>
                  <a:pt x="370" y="82"/>
                  <a:pt x="370" y="82"/>
                </a:cubicBezTo>
                <a:cubicBezTo>
                  <a:pt x="371" y="82"/>
                  <a:pt x="371" y="82"/>
                  <a:pt x="371" y="82"/>
                </a:cubicBezTo>
                <a:cubicBezTo>
                  <a:pt x="372" y="82"/>
                  <a:pt x="373" y="82"/>
                  <a:pt x="373" y="82"/>
                </a:cubicBezTo>
                <a:cubicBezTo>
                  <a:pt x="372" y="86"/>
                  <a:pt x="367" y="86"/>
                  <a:pt x="365" y="89"/>
                </a:cubicBezTo>
                <a:cubicBezTo>
                  <a:pt x="364" y="89"/>
                  <a:pt x="363" y="89"/>
                  <a:pt x="363" y="88"/>
                </a:cubicBezTo>
                <a:cubicBezTo>
                  <a:pt x="362" y="88"/>
                  <a:pt x="361" y="88"/>
                  <a:pt x="361" y="88"/>
                </a:cubicBezTo>
                <a:cubicBezTo>
                  <a:pt x="361" y="90"/>
                  <a:pt x="361" y="90"/>
                  <a:pt x="361" y="90"/>
                </a:cubicBezTo>
                <a:cubicBezTo>
                  <a:pt x="361" y="90"/>
                  <a:pt x="361" y="91"/>
                  <a:pt x="361" y="91"/>
                </a:cubicBezTo>
                <a:cubicBezTo>
                  <a:pt x="360" y="91"/>
                  <a:pt x="360" y="92"/>
                  <a:pt x="359" y="92"/>
                </a:cubicBezTo>
                <a:cubicBezTo>
                  <a:pt x="358" y="92"/>
                  <a:pt x="358" y="92"/>
                  <a:pt x="358" y="92"/>
                </a:cubicBezTo>
                <a:cubicBezTo>
                  <a:pt x="358" y="92"/>
                  <a:pt x="358" y="92"/>
                  <a:pt x="358" y="92"/>
                </a:cubicBezTo>
                <a:cubicBezTo>
                  <a:pt x="358" y="92"/>
                  <a:pt x="358" y="92"/>
                  <a:pt x="358" y="92"/>
                </a:cubicBezTo>
                <a:cubicBezTo>
                  <a:pt x="358" y="92"/>
                  <a:pt x="358" y="92"/>
                  <a:pt x="358" y="92"/>
                </a:cubicBezTo>
                <a:cubicBezTo>
                  <a:pt x="358" y="92"/>
                  <a:pt x="358" y="92"/>
                  <a:pt x="358" y="92"/>
                </a:cubicBezTo>
                <a:cubicBezTo>
                  <a:pt x="358" y="92"/>
                  <a:pt x="358" y="92"/>
                  <a:pt x="358" y="92"/>
                </a:cubicBezTo>
                <a:cubicBezTo>
                  <a:pt x="358" y="92"/>
                  <a:pt x="358" y="92"/>
                  <a:pt x="358" y="92"/>
                </a:cubicBezTo>
                <a:cubicBezTo>
                  <a:pt x="358" y="92"/>
                  <a:pt x="358" y="92"/>
                  <a:pt x="358" y="92"/>
                </a:cubicBezTo>
                <a:cubicBezTo>
                  <a:pt x="356" y="92"/>
                  <a:pt x="355" y="93"/>
                  <a:pt x="353" y="94"/>
                </a:cubicBezTo>
                <a:cubicBezTo>
                  <a:pt x="352" y="97"/>
                  <a:pt x="349" y="97"/>
                  <a:pt x="347" y="98"/>
                </a:cubicBezTo>
                <a:cubicBezTo>
                  <a:pt x="347" y="99"/>
                  <a:pt x="347" y="100"/>
                  <a:pt x="347" y="100"/>
                </a:cubicBezTo>
                <a:cubicBezTo>
                  <a:pt x="347" y="100"/>
                  <a:pt x="347" y="100"/>
                  <a:pt x="346" y="105"/>
                </a:cubicBezTo>
                <a:cubicBezTo>
                  <a:pt x="345" y="105"/>
                  <a:pt x="345" y="105"/>
                  <a:pt x="345" y="105"/>
                </a:cubicBezTo>
                <a:cubicBezTo>
                  <a:pt x="344" y="106"/>
                  <a:pt x="344" y="107"/>
                  <a:pt x="344" y="108"/>
                </a:cubicBezTo>
                <a:cubicBezTo>
                  <a:pt x="345" y="108"/>
                  <a:pt x="346" y="108"/>
                  <a:pt x="346" y="108"/>
                </a:cubicBezTo>
                <a:cubicBezTo>
                  <a:pt x="347" y="108"/>
                  <a:pt x="347" y="108"/>
                  <a:pt x="347" y="108"/>
                </a:cubicBezTo>
                <a:cubicBezTo>
                  <a:pt x="348" y="108"/>
                  <a:pt x="348" y="108"/>
                  <a:pt x="348" y="108"/>
                </a:cubicBezTo>
                <a:cubicBezTo>
                  <a:pt x="348" y="109"/>
                  <a:pt x="347" y="110"/>
                  <a:pt x="347" y="110"/>
                </a:cubicBezTo>
                <a:cubicBezTo>
                  <a:pt x="346" y="112"/>
                  <a:pt x="346" y="112"/>
                  <a:pt x="345" y="112"/>
                </a:cubicBezTo>
                <a:cubicBezTo>
                  <a:pt x="345" y="113"/>
                  <a:pt x="345" y="113"/>
                  <a:pt x="345" y="114"/>
                </a:cubicBezTo>
                <a:cubicBezTo>
                  <a:pt x="346" y="114"/>
                  <a:pt x="346" y="114"/>
                  <a:pt x="348" y="114"/>
                </a:cubicBezTo>
                <a:cubicBezTo>
                  <a:pt x="348" y="116"/>
                  <a:pt x="348" y="116"/>
                  <a:pt x="347" y="117"/>
                </a:cubicBezTo>
                <a:cubicBezTo>
                  <a:pt x="352" y="117"/>
                  <a:pt x="357" y="117"/>
                  <a:pt x="362" y="117"/>
                </a:cubicBezTo>
                <a:cubicBezTo>
                  <a:pt x="363" y="116"/>
                  <a:pt x="363" y="116"/>
                  <a:pt x="366" y="115"/>
                </a:cubicBezTo>
                <a:cubicBezTo>
                  <a:pt x="366" y="114"/>
                  <a:pt x="366" y="114"/>
                  <a:pt x="366" y="113"/>
                </a:cubicBezTo>
                <a:cubicBezTo>
                  <a:pt x="368" y="113"/>
                  <a:pt x="368" y="115"/>
                  <a:pt x="369" y="116"/>
                </a:cubicBezTo>
                <a:cubicBezTo>
                  <a:pt x="369" y="116"/>
                  <a:pt x="369" y="117"/>
                  <a:pt x="369" y="117"/>
                </a:cubicBezTo>
                <a:cubicBezTo>
                  <a:pt x="378" y="118"/>
                  <a:pt x="387" y="118"/>
                  <a:pt x="395" y="118"/>
                </a:cubicBezTo>
                <a:cubicBezTo>
                  <a:pt x="396" y="118"/>
                  <a:pt x="397" y="118"/>
                  <a:pt x="398" y="117"/>
                </a:cubicBezTo>
                <a:cubicBezTo>
                  <a:pt x="398" y="116"/>
                  <a:pt x="399" y="115"/>
                  <a:pt x="401" y="114"/>
                </a:cubicBezTo>
                <a:cubicBezTo>
                  <a:pt x="401" y="113"/>
                  <a:pt x="401" y="112"/>
                  <a:pt x="401" y="112"/>
                </a:cubicBezTo>
                <a:cubicBezTo>
                  <a:pt x="401" y="112"/>
                  <a:pt x="400" y="111"/>
                  <a:pt x="400" y="111"/>
                </a:cubicBezTo>
                <a:cubicBezTo>
                  <a:pt x="399" y="111"/>
                  <a:pt x="398" y="111"/>
                  <a:pt x="396" y="111"/>
                </a:cubicBezTo>
                <a:cubicBezTo>
                  <a:pt x="396" y="109"/>
                  <a:pt x="396" y="109"/>
                  <a:pt x="396" y="107"/>
                </a:cubicBezTo>
                <a:cubicBezTo>
                  <a:pt x="395" y="107"/>
                  <a:pt x="394" y="107"/>
                  <a:pt x="394" y="107"/>
                </a:cubicBezTo>
                <a:cubicBezTo>
                  <a:pt x="394" y="104"/>
                  <a:pt x="394" y="101"/>
                  <a:pt x="393" y="99"/>
                </a:cubicBezTo>
                <a:cubicBezTo>
                  <a:pt x="394" y="99"/>
                  <a:pt x="394" y="99"/>
                  <a:pt x="397" y="94"/>
                </a:cubicBezTo>
                <a:cubicBezTo>
                  <a:pt x="402" y="93"/>
                  <a:pt x="405" y="88"/>
                  <a:pt x="405" y="88"/>
                </a:cubicBezTo>
                <a:cubicBezTo>
                  <a:pt x="406" y="87"/>
                  <a:pt x="406" y="87"/>
                  <a:pt x="408" y="87"/>
                </a:cubicBezTo>
                <a:cubicBezTo>
                  <a:pt x="409" y="86"/>
                  <a:pt x="409" y="86"/>
                  <a:pt x="409" y="86"/>
                </a:cubicBezTo>
                <a:cubicBezTo>
                  <a:pt x="408" y="83"/>
                  <a:pt x="410" y="80"/>
                  <a:pt x="410" y="77"/>
                </a:cubicBezTo>
                <a:cubicBezTo>
                  <a:pt x="411" y="77"/>
                  <a:pt x="411" y="77"/>
                  <a:pt x="413" y="77"/>
                </a:cubicBezTo>
                <a:cubicBezTo>
                  <a:pt x="413" y="77"/>
                  <a:pt x="413" y="77"/>
                  <a:pt x="413" y="77"/>
                </a:cubicBezTo>
                <a:cubicBezTo>
                  <a:pt x="413" y="77"/>
                  <a:pt x="413" y="77"/>
                  <a:pt x="413" y="77"/>
                </a:cubicBezTo>
                <a:cubicBezTo>
                  <a:pt x="413" y="77"/>
                  <a:pt x="413" y="77"/>
                  <a:pt x="413" y="77"/>
                </a:cubicBezTo>
                <a:cubicBezTo>
                  <a:pt x="413" y="77"/>
                  <a:pt x="413" y="77"/>
                  <a:pt x="413" y="77"/>
                </a:cubicBezTo>
                <a:cubicBezTo>
                  <a:pt x="413" y="77"/>
                  <a:pt x="413" y="77"/>
                  <a:pt x="413" y="77"/>
                </a:cubicBezTo>
                <a:cubicBezTo>
                  <a:pt x="413" y="77"/>
                  <a:pt x="413" y="77"/>
                  <a:pt x="413" y="77"/>
                </a:cubicBezTo>
                <a:cubicBezTo>
                  <a:pt x="414" y="77"/>
                  <a:pt x="414" y="77"/>
                  <a:pt x="414" y="77"/>
                </a:cubicBezTo>
                <a:cubicBezTo>
                  <a:pt x="414" y="77"/>
                  <a:pt x="414" y="77"/>
                  <a:pt x="414" y="77"/>
                </a:cubicBezTo>
                <a:cubicBezTo>
                  <a:pt x="415" y="79"/>
                  <a:pt x="415" y="79"/>
                  <a:pt x="416" y="79"/>
                </a:cubicBezTo>
                <a:cubicBezTo>
                  <a:pt x="417" y="78"/>
                  <a:pt x="417" y="78"/>
                  <a:pt x="417" y="78"/>
                </a:cubicBezTo>
                <a:cubicBezTo>
                  <a:pt x="419" y="79"/>
                  <a:pt x="419" y="79"/>
                  <a:pt x="420" y="80"/>
                </a:cubicBezTo>
                <a:cubicBezTo>
                  <a:pt x="420" y="82"/>
                  <a:pt x="420" y="82"/>
                  <a:pt x="420" y="83"/>
                </a:cubicBezTo>
                <a:cubicBezTo>
                  <a:pt x="420" y="83"/>
                  <a:pt x="419" y="83"/>
                  <a:pt x="418" y="83"/>
                </a:cubicBezTo>
                <a:cubicBezTo>
                  <a:pt x="419" y="86"/>
                  <a:pt x="419" y="86"/>
                  <a:pt x="409" y="95"/>
                </a:cubicBezTo>
                <a:cubicBezTo>
                  <a:pt x="409" y="97"/>
                  <a:pt x="408" y="100"/>
                  <a:pt x="409" y="103"/>
                </a:cubicBezTo>
                <a:cubicBezTo>
                  <a:pt x="409" y="104"/>
                  <a:pt x="409" y="104"/>
                  <a:pt x="409" y="104"/>
                </a:cubicBezTo>
                <a:cubicBezTo>
                  <a:pt x="409" y="105"/>
                  <a:pt x="410" y="106"/>
                  <a:pt x="410" y="106"/>
                </a:cubicBezTo>
                <a:cubicBezTo>
                  <a:pt x="411" y="108"/>
                  <a:pt x="419" y="112"/>
                  <a:pt x="419" y="112"/>
                </a:cubicBezTo>
                <a:cubicBezTo>
                  <a:pt x="420" y="112"/>
                  <a:pt x="420" y="112"/>
                  <a:pt x="420" y="112"/>
                </a:cubicBezTo>
                <a:cubicBezTo>
                  <a:pt x="423" y="111"/>
                  <a:pt x="426" y="111"/>
                  <a:pt x="429" y="110"/>
                </a:cubicBezTo>
                <a:cubicBezTo>
                  <a:pt x="429" y="109"/>
                  <a:pt x="429" y="109"/>
                  <a:pt x="429" y="109"/>
                </a:cubicBezTo>
                <a:cubicBezTo>
                  <a:pt x="432" y="109"/>
                  <a:pt x="434" y="109"/>
                  <a:pt x="436" y="109"/>
                </a:cubicBezTo>
                <a:cubicBezTo>
                  <a:pt x="436" y="109"/>
                  <a:pt x="437" y="108"/>
                  <a:pt x="438" y="108"/>
                </a:cubicBezTo>
                <a:cubicBezTo>
                  <a:pt x="438" y="108"/>
                  <a:pt x="438" y="108"/>
                  <a:pt x="438" y="108"/>
                </a:cubicBezTo>
                <a:cubicBezTo>
                  <a:pt x="439" y="109"/>
                  <a:pt x="439" y="109"/>
                  <a:pt x="440" y="110"/>
                </a:cubicBezTo>
                <a:cubicBezTo>
                  <a:pt x="442" y="111"/>
                  <a:pt x="443" y="111"/>
                  <a:pt x="445" y="111"/>
                </a:cubicBezTo>
                <a:cubicBezTo>
                  <a:pt x="445" y="111"/>
                  <a:pt x="445" y="111"/>
                  <a:pt x="445" y="111"/>
                </a:cubicBezTo>
                <a:cubicBezTo>
                  <a:pt x="445" y="112"/>
                  <a:pt x="445" y="112"/>
                  <a:pt x="445" y="112"/>
                </a:cubicBezTo>
                <a:cubicBezTo>
                  <a:pt x="439" y="112"/>
                  <a:pt x="438" y="112"/>
                  <a:pt x="437" y="116"/>
                </a:cubicBezTo>
                <a:cubicBezTo>
                  <a:pt x="432" y="118"/>
                  <a:pt x="428" y="114"/>
                  <a:pt x="424" y="116"/>
                </a:cubicBezTo>
                <a:cubicBezTo>
                  <a:pt x="422" y="116"/>
                  <a:pt x="422" y="116"/>
                  <a:pt x="421" y="116"/>
                </a:cubicBezTo>
                <a:cubicBezTo>
                  <a:pt x="421" y="117"/>
                  <a:pt x="420" y="118"/>
                  <a:pt x="420" y="118"/>
                </a:cubicBezTo>
                <a:cubicBezTo>
                  <a:pt x="453" y="120"/>
                  <a:pt x="485" y="121"/>
                  <a:pt x="515" y="121"/>
                </a:cubicBezTo>
                <a:cubicBezTo>
                  <a:pt x="528" y="121"/>
                  <a:pt x="539" y="121"/>
                  <a:pt x="550" y="121"/>
                </a:cubicBezTo>
                <a:moveTo>
                  <a:pt x="362" y="117"/>
                </a:moveTo>
                <a:cubicBezTo>
                  <a:pt x="357" y="117"/>
                  <a:pt x="352" y="117"/>
                  <a:pt x="347" y="117"/>
                </a:cubicBezTo>
                <a:cubicBezTo>
                  <a:pt x="347" y="117"/>
                  <a:pt x="347" y="117"/>
                  <a:pt x="347" y="117"/>
                </a:cubicBezTo>
                <a:cubicBezTo>
                  <a:pt x="346" y="118"/>
                  <a:pt x="346" y="118"/>
                  <a:pt x="346" y="118"/>
                </a:cubicBezTo>
                <a:cubicBezTo>
                  <a:pt x="346" y="118"/>
                  <a:pt x="346" y="118"/>
                  <a:pt x="346" y="119"/>
                </a:cubicBezTo>
                <a:cubicBezTo>
                  <a:pt x="346" y="119"/>
                  <a:pt x="346" y="119"/>
                  <a:pt x="346" y="119"/>
                </a:cubicBezTo>
                <a:cubicBezTo>
                  <a:pt x="349" y="119"/>
                  <a:pt x="349" y="119"/>
                  <a:pt x="349" y="119"/>
                </a:cubicBezTo>
                <a:cubicBezTo>
                  <a:pt x="349" y="120"/>
                  <a:pt x="349" y="120"/>
                  <a:pt x="349" y="120"/>
                </a:cubicBezTo>
                <a:cubicBezTo>
                  <a:pt x="349" y="120"/>
                  <a:pt x="349" y="120"/>
                  <a:pt x="350" y="121"/>
                </a:cubicBezTo>
                <a:cubicBezTo>
                  <a:pt x="351" y="121"/>
                  <a:pt x="352" y="121"/>
                  <a:pt x="352" y="121"/>
                </a:cubicBezTo>
                <a:cubicBezTo>
                  <a:pt x="353" y="121"/>
                  <a:pt x="353" y="121"/>
                  <a:pt x="354" y="122"/>
                </a:cubicBezTo>
                <a:cubicBezTo>
                  <a:pt x="354" y="122"/>
                  <a:pt x="354" y="122"/>
                  <a:pt x="355" y="122"/>
                </a:cubicBezTo>
                <a:cubicBezTo>
                  <a:pt x="355" y="122"/>
                  <a:pt x="356" y="121"/>
                  <a:pt x="357" y="121"/>
                </a:cubicBezTo>
                <a:cubicBezTo>
                  <a:pt x="357" y="120"/>
                  <a:pt x="357" y="120"/>
                  <a:pt x="357" y="120"/>
                </a:cubicBezTo>
                <a:cubicBezTo>
                  <a:pt x="359" y="120"/>
                  <a:pt x="359" y="120"/>
                  <a:pt x="359" y="120"/>
                </a:cubicBezTo>
                <a:cubicBezTo>
                  <a:pt x="359" y="120"/>
                  <a:pt x="360" y="119"/>
                  <a:pt x="360" y="119"/>
                </a:cubicBezTo>
                <a:cubicBezTo>
                  <a:pt x="360" y="118"/>
                  <a:pt x="360" y="118"/>
                  <a:pt x="360" y="118"/>
                </a:cubicBezTo>
                <a:cubicBezTo>
                  <a:pt x="361" y="118"/>
                  <a:pt x="361" y="118"/>
                  <a:pt x="362" y="117"/>
                </a:cubicBezTo>
                <a:moveTo>
                  <a:pt x="395" y="118"/>
                </a:moveTo>
                <a:cubicBezTo>
                  <a:pt x="387" y="118"/>
                  <a:pt x="378" y="118"/>
                  <a:pt x="369" y="118"/>
                </a:cubicBezTo>
                <a:cubicBezTo>
                  <a:pt x="369" y="119"/>
                  <a:pt x="371" y="119"/>
                  <a:pt x="371" y="121"/>
                </a:cubicBezTo>
                <a:cubicBezTo>
                  <a:pt x="371" y="121"/>
                  <a:pt x="371" y="121"/>
                  <a:pt x="371" y="121"/>
                </a:cubicBezTo>
                <a:cubicBezTo>
                  <a:pt x="371" y="122"/>
                  <a:pt x="370" y="122"/>
                  <a:pt x="370" y="122"/>
                </a:cubicBezTo>
                <a:cubicBezTo>
                  <a:pt x="370" y="122"/>
                  <a:pt x="370" y="124"/>
                  <a:pt x="371" y="125"/>
                </a:cubicBezTo>
                <a:cubicBezTo>
                  <a:pt x="372" y="125"/>
                  <a:pt x="372" y="125"/>
                  <a:pt x="372" y="125"/>
                </a:cubicBezTo>
                <a:cubicBezTo>
                  <a:pt x="372" y="125"/>
                  <a:pt x="373" y="126"/>
                  <a:pt x="373" y="127"/>
                </a:cubicBezTo>
                <a:cubicBezTo>
                  <a:pt x="373" y="127"/>
                  <a:pt x="373" y="128"/>
                  <a:pt x="373" y="128"/>
                </a:cubicBezTo>
                <a:cubicBezTo>
                  <a:pt x="373" y="129"/>
                  <a:pt x="373" y="129"/>
                  <a:pt x="373" y="129"/>
                </a:cubicBezTo>
                <a:cubicBezTo>
                  <a:pt x="373" y="131"/>
                  <a:pt x="374" y="131"/>
                  <a:pt x="375" y="132"/>
                </a:cubicBezTo>
                <a:cubicBezTo>
                  <a:pt x="376" y="133"/>
                  <a:pt x="376" y="133"/>
                  <a:pt x="376" y="134"/>
                </a:cubicBezTo>
                <a:cubicBezTo>
                  <a:pt x="376" y="135"/>
                  <a:pt x="375" y="135"/>
                  <a:pt x="375" y="136"/>
                </a:cubicBezTo>
                <a:cubicBezTo>
                  <a:pt x="375" y="137"/>
                  <a:pt x="375" y="137"/>
                  <a:pt x="375" y="137"/>
                </a:cubicBezTo>
                <a:cubicBezTo>
                  <a:pt x="375" y="137"/>
                  <a:pt x="376" y="138"/>
                  <a:pt x="376" y="138"/>
                </a:cubicBezTo>
                <a:cubicBezTo>
                  <a:pt x="378" y="139"/>
                  <a:pt x="380" y="139"/>
                  <a:pt x="382" y="139"/>
                </a:cubicBezTo>
                <a:cubicBezTo>
                  <a:pt x="382" y="136"/>
                  <a:pt x="383" y="134"/>
                  <a:pt x="385" y="135"/>
                </a:cubicBezTo>
                <a:cubicBezTo>
                  <a:pt x="385" y="135"/>
                  <a:pt x="386" y="135"/>
                  <a:pt x="386" y="135"/>
                </a:cubicBezTo>
                <a:cubicBezTo>
                  <a:pt x="387" y="135"/>
                  <a:pt x="387" y="135"/>
                  <a:pt x="387" y="135"/>
                </a:cubicBezTo>
                <a:cubicBezTo>
                  <a:pt x="388" y="136"/>
                  <a:pt x="388" y="135"/>
                  <a:pt x="389" y="134"/>
                </a:cubicBezTo>
                <a:cubicBezTo>
                  <a:pt x="389" y="134"/>
                  <a:pt x="390" y="134"/>
                  <a:pt x="391" y="134"/>
                </a:cubicBezTo>
                <a:cubicBezTo>
                  <a:pt x="391" y="133"/>
                  <a:pt x="391" y="132"/>
                  <a:pt x="391" y="131"/>
                </a:cubicBezTo>
                <a:cubicBezTo>
                  <a:pt x="392" y="131"/>
                  <a:pt x="394" y="131"/>
                  <a:pt x="395" y="131"/>
                </a:cubicBezTo>
                <a:cubicBezTo>
                  <a:pt x="395" y="130"/>
                  <a:pt x="395" y="130"/>
                  <a:pt x="395" y="129"/>
                </a:cubicBezTo>
                <a:cubicBezTo>
                  <a:pt x="394" y="129"/>
                  <a:pt x="394" y="129"/>
                  <a:pt x="393" y="129"/>
                </a:cubicBezTo>
                <a:cubicBezTo>
                  <a:pt x="391" y="129"/>
                  <a:pt x="391" y="129"/>
                  <a:pt x="391" y="129"/>
                </a:cubicBezTo>
                <a:cubicBezTo>
                  <a:pt x="391" y="128"/>
                  <a:pt x="391" y="128"/>
                  <a:pt x="391" y="128"/>
                </a:cubicBezTo>
                <a:cubicBezTo>
                  <a:pt x="390" y="128"/>
                  <a:pt x="390" y="128"/>
                  <a:pt x="390" y="128"/>
                </a:cubicBezTo>
                <a:cubicBezTo>
                  <a:pt x="392" y="125"/>
                  <a:pt x="392" y="125"/>
                  <a:pt x="392" y="123"/>
                </a:cubicBezTo>
                <a:cubicBezTo>
                  <a:pt x="393" y="120"/>
                  <a:pt x="393" y="120"/>
                  <a:pt x="393" y="120"/>
                </a:cubicBezTo>
                <a:cubicBezTo>
                  <a:pt x="394" y="119"/>
                  <a:pt x="395" y="119"/>
                  <a:pt x="395" y="118"/>
                </a:cubicBezTo>
                <a:moveTo>
                  <a:pt x="605" y="288"/>
                </a:moveTo>
                <a:cubicBezTo>
                  <a:pt x="596" y="225"/>
                  <a:pt x="577" y="168"/>
                  <a:pt x="550" y="121"/>
                </a:cubicBezTo>
                <a:cubicBezTo>
                  <a:pt x="539" y="121"/>
                  <a:pt x="528" y="121"/>
                  <a:pt x="515" y="121"/>
                </a:cubicBezTo>
                <a:cubicBezTo>
                  <a:pt x="485" y="121"/>
                  <a:pt x="453" y="120"/>
                  <a:pt x="420" y="119"/>
                </a:cubicBezTo>
                <a:cubicBezTo>
                  <a:pt x="418" y="119"/>
                  <a:pt x="416" y="119"/>
                  <a:pt x="415" y="119"/>
                </a:cubicBezTo>
                <a:cubicBezTo>
                  <a:pt x="416" y="119"/>
                  <a:pt x="416" y="119"/>
                  <a:pt x="416" y="119"/>
                </a:cubicBezTo>
                <a:cubicBezTo>
                  <a:pt x="416" y="119"/>
                  <a:pt x="416" y="119"/>
                  <a:pt x="416" y="119"/>
                </a:cubicBezTo>
                <a:cubicBezTo>
                  <a:pt x="416" y="119"/>
                  <a:pt x="416" y="119"/>
                  <a:pt x="416" y="119"/>
                </a:cubicBezTo>
                <a:cubicBezTo>
                  <a:pt x="416" y="119"/>
                  <a:pt x="416" y="119"/>
                  <a:pt x="416" y="119"/>
                </a:cubicBezTo>
                <a:cubicBezTo>
                  <a:pt x="416" y="119"/>
                  <a:pt x="416" y="119"/>
                  <a:pt x="416" y="119"/>
                </a:cubicBezTo>
                <a:cubicBezTo>
                  <a:pt x="416" y="119"/>
                  <a:pt x="416" y="119"/>
                  <a:pt x="416" y="119"/>
                </a:cubicBezTo>
                <a:cubicBezTo>
                  <a:pt x="416" y="119"/>
                  <a:pt x="416" y="119"/>
                  <a:pt x="416" y="119"/>
                </a:cubicBezTo>
                <a:cubicBezTo>
                  <a:pt x="416" y="119"/>
                  <a:pt x="416" y="119"/>
                  <a:pt x="416" y="119"/>
                </a:cubicBezTo>
                <a:cubicBezTo>
                  <a:pt x="415" y="120"/>
                  <a:pt x="414" y="120"/>
                  <a:pt x="412" y="121"/>
                </a:cubicBezTo>
                <a:cubicBezTo>
                  <a:pt x="412" y="121"/>
                  <a:pt x="412" y="122"/>
                  <a:pt x="413" y="123"/>
                </a:cubicBezTo>
                <a:cubicBezTo>
                  <a:pt x="415" y="124"/>
                  <a:pt x="415" y="124"/>
                  <a:pt x="418" y="124"/>
                </a:cubicBezTo>
                <a:cubicBezTo>
                  <a:pt x="418" y="123"/>
                  <a:pt x="420" y="122"/>
                  <a:pt x="420" y="121"/>
                </a:cubicBezTo>
                <a:cubicBezTo>
                  <a:pt x="423" y="122"/>
                  <a:pt x="424" y="125"/>
                  <a:pt x="426" y="126"/>
                </a:cubicBezTo>
                <a:cubicBezTo>
                  <a:pt x="426" y="126"/>
                  <a:pt x="426" y="127"/>
                  <a:pt x="426" y="127"/>
                </a:cubicBezTo>
                <a:cubicBezTo>
                  <a:pt x="425" y="128"/>
                  <a:pt x="424" y="129"/>
                  <a:pt x="423" y="130"/>
                </a:cubicBezTo>
                <a:cubicBezTo>
                  <a:pt x="423" y="131"/>
                  <a:pt x="422" y="131"/>
                  <a:pt x="421" y="131"/>
                </a:cubicBezTo>
                <a:cubicBezTo>
                  <a:pt x="421" y="131"/>
                  <a:pt x="420" y="131"/>
                  <a:pt x="420" y="131"/>
                </a:cubicBezTo>
                <a:cubicBezTo>
                  <a:pt x="419" y="130"/>
                  <a:pt x="419" y="129"/>
                  <a:pt x="419" y="129"/>
                </a:cubicBezTo>
                <a:cubicBezTo>
                  <a:pt x="418" y="128"/>
                  <a:pt x="417" y="128"/>
                  <a:pt x="417" y="128"/>
                </a:cubicBezTo>
                <a:cubicBezTo>
                  <a:pt x="417" y="127"/>
                  <a:pt x="417" y="126"/>
                  <a:pt x="417" y="126"/>
                </a:cubicBezTo>
                <a:cubicBezTo>
                  <a:pt x="416" y="126"/>
                  <a:pt x="416" y="126"/>
                  <a:pt x="415" y="126"/>
                </a:cubicBezTo>
                <a:cubicBezTo>
                  <a:pt x="415" y="127"/>
                  <a:pt x="414" y="128"/>
                  <a:pt x="413" y="128"/>
                </a:cubicBezTo>
                <a:cubicBezTo>
                  <a:pt x="412" y="133"/>
                  <a:pt x="410" y="141"/>
                  <a:pt x="410" y="141"/>
                </a:cubicBezTo>
                <a:cubicBezTo>
                  <a:pt x="411" y="141"/>
                  <a:pt x="411" y="141"/>
                  <a:pt x="412" y="142"/>
                </a:cubicBezTo>
                <a:cubicBezTo>
                  <a:pt x="411" y="143"/>
                  <a:pt x="411" y="143"/>
                  <a:pt x="411" y="143"/>
                </a:cubicBezTo>
                <a:cubicBezTo>
                  <a:pt x="404" y="141"/>
                  <a:pt x="404" y="141"/>
                  <a:pt x="402" y="143"/>
                </a:cubicBezTo>
                <a:cubicBezTo>
                  <a:pt x="403" y="144"/>
                  <a:pt x="404" y="145"/>
                  <a:pt x="404" y="146"/>
                </a:cubicBezTo>
                <a:cubicBezTo>
                  <a:pt x="404" y="147"/>
                  <a:pt x="404" y="147"/>
                  <a:pt x="404" y="147"/>
                </a:cubicBezTo>
                <a:cubicBezTo>
                  <a:pt x="403" y="147"/>
                  <a:pt x="403" y="147"/>
                  <a:pt x="403" y="147"/>
                </a:cubicBezTo>
                <a:cubicBezTo>
                  <a:pt x="401" y="145"/>
                  <a:pt x="399" y="144"/>
                  <a:pt x="397" y="142"/>
                </a:cubicBezTo>
                <a:cubicBezTo>
                  <a:pt x="383" y="149"/>
                  <a:pt x="379" y="151"/>
                  <a:pt x="379" y="144"/>
                </a:cubicBezTo>
                <a:cubicBezTo>
                  <a:pt x="377" y="144"/>
                  <a:pt x="377" y="144"/>
                  <a:pt x="377" y="144"/>
                </a:cubicBezTo>
                <a:cubicBezTo>
                  <a:pt x="376" y="145"/>
                  <a:pt x="375" y="145"/>
                  <a:pt x="374" y="145"/>
                </a:cubicBezTo>
                <a:cubicBezTo>
                  <a:pt x="373" y="145"/>
                  <a:pt x="372" y="145"/>
                  <a:pt x="372" y="145"/>
                </a:cubicBezTo>
                <a:cubicBezTo>
                  <a:pt x="371" y="145"/>
                  <a:pt x="370" y="145"/>
                  <a:pt x="370" y="145"/>
                </a:cubicBezTo>
                <a:cubicBezTo>
                  <a:pt x="370" y="145"/>
                  <a:pt x="370" y="146"/>
                  <a:pt x="370" y="147"/>
                </a:cubicBezTo>
                <a:cubicBezTo>
                  <a:pt x="369" y="148"/>
                  <a:pt x="368" y="148"/>
                  <a:pt x="368" y="148"/>
                </a:cubicBezTo>
                <a:cubicBezTo>
                  <a:pt x="367" y="148"/>
                  <a:pt x="367" y="147"/>
                  <a:pt x="366" y="147"/>
                </a:cubicBezTo>
                <a:cubicBezTo>
                  <a:pt x="366" y="146"/>
                  <a:pt x="365" y="145"/>
                  <a:pt x="364" y="145"/>
                </a:cubicBezTo>
                <a:cubicBezTo>
                  <a:pt x="363" y="145"/>
                  <a:pt x="363" y="145"/>
                  <a:pt x="362" y="145"/>
                </a:cubicBezTo>
                <a:cubicBezTo>
                  <a:pt x="362" y="144"/>
                  <a:pt x="362" y="144"/>
                  <a:pt x="362" y="143"/>
                </a:cubicBezTo>
                <a:cubicBezTo>
                  <a:pt x="362" y="143"/>
                  <a:pt x="363" y="142"/>
                  <a:pt x="363" y="141"/>
                </a:cubicBezTo>
                <a:cubicBezTo>
                  <a:pt x="364" y="141"/>
                  <a:pt x="365" y="141"/>
                  <a:pt x="366" y="141"/>
                </a:cubicBezTo>
                <a:cubicBezTo>
                  <a:pt x="368" y="142"/>
                  <a:pt x="370" y="143"/>
                  <a:pt x="372" y="143"/>
                </a:cubicBezTo>
                <a:cubicBezTo>
                  <a:pt x="372" y="142"/>
                  <a:pt x="374" y="140"/>
                  <a:pt x="374" y="135"/>
                </a:cubicBezTo>
                <a:cubicBezTo>
                  <a:pt x="373" y="134"/>
                  <a:pt x="373" y="134"/>
                  <a:pt x="372" y="134"/>
                </a:cubicBezTo>
                <a:cubicBezTo>
                  <a:pt x="369" y="135"/>
                  <a:pt x="369" y="135"/>
                  <a:pt x="368" y="136"/>
                </a:cubicBezTo>
                <a:cubicBezTo>
                  <a:pt x="367" y="137"/>
                  <a:pt x="367" y="137"/>
                  <a:pt x="367" y="137"/>
                </a:cubicBezTo>
                <a:cubicBezTo>
                  <a:pt x="366" y="137"/>
                  <a:pt x="366" y="137"/>
                  <a:pt x="366" y="137"/>
                </a:cubicBezTo>
                <a:cubicBezTo>
                  <a:pt x="366" y="136"/>
                  <a:pt x="366" y="136"/>
                  <a:pt x="366" y="135"/>
                </a:cubicBezTo>
                <a:cubicBezTo>
                  <a:pt x="366" y="135"/>
                  <a:pt x="367" y="134"/>
                  <a:pt x="367" y="134"/>
                </a:cubicBezTo>
                <a:cubicBezTo>
                  <a:pt x="367" y="132"/>
                  <a:pt x="367" y="132"/>
                  <a:pt x="367" y="131"/>
                </a:cubicBezTo>
                <a:cubicBezTo>
                  <a:pt x="367" y="132"/>
                  <a:pt x="366" y="132"/>
                  <a:pt x="366" y="132"/>
                </a:cubicBezTo>
                <a:cubicBezTo>
                  <a:pt x="365" y="125"/>
                  <a:pt x="365" y="125"/>
                  <a:pt x="364" y="124"/>
                </a:cubicBezTo>
                <a:cubicBezTo>
                  <a:pt x="360" y="128"/>
                  <a:pt x="360" y="128"/>
                  <a:pt x="359" y="128"/>
                </a:cubicBezTo>
                <a:cubicBezTo>
                  <a:pt x="358" y="129"/>
                  <a:pt x="358" y="129"/>
                  <a:pt x="358" y="130"/>
                </a:cubicBezTo>
                <a:cubicBezTo>
                  <a:pt x="358" y="131"/>
                  <a:pt x="358" y="131"/>
                  <a:pt x="358" y="131"/>
                </a:cubicBezTo>
                <a:cubicBezTo>
                  <a:pt x="357" y="132"/>
                  <a:pt x="356" y="132"/>
                  <a:pt x="355" y="133"/>
                </a:cubicBezTo>
                <a:cubicBezTo>
                  <a:pt x="353" y="136"/>
                  <a:pt x="357" y="138"/>
                  <a:pt x="356" y="141"/>
                </a:cubicBezTo>
                <a:cubicBezTo>
                  <a:pt x="356" y="142"/>
                  <a:pt x="356" y="142"/>
                  <a:pt x="356" y="142"/>
                </a:cubicBezTo>
                <a:cubicBezTo>
                  <a:pt x="355" y="144"/>
                  <a:pt x="355" y="144"/>
                  <a:pt x="355" y="144"/>
                </a:cubicBezTo>
                <a:cubicBezTo>
                  <a:pt x="356" y="145"/>
                  <a:pt x="356" y="147"/>
                  <a:pt x="356" y="148"/>
                </a:cubicBezTo>
                <a:cubicBezTo>
                  <a:pt x="356" y="149"/>
                  <a:pt x="356" y="150"/>
                  <a:pt x="356" y="150"/>
                </a:cubicBezTo>
                <a:cubicBezTo>
                  <a:pt x="356" y="150"/>
                  <a:pt x="355" y="150"/>
                  <a:pt x="355" y="150"/>
                </a:cubicBezTo>
                <a:cubicBezTo>
                  <a:pt x="354" y="150"/>
                  <a:pt x="354" y="150"/>
                  <a:pt x="353" y="150"/>
                </a:cubicBezTo>
                <a:cubicBezTo>
                  <a:pt x="351" y="151"/>
                  <a:pt x="351" y="151"/>
                  <a:pt x="350" y="150"/>
                </a:cubicBezTo>
                <a:cubicBezTo>
                  <a:pt x="346" y="150"/>
                  <a:pt x="346" y="150"/>
                  <a:pt x="337" y="156"/>
                </a:cubicBezTo>
                <a:cubicBezTo>
                  <a:pt x="336" y="155"/>
                  <a:pt x="336" y="155"/>
                  <a:pt x="335" y="155"/>
                </a:cubicBezTo>
                <a:cubicBezTo>
                  <a:pt x="335" y="155"/>
                  <a:pt x="335" y="155"/>
                  <a:pt x="334" y="155"/>
                </a:cubicBezTo>
                <a:cubicBezTo>
                  <a:pt x="334" y="155"/>
                  <a:pt x="333" y="155"/>
                  <a:pt x="333" y="155"/>
                </a:cubicBezTo>
                <a:cubicBezTo>
                  <a:pt x="332" y="155"/>
                  <a:pt x="332" y="156"/>
                  <a:pt x="332" y="157"/>
                </a:cubicBezTo>
                <a:cubicBezTo>
                  <a:pt x="334" y="158"/>
                  <a:pt x="334" y="158"/>
                  <a:pt x="334" y="158"/>
                </a:cubicBezTo>
                <a:cubicBezTo>
                  <a:pt x="334" y="159"/>
                  <a:pt x="334" y="160"/>
                  <a:pt x="333" y="161"/>
                </a:cubicBezTo>
                <a:cubicBezTo>
                  <a:pt x="330" y="161"/>
                  <a:pt x="330" y="161"/>
                  <a:pt x="325" y="165"/>
                </a:cubicBezTo>
                <a:cubicBezTo>
                  <a:pt x="324" y="165"/>
                  <a:pt x="324" y="165"/>
                  <a:pt x="324" y="165"/>
                </a:cubicBezTo>
                <a:cubicBezTo>
                  <a:pt x="323" y="165"/>
                  <a:pt x="322" y="165"/>
                  <a:pt x="322" y="165"/>
                </a:cubicBezTo>
                <a:cubicBezTo>
                  <a:pt x="320" y="167"/>
                  <a:pt x="320" y="169"/>
                  <a:pt x="319" y="171"/>
                </a:cubicBezTo>
                <a:cubicBezTo>
                  <a:pt x="317" y="171"/>
                  <a:pt x="316" y="171"/>
                  <a:pt x="314" y="172"/>
                </a:cubicBezTo>
                <a:cubicBezTo>
                  <a:pt x="314" y="173"/>
                  <a:pt x="313" y="174"/>
                  <a:pt x="313" y="175"/>
                </a:cubicBezTo>
                <a:cubicBezTo>
                  <a:pt x="312" y="175"/>
                  <a:pt x="311" y="175"/>
                  <a:pt x="310" y="175"/>
                </a:cubicBezTo>
                <a:cubicBezTo>
                  <a:pt x="309" y="174"/>
                  <a:pt x="309" y="174"/>
                  <a:pt x="309" y="174"/>
                </a:cubicBezTo>
                <a:cubicBezTo>
                  <a:pt x="308" y="174"/>
                  <a:pt x="307" y="174"/>
                  <a:pt x="307" y="174"/>
                </a:cubicBezTo>
                <a:cubicBezTo>
                  <a:pt x="306" y="173"/>
                  <a:pt x="306" y="173"/>
                  <a:pt x="306" y="173"/>
                </a:cubicBezTo>
                <a:cubicBezTo>
                  <a:pt x="305" y="172"/>
                  <a:pt x="305" y="172"/>
                  <a:pt x="304" y="172"/>
                </a:cubicBezTo>
                <a:cubicBezTo>
                  <a:pt x="303" y="173"/>
                  <a:pt x="303" y="174"/>
                  <a:pt x="303" y="175"/>
                </a:cubicBezTo>
                <a:cubicBezTo>
                  <a:pt x="303" y="175"/>
                  <a:pt x="304" y="176"/>
                  <a:pt x="304" y="176"/>
                </a:cubicBezTo>
                <a:cubicBezTo>
                  <a:pt x="304" y="176"/>
                  <a:pt x="303" y="177"/>
                  <a:pt x="303" y="178"/>
                </a:cubicBezTo>
                <a:cubicBezTo>
                  <a:pt x="303" y="179"/>
                  <a:pt x="303" y="179"/>
                  <a:pt x="303" y="179"/>
                </a:cubicBezTo>
                <a:cubicBezTo>
                  <a:pt x="303" y="179"/>
                  <a:pt x="303" y="180"/>
                  <a:pt x="303" y="180"/>
                </a:cubicBezTo>
                <a:cubicBezTo>
                  <a:pt x="301" y="180"/>
                  <a:pt x="298" y="180"/>
                  <a:pt x="296" y="180"/>
                </a:cubicBezTo>
                <a:cubicBezTo>
                  <a:pt x="295" y="179"/>
                  <a:pt x="295" y="179"/>
                  <a:pt x="295" y="178"/>
                </a:cubicBezTo>
                <a:cubicBezTo>
                  <a:pt x="289" y="179"/>
                  <a:pt x="289" y="179"/>
                  <a:pt x="288" y="180"/>
                </a:cubicBezTo>
                <a:cubicBezTo>
                  <a:pt x="288" y="182"/>
                  <a:pt x="289" y="182"/>
                  <a:pt x="289" y="182"/>
                </a:cubicBezTo>
                <a:cubicBezTo>
                  <a:pt x="290" y="183"/>
                  <a:pt x="291" y="184"/>
                  <a:pt x="292" y="184"/>
                </a:cubicBezTo>
                <a:cubicBezTo>
                  <a:pt x="294" y="184"/>
                  <a:pt x="294" y="184"/>
                  <a:pt x="295" y="184"/>
                </a:cubicBezTo>
                <a:cubicBezTo>
                  <a:pt x="298" y="187"/>
                  <a:pt x="298" y="187"/>
                  <a:pt x="298" y="188"/>
                </a:cubicBezTo>
                <a:cubicBezTo>
                  <a:pt x="299" y="191"/>
                  <a:pt x="299" y="193"/>
                  <a:pt x="299" y="195"/>
                </a:cubicBezTo>
                <a:cubicBezTo>
                  <a:pt x="300" y="196"/>
                  <a:pt x="301" y="197"/>
                  <a:pt x="302" y="199"/>
                </a:cubicBezTo>
                <a:cubicBezTo>
                  <a:pt x="302" y="201"/>
                  <a:pt x="302" y="201"/>
                  <a:pt x="297" y="213"/>
                </a:cubicBezTo>
                <a:cubicBezTo>
                  <a:pt x="296" y="214"/>
                  <a:pt x="294" y="215"/>
                  <a:pt x="293" y="215"/>
                </a:cubicBezTo>
                <a:cubicBezTo>
                  <a:pt x="292" y="215"/>
                  <a:pt x="292" y="215"/>
                  <a:pt x="292" y="215"/>
                </a:cubicBezTo>
                <a:cubicBezTo>
                  <a:pt x="289" y="214"/>
                  <a:pt x="286" y="214"/>
                  <a:pt x="283" y="212"/>
                </a:cubicBezTo>
                <a:cubicBezTo>
                  <a:pt x="279" y="211"/>
                  <a:pt x="276" y="211"/>
                  <a:pt x="273" y="211"/>
                </a:cubicBezTo>
                <a:cubicBezTo>
                  <a:pt x="269" y="210"/>
                  <a:pt x="269" y="210"/>
                  <a:pt x="268" y="209"/>
                </a:cubicBezTo>
                <a:cubicBezTo>
                  <a:pt x="268" y="209"/>
                  <a:pt x="268" y="209"/>
                  <a:pt x="268" y="209"/>
                </a:cubicBezTo>
                <a:cubicBezTo>
                  <a:pt x="267" y="210"/>
                  <a:pt x="267" y="210"/>
                  <a:pt x="266" y="210"/>
                </a:cubicBezTo>
                <a:cubicBezTo>
                  <a:pt x="264" y="212"/>
                  <a:pt x="262" y="212"/>
                  <a:pt x="260" y="212"/>
                </a:cubicBezTo>
                <a:cubicBezTo>
                  <a:pt x="260" y="213"/>
                  <a:pt x="260" y="213"/>
                  <a:pt x="260" y="213"/>
                </a:cubicBezTo>
                <a:cubicBezTo>
                  <a:pt x="262" y="217"/>
                  <a:pt x="258" y="221"/>
                  <a:pt x="260" y="225"/>
                </a:cubicBezTo>
                <a:cubicBezTo>
                  <a:pt x="259" y="227"/>
                  <a:pt x="259" y="229"/>
                  <a:pt x="259" y="232"/>
                </a:cubicBezTo>
                <a:cubicBezTo>
                  <a:pt x="254" y="239"/>
                  <a:pt x="254" y="239"/>
                  <a:pt x="255" y="241"/>
                </a:cubicBezTo>
                <a:cubicBezTo>
                  <a:pt x="256" y="243"/>
                  <a:pt x="256" y="244"/>
                  <a:pt x="256" y="244"/>
                </a:cubicBezTo>
                <a:cubicBezTo>
                  <a:pt x="255" y="245"/>
                  <a:pt x="255" y="245"/>
                  <a:pt x="255" y="245"/>
                </a:cubicBezTo>
                <a:cubicBezTo>
                  <a:pt x="254" y="247"/>
                  <a:pt x="254" y="247"/>
                  <a:pt x="254" y="251"/>
                </a:cubicBezTo>
                <a:cubicBezTo>
                  <a:pt x="255" y="251"/>
                  <a:pt x="256" y="251"/>
                  <a:pt x="257" y="251"/>
                </a:cubicBezTo>
                <a:cubicBezTo>
                  <a:pt x="259" y="251"/>
                  <a:pt x="260" y="250"/>
                  <a:pt x="262" y="253"/>
                </a:cubicBezTo>
                <a:cubicBezTo>
                  <a:pt x="263" y="253"/>
                  <a:pt x="264" y="252"/>
                  <a:pt x="265" y="252"/>
                </a:cubicBezTo>
                <a:cubicBezTo>
                  <a:pt x="266" y="252"/>
                  <a:pt x="266" y="252"/>
                  <a:pt x="269" y="254"/>
                </a:cubicBezTo>
                <a:cubicBezTo>
                  <a:pt x="270" y="255"/>
                  <a:pt x="270" y="257"/>
                  <a:pt x="271" y="258"/>
                </a:cubicBezTo>
                <a:cubicBezTo>
                  <a:pt x="271" y="258"/>
                  <a:pt x="272" y="258"/>
                  <a:pt x="272" y="258"/>
                </a:cubicBezTo>
                <a:cubicBezTo>
                  <a:pt x="271" y="257"/>
                  <a:pt x="271" y="257"/>
                  <a:pt x="271" y="257"/>
                </a:cubicBezTo>
                <a:cubicBezTo>
                  <a:pt x="281" y="254"/>
                  <a:pt x="289" y="246"/>
                  <a:pt x="301" y="246"/>
                </a:cubicBezTo>
                <a:cubicBezTo>
                  <a:pt x="303" y="244"/>
                  <a:pt x="303" y="243"/>
                  <a:pt x="303" y="242"/>
                </a:cubicBezTo>
                <a:cubicBezTo>
                  <a:pt x="302" y="241"/>
                  <a:pt x="301" y="240"/>
                  <a:pt x="301" y="239"/>
                </a:cubicBezTo>
                <a:cubicBezTo>
                  <a:pt x="301" y="238"/>
                  <a:pt x="301" y="238"/>
                  <a:pt x="304" y="232"/>
                </a:cubicBezTo>
                <a:cubicBezTo>
                  <a:pt x="306" y="229"/>
                  <a:pt x="320" y="226"/>
                  <a:pt x="320" y="226"/>
                </a:cubicBezTo>
                <a:cubicBezTo>
                  <a:pt x="322" y="224"/>
                  <a:pt x="322" y="223"/>
                  <a:pt x="322" y="222"/>
                </a:cubicBezTo>
                <a:cubicBezTo>
                  <a:pt x="322" y="222"/>
                  <a:pt x="322" y="222"/>
                  <a:pt x="322" y="221"/>
                </a:cubicBezTo>
                <a:cubicBezTo>
                  <a:pt x="322" y="216"/>
                  <a:pt x="322" y="212"/>
                  <a:pt x="329" y="214"/>
                </a:cubicBezTo>
                <a:cubicBezTo>
                  <a:pt x="330" y="214"/>
                  <a:pt x="330" y="214"/>
                  <a:pt x="330" y="214"/>
                </a:cubicBezTo>
                <a:cubicBezTo>
                  <a:pt x="330" y="214"/>
                  <a:pt x="330" y="214"/>
                  <a:pt x="330" y="214"/>
                </a:cubicBezTo>
                <a:cubicBezTo>
                  <a:pt x="330" y="214"/>
                  <a:pt x="330" y="214"/>
                  <a:pt x="330" y="214"/>
                </a:cubicBezTo>
                <a:cubicBezTo>
                  <a:pt x="330" y="214"/>
                  <a:pt x="330" y="214"/>
                  <a:pt x="330" y="214"/>
                </a:cubicBezTo>
                <a:cubicBezTo>
                  <a:pt x="330" y="214"/>
                  <a:pt x="330" y="214"/>
                  <a:pt x="330" y="214"/>
                </a:cubicBezTo>
                <a:cubicBezTo>
                  <a:pt x="330" y="214"/>
                  <a:pt x="330" y="214"/>
                  <a:pt x="330" y="214"/>
                </a:cubicBezTo>
                <a:cubicBezTo>
                  <a:pt x="330" y="214"/>
                  <a:pt x="330" y="214"/>
                  <a:pt x="330" y="214"/>
                </a:cubicBezTo>
                <a:cubicBezTo>
                  <a:pt x="331" y="214"/>
                  <a:pt x="331" y="214"/>
                  <a:pt x="331" y="214"/>
                </a:cubicBezTo>
                <a:cubicBezTo>
                  <a:pt x="334" y="216"/>
                  <a:pt x="334" y="216"/>
                  <a:pt x="336" y="216"/>
                </a:cubicBezTo>
                <a:cubicBezTo>
                  <a:pt x="337" y="216"/>
                  <a:pt x="337" y="216"/>
                  <a:pt x="338" y="216"/>
                </a:cubicBezTo>
                <a:cubicBezTo>
                  <a:pt x="338" y="216"/>
                  <a:pt x="339" y="216"/>
                  <a:pt x="340" y="216"/>
                </a:cubicBezTo>
                <a:cubicBezTo>
                  <a:pt x="340" y="214"/>
                  <a:pt x="340" y="214"/>
                  <a:pt x="342" y="212"/>
                </a:cubicBezTo>
                <a:cubicBezTo>
                  <a:pt x="344" y="212"/>
                  <a:pt x="344" y="212"/>
                  <a:pt x="345" y="212"/>
                </a:cubicBezTo>
                <a:cubicBezTo>
                  <a:pt x="346" y="212"/>
                  <a:pt x="348" y="212"/>
                  <a:pt x="351" y="208"/>
                </a:cubicBezTo>
                <a:cubicBezTo>
                  <a:pt x="358" y="209"/>
                  <a:pt x="357" y="217"/>
                  <a:pt x="362" y="220"/>
                </a:cubicBezTo>
                <a:cubicBezTo>
                  <a:pt x="363" y="220"/>
                  <a:pt x="364" y="221"/>
                  <a:pt x="364" y="223"/>
                </a:cubicBezTo>
                <a:cubicBezTo>
                  <a:pt x="380" y="233"/>
                  <a:pt x="388" y="241"/>
                  <a:pt x="387" y="246"/>
                </a:cubicBezTo>
                <a:cubicBezTo>
                  <a:pt x="385" y="247"/>
                  <a:pt x="373" y="249"/>
                  <a:pt x="369" y="249"/>
                </a:cubicBezTo>
                <a:cubicBezTo>
                  <a:pt x="369" y="249"/>
                  <a:pt x="368" y="250"/>
                  <a:pt x="368" y="250"/>
                </a:cubicBezTo>
                <a:cubicBezTo>
                  <a:pt x="371" y="252"/>
                  <a:pt x="373" y="255"/>
                  <a:pt x="377" y="256"/>
                </a:cubicBezTo>
                <a:cubicBezTo>
                  <a:pt x="379" y="256"/>
                  <a:pt x="382" y="256"/>
                  <a:pt x="384" y="256"/>
                </a:cubicBezTo>
                <a:cubicBezTo>
                  <a:pt x="384" y="255"/>
                  <a:pt x="384" y="253"/>
                  <a:pt x="384" y="252"/>
                </a:cubicBezTo>
                <a:cubicBezTo>
                  <a:pt x="389" y="250"/>
                  <a:pt x="392" y="245"/>
                  <a:pt x="396" y="242"/>
                </a:cubicBezTo>
                <a:cubicBezTo>
                  <a:pt x="396" y="240"/>
                  <a:pt x="396" y="240"/>
                  <a:pt x="396" y="239"/>
                </a:cubicBezTo>
                <a:cubicBezTo>
                  <a:pt x="393" y="239"/>
                  <a:pt x="393" y="239"/>
                  <a:pt x="392" y="239"/>
                </a:cubicBezTo>
                <a:cubicBezTo>
                  <a:pt x="391" y="239"/>
                  <a:pt x="391" y="238"/>
                  <a:pt x="391" y="238"/>
                </a:cubicBezTo>
                <a:cubicBezTo>
                  <a:pt x="393" y="236"/>
                  <a:pt x="394" y="236"/>
                  <a:pt x="395" y="236"/>
                </a:cubicBezTo>
                <a:cubicBezTo>
                  <a:pt x="398" y="237"/>
                  <a:pt x="398" y="237"/>
                  <a:pt x="400" y="239"/>
                </a:cubicBezTo>
                <a:cubicBezTo>
                  <a:pt x="400" y="239"/>
                  <a:pt x="400" y="239"/>
                  <a:pt x="400" y="234"/>
                </a:cubicBezTo>
                <a:cubicBezTo>
                  <a:pt x="396" y="231"/>
                  <a:pt x="391" y="230"/>
                  <a:pt x="389" y="226"/>
                </a:cubicBezTo>
                <a:cubicBezTo>
                  <a:pt x="388" y="226"/>
                  <a:pt x="385" y="226"/>
                  <a:pt x="380" y="221"/>
                </a:cubicBezTo>
                <a:cubicBezTo>
                  <a:pt x="381" y="219"/>
                  <a:pt x="381" y="219"/>
                  <a:pt x="375" y="215"/>
                </a:cubicBezTo>
                <a:cubicBezTo>
                  <a:pt x="375" y="214"/>
                  <a:pt x="374" y="214"/>
                  <a:pt x="374" y="214"/>
                </a:cubicBezTo>
                <a:cubicBezTo>
                  <a:pt x="374" y="213"/>
                  <a:pt x="373" y="212"/>
                  <a:pt x="373" y="211"/>
                </a:cubicBezTo>
                <a:cubicBezTo>
                  <a:pt x="372" y="210"/>
                  <a:pt x="370" y="210"/>
                  <a:pt x="369" y="210"/>
                </a:cubicBezTo>
                <a:cubicBezTo>
                  <a:pt x="369" y="209"/>
                  <a:pt x="369" y="209"/>
                  <a:pt x="369" y="208"/>
                </a:cubicBezTo>
                <a:cubicBezTo>
                  <a:pt x="370" y="207"/>
                  <a:pt x="370" y="207"/>
                  <a:pt x="370" y="207"/>
                </a:cubicBezTo>
                <a:cubicBezTo>
                  <a:pt x="371" y="206"/>
                  <a:pt x="371" y="205"/>
                  <a:pt x="371" y="205"/>
                </a:cubicBezTo>
                <a:cubicBezTo>
                  <a:pt x="371" y="204"/>
                  <a:pt x="371" y="203"/>
                  <a:pt x="371" y="202"/>
                </a:cubicBezTo>
                <a:cubicBezTo>
                  <a:pt x="374" y="201"/>
                  <a:pt x="375" y="202"/>
                  <a:pt x="376" y="205"/>
                </a:cubicBezTo>
                <a:cubicBezTo>
                  <a:pt x="384" y="206"/>
                  <a:pt x="386" y="216"/>
                  <a:pt x="394" y="217"/>
                </a:cubicBezTo>
                <a:cubicBezTo>
                  <a:pt x="394" y="218"/>
                  <a:pt x="394" y="218"/>
                  <a:pt x="395" y="218"/>
                </a:cubicBezTo>
                <a:cubicBezTo>
                  <a:pt x="398" y="222"/>
                  <a:pt x="404" y="223"/>
                  <a:pt x="406" y="228"/>
                </a:cubicBezTo>
                <a:cubicBezTo>
                  <a:pt x="404" y="234"/>
                  <a:pt x="404" y="234"/>
                  <a:pt x="406" y="236"/>
                </a:cubicBezTo>
                <a:cubicBezTo>
                  <a:pt x="407" y="239"/>
                  <a:pt x="407" y="242"/>
                  <a:pt x="411" y="242"/>
                </a:cubicBezTo>
                <a:cubicBezTo>
                  <a:pt x="413" y="244"/>
                  <a:pt x="413" y="246"/>
                  <a:pt x="413" y="247"/>
                </a:cubicBezTo>
                <a:cubicBezTo>
                  <a:pt x="412" y="247"/>
                  <a:pt x="411" y="247"/>
                  <a:pt x="410" y="247"/>
                </a:cubicBezTo>
                <a:cubicBezTo>
                  <a:pt x="410" y="247"/>
                  <a:pt x="409" y="246"/>
                  <a:pt x="409" y="246"/>
                </a:cubicBezTo>
                <a:cubicBezTo>
                  <a:pt x="409" y="246"/>
                  <a:pt x="408" y="247"/>
                  <a:pt x="408" y="247"/>
                </a:cubicBezTo>
                <a:cubicBezTo>
                  <a:pt x="411" y="251"/>
                  <a:pt x="411" y="251"/>
                  <a:pt x="414" y="252"/>
                </a:cubicBezTo>
                <a:cubicBezTo>
                  <a:pt x="414" y="252"/>
                  <a:pt x="414" y="251"/>
                  <a:pt x="414" y="251"/>
                </a:cubicBezTo>
                <a:cubicBezTo>
                  <a:pt x="416" y="252"/>
                  <a:pt x="417" y="252"/>
                  <a:pt x="419" y="254"/>
                </a:cubicBezTo>
                <a:cubicBezTo>
                  <a:pt x="418" y="256"/>
                  <a:pt x="418" y="257"/>
                  <a:pt x="419" y="258"/>
                </a:cubicBezTo>
                <a:cubicBezTo>
                  <a:pt x="421" y="259"/>
                  <a:pt x="421" y="259"/>
                  <a:pt x="422" y="259"/>
                </a:cubicBezTo>
                <a:cubicBezTo>
                  <a:pt x="423" y="259"/>
                  <a:pt x="424" y="259"/>
                  <a:pt x="424" y="259"/>
                </a:cubicBezTo>
                <a:cubicBezTo>
                  <a:pt x="425" y="258"/>
                  <a:pt x="426" y="257"/>
                  <a:pt x="426" y="256"/>
                </a:cubicBezTo>
                <a:cubicBezTo>
                  <a:pt x="426" y="255"/>
                  <a:pt x="426" y="255"/>
                  <a:pt x="426" y="254"/>
                </a:cubicBezTo>
                <a:cubicBezTo>
                  <a:pt x="426" y="254"/>
                  <a:pt x="426" y="253"/>
                  <a:pt x="426" y="253"/>
                </a:cubicBezTo>
                <a:cubicBezTo>
                  <a:pt x="426" y="252"/>
                  <a:pt x="427" y="252"/>
                  <a:pt x="427" y="251"/>
                </a:cubicBezTo>
                <a:cubicBezTo>
                  <a:pt x="428" y="252"/>
                  <a:pt x="430" y="252"/>
                  <a:pt x="430" y="253"/>
                </a:cubicBezTo>
                <a:cubicBezTo>
                  <a:pt x="431" y="253"/>
                  <a:pt x="432" y="253"/>
                  <a:pt x="432" y="253"/>
                </a:cubicBezTo>
                <a:cubicBezTo>
                  <a:pt x="432" y="253"/>
                  <a:pt x="433" y="252"/>
                  <a:pt x="433" y="252"/>
                </a:cubicBezTo>
                <a:cubicBezTo>
                  <a:pt x="433" y="251"/>
                  <a:pt x="433" y="249"/>
                  <a:pt x="433" y="248"/>
                </a:cubicBezTo>
                <a:cubicBezTo>
                  <a:pt x="435" y="248"/>
                  <a:pt x="436" y="248"/>
                  <a:pt x="437" y="248"/>
                </a:cubicBezTo>
                <a:cubicBezTo>
                  <a:pt x="436" y="246"/>
                  <a:pt x="435" y="246"/>
                  <a:pt x="433" y="245"/>
                </a:cubicBezTo>
                <a:cubicBezTo>
                  <a:pt x="433" y="246"/>
                  <a:pt x="432" y="247"/>
                  <a:pt x="432" y="248"/>
                </a:cubicBezTo>
                <a:cubicBezTo>
                  <a:pt x="429" y="248"/>
                  <a:pt x="429" y="247"/>
                  <a:pt x="427" y="241"/>
                </a:cubicBezTo>
                <a:cubicBezTo>
                  <a:pt x="424" y="240"/>
                  <a:pt x="424" y="240"/>
                  <a:pt x="422" y="238"/>
                </a:cubicBezTo>
                <a:cubicBezTo>
                  <a:pt x="422" y="237"/>
                  <a:pt x="422" y="237"/>
                  <a:pt x="422" y="236"/>
                </a:cubicBezTo>
                <a:cubicBezTo>
                  <a:pt x="424" y="236"/>
                  <a:pt x="424" y="236"/>
                  <a:pt x="424" y="236"/>
                </a:cubicBezTo>
                <a:cubicBezTo>
                  <a:pt x="425" y="236"/>
                  <a:pt x="426" y="237"/>
                  <a:pt x="427" y="237"/>
                </a:cubicBezTo>
                <a:cubicBezTo>
                  <a:pt x="429" y="237"/>
                  <a:pt x="429" y="237"/>
                  <a:pt x="430" y="237"/>
                </a:cubicBezTo>
                <a:cubicBezTo>
                  <a:pt x="430" y="237"/>
                  <a:pt x="430" y="238"/>
                  <a:pt x="431" y="238"/>
                </a:cubicBezTo>
                <a:cubicBezTo>
                  <a:pt x="431" y="237"/>
                  <a:pt x="431" y="235"/>
                  <a:pt x="431" y="234"/>
                </a:cubicBezTo>
                <a:cubicBezTo>
                  <a:pt x="433" y="232"/>
                  <a:pt x="433" y="232"/>
                  <a:pt x="442" y="236"/>
                </a:cubicBezTo>
                <a:cubicBezTo>
                  <a:pt x="442" y="236"/>
                  <a:pt x="443" y="237"/>
                  <a:pt x="443" y="238"/>
                </a:cubicBezTo>
                <a:cubicBezTo>
                  <a:pt x="443" y="238"/>
                  <a:pt x="443" y="238"/>
                  <a:pt x="444" y="238"/>
                </a:cubicBezTo>
                <a:cubicBezTo>
                  <a:pt x="445" y="240"/>
                  <a:pt x="445" y="240"/>
                  <a:pt x="445" y="240"/>
                </a:cubicBezTo>
                <a:cubicBezTo>
                  <a:pt x="444" y="240"/>
                  <a:pt x="443" y="241"/>
                  <a:pt x="443" y="241"/>
                </a:cubicBezTo>
                <a:cubicBezTo>
                  <a:pt x="443" y="244"/>
                  <a:pt x="448" y="245"/>
                  <a:pt x="447" y="249"/>
                </a:cubicBezTo>
                <a:cubicBezTo>
                  <a:pt x="447" y="250"/>
                  <a:pt x="447" y="251"/>
                  <a:pt x="447" y="251"/>
                </a:cubicBezTo>
                <a:cubicBezTo>
                  <a:pt x="447" y="252"/>
                  <a:pt x="447" y="252"/>
                  <a:pt x="447" y="253"/>
                </a:cubicBezTo>
                <a:cubicBezTo>
                  <a:pt x="447" y="254"/>
                  <a:pt x="448" y="255"/>
                  <a:pt x="449" y="256"/>
                </a:cubicBezTo>
                <a:cubicBezTo>
                  <a:pt x="449" y="256"/>
                  <a:pt x="449" y="256"/>
                  <a:pt x="449" y="256"/>
                </a:cubicBezTo>
                <a:cubicBezTo>
                  <a:pt x="450" y="257"/>
                  <a:pt x="450" y="257"/>
                  <a:pt x="450" y="257"/>
                </a:cubicBezTo>
                <a:cubicBezTo>
                  <a:pt x="450" y="257"/>
                  <a:pt x="450" y="257"/>
                  <a:pt x="450" y="257"/>
                </a:cubicBezTo>
                <a:cubicBezTo>
                  <a:pt x="451" y="258"/>
                  <a:pt x="451" y="258"/>
                  <a:pt x="451" y="258"/>
                </a:cubicBezTo>
                <a:cubicBezTo>
                  <a:pt x="452" y="258"/>
                  <a:pt x="452" y="258"/>
                  <a:pt x="452" y="258"/>
                </a:cubicBezTo>
                <a:cubicBezTo>
                  <a:pt x="452" y="259"/>
                  <a:pt x="452" y="259"/>
                  <a:pt x="452" y="260"/>
                </a:cubicBezTo>
                <a:cubicBezTo>
                  <a:pt x="452" y="261"/>
                  <a:pt x="452" y="261"/>
                  <a:pt x="452" y="261"/>
                </a:cubicBezTo>
                <a:cubicBezTo>
                  <a:pt x="451" y="261"/>
                  <a:pt x="451" y="261"/>
                  <a:pt x="451" y="261"/>
                </a:cubicBezTo>
                <a:cubicBezTo>
                  <a:pt x="451" y="262"/>
                  <a:pt x="451" y="262"/>
                  <a:pt x="451" y="262"/>
                </a:cubicBezTo>
                <a:cubicBezTo>
                  <a:pt x="451" y="263"/>
                  <a:pt x="451" y="264"/>
                  <a:pt x="452" y="265"/>
                </a:cubicBezTo>
                <a:cubicBezTo>
                  <a:pt x="452" y="266"/>
                  <a:pt x="452" y="266"/>
                  <a:pt x="452" y="266"/>
                </a:cubicBezTo>
                <a:cubicBezTo>
                  <a:pt x="453" y="266"/>
                  <a:pt x="453" y="266"/>
                  <a:pt x="453" y="266"/>
                </a:cubicBezTo>
                <a:cubicBezTo>
                  <a:pt x="454" y="265"/>
                  <a:pt x="454" y="265"/>
                  <a:pt x="454" y="265"/>
                </a:cubicBezTo>
                <a:cubicBezTo>
                  <a:pt x="454" y="263"/>
                  <a:pt x="454" y="263"/>
                  <a:pt x="454" y="263"/>
                </a:cubicBezTo>
                <a:cubicBezTo>
                  <a:pt x="454" y="262"/>
                  <a:pt x="454" y="261"/>
                  <a:pt x="454" y="261"/>
                </a:cubicBezTo>
                <a:cubicBezTo>
                  <a:pt x="455" y="259"/>
                  <a:pt x="455" y="259"/>
                  <a:pt x="455" y="259"/>
                </a:cubicBezTo>
                <a:cubicBezTo>
                  <a:pt x="456" y="259"/>
                  <a:pt x="456" y="259"/>
                  <a:pt x="456" y="259"/>
                </a:cubicBezTo>
                <a:cubicBezTo>
                  <a:pt x="456" y="260"/>
                  <a:pt x="456" y="260"/>
                  <a:pt x="456" y="260"/>
                </a:cubicBezTo>
                <a:cubicBezTo>
                  <a:pt x="457" y="260"/>
                  <a:pt x="457" y="260"/>
                  <a:pt x="457" y="260"/>
                </a:cubicBezTo>
                <a:cubicBezTo>
                  <a:pt x="457" y="261"/>
                  <a:pt x="457" y="261"/>
                  <a:pt x="457" y="261"/>
                </a:cubicBezTo>
                <a:cubicBezTo>
                  <a:pt x="458" y="261"/>
                  <a:pt x="459" y="262"/>
                  <a:pt x="459" y="262"/>
                </a:cubicBezTo>
                <a:cubicBezTo>
                  <a:pt x="460" y="263"/>
                  <a:pt x="460" y="263"/>
                  <a:pt x="460" y="263"/>
                </a:cubicBezTo>
                <a:cubicBezTo>
                  <a:pt x="460" y="264"/>
                  <a:pt x="460" y="264"/>
                  <a:pt x="460" y="264"/>
                </a:cubicBezTo>
                <a:cubicBezTo>
                  <a:pt x="461" y="264"/>
                  <a:pt x="461" y="264"/>
                  <a:pt x="461" y="264"/>
                </a:cubicBezTo>
                <a:cubicBezTo>
                  <a:pt x="462" y="264"/>
                  <a:pt x="462" y="264"/>
                  <a:pt x="462" y="264"/>
                </a:cubicBezTo>
                <a:cubicBezTo>
                  <a:pt x="462" y="264"/>
                  <a:pt x="464" y="264"/>
                  <a:pt x="464" y="265"/>
                </a:cubicBezTo>
                <a:cubicBezTo>
                  <a:pt x="466" y="265"/>
                  <a:pt x="466" y="265"/>
                  <a:pt x="466" y="265"/>
                </a:cubicBezTo>
                <a:cubicBezTo>
                  <a:pt x="467" y="265"/>
                  <a:pt x="467" y="265"/>
                  <a:pt x="467" y="265"/>
                </a:cubicBezTo>
                <a:cubicBezTo>
                  <a:pt x="467" y="264"/>
                  <a:pt x="467" y="264"/>
                  <a:pt x="467" y="264"/>
                </a:cubicBezTo>
                <a:cubicBezTo>
                  <a:pt x="467" y="264"/>
                  <a:pt x="467" y="264"/>
                  <a:pt x="467" y="264"/>
                </a:cubicBezTo>
                <a:cubicBezTo>
                  <a:pt x="467" y="263"/>
                  <a:pt x="467" y="263"/>
                  <a:pt x="467" y="263"/>
                </a:cubicBezTo>
                <a:cubicBezTo>
                  <a:pt x="467" y="262"/>
                  <a:pt x="467" y="261"/>
                  <a:pt x="468" y="260"/>
                </a:cubicBezTo>
                <a:cubicBezTo>
                  <a:pt x="468" y="259"/>
                  <a:pt x="468" y="259"/>
                  <a:pt x="468" y="259"/>
                </a:cubicBezTo>
                <a:cubicBezTo>
                  <a:pt x="469" y="259"/>
                  <a:pt x="469" y="259"/>
                  <a:pt x="469" y="259"/>
                </a:cubicBezTo>
                <a:cubicBezTo>
                  <a:pt x="470" y="259"/>
                  <a:pt x="471" y="259"/>
                  <a:pt x="472" y="260"/>
                </a:cubicBezTo>
                <a:cubicBezTo>
                  <a:pt x="474" y="261"/>
                  <a:pt x="474" y="261"/>
                  <a:pt x="474" y="261"/>
                </a:cubicBezTo>
                <a:cubicBezTo>
                  <a:pt x="476" y="263"/>
                  <a:pt x="476" y="263"/>
                  <a:pt x="476" y="263"/>
                </a:cubicBezTo>
                <a:cubicBezTo>
                  <a:pt x="477" y="263"/>
                  <a:pt x="477" y="263"/>
                  <a:pt x="477" y="263"/>
                </a:cubicBezTo>
                <a:cubicBezTo>
                  <a:pt x="477" y="264"/>
                  <a:pt x="477" y="264"/>
                  <a:pt x="477" y="264"/>
                </a:cubicBezTo>
                <a:cubicBezTo>
                  <a:pt x="478" y="264"/>
                  <a:pt x="478" y="264"/>
                  <a:pt x="478" y="264"/>
                </a:cubicBezTo>
                <a:cubicBezTo>
                  <a:pt x="478" y="264"/>
                  <a:pt x="478" y="264"/>
                  <a:pt x="478" y="264"/>
                </a:cubicBezTo>
                <a:cubicBezTo>
                  <a:pt x="481" y="264"/>
                  <a:pt x="484" y="264"/>
                  <a:pt x="486" y="265"/>
                </a:cubicBezTo>
                <a:cubicBezTo>
                  <a:pt x="486" y="264"/>
                  <a:pt x="486" y="263"/>
                  <a:pt x="486" y="263"/>
                </a:cubicBezTo>
                <a:cubicBezTo>
                  <a:pt x="486" y="262"/>
                  <a:pt x="486" y="262"/>
                  <a:pt x="486" y="262"/>
                </a:cubicBezTo>
                <a:cubicBezTo>
                  <a:pt x="486" y="261"/>
                  <a:pt x="486" y="261"/>
                  <a:pt x="486" y="260"/>
                </a:cubicBezTo>
                <a:cubicBezTo>
                  <a:pt x="486" y="260"/>
                  <a:pt x="487" y="260"/>
                  <a:pt x="487" y="260"/>
                </a:cubicBezTo>
                <a:cubicBezTo>
                  <a:pt x="488" y="259"/>
                  <a:pt x="488" y="259"/>
                  <a:pt x="488" y="259"/>
                </a:cubicBezTo>
                <a:cubicBezTo>
                  <a:pt x="489" y="259"/>
                  <a:pt x="489" y="259"/>
                  <a:pt x="489" y="259"/>
                </a:cubicBezTo>
                <a:cubicBezTo>
                  <a:pt x="490" y="260"/>
                  <a:pt x="491" y="261"/>
                  <a:pt x="492" y="261"/>
                </a:cubicBezTo>
                <a:cubicBezTo>
                  <a:pt x="493" y="262"/>
                  <a:pt x="494" y="262"/>
                  <a:pt x="494" y="262"/>
                </a:cubicBezTo>
                <a:cubicBezTo>
                  <a:pt x="494" y="261"/>
                  <a:pt x="494" y="261"/>
                  <a:pt x="494" y="261"/>
                </a:cubicBezTo>
                <a:cubicBezTo>
                  <a:pt x="495" y="261"/>
                  <a:pt x="495" y="261"/>
                  <a:pt x="495" y="261"/>
                </a:cubicBezTo>
                <a:cubicBezTo>
                  <a:pt x="495" y="260"/>
                  <a:pt x="495" y="260"/>
                  <a:pt x="495" y="260"/>
                </a:cubicBezTo>
                <a:cubicBezTo>
                  <a:pt x="496" y="260"/>
                  <a:pt x="496" y="260"/>
                  <a:pt x="496" y="260"/>
                </a:cubicBezTo>
                <a:cubicBezTo>
                  <a:pt x="497" y="262"/>
                  <a:pt x="497" y="262"/>
                  <a:pt x="497" y="262"/>
                </a:cubicBezTo>
                <a:cubicBezTo>
                  <a:pt x="497" y="263"/>
                  <a:pt x="497" y="263"/>
                  <a:pt x="497" y="263"/>
                </a:cubicBezTo>
                <a:cubicBezTo>
                  <a:pt x="497" y="264"/>
                  <a:pt x="497" y="265"/>
                  <a:pt x="497" y="266"/>
                </a:cubicBezTo>
                <a:cubicBezTo>
                  <a:pt x="496" y="268"/>
                  <a:pt x="496" y="270"/>
                  <a:pt x="497" y="273"/>
                </a:cubicBezTo>
                <a:cubicBezTo>
                  <a:pt x="497" y="273"/>
                  <a:pt x="497" y="273"/>
                  <a:pt x="497" y="273"/>
                </a:cubicBezTo>
                <a:cubicBezTo>
                  <a:pt x="497" y="274"/>
                  <a:pt x="498" y="274"/>
                  <a:pt x="498" y="275"/>
                </a:cubicBezTo>
                <a:cubicBezTo>
                  <a:pt x="498" y="275"/>
                  <a:pt x="497" y="276"/>
                  <a:pt x="497" y="277"/>
                </a:cubicBezTo>
                <a:cubicBezTo>
                  <a:pt x="497" y="277"/>
                  <a:pt x="497" y="277"/>
                  <a:pt x="497" y="277"/>
                </a:cubicBezTo>
                <a:cubicBezTo>
                  <a:pt x="497" y="278"/>
                  <a:pt x="497" y="278"/>
                  <a:pt x="497" y="278"/>
                </a:cubicBezTo>
                <a:cubicBezTo>
                  <a:pt x="496" y="280"/>
                  <a:pt x="496" y="280"/>
                  <a:pt x="496" y="280"/>
                </a:cubicBezTo>
                <a:cubicBezTo>
                  <a:pt x="496" y="280"/>
                  <a:pt x="496" y="280"/>
                  <a:pt x="496" y="280"/>
                </a:cubicBezTo>
                <a:cubicBezTo>
                  <a:pt x="494" y="284"/>
                  <a:pt x="494" y="284"/>
                  <a:pt x="493" y="284"/>
                </a:cubicBezTo>
                <a:cubicBezTo>
                  <a:pt x="492" y="285"/>
                  <a:pt x="492" y="285"/>
                  <a:pt x="492" y="285"/>
                </a:cubicBezTo>
                <a:cubicBezTo>
                  <a:pt x="492" y="285"/>
                  <a:pt x="492" y="285"/>
                  <a:pt x="492" y="285"/>
                </a:cubicBezTo>
                <a:cubicBezTo>
                  <a:pt x="492" y="286"/>
                  <a:pt x="492" y="286"/>
                  <a:pt x="492" y="286"/>
                </a:cubicBezTo>
                <a:cubicBezTo>
                  <a:pt x="514" y="287"/>
                  <a:pt x="537" y="287"/>
                  <a:pt x="558" y="288"/>
                </a:cubicBezTo>
                <a:cubicBezTo>
                  <a:pt x="575" y="288"/>
                  <a:pt x="590" y="288"/>
                  <a:pt x="605" y="288"/>
                </a:cubicBezTo>
                <a:moveTo>
                  <a:pt x="554" y="46"/>
                </a:moveTo>
                <a:cubicBezTo>
                  <a:pt x="531" y="34"/>
                  <a:pt x="531" y="34"/>
                  <a:pt x="531" y="34"/>
                </a:cubicBezTo>
                <a:cubicBezTo>
                  <a:pt x="531" y="34"/>
                  <a:pt x="531" y="34"/>
                  <a:pt x="531" y="34"/>
                </a:cubicBezTo>
                <a:cubicBezTo>
                  <a:pt x="532" y="34"/>
                  <a:pt x="532" y="34"/>
                  <a:pt x="532" y="34"/>
                </a:cubicBezTo>
                <a:cubicBezTo>
                  <a:pt x="533" y="35"/>
                  <a:pt x="533" y="35"/>
                  <a:pt x="533" y="35"/>
                </a:cubicBezTo>
                <a:cubicBezTo>
                  <a:pt x="532" y="35"/>
                  <a:pt x="532" y="35"/>
                  <a:pt x="532" y="35"/>
                </a:cubicBezTo>
                <a:cubicBezTo>
                  <a:pt x="533" y="35"/>
                  <a:pt x="533" y="35"/>
                  <a:pt x="533" y="35"/>
                </a:cubicBezTo>
                <a:cubicBezTo>
                  <a:pt x="534" y="35"/>
                  <a:pt x="534" y="35"/>
                  <a:pt x="534" y="35"/>
                </a:cubicBezTo>
                <a:cubicBezTo>
                  <a:pt x="533" y="35"/>
                  <a:pt x="533" y="35"/>
                  <a:pt x="533" y="35"/>
                </a:cubicBezTo>
                <a:cubicBezTo>
                  <a:pt x="532" y="35"/>
                  <a:pt x="530" y="34"/>
                  <a:pt x="529" y="33"/>
                </a:cubicBezTo>
                <a:cubicBezTo>
                  <a:pt x="530" y="33"/>
                  <a:pt x="530" y="34"/>
                  <a:pt x="531" y="34"/>
                </a:cubicBezTo>
                <a:cubicBezTo>
                  <a:pt x="531" y="34"/>
                  <a:pt x="530" y="34"/>
                  <a:pt x="529" y="33"/>
                </a:cubicBezTo>
                <a:cubicBezTo>
                  <a:pt x="528" y="33"/>
                  <a:pt x="528" y="33"/>
                  <a:pt x="525" y="31"/>
                </a:cubicBezTo>
                <a:cubicBezTo>
                  <a:pt x="524" y="31"/>
                  <a:pt x="524" y="31"/>
                  <a:pt x="524" y="31"/>
                </a:cubicBezTo>
                <a:cubicBezTo>
                  <a:pt x="523" y="31"/>
                  <a:pt x="523" y="31"/>
                  <a:pt x="523" y="31"/>
                </a:cubicBezTo>
                <a:cubicBezTo>
                  <a:pt x="525" y="32"/>
                  <a:pt x="527" y="32"/>
                  <a:pt x="529" y="33"/>
                </a:cubicBezTo>
                <a:cubicBezTo>
                  <a:pt x="529" y="33"/>
                  <a:pt x="529" y="33"/>
                  <a:pt x="529" y="33"/>
                </a:cubicBezTo>
                <a:cubicBezTo>
                  <a:pt x="529" y="34"/>
                  <a:pt x="529" y="34"/>
                  <a:pt x="529" y="34"/>
                </a:cubicBezTo>
                <a:cubicBezTo>
                  <a:pt x="530" y="34"/>
                  <a:pt x="531" y="34"/>
                  <a:pt x="532" y="35"/>
                </a:cubicBezTo>
                <a:cubicBezTo>
                  <a:pt x="532" y="35"/>
                  <a:pt x="532" y="35"/>
                  <a:pt x="533" y="35"/>
                </a:cubicBezTo>
                <a:cubicBezTo>
                  <a:pt x="533" y="35"/>
                  <a:pt x="534" y="36"/>
                  <a:pt x="534" y="36"/>
                </a:cubicBezTo>
                <a:cubicBezTo>
                  <a:pt x="534" y="36"/>
                  <a:pt x="534" y="36"/>
                  <a:pt x="534" y="36"/>
                </a:cubicBezTo>
                <a:cubicBezTo>
                  <a:pt x="535" y="37"/>
                  <a:pt x="535" y="37"/>
                  <a:pt x="535" y="37"/>
                </a:cubicBezTo>
                <a:cubicBezTo>
                  <a:pt x="535" y="37"/>
                  <a:pt x="535" y="37"/>
                  <a:pt x="535" y="37"/>
                </a:cubicBezTo>
                <a:cubicBezTo>
                  <a:pt x="536" y="37"/>
                  <a:pt x="536" y="37"/>
                  <a:pt x="536" y="37"/>
                </a:cubicBezTo>
                <a:cubicBezTo>
                  <a:pt x="535" y="37"/>
                  <a:pt x="535" y="37"/>
                  <a:pt x="535" y="37"/>
                </a:cubicBezTo>
                <a:cubicBezTo>
                  <a:pt x="535" y="37"/>
                  <a:pt x="529" y="34"/>
                  <a:pt x="526" y="32"/>
                </a:cubicBezTo>
                <a:cubicBezTo>
                  <a:pt x="526" y="32"/>
                  <a:pt x="526" y="32"/>
                  <a:pt x="526" y="32"/>
                </a:cubicBezTo>
                <a:cubicBezTo>
                  <a:pt x="525" y="32"/>
                  <a:pt x="524" y="31"/>
                  <a:pt x="524" y="31"/>
                </a:cubicBezTo>
                <a:cubicBezTo>
                  <a:pt x="523" y="31"/>
                  <a:pt x="523" y="31"/>
                  <a:pt x="522" y="30"/>
                </a:cubicBezTo>
                <a:cubicBezTo>
                  <a:pt x="522" y="30"/>
                  <a:pt x="522" y="30"/>
                  <a:pt x="522" y="30"/>
                </a:cubicBezTo>
                <a:cubicBezTo>
                  <a:pt x="521" y="30"/>
                  <a:pt x="521" y="30"/>
                  <a:pt x="517" y="28"/>
                </a:cubicBezTo>
                <a:cubicBezTo>
                  <a:pt x="517" y="28"/>
                  <a:pt x="517" y="28"/>
                  <a:pt x="517" y="28"/>
                </a:cubicBezTo>
                <a:cubicBezTo>
                  <a:pt x="516" y="27"/>
                  <a:pt x="514" y="27"/>
                  <a:pt x="513" y="26"/>
                </a:cubicBezTo>
                <a:cubicBezTo>
                  <a:pt x="513" y="26"/>
                  <a:pt x="513" y="26"/>
                  <a:pt x="513" y="26"/>
                </a:cubicBezTo>
                <a:cubicBezTo>
                  <a:pt x="511" y="25"/>
                  <a:pt x="509" y="25"/>
                  <a:pt x="507" y="24"/>
                </a:cubicBezTo>
                <a:cubicBezTo>
                  <a:pt x="507" y="24"/>
                  <a:pt x="507" y="24"/>
                  <a:pt x="507" y="24"/>
                </a:cubicBezTo>
                <a:cubicBezTo>
                  <a:pt x="504" y="23"/>
                  <a:pt x="502" y="22"/>
                  <a:pt x="499" y="21"/>
                </a:cubicBezTo>
                <a:cubicBezTo>
                  <a:pt x="498" y="21"/>
                  <a:pt x="498" y="21"/>
                  <a:pt x="498" y="21"/>
                </a:cubicBezTo>
                <a:cubicBezTo>
                  <a:pt x="498" y="21"/>
                  <a:pt x="498" y="21"/>
                  <a:pt x="498" y="21"/>
                </a:cubicBezTo>
                <a:cubicBezTo>
                  <a:pt x="498" y="21"/>
                  <a:pt x="499" y="21"/>
                  <a:pt x="499" y="21"/>
                </a:cubicBezTo>
                <a:cubicBezTo>
                  <a:pt x="499" y="21"/>
                  <a:pt x="498" y="21"/>
                  <a:pt x="497" y="21"/>
                </a:cubicBezTo>
                <a:cubicBezTo>
                  <a:pt x="498" y="21"/>
                  <a:pt x="499" y="21"/>
                  <a:pt x="500" y="22"/>
                </a:cubicBezTo>
                <a:cubicBezTo>
                  <a:pt x="500" y="22"/>
                  <a:pt x="500" y="22"/>
                  <a:pt x="500" y="22"/>
                </a:cubicBezTo>
                <a:cubicBezTo>
                  <a:pt x="499" y="22"/>
                  <a:pt x="499" y="22"/>
                  <a:pt x="499" y="22"/>
                </a:cubicBezTo>
                <a:cubicBezTo>
                  <a:pt x="499" y="21"/>
                  <a:pt x="498" y="21"/>
                  <a:pt x="498" y="21"/>
                </a:cubicBezTo>
                <a:cubicBezTo>
                  <a:pt x="497" y="21"/>
                  <a:pt x="496" y="20"/>
                  <a:pt x="494" y="20"/>
                </a:cubicBezTo>
                <a:cubicBezTo>
                  <a:pt x="494" y="20"/>
                  <a:pt x="494" y="20"/>
                  <a:pt x="494" y="20"/>
                </a:cubicBezTo>
                <a:cubicBezTo>
                  <a:pt x="494" y="20"/>
                  <a:pt x="493" y="20"/>
                  <a:pt x="489" y="18"/>
                </a:cubicBezTo>
                <a:cubicBezTo>
                  <a:pt x="489" y="18"/>
                  <a:pt x="488" y="18"/>
                  <a:pt x="487" y="17"/>
                </a:cubicBezTo>
                <a:cubicBezTo>
                  <a:pt x="486" y="18"/>
                  <a:pt x="486" y="18"/>
                  <a:pt x="486" y="18"/>
                </a:cubicBezTo>
                <a:cubicBezTo>
                  <a:pt x="497" y="21"/>
                  <a:pt x="497" y="21"/>
                  <a:pt x="499" y="22"/>
                </a:cubicBezTo>
                <a:cubicBezTo>
                  <a:pt x="498" y="22"/>
                  <a:pt x="498" y="22"/>
                  <a:pt x="498" y="22"/>
                </a:cubicBezTo>
                <a:cubicBezTo>
                  <a:pt x="498" y="22"/>
                  <a:pt x="499" y="23"/>
                  <a:pt x="500" y="23"/>
                </a:cubicBezTo>
                <a:cubicBezTo>
                  <a:pt x="500" y="23"/>
                  <a:pt x="500" y="23"/>
                  <a:pt x="500" y="23"/>
                </a:cubicBezTo>
                <a:cubicBezTo>
                  <a:pt x="500" y="23"/>
                  <a:pt x="500" y="23"/>
                  <a:pt x="500" y="23"/>
                </a:cubicBezTo>
                <a:cubicBezTo>
                  <a:pt x="500" y="23"/>
                  <a:pt x="500" y="23"/>
                  <a:pt x="500" y="23"/>
                </a:cubicBezTo>
                <a:cubicBezTo>
                  <a:pt x="500" y="23"/>
                  <a:pt x="500" y="23"/>
                  <a:pt x="500" y="23"/>
                </a:cubicBezTo>
                <a:cubicBezTo>
                  <a:pt x="500" y="23"/>
                  <a:pt x="500" y="23"/>
                  <a:pt x="500" y="23"/>
                </a:cubicBezTo>
                <a:cubicBezTo>
                  <a:pt x="500" y="23"/>
                  <a:pt x="500" y="23"/>
                  <a:pt x="500" y="23"/>
                </a:cubicBezTo>
                <a:cubicBezTo>
                  <a:pt x="501" y="24"/>
                  <a:pt x="501" y="24"/>
                  <a:pt x="502" y="24"/>
                </a:cubicBezTo>
                <a:cubicBezTo>
                  <a:pt x="502" y="24"/>
                  <a:pt x="503" y="24"/>
                  <a:pt x="503" y="25"/>
                </a:cubicBezTo>
                <a:cubicBezTo>
                  <a:pt x="503" y="24"/>
                  <a:pt x="503" y="24"/>
                  <a:pt x="500" y="24"/>
                </a:cubicBezTo>
                <a:cubicBezTo>
                  <a:pt x="499" y="24"/>
                  <a:pt x="499" y="24"/>
                  <a:pt x="499" y="24"/>
                </a:cubicBezTo>
                <a:cubicBezTo>
                  <a:pt x="498" y="23"/>
                  <a:pt x="498" y="23"/>
                  <a:pt x="498" y="23"/>
                </a:cubicBezTo>
                <a:cubicBezTo>
                  <a:pt x="500" y="24"/>
                  <a:pt x="501" y="25"/>
                  <a:pt x="502" y="25"/>
                </a:cubicBezTo>
                <a:cubicBezTo>
                  <a:pt x="502" y="25"/>
                  <a:pt x="502" y="25"/>
                  <a:pt x="502" y="25"/>
                </a:cubicBezTo>
                <a:cubicBezTo>
                  <a:pt x="503" y="26"/>
                  <a:pt x="504" y="26"/>
                  <a:pt x="504" y="27"/>
                </a:cubicBezTo>
                <a:cubicBezTo>
                  <a:pt x="504" y="27"/>
                  <a:pt x="504" y="27"/>
                  <a:pt x="504" y="27"/>
                </a:cubicBezTo>
                <a:cubicBezTo>
                  <a:pt x="506" y="29"/>
                  <a:pt x="506" y="29"/>
                  <a:pt x="515" y="34"/>
                </a:cubicBezTo>
                <a:cubicBezTo>
                  <a:pt x="516" y="34"/>
                  <a:pt x="516" y="34"/>
                  <a:pt x="517" y="34"/>
                </a:cubicBezTo>
                <a:cubicBezTo>
                  <a:pt x="517" y="35"/>
                  <a:pt x="517" y="35"/>
                  <a:pt x="517" y="35"/>
                </a:cubicBezTo>
                <a:cubicBezTo>
                  <a:pt x="517" y="35"/>
                  <a:pt x="517" y="35"/>
                  <a:pt x="517" y="35"/>
                </a:cubicBezTo>
                <a:cubicBezTo>
                  <a:pt x="517" y="35"/>
                  <a:pt x="517" y="35"/>
                  <a:pt x="517" y="35"/>
                </a:cubicBezTo>
                <a:cubicBezTo>
                  <a:pt x="516" y="35"/>
                  <a:pt x="516" y="35"/>
                  <a:pt x="515" y="35"/>
                </a:cubicBezTo>
                <a:cubicBezTo>
                  <a:pt x="515" y="36"/>
                  <a:pt x="515" y="36"/>
                  <a:pt x="514" y="36"/>
                </a:cubicBezTo>
                <a:cubicBezTo>
                  <a:pt x="515" y="36"/>
                  <a:pt x="515" y="36"/>
                  <a:pt x="515" y="36"/>
                </a:cubicBezTo>
                <a:cubicBezTo>
                  <a:pt x="515" y="37"/>
                  <a:pt x="515" y="37"/>
                  <a:pt x="515" y="37"/>
                </a:cubicBezTo>
                <a:cubicBezTo>
                  <a:pt x="515" y="37"/>
                  <a:pt x="515" y="37"/>
                  <a:pt x="514" y="37"/>
                </a:cubicBezTo>
                <a:cubicBezTo>
                  <a:pt x="515" y="37"/>
                  <a:pt x="524" y="42"/>
                  <a:pt x="525" y="43"/>
                </a:cubicBezTo>
                <a:cubicBezTo>
                  <a:pt x="526" y="43"/>
                  <a:pt x="526" y="43"/>
                  <a:pt x="526" y="43"/>
                </a:cubicBezTo>
                <a:cubicBezTo>
                  <a:pt x="526" y="43"/>
                  <a:pt x="527" y="43"/>
                  <a:pt x="530" y="44"/>
                </a:cubicBezTo>
                <a:cubicBezTo>
                  <a:pt x="530" y="45"/>
                  <a:pt x="531" y="45"/>
                  <a:pt x="531" y="45"/>
                </a:cubicBezTo>
                <a:cubicBezTo>
                  <a:pt x="532" y="46"/>
                  <a:pt x="532" y="46"/>
                  <a:pt x="532" y="46"/>
                </a:cubicBezTo>
                <a:cubicBezTo>
                  <a:pt x="531" y="46"/>
                  <a:pt x="531" y="46"/>
                  <a:pt x="524" y="43"/>
                </a:cubicBezTo>
                <a:cubicBezTo>
                  <a:pt x="524" y="43"/>
                  <a:pt x="523" y="43"/>
                  <a:pt x="523" y="43"/>
                </a:cubicBezTo>
                <a:cubicBezTo>
                  <a:pt x="522" y="43"/>
                  <a:pt x="521" y="42"/>
                  <a:pt x="520" y="42"/>
                </a:cubicBezTo>
                <a:cubicBezTo>
                  <a:pt x="519" y="41"/>
                  <a:pt x="519" y="41"/>
                  <a:pt x="519" y="41"/>
                </a:cubicBezTo>
                <a:cubicBezTo>
                  <a:pt x="519" y="42"/>
                  <a:pt x="519" y="42"/>
                  <a:pt x="519" y="42"/>
                </a:cubicBezTo>
                <a:cubicBezTo>
                  <a:pt x="520" y="43"/>
                  <a:pt x="520" y="43"/>
                  <a:pt x="520" y="43"/>
                </a:cubicBezTo>
                <a:cubicBezTo>
                  <a:pt x="522" y="43"/>
                  <a:pt x="522" y="43"/>
                  <a:pt x="524" y="45"/>
                </a:cubicBezTo>
                <a:cubicBezTo>
                  <a:pt x="524" y="45"/>
                  <a:pt x="524" y="45"/>
                  <a:pt x="522" y="44"/>
                </a:cubicBezTo>
                <a:cubicBezTo>
                  <a:pt x="521" y="44"/>
                  <a:pt x="521" y="44"/>
                  <a:pt x="521" y="44"/>
                </a:cubicBezTo>
                <a:cubicBezTo>
                  <a:pt x="523" y="46"/>
                  <a:pt x="525" y="47"/>
                  <a:pt x="526" y="47"/>
                </a:cubicBezTo>
                <a:cubicBezTo>
                  <a:pt x="526" y="47"/>
                  <a:pt x="526" y="47"/>
                  <a:pt x="526" y="47"/>
                </a:cubicBezTo>
                <a:cubicBezTo>
                  <a:pt x="526" y="47"/>
                  <a:pt x="526" y="47"/>
                  <a:pt x="526" y="47"/>
                </a:cubicBezTo>
                <a:cubicBezTo>
                  <a:pt x="526" y="47"/>
                  <a:pt x="526" y="47"/>
                  <a:pt x="526" y="47"/>
                </a:cubicBezTo>
                <a:cubicBezTo>
                  <a:pt x="526" y="47"/>
                  <a:pt x="526" y="47"/>
                  <a:pt x="526" y="47"/>
                </a:cubicBezTo>
                <a:cubicBezTo>
                  <a:pt x="527" y="47"/>
                  <a:pt x="527" y="47"/>
                  <a:pt x="527" y="47"/>
                </a:cubicBezTo>
                <a:cubicBezTo>
                  <a:pt x="527" y="47"/>
                  <a:pt x="527" y="47"/>
                  <a:pt x="527" y="47"/>
                </a:cubicBezTo>
                <a:cubicBezTo>
                  <a:pt x="527" y="47"/>
                  <a:pt x="527" y="47"/>
                  <a:pt x="527" y="47"/>
                </a:cubicBezTo>
                <a:cubicBezTo>
                  <a:pt x="527" y="47"/>
                  <a:pt x="527" y="47"/>
                  <a:pt x="527" y="47"/>
                </a:cubicBezTo>
                <a:cubicBezTo>
                  <a:pt x="530" y="48"/>
                  <a:pt x="533" y="50"/>
                  <a:pt x="533" y="50"/>
                </a:cubicBezTo>
                <a:cubicBezTo>
                  <a:pt x="530" y="48"/>
                  <a:pt x="526" y="48"/>
                  <a:pt x="523" y="46"/>
                </a:cubicBezTo>
                <a:cubicBezTo>
                  <a:pt x="522" y="46"/>
                  <a:pt x="521" y="45"/>
                  <a:pt x="521" y="45"/>
                </a:cubicBezTo>
                <a:cubicBezTo>
                  <a:pt x="515" y="41"/>
                  <a:pt x="515" y="41"/>
                  <a:pt x="512" y="40"/>
                </a:cubicBezTo>
                <a:cubicBezTo>
                  <a:pt x="512" y="40"/>
                  <a:pt x="512" y="40"/>
                  <a:pt x="512" y="40"/>
                </a:cubicBezTo>
                <a:cubicBezTo>
                  <a:pt x="512" y="40"/>
                  <a:pt x="512" y="40"/>
                  <a:pt x="512" y="40"/>
                </a:cubicBezTo>
                <a:cubicBezTo>
                  <a:pt x="512" y="40"/>
                  <a:pt x="512" y="40"/>
                  <a:pt x="512" y="40"/>
                </a:cubicBezTo>
                <a:cubicBezTo>
                  <a:pt x="512" y="40"/>
                  <a:pt x="512" y="40"/>
                  <a:pt x="512" y="40"/>
                </a:cubicBezTo>
                <a:cubicBezTo>
                  <a:pt x="512" y="40"/>
                  <a:pt x="512" y="40"/>
                  <a:pt x="512" y="40"/>
                </a:cubicBezTo>
                <a:cubicBezTo>
                  <a:pt x="512" y="40"/>
                  <a:pt x="512" y="40"/>
                  <a:pt x="512" y="40"/>
                </a:cubicBezTo>
                <a:cubicBezTo>
                  <a:pt x="512" y="40"/>
                  <a:pt x="512" y="40"/>
                  <a:pt x="512" y="40"/>
                </a:cubicBezTo>
                <a:cubicBezTo>
                  <a:pt x="512" y="40"/>
                  <a:pt x="512" y="40"/>
                  <a:pt x="512" y="40"/>
                </a:cubicBezTo>
                <a:cubicBezTo>
                  <a:pt x="517" y="43"/>
                  <a:pt x="517" y="43"/>
                  <a:pt x="517" y="43"/>
                </a:cubicBezTo>
                <a:cubicBezTo>
                  <a:pt x="518" y="44"/>
                  <a:pt x="518" y="44"/>
                  <a:pt x="519" y="44"/>
                </a:cubicBezTo>
                <a:cubicBezTo>
                  <a:pt x="518" y="44"/>
                  <a:pt x="518" y="44"/>
                  <a:pt x="518" y="44"/>
                </a:cubicBezTo>
                <a:cubicBezTo>
                  <a:pt x="519" y="46"/>
                  <a:pt x="521" y="47"/>
                  <a:pt x="521" y="47"/>
                </a:cubicBezTo>
                <a:cubicBezTo>
                  <a:pt x="521" y="48"/>
                  <a:pt x="521" y="48"/>
                  <a:pt x="521" y="48"/>
                </a:cubicBezTo>
                <a:cubicBezTo>
                  <a:pt x="530" y="53"/>
                  <a:pt x="530" y="53"/>
                  <a:pt x="532" y="54"/>
                </a:cubicBezTo>
                <a:cubicBezTo>
                  <a:pt x="532" y="55"/>
                  <a:pt x="532" y="55"/>
                  <a:pt x="532" y="55"/>
                </a:cubicBezTo>
                <a:cubicBezTo>
                  <a:pt x="534" y="56"/>
                  <a:pt x="537" y="58"/>
                  <a:pt x="539" y="60"/>
                </a:cubicBezTo>
                <a:cubicBezTo>
                  <a:pt x="540" y="60"/>
                  <a:pt x="541" y="60"/>
                  <a:pt x="541" y="60"/>
                </a:cubicBezTo>
                <a:cubicBezTo>
                  <a:pt x="541" y="59"/>
                  <a:pt x="540" y="59"/>
                  <a:pt x="540" y="58"/>
                </a:cubicBezTo>
                <a:cubicBezTo>
                  <a:pt x="540" y="58"/>
                  <a:pt x="540" y="58"/>
                  <a:pt x="540" y="58"/>
                </a:cubicBezTo>
                <a:cubicBezTo>
                  <a:pt x="546" y="60"/>
                  <a:pt x="550" y="65"/>
                  <a:pt x="556" y="67"/>
                </a:cubicBezTo>
                <a:cubicBezTo>
                  <a:pt x="557" y="68"/>
                  <a:pt x="558" y="68"/>
                  <a:pt x="559" y="69"/>
                </a:cubicBezTo>
                <a:cubicBezTo>
                  <a:pt x="558" y="70"/>
                  <a:pt x="558" y="70"/>
                  <a:pt x="558" y="70"/>
                </a:cubicBezTo>
                <a:cubicBezTo>
                  <a:pt x="555" y="68"/>
                  <a:pt x="555" y="68"/>
                  <a:pt x="553" y="67"/>
                </a:cubicBezTo>
                <a:cubicBezTo>
                  <a:pt x="553" y="66"/>
                  <a:pt x="553" y="66"/>
                  <a:pt x="552" y="66"/>
                </a:cubicBezTo>
                <a:cubicBezTo>
                  <a:pt x="552" y="66"/>
                  <a:pt x="546" y="61"/>
                  <a:pt x="544" y="62"/>
                </a:cubicBezTo>
                <a:cubicBezTo>
                  <a:pt x="543" y="62"/>
                  <a:pt x="543" y="62"/>
                  <a:pt x="543" y="62"/>
                </a:cubicBezTo>
                <a:cubicBezTo>
                  <a:pt x="544" y="64"/>
                  <a:pt x="554" y="73"/>
                  <a:pt x="554" y="73"/>
                </a:cubicBezTo>
                <a:cubicBezTo>
                  <a:pt x="553" y="73"/>
                  <a:pt x="553" y="73"/>
                  <a:pt x="553" y="73"/>
                </a:cubicBezTo>
                <a:cubicBezTo>
                  <a:pt x="553" y="73"/>
                  <a:pt x="553" y="74"/>
                  <a:pt x="553" y="75"/>
                </a:cubicBezTo>
                <a:cubicBezTo>
                  <a:pt x="553" y="75"/>
                  <a:pt x="554" y="76"/>
                  <a:pt x="554" y="76"/>
                </a:cubicBezTo>
                <a:cubicBezTo>
                  <a:pt x="554" y="76"/>
                  <a:pt x="554" y="76"/>
                  <a:pt x="554" y="76"/>
                </a:cubicBezTo>
                <a:cubicBezTo>
                  <a:pt x="553" y="76"/>
                  <a:pt x="553" y="76"/>
                  <a:pt x="551" y="76"/>
                </a:cubicBezTo>
                <a:cubicBezTo>
                  <a:pt x="550" y="75"/>
                  <a:pt x="549" y="75"/>
                  <a:pt x="548" y="75"/>
                </a:cubicBezTo>
                <a:cubicBezTo>
                  <a:pt x="547" y="75"/>
                  <a:pt x="547" y="75"/>
                  <a:pt x="547" y="75"/>
                </a:cubicBezTo>
                <a:cubicBezTo>
                  <a:pt x="547" y="74"/>
                  <a:pt x="546" y="74"/>
                  <a:pt x="546" y="73"/>
                </a:cubicBezTo>
                <a:cubicBezTo>
                  <a:pt x="547" y="73"/>
                  <a:pt x="548" y="74"/>
                  <a:pt x="550" y="74"/>
                </a:cubicBezTo>
                <a:cubicBezTo>
                  <a:pt x="550" y="73"/>
                  <a:pt x="550" y="72"/>
                  <a:pt x="547" y="68"/>
                </a:cubicBezTo>
                <a:cubicBezTo>
                  <a:pt x="547" y="68"/>
                  <a:pt x="547" y="68"/>
                  <a:pt x="533" y="57"/>
                </a:cubicBezTo>
                <a:cubicBezTo>
                  <a:pt x="532" y="56"/>
                  <a:pt x="532" y="56"/>
                  <a:pt x="531" y="56"/>
                </a:cubicBezTo>
                <a:cubicBezTo>
                  <a:pt x="527" y="52"/>
                  <a:pt x="527" y="52"/>
                  <a:pt x="520" y="48"/>
                </a:cubicBezTo>
                <a:cubicBezTo>
                  <a:pt x="518" y="47"/>
                  <a:pt x="516" y="45"/>
                  <a:pt x="515" y="44"/>
                </a:cubicBezTo>
                <a:cubicBezTo>
                  <a:pt x="515" y="44"/>
                  <a:pt x="515" y="44"/>
                  <a:pt x="516" y="44"/>
                </a:cubicBezTo>
                <a:cubicBezTo>
                  <a:pt x="510" y="41"/>
                  <a:pt x="510" y="41"/>
                  <a:pt x="510" y="41"/>
                </a:cubicBezTo>
                <a:cubicBezTo>
                  <a:pt x="509" y="41"/>
                  <a:pt x="508" y="40"/>
                  <a:pt x="507" y="40"/>
                </a:cubicBezTo>
                <a:cubicBezTo>
                  <a:pt x="506" y="40"/>
                  <a:pt x="506" y="40"/>
                  <a:pt x="506" y="40"/>
                </a:cubicBezTo>
                <a:cubicBezTo>
                  <a:pt x="505" y="40"/>
                  <a:pt x="505" y="40"/>
                  <a:pt x="505" y="40"/>
                </a:cubicBezTo>
                <a:cubicBezTo>
                  <a:pt x="506" y="41"/>
                  <a:pt x="506" y="41"/>
                  <a:pt x="506" y="41"/>
                </a:cubicBezTo>
                <a:cubicBezTo>
                  <a:pt x="505" y="41"/>
                  <a:pt x="505" y="41"/>
                  <a:pt x="505" y="41"/>
                </a:cubicBezTo>
                <a:cubicBezTo>
                  <a:pt x="506" y="43"/>
                  <a:pt x="513" y="48"/>
                  <a:pt x="513" y="48"/>
                </a:cubicBezTo>
                <a:cubicBezTo>
                  <a:pt x="512" y="48"/>
                  <a:pt x="512" y="48"/>
                  <a:pt x="512" y="48"/>
                </a:cubicBezTo>
                <a:cubicBezTo>
                  <a:pt x="512" y="49"/>
                  <a:pt x="512" y="49"/>
                  <a:pt x="512" y="49"/>
                </a:cubicBezTo>
                <a:cubicBezTo>
                  <a:pt x="513" y="50"/>
                  <a:pt x="513" y="50"/>
                  <a:pt x="513" y="50"/>
                </a:cubicBezTo>
                <a:cubicBezTo>
                  <a:pt x="514" y="50"/>
                  <a:pt x="514" y="50"/>
                  <a:pt x="514" y="50"/>
                </a:cubicBezTo>
                <a:cubicBezTo>
                  <a:pt x="514" y="51"/>
                  <a:pt x="515" y="51"/>
                  <a:pt x="515" y="51"/>
                </a:cubicBezTo>
                <a:cubicBezTo>
                  <a:pt x="516" y="51"/>
                  <a:pt x="519" y="53"/>
                  <a:pt x="520" y="54"/>
                </a:cubicBezTo>
                <a:cubicBezTo>
                  <a:pt x="521" y="56"/>
                  <a:pt x="523" y="57"/>
                  <a:pt x="530" y="60"/>
                </a:cubicBezTo>
                <a:cubicBezTo>
                  <a:pt x="532" y="62"/>
                  <a:pt x="532" y="62"/>
                  <a:pt x="535" y="65"/>
                </a:cubicBezTo>
                <a:cubicBezTo>
                  <a:pt x="535" y="65"/>
                  <a:pt x="534" y="65"/>
                  <a:pt x="534" y="65"/>
                </a:cubicBezTo>
                <a:cubicBezTo>
                  <a:pt x="533" y="65"/>
                  <a:pt x="533" y="65"/>
                  <a:pt x="516" y="57"/>
                </a:cubicBezTo>
                <a:cubicBezTo>
                  <a:pt x="515" y="57"/>
                  <a:pt x="515" y="57"/>
                  <a:pt x="514" y="57"/>
                </a:cubicBezTo>
                <a:cubicBezTo>
                  <a:pt x="513" y="57"/>
                  <a:pt x="512" y="56"/>
                  <a:pt x="511" y="56"/>
                </a:cubicBezTo>
                <a:cubicBezTo>
                  <a:pt x="510" y="56"/>
                  <a:pt x="510" y="56"/>
                  <a:pt x="509" y="56"/>
                </a:cubicBezTo>
                <a:cubicBezTo>
                  <a:pt x="507" y="55"/>
                  <a:pt x="505" y="54"/>
                  <a:pt x="503" y="53"/>
                </a:cubicBezTo>
                <a:cubicBezTo>
                  <a:pt x="502" y="53"/>
                  <a:pt x="502" y="52"/>
                  <a:pt x="501" y="52"/>
                </a:cubicBezTo>
                <a:cubicBezTo>
                  <a:pt x="500" y="52"/>
                  <a:pt x="500" y="52"/>
                  <a:pt x="500" y="52"/>
                </a:cubicBezTo>
                <a:cubicBezTo>
                  <a:pt x="500" y="53"/>
                  <a:pt x="500" y="53"/>
                  <a:pt x="500" y="53"/>
                </a:cubicBezTo>
                <a:cubicBezTo>
                  <a:pt x="504" y="57"/>
                  <a:pt x="511" y="56"/>
                  <a:pt x="514" y="62"/>
                </a:cubicBezTo>
                <a:cubicBezTo>
                  <a:pt x="514" y="62"/>
                  <a:pt x="514" y="62"/>
                  <a:pt x="514" y="62"/>
                </a:cubicBezTo>
                <a:cubicBezTo>
                  <a:pt x="514" y="63"/>
                  <a:pt x="514" y="64"/>
                  <a:pt x="514" y="65"/>
                </a:cubicBezTo>
                <a:cubicBezTo>
                  <a:pt x="514" y="65"/>
                  <a:pt x="514" y="65"/>
                  <a:pt x="514" y="65"/>
                </a:cubicBezTo>
                <a:cubicBezTo>
                  <a:pt x="510" y="61"/>
                  <a:pt x="510" y="61"/>
                  <a:pt x="510" y="61"/>
                </a:cubicBezTo>
                <a:cubicBezTo>
                  <a:pt x="509" y="61"/>
                  <a:pt x="509" y="61"/>
                  <a:pt x="509" y="61"/>
                </a:cubicBezTo>
                <a:cubicBezTo>
                  <a:pt x="509" y="61"/>
                  <a:pt x="509" y="61"/>
                  <a:pt x="509" y="61"/>
                </a:cubicBezTo>
                <a:cubicBezTo>
                  <a:pt x="509" y="62"/>
                  <a:pt x="509" y="62"/>
                  <a:pt x="509" y="62"/>
                </a:cubicBezTo>
                <a:cubicBezTo>
                  <a:pt x="508" y="63"/>
                  <a:pt x="508" y="63"/>
                  <a:pt x="508" y="63"/>
                </a:cubicBezTo>
                <a:cubicBezTo>
                  <a:pt x="508" y="63"/>
                  <a:pt x="508" y="63"/>
                  <a:pt x="508" y="63"/>
                </a:cubicBezTo>
                <a:cubicBezTo>
                  <a:pt x="507" y="62"/>
                  <a:pt x="507" y="62"/>
                  <a:pt x="507" y="62"/>
                </a:cubicBezTo>
                <a:cubicBezTo>
                  <a:pt x="522" y="79"/>
                  <a:pt x="537" y="99"/>
                  <a:pt x="550" y="121"/>
                </a:cubicBezTo>
                <a:cubicBezTo>
                  <a:pt x="614" y="121"/>
                  <a:pt x="649" y="120"/>
                  <a:pt x="646" y="118"/>
                </a:cubicBezTo>
                <a:cubicBezTo>
                  <a:pt x="644" y="116"/>
                  <a:pt x="644" y="116"/>
                  <a:pt x="644" y="116"/>
                </a:cubicBezTo>
                <a:cubicBezTo>
                  <a:pt x="617" y="89"/>
                  <a:pt x="617" y="89"/>
                  <a:pt x="602" y="77"/>
                </a:cubicBezTo>
                <a:cubicBezTo>
                  <a:pt x="573" y="57"/>
                  <a:pt x="569" y="54"/>
                  <a:pt x="554" y="46"/>
                </a:cubicBezTo>
                <a:moveTo>
                  <a:pt x="624" y="357"/>
                </a:moveTo>
                <a:cubicBezTo>
                  <a:pt x="624" y="357"/>
                  <a:pt x="624" y="357"/>
                  <a:pt x="624" y="357"/>
                </a:cubicBezTo>
                <a:cubicBezTo>
                  <a:pt x="624" y="356"/>
                  <a:pt x="624" y="354"/>
                  <a:pt x="623" y="354"/>
                </a:cubicBezTo>
                <a:cubicBezTo>
                  <a:pt x="623" y="353"/>
                  <a:pt x="622" y="353"/>
                  <a:pt x="621" y="353"/>
                </a:cubicBezTo>
                <a:cubicBezTo>
                  <a:pt x="620" y="352"/>
                  <a:pt x="620" y="352"/>
                  <a:pt x="620" y="352"/>
                </a:cubicBezTo>
                <a:cubicBezTo>
                  <a:pt x="619" y="351"/>
                  <a:pt x="620" y="349"/>
                  <a:pt x="619" y="348"/>
                </a:cubicBezTo>
                <a:cubicBezTo>
                  <a:pt x="618" y="346"/>
                  <a:pt x="616" y="345"/>
                  <a:pt x="615" y="345"/>
                </a:cubicBezTo>
                <a:cubicBezTo>
                  <a:pt x="613" y="345"/>
                  <a:pt x="615" y="341"/>
                  <a:pt x="614" y="340"/>
                </a:cubicBezTo>
                <a:cubicBezTo>
                  <a:pt x="612" y="338"/>
                  <a:pt x="612" y="338"/>
                  <a:pt x="612" y="338"/>
                </a:cubicBezTo>
                <a:cubicBezTo>
                  <a:pt x="612" y="338"/>
                  <a:pt x="611" y="338"/>
                  <a:pt x="610" y="338"/>
                </a:cubicBezTo>
                <a:cubicBezTo>
                  <a:pt x="611" y="341"/>
                  <a:pt x="611" y="341"/>
                  <a:pt x="610" y="342"/>
                </a:cubicBezTo>
                <a:cubicBezTo>
                  <a:pt x="610" y="354"/>
                  <a:pt x="611" y="365"/>
                  <a:pt x="610" y="376"/>
                </a:cubicBezTo>
                <a:cubicBezTo>
                  <a:pt x="611" y="376"/>
                  <a:pt x="611" y="376"/>
                  <a:pt x="611" y="376"/>
                </a:cubicBezTo>
                <a:cubicBezTo>
                  <a:pt x="612" y="376"/>
                  <a:pt x="612" y="376"/>
                  <a:pt x="612" y="376"/>
                </a:cubicBezTo>
                <a:cubicBezTo>
                  <a:pt x="613" y="376"/>
                  <a:pt x="613" y="376"/>
                  <a:pt x="613" y="376"/>
                </a:cubicBezTo>
                <a:cubicBezTo>
                  <a:pt x="614" y="375"/>
                  <a:pt x="614" y="374"/>
                  <a:pt x="614" y="374"/>
                </a:cubicBezTo>
                <a:cubicBezTo>
                  <a:pt x="614" y="373"/>
                  <a:pt x="614" y="373"/>
                  <a:pt x="614" y="372"/>
                </a:cubicBezTo>
                <a:cubicBezTo>
                  <a:pt x="614" y="372"/>
                  <a:pt x="614" y="372"/>
                  <a:pt x="614" y="372"/>
                </a:cubicBezTo>
                <a:cubicBezTo>
                  <a:pt x="614" y="370"/>
                  <a:pt x="616" y="368"/>
                  <a:pt x="617" y="368"/>
                </a:cubicBezTo>
                <a:cubicBezTo>
                  <a:pt x="618" y="368"/>
                  <a:pt x="618" y="368"/>
                  <a:pt x="618" y="368"/>
                </a:cubicBezTo>
                <a:cubicBezTo>
                  <a:pt x="618" y="368"/>
                  <a:pt x="618" y="369"/>
                  <a:pt x="619" y="369"/>
                </a:cubicBezTo>
                <a:cubicBezTo>
                  <a:pt x="620" y="366"/>
                  <a:pt x="619" y="362"/>
                  <a:pt x="620" y="359"/>
                </a:cubicBezTo>
                <a:cubicBezTo>
                  <a:pt x="620" y="358"/>
                  <a:pt x="620" y="358"/>
                  <a:pt x="622" y="358"/>
                </a:cubicBezTo>
                <a:cubicBezTo>
                  <a:pt x="622" y="358"/>
                  <a:pt x="623" y="358"/>
                  <a:pt x="624" y="357"/>
                </a:cubicBezTo>
                <a:moveTo>
                  <a:pt x="743" y="321"/>
                </a:moveTo>
                <a:cubicBezTo>
                  <a:pt x="741" y="310"/>
                  <a:pt x="738" y="295"/>
                  <a:pt x="736" y="284"/>
                </a:cubicBezTo>
                <a:cubicBezTo>
                  <a:pt x="736" y="287"/>
                  <a:pt x="690" y="289"/>
                  <a:pt x="605" y="288"/>
                </a:cubicBezTo>
                <a:cubicBezTo>
                  <a:pt x="607" y="300"/>
                  <a:pt x="608" y="313"/>
                  <a:pt x="609" y="325"/>
                </a:cubicBezTo>
                <a:cubicBezTo>
                  <a:pt x="610" y="327"/>
                  <a:pt x="610" y="330"/>
                  <a:pt x="612" y="331"/>
                </a:cubicBezTo>
                <a:cubicBezTo>
                  <a:pt x="614" y="331"/>
                  <a:pt x="616" y="331"/>
                  <a:pt x="618" y="331"/>
                </a:cubicBezTo>
                <a:cubicBezTo>
                  <a:pt x="621" y="330"/>
                  <a:pt x="621" y="334"/>
                  <a:pt x="623" y="334"/>
                </a:cubicBezTo>
                <a:cubicBezTo>
                  <a:pt x="625" y="334"/>
                  <a:pt x="627" y="334"/>
                  <a:pt x="628" y="334"/>
                </a:cubicBezTo>
                <a:cubicBezTo>
                  <a:pt x="629" y="335"/>
                  <a:pt x="629" y="335"/>
                  <a:pt x="630" y="335"/>
                </a:cubicBezTo>
                <a:cubicBezTo>
                  <a:pt x="637" y="335"/>
                  <a:pt x="637" y="335"/>
                  <a:pt x="637" y="335"/>
                </a:cubicBezTo>
                <a:cubicBezTo>
                  <a:pt x="643" y="334"/>
                  <a:pt x="643" y="334"/>
                  <a:pt x="643" y="334"/>
                </a:cubicBezTo>
                <a:cubicBezTo>
                  <a:pt x="644" y="334"/>
                  <a:pt x="646" y="334"/>
                  <a:pt x="647" y="334"/>
                </a:cubicBezTo>
                <a:cubicBezTo>
                  <a:pt x="648" y="334"/>
                  <a:pt x="655" y="341"/>
                  <a:pt x="656" y="346"/>
                </a:cubicBezTo>
                <a:cubicBezTo>
                  <a:pt x="656" y="346"/>
                  <a:pt x="656" y="346"/>
                  <a:pt x="657" y="346"/>
                </a:cubicBezTo>
                <a:cubicBezTo>
                  <a:pt x="657" y="347"/>
                  <a:pt x="657" y="347"/>
                  <a:pt x="658" y="349"/>
                </a:cubicBezTo>
                <a:cubicBezTo>
                  <a:pt x="659" y="349"/>
                  <a:pt x="659" y="349"/>
                  <a:pt x="660" y="349"/>
                </a:cubicBezTo>
                <a:cubicBezTo>
                  <a:pt x="661" y="349"/>
                  <a:pt x="661" y="349"/>
                  <a:pt x="664" y="351"/>
                </a:cubicBezTo>
                <a:cubicBezTo>
                  <a:pt x="657" y="352"/>
                  <a:pt x="661" y="356"/>
                  <a:pt x="661" y="356"/>
                </a:cubicBezTo>
                <a:cubicBezTo>
                  <a:pt x="664" y="358"/>
                  <a:pt x="663" y="363"/>
                  <a:pt x="668" y="363"/>
                </a:cubicBezTo>
                <a:cubicBezTo>
                  <a:pt x="670" y="360"/>
                  <a:pt x="670" y="360"/>
                  <a:pt x="671" y="360"/>
                </a:cubicBezTo>
                <a:cubicBezTo>
                  <a:pt x="671" y="359"/>
                  <a:pt x="671" y="358"/>
                  <a:pt x="672" y="358"/>
                </a:cubicBezTo>
                <a:cubicBezTo>
                  <a:pt x="672" y="358"/>
                  <a:pt x="672" y="357"/>
                  <a:pt x="673" y="357"/>
                </a:cubicBezTo>
                <a:cubicBezTo>
                  <a:pt x="676" y="360"/>
                  <a:pt x="676" y="371"/>
                  <a:pt x="676" y="372"/>
                </a:cubicBezTo>
                <a:cubicBezTo>
                  <a:pt x="676" y="373"/>
                  <a:pt x="676" y="374"/>
                  <a:pt x="676" y="375"/>
                </a:cubicBezTo>
                <a:cubicBezTo>
                  <a:pt x="674" y="389"/>
                  <a:pt x="682" y="401"/>
                  <a:pt x="681" y="415"/>
                </a:cubicBezTo>
                <a:cubicBezTo>
                  <a:pt x="681" y="416"/>
                  <a:pt x="681" y="416"/>
                  <a:pt x="681" y="416"/>
                </a:cubicBezTo>
                <a:cubicBezTo>
                  <a:pt x="680" y="424"/>
                  <a:pt x="683" y="431"/>
                  <a:pt x="683" y="439"/>
                </a:cubicBezTo>
                <a:cubicBezTo>
                  <a:pt x="684" y="439"/>
                  <a:pt x="684" y="440"/>
                  <a:pt x="684" y="441"/>
                </a:cubicBezTo>
                <a:cubicBezTo>
                  <a:pt x="684" y="441"/>
                  <a:pt x="685" y="441"/>
                  <a:pt x="685" y="441"/>
                </a:cubicBezTo>
                <a:cubicBezTo>
                  <a:pt x="690" y="437"/>
                  <a:pt x="690" y="437"/>
                  <a:pt x="696" y="409"/>
                </a:cubicBezTo>
                <a:cubicBezTo>
                  <a:pt x="696" y="407"/>
                  <a:pt x="697" y="405"/>
                  <a:pt x="697" y="402"/>
                </a:cubicBezTo>
                <a:cubicBezTo>
                  <a:pt x="697" y="395"/>
                  <a:pt x="697" y="395"/>
                  <a:pt x="698" y="394"/>
                </a:cubicBezTo>
                <a:cubicBezTo>
                  <a:pt x="705" y="394"/>
                  <a:pt x="710" y="372"/>
                  <a:pt x="710" y="371"/>
                </a:cubicBezTo>
                <a:cubicBezTo>
                  <a:pt x="710" y="371"/>
                  <a:pt x="710" y="371"/>
                  <a:pt x="713" y="367"/>
                </a:cubicBezTo>
                <a:cubicBezTo>
                  <a:pt x="713" y="367"/>
                  <a:pt x="713" y="367"/>
                  <a:pt x="713" y="367"/>
                </a:cubicBezTo>
                <a:cubicBezTo>
                  <a:pt x="713" y="367"/>
                  <a:pt x="713" y="367"/>
                  <a:pt x="713" y="367"/>
                </a:cubicBezTo>
                <a:cubicBezTo>
                  <a:pt x="713" y="367"/>
                  <a:pt x="713" y="367"/>
                  <a:pt x="713" y="367"/>
                </a:cubicBezTo>
                <a:cubicBezTo>
                  <a:pt x="713" y="367"/>
                  <a:pt x="713" y="367"/>
                  <a:pt x="713" y="367"/>
                </a:cubicBezTo>
                <a:cubicBezTo>
                  <a:pt x="713" y="367"/>
                  <a:pt x="713" y="367"/>
                  <a:pt x="713" y="367"/>
                </a:cubicBezTo>
                <a:cubicBezTo>
                  <a:pt x="713" y="367"/>
                  <a:pt x="713" y="367"/>
                  <a:pt x="713" y="367"/>
                </a:cubicBezTo>
                <a:cubicBezTo>
                  <a:pt x="713" y="367"/>
                  <a:pt x="713" y="367"/>
                  <a:pt x="713" y="367"/>
                </a:cubicBezTo>
                <a:cubicBezTo>
                  <a:pt x="714" y="367"/>
                  <a:pt x="714" y="367"/>
                  <a:pt x="714" y="367"/>
                </a:cubicBezTo>
                <a:cubicBezTo>
                  <a:pt x="715" y="366"/>
                  <a:pt x="715" y="366"/>
                  <a:pt x="715" y="358"/>
                </a:cubicBezTo>
                <a:cubicBezTo>
                  <a:pt x="716" y="357"/>
                  <a:pt x="716" y="357"/>
                  <a:pt x="717" y="357"/>
                </a:cubicBezTo>
                <a:cubicBezTo>
                  <a:pt x="718" y="358"/>
                  <a:pt x="718" y="358"/>
                  <a:pt x="718" y="358"/>
                </a:cubicBezTo>
                <a:cubicBezTo>
                  <a:pt x="718" y="358"/>
                  <a:pt x="718" y="358"/>
                  <a:pt x="718" y="358"/>
                </a:cubicBezTo>
                <a:cubicBezTo>
                  <a:pt x="719" y="357"/>
                  <a:pt x="720" y="355"/>
                  <a:pt x="721" y="354"/>
                </a:cubicBezTo>
                <a:cubicBezTo>
                  <a:pt x="721" y="353"/>
                  <a:pt x="722" y="353"/>
                  <a:pt x="723" y="353"/>
                </a:cubicBezTo>
                <a:cubicBezTo>
                  <a:pt x="723" y="352"/>
                  <a:pt x="723" y="351"/>
                  <a:pt x="723" y="350"/>
                </a:cubicBezTo>
                <a:cubicBezTo>
                  <a:pt x="724" y="350"/>
                  <a:pt x="724" y="350"/>
                  <a:pt x="724" y="350"/>
                </a:cubicBezTo>
                <a:cubicBezTo>
                  <a:pt x="725" y="353"/>
                  <a:pt x="726" y="358"/>
                  <a:pt x="727" y="365"/>
                </a:cubicBezTo>
                <a:cubicBezTo>
                  <a:pt x="728" y="369"/>
                  <a:pt x="728" y="369"/>
                  <a:pt x="728" y="370"/>
                </a:cubicBezTo>
                <a:cubicBezTo>
                  <a:pt x="728" y="371"/>
                  <a:pt x="728" y="371"/>
                  <a:pt x="728" y="372"/>
                </a:cubicBezTo>
                <a:cubicBezTo>
                  <a:pt x="728" y="373"/>
                  <a:pt x="728" y="373"/>
                  <a:pt x="728" y="375"/>
                </a:cubicBezTo>
                <a:cubicBezTo>
                  <a:pt x="728" y="376"/>
                  <a:pt x="728" y="376"/>
                  <a:pt x="728" y="376"/>
                </a:cubicBezTo>
                <a:cubicBezTo>
                  <a:pt x="729" y="376"/>
                  <a:pt x="729" y="376"/>
                  <a:pt x="729" y="376"/>
                </a:cubicBezTo>
                <a:cubicBezTo>
                  <a:pt x="732" y="381"/>
                  <a:pt x="727" y="387"/>
                  <a:pt x="730" y="392"/>
                </a:cubicBezTo>
                <a:cubicBezTo>
                  <a:pt x="731" y="392"/>
                  <a:pt x="731" y="392"/>
                  <a:pt x="731" y="392"/>
                </a:cubicBezTo>
                <a:cubicBezTo>
                  <a:pt x="731" y="391"/>
                  <a:pt x="732" y="391"/>
                  <a:pt x="733" y="389"/>
                </a:cubicBezTo>
                <a:cubicBezTo>
                  <a:pt x="733" y="389"/>
                  <a:pt x="733" y="388"/>
                  <a:pt x="733" y="388"/>
                </a:cubicBezTo>
                <a:cubicBezTo>
                  <a:pt x="733" y="387"/>
                  <a:pt x="733" y="387"/>
                  <a:pt x="733" y="387"/>
                </a:cubicBezTo>
                <a:cubicBezTo>
                  <a:pt x="733" y="386"/>
                  <a:pt x="733" y="386"/>
                  <a:pt x="733" y="385"/>
                </a:cubicBezTo>
                <a:cubicBezTo>
                  <a:pt x="737" y="389"/>
                  <a:pt x="735" y="403"/>
                  <a:pt x="731" y="428"/>
                </a:cubicBezTo>
                <a:cubicBezTo>
                  <a:pt x="731" y="429"/>
                  <a:pt x="731" y="430"/>
                  <a:pt x="731" y="430"/>
                </a:cubicBezTo>
                <a:cubicBezTo>
                  <a:pt x="730" y="436"/>
                  <a:pt x="731" y="442"/>
                  <a:pt x="730" y="448"/>
                </a:cubicBezTo>
                <a:cubicBezTo>
                  <a:pt x="730" y="449"/>
                  <a:pt x="730" y="449"/>
                  <a:pt x="730" y="449"/>
                </a:cubicBezTo>
                <a:cubicBezTo>
                  <a:pt x="729" y="453"/>
                  <a:pt x="729" y="456"/>
                  <a:pt x="729" y="459"/>
                </a:cubicBezTo>
                <a:cubicBezTo>
                  <a:pt x="728" y="462"/>
                  <a:pt x="728" y="464"/>
                  <a:pt x="727" y="467"/>
                </a:cubicBezTo>
                <a:cubicBezTo>
                  <a:pt x="726" y="470"/>
                  <a:pt x="725" y="476"/>
                  <a:pt x="726" y="480"/>
                </a:cubicBezTo>
                <a:cubicBezTo>
                  <a:pt x="726" y="480"/>
                  <a:pt x="726" y="480"/>
                  <a:pt x="726" y="480"/>
                </a:cubicBezTo>
                <a:cubicBezTo>
                  <a:pt x="727" y="478"/>
                  <a:pt x="727" y="476"/>
                  <a:pt x="727" y="476"/>
                </a:cubicBezTo>
                <a:cubicBezTo>
                  <a:pt x="728" y="473"/>
                  <a:pt x="731" y="459"/>
                  <a:pt x="731" y="459"/>
                </a:cubicBezTo>
                <a:cubicBezTo>
                  <a:pt x="731" y="458"/>
                  <a:pt x="731" y="458"/>
                  <a:pt x="731" y="458"/>
                </a:cubicBezTo>
                <a:cubicBezTo>
                  <a:pt x="731" y="457"/>
                  <a:pt x="731" y="457"/>
                  <a:pt x="732" y="457"/>
                </a:cubicBezTo>
                <a:cubicBezTo>
                  <a:pt x="732" y="456"/>
                  <a:pt x="732" y="456"/>
                  <a:pt x="732" y="455"/>
                </a:cubicBezTo>
                <a:cubicBezTo>
                  <a:pt x="732" y="455"/>
                  <a:pt x="732" y="454"/>
                  <a:pt x="732" y="454"/>
                </a:cubicBezTo>
                <a:cubicBezTo>
                  <a:pt x="732" y="453"/>
                  <a:pt x="733" y="452"/>
                  <a:pt x="733" y="451"/>
                </a:cubicBezTo>
                <a:cubicBezTo>
                  <a:pt x="732" y="450"/>
                  <a:pt x="732" y="438"/>
                  <a:pt x="733" y="434"/>
                </a:cubicBezTo>
                <a:cubicBezTo>
                  <a:pt x="733" y="433"/>
                  <a:pt x="733" y="433"/>
                  <a:pt x="733" y="432"/>
                </a:cubicBezTo>
                <a:cubicBezTo>
                  <a:pt x="733" y="431"/>
                  <a:pt x="733" y="431"/>
                  <a:pt x="733" y="430"/>
                </a:cubicBezTo>
                <a:cubicBezTo>
                  <a:pt x="733" y="428"/>
                  <a:pt x="733" y="426"/>
                  <a:pt x="733" y="424"/>
                </a:cubicBezTo>
                <a:cubicBezTo>
                  <a:pt x="734" y="421"/>
                  <a:pt x="737" y="408"/>
                  <a:pt x="737" y="407"/>
                </a:cubicBezTo>
                <a:cubicBezTo>
                  <a:pt x="738" y="410"/>
                  <a:pt x="737" y="412"/>
                  <a:pt x="737" y="414"/>
                </a:cubicBezTo>
                <a:cubicBezTo>
                  <a:pt x="738" y="414"/>
                  <a:pt x="738" y="414"/>
                  <a:pt x="738" y="414"/>
                </a:cubicBezTo>
                <a:cubicBezTo>
                  <a:pt x="738" y="413"/>
                  <a:pt x="738" y="413"/>
                  <a:pt x="738" y="413"/>
                </a:cubicBezTo>
                <a:cubicBezTo>
                  <a:pt x="739" y="417"/>
                  <a:pt x="739" y="417"/>
                  <a:pt x="737" y="440"/>
                </a:cubicBezTo>
                <a:cubicBezTo>
                  <a:pt x="742" y="419"/>
                  <a:pt x="742" y="419"/>
                  <a:pt x="743" y="409"/>
                </a:cubicBezTo>
                <a:cubicBezTo>
                  <a:pt x="743" y="407"/>
                  <a:pt x="744" y="406"/>
                  <a:pt x="744" y="404"/>
                </a:cubicBezTo>
                <a:cubicBezTo>
                  <a:pt x="745" y="395"/>
                  <a:pt x="745" y="395"/>
                  <a:pt x="744" y="385"/>
                </a:cubicBezTo>
                <a:cubicBezTo>
                  <a:pt x="743" y="379"/>
                  <a:pt x="743" y="364"/>
                  <a:pt x="744" y="355"/>
                </a:cubicBezTo>
                <a:cubicBezTo>
                  <a:pt x="745" y="355"/>
                  <a:pt x="745" y="356"/>
                  <a:pt x="745" y="356"/>
                </a:cubicBezTo>
                <a:cubicBezTo>
                  <a:pt x="745" y="357"/>
                  <a:pt x="745" y="357"/>
                  <a:pt x="745" y="357"/>
                </a:cubicBezTo>
                <a:cubicBezTo>
                  <a:pt x="745" y="360"/>
                  <a:pt x="745" y="362"/>
                  <a:pt x="745" y="364"/>
                </a:cubicBezTo>
                <a:cubicBezTo>
                  <a:pt x="745" y="368"/>
                  <a:pt x="745" y="371"/>
                  <a:pt x="745" y="374"/>
                </a:cubicBezTo>
                <a:cubicBezTo>
                  <a:pt x="745" y="375"/>
                  <a:pt x="745" y="375"/>
                  <a:pt x="746" y="375"/>
                </a:cubicBezTo>
                <a:cubicBezTo>
                  <a:pt x="746" y="365"/>
                  <a:pt x="746" y="365"/>
                  <a:pt x="745" y="364"/>
                </a:cubicBezTo>
                <a:cubicBezTo>
                  <a:pt x="745" y="361"/>
                  <a:pt x="745" y="359"/>
                  <a:pt x="745" y="356"/>
                </a:cubicBezTo>
                <a:cubicBezTo>
                  <a:pt x="745" y="356"/>
                  <a:pt x="745" y="356"/>
                  <a:pt x="745" y="356"/>
                </a:cubicBezTo>
                <a:cubicBezTo>
                  <a:pt x="745" y="355"/>
                  <a:pt x="745" y="354"/>
                  <a:pt x="745" y="353"/>
                </a:cubicBezTo>
                <a:cubicBezTo>
                  <a:pt x="745" y="352"/>
                  <a:pt x="745" y="352"/>
                  <a:pt x="745" y="352"/>
                </a:cubicBezTo>
                <a:cubicBezTo>
                  <a:pt x="745" y="343"/>
                  <a:pt x="744" y="330"/>
                  <a:pt x="743" y="321"/>
                </a:cubicBezTo>
                <a:moveTo>
                  <a:pt x="299" y="117"/>
                </a:moveTo>
                <a:cubicBezTo>
                  <a:pt x="299" y="117"/>
                  <a:pt x="299" y="117"/>
                  <a:pt x="299" y="117"/>
                </a:cubicBezTo>
                <a:cubicBezTo>
                  <a:pt x="297" y="117"/>
                  <a:pt x="297" y="117"/>
                  <a:pt x="297" y="117"/>
                </a:cubicBezTo>
                <a:cubicBezTo>
                  <a:pt x="297" y="118"/>
                  <a:pt x="296" y="118"/>
                  <a:pt x="296" y="118"/>
                </a:cubicBezTo>
                <a:cubicBezTo>
                  <a:pt x="295" y="119"/>
                  <a:pt x="295" y="119"/>
                  <a:pt x="295" y="119"/>
                </a:cubicBezTo>
                <a:cubicBezTo>
                  <a:pt x="295" y="119"/>
                  <a:pt x="295" y="119"/>
                  <a:pt x="295" y="119"/>
                </a:cubicBezTo>
                <a:cubicBezTo>
                  <a:pt x="294" y="119"/>
                  <a:pt x="294" y="119"/>
                  <a:pt x="294" y="119"/>
                </a:cubicBezTo>
                <a:cubicBezTo>
                  <a:pt x="293" y="120"/>
                  <a:pt x="293" y="120"/>
                  <a:pt x="292" y="121"/>
                </a:cubicBezTo>
                <a:cubicBezTo>
                  <a:pt x="292" y="121"/>
                  <a:pt x="292" y="122"/>
                  <a:pt x="292" y="122"/>
                </a:cubicBezTo>
                <a:cubicBezTo>
                  <a:pt x="292" y="123"/>
                  <a:pt x="292" y="123"/>
                  <a:pt x="292" y="123"/>
                </a:cubicBezTo>
                <a:cubicBezTo>
                  <a:pt x="294" y="122"/>
                  <a:pt x="294" y="122"/>
                  <a:pt x="294" y="122"/>
                </a:cubicBezTo>
                <a:cubicBezTo>
                  <a:pt x="295" y="120"/>
                  <a:pt x="295" y="120"/>
                  <a:pt x="295" y="120"/>
                </a:cubicBezTo>
                <a:cubicBezTo>
                  <a:pt x="295" y="120"/>
                  <a:pt x="295" y="120"/>
                  <a:pt x="295" y="120"/>
                </a:cubicBezTo>
                <a:cubicBezTo>
                  <a:pt x="296" y="121"/>
                  <a:pt x="297" y="120"/>
                  <a:pt x="297" y="120"/>
                </a:cubicBezTo>
                <a:cubicBezTo>
                  <a:pt x="297" y="119"/>
                  <a:pt x="297" y="119"/>
                  <a:pt x="297" y="119"/>
                </a:cubicBezTo>
                <a:cubicBezTo>
                  <a:pt x="297" y="119"/>
                  <a:pt x="298" y="119"/>
                  <a:pt x="298" y="118"/>
                </a:cubicBezTo>
                <a:cubicBezTo>
                  <a:pt x="298" y="118"/>
                  <a:pt x="298" y="118"/>
                  <a:pt x="298" y="118"/>
                </a:cubicBezTo>
                <a:cubicBezTo>
                  <a:pt x="298" y="118"/>
                  <a:pt x="299" y="117"/>
                  <a:pt x="299" y="117"/>
                </a:cubicBezTo>
                <a:moveTo>
                  <a:pt x="324" y="158"/>
                </a:moveTo>
                <a:cubicBezTo>
                  <a:pt x="324" y="157"/>
                  <a:pt x="324" y="156"/>
                  <a:pt x="324" y="156"/>
                </a:cubicBezTo>
                <a:cubicBezTo>
                  <a:pt x="323" y="155"/>
                  <a:pt x="323" y="153"/>
                  <a:pt x="323" y="153"/>
                </a:cubicBezTo>
                <a:cubicBezTo>
                  <a:pt x="323" y="152"/>
                  <a:pt x="322" y="152"/>
                  <a:pt x="322" y="151"/>
                </a:cubicBezTo>
                <a:cubicBezTo>
                  <a:pt x="321" y="152"/>
                  <a:pt x="321" y="152"/>
                  <a:pt x="321" y="152"/>
                </a:cubicBezTo>
                <a:cubicBezTo>
                  <a:pt x="321" y="152"/>
                  <a:pt x="321" y="153"/>
                  <a:pt x="319" y="154"/>
                </a:cubicBezTo>
                <a:cubicBezTo>
                  <a:pt x="318" y="155"/>
                  <a:pt x="318" y="155"/>
                  <a:pt x="318" y="149"/>
                </a:cubicBezTo>
                <a:cubicBezTo>
                  <a:pt x="317" y="149"/>
                  <a:pt x="316" y="149"/>
                  <a:pt x="315" y="149"/>
                </a:cubicBezTo>
                <a:cubicBezTo>
                  <a:pt x="316" y="145"/>
                  <a:pt x="317" y="144"/>
                  <a:pt x="314" y="143"/>
                </a:cubicBezTo>
                <a:cubicBezTo>
                  <a:pt x="314" y="143"/>
                  <a:pt x="314" y="143"/>
                  <a:pt x="314" y="142"/>
                </a:cubicBezTo>
                <a:cubicBezTo>
                  <a:pt x="313" y="142"/>
                  <a:pt x="313" y="142"/>
                  <a:pt x="313" y="142"/>
                </a:cubicBezTo>
                <a:cubicBezTo>
                  <a:pt x="313" y="141"/>
                  <a:pt x="313" y="140"/>
                  <a:pt x="312" y="139"/>
                </a:cubicBezTo>
                <a:cubicBezTo>
                  <a:pt x="312" y="139"/>
                  <a:pt x="312" y="139"/>
                  <a:pt x="312" y="139"/>
                </a:cubicBezTo>
                <a:cubicBezTo>
                  <a:pt x="312" y="138"/>
                  <a:pt x="311" y="135"/>
                  <a:pt x="310" y="135"/>
                </a:cubicBezTo>
                <a:cubicBezTo>
                  <a:pt x="306" y="135"/>
                  <a:pt x="306" y="135"/>
                  <a:pt x="306" y="134"/>
                </a:cubicBezTo>
                <a:cubicBezTo>
                  <a:pt x="307" y="131"/>
                  <a:pt x="307" y="131"/>
                  <a:pt x="310" y="131"/>
                </a:cubicBezTo>
                <a:cubicBezTo>
                  <a:pt x="310" y="131"/>
                  <a:pt x="310" y="130"/>
                  <a:pt x="310" y="130"/>
                </a:cubicBezTo>
                <a:cubicBezTo>
                  <a:pt x="310" y="128"/>
                  <a:pt x="312" y="128"/>
                  <a:pt x="313" y="127"/>
                </a:cubicBezTo>
                <a:cubicBezTo>
                  <a:pt x="313" y="126"/>
                  <a:pt x="313" y="125"/>
                  <a:pt x="314" y="123"/>
                </a:cubicBezTo>
                <a:cubicBezTo>
                  <a:pt x="311" y="123"/>
                  <a:pt x="308" y="123"/>
                  <a:pt x="305" y="123"/>
                </a:cubicBezTo>
                <a:cubicBezTo>
                  <a:pt x="307" y="120"/>
                  <a:pt x="307" y="120"/>
                  <a:pt x="307" y="120"/>
                </a:cubicBezTo>
                <a:cubicBezTo>
                  <a:pt x="308" y="119"/>
                  <a:pt x="310" y="119"/>
                  <a:pt x="310" y="118"/>
                </a:cubicBezTo>
                <a:cubicBezTo>
                  <a:pt x="310" y="117"/>
                  <a:pt x="310" y="117"/>
                  <a:pt x="309" y="117"/>
                </a:cubicBezTo>
                <a:cubicBezTo>
                  <a:pt x="309" y="117"/>
                  <a:pt x="309" y="117"/>
                  <a:pt x="309" y="117"/>
                </a:cubicBezTo>
                <a:cubicBezTo>
                  <a:pt x="308" y="117"/>
                  <a:pt x="308" y="117"/>
                  <a:pt x="307" y="117"/>
                </a:cubicBezTo>
                <a:cubicBezTo>
                  <a:pt x="306" y="117"/>
                  <a:pt x="304" y="116"/>
                  <a:pt x="303" y="117"/>
                </a:cubicBezTo>
                <a:cubicBezTo>
                  <a:pt x="303" y="118"/>
                  <a:pt x="302" y="119"/>
                  <a:pt x="301" y="120"/>
                </a:cubicBezTo>
                <a:cubicBezTo>
                  <a:pt x="301" y="121"/>
                  <a:pt x="301" y="122"/>
                  <a:pt x="300" y="123"/>
                </a:cubicBezTo>
                <a:cubicBezTo>
                  <a:pt x="298" y="124"/>
                  <a:pt x="298" y="124"/>
                  <a:pt x="298" y="124"/>
                </a:cubicBezTo>
                <a:cubicBezTo>
                  <a:pt x="297" y="123"/>
                  <a:pt x="297" y="123"/>
                  <a:pt x="297" y="122"/>
                </a:cubicBezTo>
                <a:cubicBezTo>
                  <a:pt x="296" y="123"/>
                  <a:pt x="296" y="123"/>
                  <a:pt x="296" y="123"/>
                </a:cubicBezTo>
                <a:cubicBezTo>
                  <a:pt x="294" y="123"/>
                  <a:pt x="294" y="126"/>
                  <a:pt x="294" y="126"/>
                </a:cubicBezTo>
                <a:cubicBezTo>
                  <a:pt x="295" y="127"/>
                  <a:pt x="296" y="126"/>
                  <a:pt x="297" y="127"/>
                </a:cubicBezTo>
                <a:cubicBezTo>
                  <a:pt x="296" y="128"/>
                  <a:pt x="296" y="128"/>
                  <a:pt x="296" y="128"/>
                </a:cubicBezTo>
                <a:cubicBezTo>
                  <a:pt x="296" y="128"/>
                  <a:pt x="296" y="128"/>
                  <a:pt x="296" y="129"/>
                </a:cubicBezTo>
                <a:cubicBezTo>
                  <a:pt x="295" y="130"/>
                  <a:pt x="296" y="131"/>
                  <a:pt x="294" y="131"/>
                </a:cubicBezTo>
                <a:cubicBezTo>
                  <a:pt x="292" y="132"/>
                  <a:pt x="292" y="133"/>
                  <a:pt x="292" y="133"/>
                </a:cubicBezTo>
                <a:cubicBezTo>
                  <a:pt x="292" y="134"/>
                  <a:pt x="292" y="134"/>
                  <a:pt x="292" y="134"/>
                </a:cubicBezTo>
                <a:cubicBezTo>
                  <a:pt x="292" y="134"/>
                  <a:pt x="293" y="134"/>
                  <a:pt x="294" y="134"/>
                </a:cubicBezTo>
                <a:cubicBezTo>
                  <a:pt x="294" y="134"/>
                  <a:pt x="294" y="133"/>
                  <a:pt x="295" y="134"/>
                </a:cubicBezTo>
                <a:cubicBezTo>
                  <a:pt x="295" y="135"/>
                  <a:pt x="295" y="135"/>
                  <a:pt x="296" y="135"/>
                </a:cubicBezTo>
                <a:cubicBezTo>
                  <a:pt x="296" y="136"/>
                  <a:pt x="297" y="136"/>
                  <a:pt x="297" y="135"/>
                </a:cubicBezTo>
                <a:cubicBezTo>
                  <a:pt x="297" y="135"/>
                  <a:pt x="297" y="135"/>
                  <a:pt x="298" y="134"/>
                </a:cubicBezTo>
                <a:cubicBezTo>
                  <a:pt x="299" y="135"/>
                  <a:pt x="299" y="135"/>
                  <a:pt x="299" y="135"/>
                </a:cubicBezTo>
                <a:cubicBezTo>
                  <a:pt x="298" y="136"/>
                  <a:pt x="299" y="137"/>
                  <a:pt x="299" y="138"/>
                </a:cubicBezTo>
                <a:cubicBezTo>
                  <a:pt x="298" y="139"/>
                  <a:pt x="297" y="138"/>
                  <a:pt x="296" y="139"/>
                </a:cubicBezTo>
                <a:cubicBezTo>
                  <a:pt x="296" y="140"/>
                  <a:pt x="296" y="140"/>
                  <a:pt x="296" y="141"/>
                </a:cubicBezTo>
                <a:cubicBezTo>
                  <a:pt x="298" y="141"/>
                  <a:pt x="299" y="141"/>
                  <a:pt x="301" y="141"/>
                </a:cubicBezTo>
                <a:cubicBezTo>
                  <a:pt x="302" y="140"/>
                  <a:pt x="302" y="140"/>
                  <a:pt x="302" y="140"/>
                </a:cubicBezTo>
                <a:cubicBezTo>
                  <a:pt x="304" y="142"/>
                  <a:pt x="301" y="145"/>
                  <a:pt x="304" y="146"/>
                </a:cubicBezTo>
                <a:cubicBezTo>
                  <a:pt x="304" y="146"/>
                  <a:pt x="304" y="146"/>
                  <a:pt x="304" y="146"/>
                </a:cubicBezTo>
                <a:cubicBezTo>
                  <a:pt x="304" y="147"/>
                  <a:pt x="303" y="148"/>
                  <a:pt x="303" y="149"/>
                </a:cubicBezTo>
                <a:cubicBezTo>
                  <a:pt x="304" y="150"/>
                  <a:pt x="303" y="151"/>
                  <a:pt x="302" y="151"/>
                </a:cubicBezTo>
                <a:cubicBezTo>
                  <a:pt x="300" y="152"/>
                  <a:pt x="299" y="150"/>
                  <a:pt x="297" y="150"/>
                </a:cubicBezTo>
                <a:cubicBezTo>
                  <a:pt x="297" y="150"/>
                  <a:pt x="297" y="150"/>
                  <a:pt x="297" y="150"/>
                </a:cubicBezTo>
                <a:cubicBezTo>
                  <a:pt x="296" y="150"/>
                  <a:pt x="296" y="150"/>
                  <a:pt x="295" y="151"/>
                </a:cubicBezTo>
                <a:cubicBezTo>
                  <a:pt x="295" y="152"/>
                  <a:pt x="295" y="152"/>
                  <a:pt x="295" y="152"/>
                </a:cubicBezTo>
                <a:cubicBezTo>
                  <a:pt x="294" y="152"/>
                  <a:pt x="294" y="152"/>
                  <a:pt x="293" y="152"/>
                </a:cubicBezTo>
                <a:cubicBezTo>
                  <a:pt x="292" y="153"/>
                  <a:pt x="292" y="153"/>
                  <a:pt x="292" y="153"/>
                </a:cubicBezTo>
                <a:cubicBezTo>
                  <a:pt x="294" y="154"/>
                  <a:pt x="295" y="153"/>
                  <a:pt x="297" y="154"/>
                </a:cubicBezTo>
                <a:cubicBezTo>
                  <a:pt x="297" y="154"/>
                  <a:pt x="297" y="155"/>
                  <a:pt x="296" y="156"/>
                </a:cubicBezTo>
                <a:cubicBezTo>
                  <a:pt x="296" y="156"/>
                  <a:pt x="296" y="156"/>
                  <a:pt x="295" y="156"/>
                </a:cubicBezTo>
                <a:cubicBezTo>
                  <a:pt x="292" y="157"/>
                  <a:pt x="292" y="157"/>
                  <a:pt x="292" y="157"/>
                </a:cubicBezTo>
                <a:cubicBezTo>
                  <a:pt x="292" y="157"/>
                  <a:pt x="292" y="157"/>
                  <a:pt x="292" y="157"/>
                </a:cubicBezTo>
                <a:cubicBezTo>
                  <a:pt x="292" y="157"/>
                  <a:pt x="292" y="157"/>
                  <a:pt x="292" y="157"/>
                </a:cubicBezTo>
                <a:cubicBezTo>
                  <a:pt x="292" y="157"/>
                  <a:pt x="292" y="157"/>
                  <a:pt x="292" y="157"/>
                </a:cubicBezTo>
                <a:cubicBezTo>
                  <a:pt x="292" y="157"/>
                  <a:pt x="292" y="157"/>
                  <a:pt x="292" y="157"/>
                </a:cubicBezTo>
                <a:cubicBezTo>
                  <a:pt x="292" y="157"/>
                  <a:pt x="292" y="157"/>
                  <a:pt x="292" y="157"/>
                </a:cubicBezTo>
                <a:cubicBezTo>
                  <a:pt x="292" y="157"/>
                  <a:pt x="292" y="157"/>
                  <a:pt x="292" y="157"/>
                </a:cubicBezTo>
                <a:cubicBezTo>
                  <a:pt x="292" y="157"/>
                  <a:pt x="292" y="157"/>
                  <a:pt x="292" y="157"/>
                </a:cubicBezTo>
                <a:cubicBezTo>
                  <a:pt x="292" y="157"/>
                  <a:pt x="292" y="157"/>
                  <a:pt x="292" y="157"/>
                </a:cubicBezTo>
                <a:cubicBezTo>
                  <a:pt x="291" y="159"/>
                  <a:pt x="291" y="159"/>
                  <a:pt x="291" y="160"/>
                </a:cubicBezTo>
                <a:cubicBezTo>
                  <a:pt x="293" y="161"/>
                  <a:pt x="295" y="159"/>
                  <a:pt x="296" y="160"/>
                </a:cubicBezTo>
                <a:cubicBezTo>
                  <a:pt x="298" y="161"/>
                  <a:pt x="299" y="160"/>
                  <a:pt x="301" y="161"/>
                </a:cubicBezTo>
                <a:cubicBezTo>
                  <a:pt x="301" y="162"/>
                  <a:pt x="301" y="162"/>
                  <a:pt x="300" y="163"/>
                </a:cubicBezTo>
                <a:cubicBezTo>
                  <a:pt x="300" y="163"/>
                  <a:pt x="299" y="163"/>
                  <a:pt x="296" y="163"/>
                </a:cubicBezTo>
                <a:cubicBezTo>
                  <a:pt x="295" y="163"/>
                  <a:pt x="295" y="164"/>
                  <a:pt x="294" y="165"/>
                </a:cubicBezTo>
                <a:cubicBezTo>
                  <a:pt x="293" y="165"/>
                  <a:pt x="292" y="165"/>
                  <a:pt x="291" y="165"/>
                </a:cubicBezTo>
                <a:cubicBezTo>
                  <a:pt x="291" y="168"/>
                  <a:pt x="291" y="168"/>
                  <a:pt x="287" y="169"/>
                </a:cubicBezTo>
                <a:cubicBezTo>
                  <a:pt x="288" y="170"/>
                  <a:pt x="288" y="170"/>
                  <a:pt x="291" y="169"/>
                </a:cubicBezTo>
                <a:cubicBezTo>
                  <a:pt x="292" y="169"/>
                  <a:pt x="292" y="169"/>
                  <a:pt x="293" y="168"/>
                </a:cubicBezTo>
                <a:cubicBezTo>
                  <a:pt x="293" y="168"/>
                  <a:pt x="293" y="168"/>
                  <a:pt x="295" y="169"/>
                </a:cubicBezTo>
                <a:cubicBezTo>
                  <a:pt x="296" y="169"/>
                  <a:pt x="296" y="169"/>
                  <a:pt x="297" y="169"/>
                </a:cubicBezTo>
                <a:cubicBezTo>
                  <a:pt x="298" y="167"/>
                  <a:pt x="298" y="167"/>
                  <a:pt x="298" y="166"/>
                </a:cubicBezTo>
                <a:cubicBezTo>
                  <a:pt x="300" y="167"/>
                  <a:pt x="302" y="166"/>
                  <a:pt x="304" y="167"/>
                </a:cubicBezTo>
                <a:cubicBezTo>
                  <a:pt x="306" y="167"/>
                  <a:pt x="306" y="165"/>
                  <a:pt x="307" y="165"/>
                </a:cubicBezTo>
                <a:cubicBezTo>
                  <a:pt x="309" y="165"/>
                  <a:pt x="309" y="167"/>
                  <a:pt x="310" y="167"/>
                </a:cubicBezTo>
                <a:cubicBezTo>
                  <a:pt x="311" y="167"/>
                  <a:pt x="311" y="167"/>
                  <a:pt x="311" y="167"/>
                </a:cubicBezTo>
                <a:cubicBezTo>
                  <a:pt x="312" y="167"/>
                  <a:pt x="314" y="167"/>
                  <a:pt x="316" y="166"/>
                </a:cubicBezTo>
                <a:cubicBezTo>
                  <a:pt x="317" y="165"/>
                  <a:pt x="317" y="165"/>
                  <a:pt x="317" y="165"/>
                </a:cubicBezTo>
                <a:cubicBezTo>
                  <a:pt x="319" y="165"/>
                  <a:pt x="319" y="165"/>
                  <a:pt x="320" y="165"/>
                </a:cubicBezTo>
                <a:cubicBezTo>
                  <a:pt x="320" y="164"/>
                  <a:pt x="320" y="164"/>
                  <a:pt x="320" y="164"/>
                </a:cubicBezTo>
                <a:cubicBezTo>
                  <a:pt x="320" y="163"/>
                  <a:pt x="319" y="162"/>
                  <a:pt x="319" y="161"/>
                </a:cubicBezTo>
                <a:cubicBezTo>
                  <a:pt x="319" y="161"/>
                  <a:pt x="319" y="161"/>
                  <a:pt x="319" y="161"/>
                </a:cubicBezTo>
                <a:cubicBezTo>
                  <a:pt x="319" y="160"/>
                  <a:pt x="319" y="159"/>
                  <a:pt x="321" y="160"/>
                </a:cubicBezTo>
                <a:cubicBezTo>
                  <a:pt x="321" y="160"/>
                  <a:pt x="321" y="160"/>
                  <a:pt x="322" y="158"/>
                </a:cubicBezTo>
                <a:cubicBezTo>
                  <a:pt x="323" y="158"/>
                  <a:pt x="323" y="158"/>
                  <a:pt x="324" y="158"/>
                </a:cubicBezTo>
                <a:moveTo>
                  <a:pt x="281" y="142"/>
                </a:moveTo>
                <a:cubicBezTo>
                  <a:pt x="281" y="142"/>
                  <a:pt x="281" y="142"/>
                  <a:pt x="281" y="142"/>
                </a:cubicBezTo>
                <a:cubicBezTo>
                  <a:pt x="281" y="142"/>
                  <a:pt x="281" y="142"/>
                  <a:pt x="281" y="142"/>
                </a:cubicBezTo>
                <a:cubicBezTo>
                  <a:pt x="281" y="142"/>
                  <a:pt x="281" y="142"/>
                  <a:pt x="281" y="142"/>
                </a:cubicBezTo>
                <a:moveTo>
                  <a:pt x="293" y="143"/>
                </a:moveTo>
                <a:cubicBezTo>
                  <a:pt x="293" y="143"/>
                  <a:pt x="294" y="142"/>
                  <a:pt x="293" y="141"/>
                </a:cubicBezTo>
                <a:cubicBezTo>
                  <a:pt x="292" y="140"/>
                  <a:pt x="293" y="139"/>
                  <a:pt x="293" y="139"/>
                </a:cubicBezTo>
                <a:cubicBezTo>
                  <a:pt x="293" y="139"/>
                  <a:pt x="293" y="138"/>
                  <a:pt x="292" y="138"/>
                </a:cubicBezTo>
                <a:cubicBezTo>
                  <a:pt x="292" y="138"/>
                  <a:pt x="291" y="138"/>
                  <a:pt x="291" y="138"/>
                </a:cubicBezTo>
                <a:cubicBezTo>
                  <a:pt x="291" y="137"/>
                  <a:pt x="291" y="137"/>
                  <a:pt x="291" y="137"/>
                </a:cubicBezTo>
                <a:cubicBezTo>
                  <a:pt x="290" y="137"/>
                  <a:pt x="290" y="137"/>
                  <a:pt x="290" y="137"/>
                </a:cubicBezTo>
                <a:cubicBezTo>
                  <a:pt x="289" y="137"/>
                  <a:pt x="288" y="138"/>
                  <a:pt x="288" y="138"/>
                </a:cubicBezTo>
                <a:cubicBezTo>
                  <a:pt x="287" y="138"/>
                  <a:pt x="287" y="138"/>
                  <a:pt x="287" y="139"/>
                </a:cubicBezTo>
                <a:cubicBezTo>
                  <a:pt x="287" y="139"/>
                  <a:pt x="286" y="139"/>
                  <a:pt x="286" y="139"/>
                </a:cubicBezTo>
                <a:cubicBezTo>
                  <a:pt x="285" y="139"/>
                  <a:pt x="285" y="139"/>
                  <a:pt x="285" y="139"/>
                </a:cubicBezTo>
                <a:cubicBezTo>
                  <a:pt x="285" y="138"/>
                  <a:pt x="285" y="138"/>
                  <a:pt x="285" y="137"/>
                </a:cubicBezTo>
                <a:cubicBezTo>
                  <a:pt x="284" y="137"/>
                  <a:pt x="284" y="137"/>
                  <a:pt x="282" y="137"/>
                </a:cubicBezTo>
                <a:cubicBezTo>
                  <a:pt x="282" y="139"/>
                  <a:pt x="281" y="140"/>
                  <a:pt x="281" y="142"/>
                </a:cubicBezTo>
                <a:cubicBezTo>
                  <a:pt x="280" y="142"/>
                  <a:pt x="280" y="143"/>
                  <a:pt x="279" y="142"/>
                </a:cubicBezTo>
                <a:cubicBezTo>
                  <a:pt x="278" y="142"/>
                  <a:pt x="278" y="143"/>
                  <a:pt x="277" y="143"/>
                </a:cubicBezTo>
                <a:cubicBezTo>
                  <a:pt x="277" y="143"/>
                  <a:pt x="277" y="143"/>
                  <a:pt x="276" y="142"/>
                </a:cubicBezTo>
                <a:cubicBezTo>
                  <a:pt x="275" y="142"/>
                  <a:pt x="275" y="142"/>
                  <a:pt x="275" y="142"/>
                </a:cubicBezTo>
                <a:cubicBezTo>
                  <a:pt x="274" y="145"/>
                  <a:pt x="273" y="147"/>
                  <a:pt x="273" y="149"/>
                </a:cubicBezTo>
                <a:cubicBezTo>
                  <a:pt x="274" y="149"/>
                  <a:pt x="274" y="149"/>
                  <a:pt x="276" y="149"/>
                </a:cubicBezTo>
                <a:cubicBezTo>
                  <a:pt x="275" y="150"/>
                  <a:pt x="275" y="151"/>
                  <a:pt x="275" y="152"/>
                </a:cubicBezTo>
                <a:cubicBezTo>
                  <a:pt x="272" y="153"/>
                  <a:pt x="272" y="153"/>
                  <a:pt x="271" y="154"/>
                </a:cubicBezTo>
                <a:cubicBezTo>
                  <a:pt x="271" y="154"/>
                  <a:pt x="271" y="154"/>
                  <a:pt x="271" y="154"/>
                </a:cubicBezTo>
                <a:cubicBezTo>
                  <a:pt x="271" y="155"/>
                  <a:pt x="271" y="156"/>
                  <a:pt x="270" y="156"/>
                </a:cubicBezTo>
                <a:cubicBezTo>
                  <a:pt x="270" y="157"/>
                  <a:pt x="269" y="157"/>
                  <a:pt x="269" y="157"/>
                </a:cubicBezTo>
                <a:cubicBezTo>
                  <a:pt x="269" y="158"/>
                  <a:pt x="269" y="158"/>
                  <a:pt x="269" y="158"/>
                </a:cubicBezTo>
                <a:cubicBezTo>
                  <a:pt x="269" y="158"/>
                  <a:pt x="268" y="159"/>
                  <a:pt x="269" y="159"/>
                </a:cubicBezTo>
                <a:cubicBezTo>
                  <a:pt x="270" y="160"/>
                  <a:pt x="271" y="160"/>
                  <a:pt x="271" y="160"/>
                </a:cubicBezTo>
                <a:cubicBezTo>
                  <a:pt x="273" y="159"/>
                  <a:pt x="274" y="160"/>
                  <a:pt x="274" y="160"/>
                </a:cubicBezTo>
                <a:cubicBezTo>
                  <a:pt x="275" y="160"/>
                  <a:pt x="277" y="159"/>
                  <a:pt x="277" y="159"/>
                </a:cubicBezTo>
                <a:cubicBezTo>
                  <a:pt x="277" y="159"/>
                  <a:pt x="277" y="159"/>
                  <a:pt x="277" y="158"/>
                </a:cubicBezTo>
                <a:cubicBezTo>
                  <a:pt x="278" y="157"/>
                  <a:pt x="278" y="157"/>
                  <a:pt x="278" y="157"/>
                </a:cubicBezTo>
                <a:cubicBezTo>
                  <a:pt x="281" y="157"/>
                  <a:pt x="284" y="157"/>
                  <a:pt x="286" y="157"/>
                </a:cubicBezTo>
                <a:cubicBezTo>
                  <a:pt x="286" y="157"/>
                  <a:pt x="287" y="156"/>
                  <a:pt x="287" y="156"/>
                </a:cubicBezTo>
                <a:cubicBezTo>
                  <a:pt x="287" y="155"/>
                  <a:pt x="286" y="155"/>
                  <a:pt x="286" y="154"/>
                </a:cubicBezTo>
                <a:cubicBezTo>
                  <a:pt x="287" y="153"/>
                  <a:pt x="287" y="154"/>
                  <a:pt x="288" y="153"/>
                </a:cubicBezTo>
                <a:cubicBezTo>
                  <a:pt x="288" y="152"/>
                  <a:pt x="288" y="152"/>
                  <a:pt x="289" y="150"/>
                </a:cubicBezTo>
                <a:cubicBezTo>
                  <a:pt x="289" y="149"/>
                  <a:pt x="290" y="148"/>
                  <a:pt x="290" y="147"/>
                </a:cubicBezTo>
                <a:cubicBezTo>
                  <a:pt x="290" y="146"/>
                  <a:pt x="290" y="145"/>
                  <a:pt x="290" y="145"/>
                </a:cubicBezTo>
                <a:cubicBezTo>
                  <a:pt x="292" y="145"/>
                  <a:pt x="293" y="144"/>
                  <a:pt x="293" y="143"/>
                </a:cubicBezTo>
                <a:moveTo>
                  <a:pt x="544" y="571"/>
                </a:moveTo>
                <a:cubicBezTo>
                  <a:pt x="544" y="571"/>
                  <a:pt x="544" y="570"/>
                  <a:pt x="545" y="570"/>
                </a:cubicBezTo>
                <a:cubicBezTo>
                  <a:pt x="548" y="559"/>
                  <a:pt x="548" y="559"/>
                  <a:pt x="548" y="559"/>
                </a:cubicBezTo>
                <a:cubicBezTo>
                  <a:pt x="547" y="558"/>
                  <a:pt x="547" y="556"/>
                  <a:pt x="543" y="555"/>
                </a:cubicBezTo>
                <a:cubicBezTo>
                  <a:pt x="542" y="559"/>
                  <a:pt x="542" y="559"/>
                  <a:pt x="542" y="559"/>
                </a:cubicBezTo>
                <a:cubicBezTo>
                  <a:pt x="541" y="560"/>
                  <a:pt x="541" y="560"/>
                  <a:pt x="535" y="564"/>
                </a:cubicBezTo>
                <a:cubicBezTo>
                  <a:pt x="535" y="564"/>
                  <a:pt x="533" y="567"/>
                  <a:pt x="533" y="567"/>
                </a:cubicBezTo>
                <a:cubicBezTo>
                  <a:pt x="533" y="568"/>
                  <a:pt x="533" y="568"/>
                  <a:pt x="533" y="568"/>
                </a:cubicBezTo>
                <a:cubicBezTo>
                  <a:pt x="532" y="569"/>
                  <a:pt x="531" y="568"/>
                  <a:pt x="531" y="569"/>
                </a:cubicBezTo>
                <a:cubicBezTo>
                  <a:pt x="530" y="570"/>
                  <a:pt x="530" y="571"/>
                  <a:pt x="528" y="572"/>
                </a:cubicBezTo>
                <a:cubicBezTo>
                  <a:pt x="525" y="575"/>
                  <a:pt x="522" y="572"/>
                  <a:pt x="518" y="573"/>
                </a:cubicBezTo>
                <a:cubicBezTo>
                  <a:pt x="517" y="574"/>
                  <a:pt x="516" y="574"/>
                  <a:pt x="516" y="575"/>
                </a:cubicBezTo>
                <a:cubicBezTo>
                  <a:pt x="515" y="576"/>
                  <a:pt x="515" y="577"/>
                  <a:pt x="514" y="579"/>
                </a:cubicBezTo>
                <a:cubicBezTo>
                  <a:pt x="513" y="580"/>
                  <a:pt x="512" y="581"/>
                  <a:pt x="511" y="582"/>
                </a:cubicBezTo>
                <a:cubicBezTo>
                  <a:pt x="511" y="582"/>
                  <a:pt x="509" y="588"/>
                  <a:pt x="510" y="589"/>
                </a:cubicBezTo>
                <a:cubicBezTo>
                  <a:pt x="510" y="590"/>
                  <a:pt x="510" y="590"/>
                  <a:pt x="510" y="591"/>
                </a:cubicBezTo>
                <a:cubicBezTo>
                  <a:pt x="510" y="591"/>
                  <a:pt x="509" y="594"/>
                  <a:pt x="509" y="594"/>
                </a:cubicBezTo>
                <a:cubicBezTo>
                  <a:pt x="509" y="595"/>
                  <a:pt x="508" y="595"/>
                  <a:pt x="508" y="594"/>
                </a:cubicBezTo>
                <a:cubicBezTo>
                  <a:pt x="507" y="594"/>
                  <a:pt x="507" y="594"/>
                  <a:pt x="504" y="597"/>
                </a:cubicBezTo>
                <a:cubicBezTo>
                  <a:pt x="503" y="599"/>
                  <a:pt x="503" y="601"/>
                  <a:pt x="501" y="603"/>
                </a:cubicBezTo>
                <a:cubicBezTo>
                  <a:pt x="501" y="603"/>
                  <a:pt x="501" y="603"/>
                  <a:pt x="500" y="604"/>
                </a:cubicBezTo>
                <a:cubicBezTo>
                  <a:pt x="500" y="604"/>
                  <a:pt x="500" y="604"/>
                  <a:pt x="500" y="605"/>
                </a:cubicBezTo>
                <a:cubicBezTo>
                  <a:pt x="500" y="606"/>
                  <a:pt x="500" y="608"/>
                  <a:pt x="500" y="609"/>
                </a:cubicBezTo>
                <a:cubicBezTo>
                  <a:pt x="499" y="610"/>
                  <a:pt x="499" y="610"/>
                  <a:pt x="499" y="611"/>
                </a:cubicBezTo>
                <a:cubicBezTo>
                  <a:pt x="498" y="614"/>
                  <a:pt x="498" y="614"/>
                  <a:pt x="497" y="616"/>
                </a:cubicBezTo>
                <a:cubicBezTo>
                  <a:pt x="499" y="617"/>
                  <a:pt x="501" y="616"/>
                  <a:pt x="503" y="616"/>
                </a:cubicBezTo>
                <a:cubicBezTo>
                  <a:pt x="503" y="617"/>
                  <a:pt x="503" y="617"/>
                  <a:pt x="503" y="618"/>
                </a:cubicBezTo>
                <a:cubicBezTo>
                  <a:pt x="505" y="619"/>
                  <a:pt x="510" y="620"/>
                  <a:pt x="515" y="615"/>
                </a:cubicBezTo>
                <a:cubicBezTo>
                  <a:pt x="517" y="612"/>
                  <a:pt x="517" y="609"/>
                  <a:pt x="519" y="606"/>
                </a:cubicBezTo>
                <a:cubicBezTo>
                  <a:pt x="521" y="604"/>
                  <a:pt x="523" y="603"/>
                  <a:pt x="524" y="601"/>
                </a:cubicBezTo>
                <a:cubicBezTo>
                  <a:pt x="526" y="599"/>
                  <a:pt x="526" y="596"/>
                  <a:pt x="528" y="593"/>
                </a:cubicBezTo>
                <a:cubicBezTo>
                  <a:pt x="529" y="592"/>
                  <a:pt x="531" y="592"/>
                  <a:pt x="532" y="591"/>
                </a:cubicBezTo>
                <a:cubicBezTo>
                  <a:pt x="533" y="590"/>
                  <a:pt x="534" y="591"/>
                  <a:pt x="535" y="590"/>
                </a:cubicBezTo>
                <a:cubicBezTo>
                  <a:pt x="536" y="588"/>
                  <a:pt x="535" y="585"/>
                  <a:pt x="536" y="583"/>
                </a:cubicBezTo>
                <a:cubicBezTo>
                  <a:pt x="537" y="582"/>
                  <a:pt x="539" y="581"/>
                  <a:pt x="539" y="579"/>
                </a:cubicBezTo>
                <a:cubicBezTo>
                  <a:pt x="539" y="579"/>
                  <a:pt x="540" y="578"/>
                  <a:pt x="540" y="577"/>
                </a:cubicBezTo>
                <a:cubicBezTo>
                  <a:pt x="540" y="577"/>
                  <a:pt x="540" y="576"/>
                  <a:pt x="540" y="575"/>
                </a:cubicBezTo>
                <a:cubicBezTo>
                  <a:pt x="540" y="575"/>
                  <a:pt x="541" y="575"/>
                  <a:pt x="541" y="574"/>
                </a:cubicBezTo>
                <a:cubicBezTo>
                  <a:pt x="541" y="573"/>
                  <a:pt x="543" y="572"/>
                  <a:pt x="544" y="571"/>
                </a:cubicBezTo>
                <a:moveTo>
                  <a:pt x="577" y="426"/>
                </a:moveTo>
                <a:cubicBezTo>
                  <a:pt x="577" y="425"/>
                  <a:pt x="577" y="423"/>
                  <a:pt x="575" y="421"/>
                </a:cubicBezTo>
                <a:cubicBezTo>
                  <a:pt x="568" y="420"/>
                  <a:pt x="563" y="428"/>
                  <a:pt x="556" y="426"/>
                </a:cubicBezTo>
                <a:cubicBezTo>
                  <a:pt x="555" y="426"/>
                  <a:pt x="554" y="426"/>
                  <a:pt x="552" y="426"/>
                </a:cubicBezTo>
                <a:cubicBezTo>
                  <a:pt x="546" y="427"/>
                  <a:pt x="544" y="426"/>
                  <a:pt x="541" y="425"/>
                </a:cubicBezTo>
                <a:cubicBezTo>
                  <a:pt x="539" y="419"/>
                  <a:pt x="539" y="419"/>
                  <a:pt x="539" y="417"/>
                </a:cubicBezTo>
                <a:cubicBezTo>
                  <a:pt x="538" y="417"/>
                  <a:pt x="537" y="416"/>
                  <a:pt x="537" y="416"/>
                </a:cubicBezTo>
                <a:cubicBezTo>
                  <a:pt x="536" y="414"/>
                  <a:pt x="536" y="412"/>
                  <a:pt x="536" y="411"/>
                </a:cubicBezTo>
                <a:cubicBezTo>
                  <a:pt x="519" y="396"/>
                  <a:pt x="504" y="384"/>
                  <a:pt x="507" y="371"/>
                </a:cubicBezTo>
                <a:cubicBezTo>
                  <a:pt x="507" y="371"/>
                  <a:pt x="507" y="370"/>
                  <a:pt x="507" y="367"/>
                </a:cubicBezTo>
                <a:cubicBezTo>
                  <a:pt x="507" y="365"/>
                  <a:pt x="507" y="364"/>
                  <a:pt x="506" y="362"/>
                </a:cubicBezTo>
                <a:cubicBezTo>
                  <a:pt x="506" y="362"/>
                  <a:pt x="477" y="309"/>
                  <a:pt x="477" y="300"/>
                </a:cubicBezTo>
                <a:cubicBezTo>
                  <a:pt x="474" y="297"/>
                  <a:pt x="470" y="297"/>
                  <a:pt x="468" y="295"/>
                </a:cubicBezTo>
                <a:cubicBezTo>
                  <a:pt x="467" y="295"/>
                  <a:pt x="467" y="295"/>
                  <a:pt x="465" y="295"/>
                </a:cubicBezTo>
                <a:cubicBezTo>
                  <a:pt x="464" y="295"/>
                  <a:pt x="462" y="296"/>
                  <a:pt x="461" y="297"/>
                </a:cubicBezTo>
                <a:cubicBezTo>
                  <a:pt x="460" y="297"/>
                  <a:pt x="460" y="297"/>
                  <a:pt x="460" y="297"/>
                </a:cubicBezTo>
                <a:cubicBezTo>
                  <a:pt x="443" y="293"/>
                  <a:pt x="427" y="284"/>
                  <a:pt x="410" y="284"/>
                </a:cubicBezTo>
                <a:cubicBezTo>
                  <a:pt x="409" y="297"/>
                  <a:pt x="409" y="297"/>
                  <a:pt x="408" y="299"/>
                </a:cubicBezTo>
                <a:cubicBezTo>
                  <a:pt x="408" y="299"/>
                  <a:pt x="407" y="299"/>
                  <a:pt x="406" y="299"/>
                </a:cubicBezTo>
                <a:cubicBezTo>
                  <a:pt x="405" y="299"/>
                  <a:pt x="405" y="299"/>
                  <a:pt x="403" y="299"/>
                </a:cubicBezTo>
                <a:cubicBezTo>
                  <a:pt x="399" y="298"/>
                  <a:pt x="397" y="294"/>
                  <a:pt x="394" y="293"/>
                </a:cubicBezTo>
                <a:cubicBezTo>
                  <a:pt x="390" y="293"/>
                  <a:pt x="386" y="293"/>
                  <a:pt x="381" y="291"/>
                </a:cubicBezTo>
                <a:cubicBezTo>
                  <a:pt x="379" y="283"/>
                  <a:pt x="367" y="283"/>
                  <a:pt x="367" y="283"/>
                </a:cubicBezTo>
                <a:cubicBezTo>
                  <a:pt x="361" y="283"/>
                  <a:pt x="361" y="283"/>
                  <a:pt x="354" y="261"/>
                </a:cubicBezTo>
                <a:cubicBezTo>
                  <a:pt x="355" y="260"/>
                  <a:pt x="355" y="260"/>
                  <a:pt x="360" y="258"/>
                </a:cubicBezTo>
                <a:cubicBezTo>
                  <a:pt x="360" y="258"/>
                  <a:pt x="359" y="257"/>
                  <a:pt x="359" y="256"/>
                </a:cubicBezTo>
                <a:cubicBezTo>
                  <a:pt x="357" y="255"/>
                  <a:pt x="355" y="254"/>
                  <a:pt x="353" y="254"/>
                </a:cubicBezTo>
                <a:cubicBezTo>
                  <a:pt x="337" y="254"/>
                  <a:pt x="337" y="254"/>
                  <a:pt x="329" y="258"/>
                </a:cubicBezTo>
                <a:cubicBezTo>
                  <a:pt x="325" y="255"/>
                  <a:pt x="318" y="249"/>
                  <a:pt x="310" y="257"/>
                </a:cubicBezTo>
                <a:cubicBezTo>
                  <a:pt x="306" y="257"/>
                  <a:pt x="303" y="257"/>
                  <a:pt x="299" y="257"/>
                </a:cubicBezTo>
                <a:cubicBezTo>
                  <a:pt x="299" y="258"/>
                  <a:pt x="299" y="258"/>
                  <a:pt x="285" y="264"/>
                </a:cubicBezTo>
                <a:cubicBezTo>
                  <a:pt x="285" y="264"/>
                  <a:pt x="285" y="264"/>
                  <a:pt x="284" y="264"/>
                </a:cubicBezTo>
                <a:cubicBezTo>
                  <a:pt x="279" y="263"/>
                  <a:pt x="274" y="265"/>
                  <a:pt x="270" y="261"/>
                </a:cubicBezTo>
                <a:cubicBezTo>
                  <a:pt x="270" y="261"/>
                  <a:pt x="268" y="260"/>
                  <a:pt x="268" y="260"/>
                </a:cubicBezTo>
                <a:cubicBezTo>
                  <a:pt x="266" y="263"/>
                  <a:pt x="265" y="269"/>
                  <a:pt x="265" y="269"/>
                </a:cubicBezTo>
                <a:cubicBezTo>
                  <a:pt x="263" y="270"/>
                  <a:pt x="262" y="271"/>
                  <a:pt x="257" y="270"/>
                </a:cubicBezTo>
                <a:cubicBezTo>
                  <a:pt x="256" y="273"/>
                  <a:pt x="256" y="276"/>
                  <a:pt x="255" y="280"/>
                </a:cubicBezTo>
                <a:cubicBezTo>
                  <a:pt x="253" y="280"/>
                  <a:pt x="250" y="279"/>
                  <a:pt x="247" y="281"/>
                </a:cubicBezTo>
                <a:cubicBezTo>
                  <a:pt x="246" y="286"/>
                  <a:pt x="244" y="291"/>
                  <a:pt x="243" y="297"/>
                </a:cubicBezTo>
                <a:cubicBezTo>
                  <a:pt x="243" y="298"/>
                  <a:pt x="243" y="299"/>
                  <a:pt x="243" y="301"/>
                </a:cubicBezTo>
                <a:cubicBezTo>
                  <a:pt x="240" y="301"/>
                  <a:pt x="238" y="301"/>
                  <a:pt x="236" y="301"/>
                </a:cubicBezTo>
                <a:cubicBezTo>
                  <a:pt x="235" y="307"/>
                  <a:pt x="227" y="311"/>
                  <a:pt x="224" y="311"/>
                </a:cubicBezTo>
                <a:cubicBezTo>
                  <a:pt x="220" y="319"/>
                  <a:pt x="213" y="326"/>
                  <a:pt x="211" y="334"/>
                </a:cubicBezTo>
                <a:cubicBezTo>
                  <a:pt x="210" y="334"/>
                  <a:pt x="210" y="334"/>
                  <a:pt x="209" y="334"/>
                </a:cubicBezTo>
                <a:cubicBezTo>
                  <a:pt x="209" y="334"/>
                  <a:pt x="209" y="334"/>
                  <a:pt x="207" y="335"/>
                </a:cubicBezTo>
                <a:cubicBezTo>
                  <a:pt x="207" y="335"/>
                  <a:pt x="206" y="335"/>
                  <a:pt x="205" y="335"/>
                </a:cubicBezTo>
                <a:cubicBezTo>
                  <a:pt x="204" y="348"/>
                  <a:pt x="204" y="349"/>
                  <a:pt x="198" y="351"/>
                </a:cubicBezTo>
                <a:cubicBezTo>
                  <a:pt x="198" y="351"/>
                  <a:pt x="198" y="352"/>
                  <a:pt x="197" y="353"/>
                </a:cubicBezTo>
                <a:cubicBezTo>
                  <a:pt x="197" y="354"/>
                  <a:pt x="197" y="356"/>
                  <a:pt x="198" y="357"/>
                </a:cubicBezTo>
                <a:cubicBezTo>
                  <a:pt x="206" y="359"/>
                  <a:pt x="206" y="359"/>
                  <a:pt x="207" y="361"/>
                </a:cubicBezTo>
                <a:cubicBezTo>
                  <a:pt x="204" y="366"/>
                  <a:pt x="204" y="366"/>
                  <a:pt x="204" y="381"/>
                </a:cubicBezTo>
                <a:cubicBezTo>
                  <a:pt x="204" y="382"/>
                  <a:pt x="204" y="383"/>
                  <a:pt x="204" y="386"/>
                </a:cubicBezTo>
                <a:cubicBezTo>
                  <a:pt x="204" y="386"/>
                  <a:pt x="204" y="386"/>
                  <a:pt x="200" y="390"/>
                </a:cubicBezTo>
                <a:cubicBezTo>
                  <a:pt x="200" y="393"/>
                  <a:pt x="201" y="396"/>
                  <a:pt x="202" y="399"/>
                </a:cubicBezTo>
                <a:cubicBezTo>
                  <a:pt x="202" y="402"/>
                  <a:pt x="202" y="402"/>
                  <a:pt x="202" y="402"/>
                </a:cubicBezTo>
                <a:cubicBezTo>
                  <a:pt x="202" y="413"/>
                  <a:pt x="220" y="423"/>
                  <a:pt x="220" y="424"/>
                </a:cubicBezTo>
                <a:cubicBezTo>
                  <a:pt x="220" y="430"/>
                  <a:pt x="220" y="435"/>
                  <a:pt x="234" y="438"/>
                </a:cubicBezTo>
                <a:cubicBezTo>
                  <a:pt x="235" y="441"/>
                  <a:pt x="235" y="441"/>
                  <a:pt x="235" y="445"/>
                </a:cubicBezTo>
                <a:cubicBezTo>
                  <a:pt x="247" y="456"/>
                  <a:pt x="255" y="455"/>
                  <a:pt x="255" y="455"/>
                </a:cubicBezTo>
                <a:cubicBezTo>
                  <a:pt x="255" y="454"/>
                  <a:pt x="256" y="452"/>
                  <a:pt x="257" y="451"/>
                </a:cubicBezTo>
                <a:cubicBezTo>
                  <a:pt x="260" y="450"/>
                  <a:pt x="262" y="451"/>
                  <a:pt x="265" y="451"/>
                </a:cubicBezTo>
                <a:cubicBezTo>
                  <a:pt x="266" y="451"/>
                  <a:pt x="266" y="451"/>
                  <a:pt x="268" y="451"/>
                </a:cubicBezTo>
                <a:cubicBezTo>
                  <a:pt x="270" y="451"/>
                  <a:pt x="273" y="451"/>
                  <a:pt x="275" y="451"/>
                </a:cubicBezTo>
                <a:cubicBezTo>
                  <a:pt x="277" y="456"/>
                  <a:pt x="281" y="455"/>
                  <a:pt x="290" y="453"/>
                </a:cubicBezTo>
                <a:cubicBezTo>
                  <a:pt x="293" y="447"/>
                  <a:pt x="295" y="447"/>
                  <a:pt x="305" y="449"/>
                </a:cubicBezTo>
                <a:cubicBezTo>
                  <a:pt x="305" y="449"/>
                  <a:pt x="306" y="449"/>
                  <a:pt x="306" y="449"/>
                </a:cubicBezTo>
                <a:cubicBezTo>
                  <a:pt x="312" y="443"/>
                  <a:pt x="317" y="446"/>
                  <a:pt x="319" y="446"/>
                </a:cubicBezTo>
                <a:cubicBezTo>
                  <a:pt x="321" y="456"/>
                  <a:pt x="323" y="457"/>
                  <a:pt x="327" y="458"/>
                </a:cubicBezTo>
                <a:cubicBezTo>
                  <a:pt x="334" y="458"/>
                  <a:pt x="341" y="458"/>
                  <a:pt x="347" y="459"/>
                </a:cubicBezTo>
                <a:cubicBezTo>
                  <a:pt x="347" y="461"/>
                  <a:pt x="347" y="463"/>
                  <a:pt x="347" y="467"/>
                </a:cubicBezTo>
                <a:cubicBezTo>
                  <a:pt x="347" y="467"/>
                  <a:pt x="345" y="485"/>
                  <a:pt x="343" y="489"/>
                </a:cubicBezTo>
                <a:cubicBezTo>
                  <a:pt x="342" y="489"/>
                  <a:pt x="341" y="489"/>
                  <a:pt x="341" y="489"/>
                </a:cubicBezTo>
                <a:cubicBezTo>
                  <a:pt x="340" y="490"/>
                  <a:pt x="340" y="491"/>
                  <a:pt x="340" y="491"/>
                </a:cubicBezTo>
                <a:cubicBezTo>
                  <a:pt x="355" y="500"/>
                  <a:pt x="356" y="518"/>
                  <a:pt x="365" y="531"/>
                </a:cubicBezTo>
                <a:cubicBezTo>
                  <a:pt x="364" y="532"/>
                  <a:pt x="364" y="533"/>
                  <a:pt x="364" y="533"/>
                </a:cubicBezTo>
                <a:cubicBezTo>
                  <a:pt x="364" y="534"/>
                  <a:pt x="364" y="535"/>
                  <a:pt x="364" y="536"/>
                </a:cubicBezTo>
                <a:cubicBezTo>
                  <a:pt x="364" y="540"/>
                  <a:pt x="365" y="540"/>
                  <a:pt x="367" y="541"/>
                </a:cubicBezTo>
                <a:cubicBezTo>
                  <a:pt x="367" y="553"/>
                  <a:pt x="357" y="562"/>
                  <a:pt x="356" y="574"/>
                </a:cubicBezTo>
                <a:cubicBezTo>
                  <a:pt x="356" y="580"/>
                  <a:pt x="357" y="580"/>
                  <a:pt x="361" y="583"/>
                </a:cubicBezTo>
                <a:cubicBezTo>
                  <a:pt x="361" y="589"/>
                  <a:pt x="361" y="591"/>
                  <a:pt x="366" y="594"/>
                </a:cubicBezTo>
                <a:cubicBezTo>
                  <a:pt x="368" y="603"/>
                  <a:pt x="368" y="603"/>
                  <a:pt x="370" y="604"/>
                </a:cubicBezTo>
                <a:cubicBezTo>
                  <a:pt x="370" y="607"/>
                  <a:pt x="369" y="610"/>
                  <a:pt x="369" y="613"/>
                </a:cubicBezTo>
                <a:cubicBezTo>
                  <a:pt x="369" y="614"/>
                  <a:pt x="375" y="632"/>
                  <a:pt x="382" y="639"/>
                </a:cubicBezTo>
                <a:cubicBezTo>
                  <a:pt x="381" y="642"/>
                  <a:pt x="381" y="642"/>
                  <a:pt x="383" y="645"/>
                </a:cubicBezTo>
                <a:cubicBezTo>
                  <a:pt x="383" y="646"/>
                  <a:pt x="383" y="646"/>
                  <a:pt x="383" y="647"/>
                </a:cubicBezTo>
                <a:cubicBezTo>
                  <a:pt x="382" y="648"/>
                  <a:pt x="380" y="649"/>
                  <a:pt x="380" y="650"/>
                </a:cubicBezTo>
                <a:cubicBezTo>
                  <a:pt x="380" y="650"/>
                  <a:pt x="381" y="651"/>
                  <a:pt x="381" y="651"/>
                </a:cubicBezTo>
                <a:cubicBezTo>
                  <a:pt x="382" y="651"/>
                  <a:pt x="383" y="651"/>
                  <a:pt x="383" y="651"/>
                </a:cubicBezTo>
                <a:cubicBezTo>
                  <a:pt x="383" y="654"/>
                  <a:pt x="383" y="654"/>
                  <a:pt x="386" y="656"/>
                </a:cubicBezTo>
                <a:cubicBezTo>
                  <a:pt x="389" y="656"/>
                  <a:pt x="391" y="656"/>
                  <a:pt x="394" y="656"/>
                </a:cubicBezTo>
                <a:cubicBezTo>
                  <a:pt x="398" y="655"/>
                  <a:pt x="398" y="655"/>
                  <a:pt x="401" y="654"/>
                </a:cubicBezTo>
                <a:cubicBezTo>
                  <a:pt x="404" y="654"/>
                  <a:pt x="408" y="654"/>
                  <a:pt x="412" y="653"/>
                </a:cubicBezTo>
                <a:cubicBezTo>
                  <a:pt x="413" y="653"/>
                  <a:pt x="413" y="652"/>
                  <a:pt x="413" y="651"/>
                </a:cubicBezTo>
                <a:cubicBezTo>
                  <a:pt x="422" y="650"/>
                  <a:pt x="422" y="650"/>
                  <a:pt x="424" y="647"/>
                </a:cubicBezTo>
                <a:cubicBezTo>
                  <a:pt x="424" y="647"/>
                  <a:pt x="451" y="634"/>
                  <a:pt x="448" y="620"/>
                </a:cubicBezTo>
                <a:cubicBezTo>
                  <a:pt x="448" y="619"/>
                  <a:pt x="460" y="612"/>
                  <a:pt x="465" y="610"/>
                </a:cubicBezTo>
                <a:cubicBezTo>
                  <a:pt x="466" y="606"/>
                  <a:pt x="466" y="606"/>
                  <a:pt x="464" y="592"/>
                </a:cubicBezTo>
                <a:cubicBezTo>
                  <a:pt x="476" y="582"/>
                  <a:pt x="492" y="578"/>
                  <a:pt x="500" y="564"/>
                </a:cubicBezTo>
                <a:cubicBezTo>
                  <a:pt x="500" y="563"/>
                  <a:pt x="501" y="562"/>
                  <a:pt x="501" y="560"/>
                </a:cubicBezTo>
                <a:cubicBezTo>
                  <a:pt x="502" y="558"/>
                  <a:pt x="502" y="557"/>
                  <a:pt x="501" y="555"/>
                </a:cubicBezTo>
                <a:cubicBezTo>
                  <a:pt x="502" y="551"/>
                  <a:pt x="503" y="547"/>
                  <a:pt x="503" y="542"/>
                </a:cubicBezTo>
                <a:cubicBezTo>
                  <a:pt x="499" y="535"/>
                  <a:pt x="505" y="528"/>
                  <a:pt x="502" y="521"/>
                </a:cubicBezTo>
                <a:cubicBezTo>
                  <a:pt x="502" y="519"/>
                  <a:pt x="502" y="519"/>
                  <a:pt x="502" y="519"/>
                </a:cubicBezTo>
                <a:cubicBezTo>
                  <a:pt x="515" y="479"/>
                  <a:pt x="568" y="470"/>
                  <a:pt x="577" y="426"/>
                </a:cubicBezTo>
                <a:moveTo>
                  <a:pt x="133" y="516"/>
                </a:moveTo>
                <a:cubicBezTo>
                  <a:pt x="132" y="514"/>
                  <a:pt x="129" y="503"/>
                  <a:pt x="124" y="501"/>
                </a:cubicBezTo>
                <a:cubicBezTo>
                  <a:pt x="123" y="501"/>
                  <a:pt x="122" y="501"/>
                  <a:pt x="120" y="501"/>
                </a:cubicBezTo>
                <a:cubicBezTo>
                  <a:pt x="114" y="498"/>
                  <a:pt x="113" y="486"/>
                  <a:pt x="105" y="490"/>
                </a:cubicBezTo>
                <a:cubicBezTo>
                  <a:pt x="103" y="490"/>
                  <a:pt x="101" y="490"/>
                  <a:pt x="99" y="489"/>
                </a:cubicBezTo>
                <a:cubicBezTo>
                  <a:pt x="96" y="486"/>
                  <a:pt x="96" y="486"/>
                  <a:pt x="93" y="486"/>
                </a:cubicBezTo>
                <a:cubicBezTo>
                  <a:pt x="93" y="487"/>
                  <a:pt x="93" y="489"/>
                  <a:pt x="93" y="490"/>
                </a:cubicBezTo>
                <a:cubicBezTo>
                  <a:pt x="89" y="489"/>
                  <a:pt x="89" y="488"/>
                  <a:pt x="89" y="486"/>
                </a:cubicBezTo>
                <a:cubicBezTo>
                  <a:pt x="89" y="486"/>
                  <a:pt x="90" y="485"/>
                  <a:pt x="90" y="485"/>
                </a:cubicBezTo>
                <a:cubicBezTo>
                  <a:pt x="83" y="478"/>
                  <a:pt x="82" y="478"/>
                  <a:pt x="80" y="478"/>
                </a:cubicBezTo>
                <a:cubicBezTo>
                  <a:pt x="80" y="478"/>
                  <a:pt x="80" y="478"/>
                  <a:pt x="79" y="477"/>
                </a:cubicBezTo>
                <a:cubicBezTo>
                  <a:pt x="77" y="475"/>
                  <a:pt x="77" y="475"/>
                  <a:pt x="74" y="476"/>
                </a:cubicBezTo>
                <a:cubicBezTo>
                  <a:pt x="75" y="477"/>
                  <a:pt x="75" y="479"/>
                  <a:pt x="76" y="481"/>
                </a:cubicBezTo>
                <a:cubicBezTo>
                  <a:pt x="75" y="481"/>
                  <a:pt x="74" y="481"/>
                  <a:pt x="73" y="481"/>
                </a:cubicBezTo>
                <a:cubicBezTo>
                  <a:pt x="73" y="480"/>
                  <a:pt x="73" y="479"/>
                  <a:pt x="72" y="478"/>
                </a:cubicBezTo>
                <a:cubicBezTo>
                  <a:pt x="72" y="477"/>
                  <a:pt x="73" y="476"/>
                  <a:pt x="73" y="475"/>
                </a:cubicBezTo>
                <a:cubicBezTo>
                  <a:pt x="73" y="475"/>
                  <a:pt x="73" y="474"/>
                  <a:pt x="73" y="474"/>
                </a:cubicBezTo>
                <a:cubicBezTo>
                  <a:pt x="73" y="472"/>
                  <a:pt x="73" y="472"/>
                  <a:pt x="68" y="470"/>
                </a:cubicBezTo>
                <a:cubicBezTo>
                  <a:pt x="68" y="470"/>
                  <a:pt x="68" y="470"/>
                  <a:pt x="68" y="470"/>
                </a:cubicBezTo>
                <a:cubicBezTo>
                  <a:pt x="68" y="470"/>
                  <a:pt x="67" y="470"/>
                  <a:pt x="66" y="470"/>
                </a:cubicBezTo>
                <a:cubicBezTo>
                  <a:pt x="67" y="474"/>
                  <a:pt x="67" y="474"/>
                  <a:pt x="67" y="475"/>
                </a:cubicBezTo>
                <a:cubicBezTo>
                  <a:pt x="66" y="475"/>
                  <a:pt x="65" y="475"/>
                  <a:pt x="65" y="475"/>
                </a:cubicBezTo>
                <a:cubicBezTo>
                  <a:pt x="65" y="474"/>
                  <a:pt x="64" y="473"/>
                  <a:pt x="64" y="472"/>
                </a:cubicBezTo>
                <a:cubicBezTo>
                  <a:pt x="65" y="471"/>
                  <a:pt x="66" y="470"/>
                  <a:pt x="66" y="469"/>
                </a:cubicBezTo>
                <a:cubicBezTo>
                  <a:pt x="65" y="461"/>
                  <a:pt x="65" y="461"/>
                  <a:pt x="64" y="459"/>
                </a:cubicBezTo>
                <a:cubicBezTo>
                  <a:pt x="64" y="459"/>
                  <a:pt x="63" y="459"/>
                  <a:pt x="62" y="459"/>
                </a:cubicBezTo>
                <a:cubicBezTo>
                  <a:pt x="62" y="457"/>
                  <a:pt x="62" y="454"/>
                  <a:pt x="61" y="451"/>
                </a:cubicBezTo>
                <a:cubicBezTo>
                  <a:pt x="59" y="446"/>
                  <a:pt x="55" y="442"/>
                  <a:pt x="52" y="437"/>
                </a:cubicBezTo>
                <a:cubicBezTo>
                  <a:pt x="51" y="437"/>
                  <a:pt x="50" y="436"/>
                  <a:pt x="49" y="436"/>
                </a:cubicBezTo>
                <a:cubicBezTo>
                  <a:pt x="49" y="435"/>
                  <a:pt x="48" y="435"/>
                  <a:pt x="48" y="434"/>
                </a:cubicBezTo>
                <a:cubicBezTo>
                  <a:pt x="47" y="435"/>
                  <a:pt x="45" y="435"/>
                  <a:pt x="45" y="435"/>
                </a:cubicBezTo>
                <a:cubicBezTo>
                  <a:pt x="44" y="435"/>
                  <a:pt x="44" y="435"/>
                  <a:pt x="44" y="435"/>
                </a:cubicBezTo>
                <a:cubicBezTo>
                  <a:pt x="44" y="435"/>
                  <a:pt x="34" y="422"/>
                  <a:pt x="32" y="419"/>
                </a:cubicBezTo>
                <a:cubicBezTo>
                  <a:pt x="32" y="419"/>
                  <a:pt x="32" y="418"/>
                  <a:pt x="31" y="417"/>
                </a:cubicBezTo>
                <a:cubicBezTo>
                  <a:pt x="30" y="415"/>
                  <a:pt x="30" y="415"/>
                  <a:pt x="30" y="412"/>
                </a:cubicBezTo>
                <a:cubicBezTo>
                  <a:pt x="30" y="412"/>
                  <a:pt x="30" y="412"/>
                  <a:pt x="29" y="412"/>
                </a:cubicBezTo>
                <a:cubicBezTo>
                  <a:pt x="29" y="412"/>
                  <a:pt x="28" y="413"/>
                  <a:pt x="28" y="413"/>
                </a:cubicBezTo>
                <a:cubicBezTo>
                  <a:pt x="27" y="412"/>
                  <a:pt x="27" y="412"/>
                  <a:pt x="26" y="408"/>
                </a:cubicBezTo>
                <a:cubicBezTo>
                  <a:pt x="26" y="408"/>
                  <a:pt x="27" y="407"/>
                  <a:pt x="27" y="407"/>
                </a:cubicBezTo>
                <a:cubicBezTo>
                  <a:pt x="26" y="406"/>
                  <a:pt x="26" y="405"/>
                  <a:pt x="25" y="404"/>
                </a:cubicBezTo>
                <a:cubicBezTo>
                  <a:pt x="24" y="406"/>
                  <a:pt x="24" y="406"/>
                  <a:pt x="24" y="406"/>
                </a:cubicBezTo>
                <a:cubicBezTo>
                  <a:pt x="24" y="406"/>
                  <a:pt x="24" y="406"/>
                  <a:pt x="24" y="406"/>
                </a:cubicBezTo>
                <a:cubicBezTo>
                  <a:pt x="23" y="405"/>
                  <a:pt x="22" y="405"/>
                  <a:pt x="22" y="405"/>
                </a:cubicBezTo>
                <a:cubicBezTo>
                  <a:pt x="22" y="406"/>
                  <a:pt x="22" y="407"/>
                  <a:pt x="22" y="409"/>
                </a:cubicBezTo>
                <a:cubicBezTo>
                  <a:pt x="21" y="409"/>
                  <a:pt x="21" y="409"/>
                  <a:pt x="21" y="410"/>
                </a:cubicBezTo>
                <a:cubicBezTo>
                  <a:pt x="20" y="406"/>
                  <a:pt x="20" y="406"/>
                  <a:pt x="18" y="405"/>
                </a:cubicBezTo>
                <a:cubicBezTo>
                  <a:pt x="18" y="405"/>
                  <a:pt x="17" y="405"/>
                  <a:pt x="16" y="405"/>
                </a:cubicBezTo>
                <a:cubicBezTo>
                  <a:pt x="16" y="404"/>
                  <a:pt x="15" y="404"/>
                  <a:pt x="15" y="403"/>
                </a:cubicBezTo>
                <a:cubicBezTo>
                  <a:pt x="15" y="402"/>
                  <a:pt x="15" y="401"/>
                  <a:pt x="14" y="399"/>
                </a:cubicBezTo>
                <a:cubicBezTo>
                  <a:pt x="13" y="398"/>
                  <a:pt x="12" y="397"/>
                  <a:pt x="12" y="396"/>
                </a:cubicBezTo>
                <a:cubicBezTo>
                  <a:pt x="12" y="396"/>
                  <a:pt x="12" y="409"/>
                  <a:pt x="11" y="413"/>
                </a:cubicBezTo>
                <a:cubicBezTo>
                  <a:pt x="9" y="402"/>
                  <a:pt x="10" y="396"/>
                  <a:pt x="10" y="393"/>
                </a:cubicBezTo>
                <a:cubicBezTo>
                  <a:pt x="10" y="392"/>
                  <a:pt x="10" y="392"/>
                  <a:pt x="10" y="392"/>
                </a:cubicBezTo>
                <a:cubicBezTo>
                  <a:pt x="10" y="392"/>
                  <a:pt x="10" y="392"/>
                  <a:pt x="9" y="392"/>
                </a:cubicBezTo>
                <a:cubicBezTo>
                  <a:pt x="9" y="394"/>
                  <a:pt x="9" y="394"/>
                  <a:pt x="9" y="397"/>
                </a:cubicBezTo>
                <a:cubicBezTo>
                  <a:pt x="8" y="397"/>
                  <a:pt x="8" y="397"/>
                  <a:pt x="7" y="398"/>
                </a:cubicBezTo>
                <a:cubicBezTo>
                  <a:pt x="7" y="399"/>
                  <a:pt x="6" y="401"/>
                  <a:pt x="6" y="401"/>
                </a:cubicBezTo>
                <a:cubicBezTo>
                  <a:pt x="6" y="404"/>
                  <a:pt x="6" y="406"/>
                  <a:pt x="6" y="410"/>
                </a:cubicBezTo>
                <a:cubicBezTo>
                  <a:pt x="2" y="424"/>
                  <a:pt x="12" y="436"/>
                  <a:pt x="10" y="449"/>
                </a:cubicBezTo>
                <a:cubicBezTo>
                  <a:pt x="11" y="454"/>
                  <a:pt x="11" y="454"/>
                  <a:pt x="11" y="456"/>
                </a:cubicBezTo>
                <a:cubicBezTo>
                  <a:pt x="12" y="461"/>
                  <a:pt x="12" y="461"/>
                  <a:pt x="13" y="465"/>
                </a:cubicBezTo>
                <a:cubicBezTo>
                  <a:pt x="13" y="465"/>
                  <a:pt x="13" y="465"/>
                  <a:pt x="13" y="466"/>
                </a:cubicBezTo>
                <a:cubicBezTo>
                  <a:pt x="16" y="475"/>
                  <a:pt x="16" y="475"/>
                  <a:pt x="16" y="476"/>
                </a:cubicBezTo>
                <a:cubicBezTo>
                  <a:pt x="17" y="477"/>
                  <a:pt x="17" y="478"/>
                  <a:pt x="17" y="479"/>
                </a:cubicBezTo>
                <a:cubicBezTo>
                  <a:pt x="17" y="479"/>
                  <a:pt x="18" y="484"/>
                  <a:pt x="21" y="492"/>
                </a:cubicBezTo>
                <a:cubicBezTo>
                  <a:pt x="21" y="493"/>
                  <a:pt x="21" y="493"/>
                  <a:pt x="22" y="494"/>
                </a:cubicBezTo>
                <a:cubicBezTo>
                  <a:pt x="25" y="502"/>
                  <a:pt x="28" y="509"/>
                  <a:pt x="32" y="517"/>
                </a:cubicBezTo>
                <a:cubicBezTo>
                  <a:pt x="32" y="518"/>
                  <a:pt x="32" y="519"/>
                  <a:pt x="33" y="520"/>
                </a:cubicBezTo>
                <a:cubicBezTo>
                  <a:pt x="38" y="531"/>
                  <a:pt x="50" y="555"/>
                  <a:pt x="61" y="564"/>
                </a:cubicBezTo>
                <a:cubicBezTo>
                  <a:pt x="64" y="567"/>
                  <a:pt x="66" y="571"/>
                  <a:pt x="68" y="575"/>
                </a:cubicBezTo>
                <a:cubicBezTo>
                  <a:pt x="69" y="576"/>
                  <a:pt x="70" y="577"/>
                  <a:pt x="70" y="578"/>
                </a:cubicBezTo>
                <a:cubicBezTo>
                  <a:pt x="70" y="579"/>
                  <a:pt x="70" y="579"/>
                  <a:pt x="70" y="579"/>
                </a:cubicBezTo>
                <a:cubicBezTo>
                  <a:pt x="71" y="579"/>
                  <a:pt x="71" y="579"/>
                  <a:pt x="72" y="580"/>
                </a:cubicBezTo>
                <a:cubicBezTo>
                  <a:pt x="72" y="581"/>
                  <a:pt x="72" y="581"/>
                  <a:pt x="73" y="582"/>
                </a:cubicBezTo>
                <a:cubicBezTo>
                  <a:pt x="73" y="582"/>
                  <a:pt x="73" y="582"/>
                  <a:pt x="73" y="583"/>
                </a:cubicBezTo>
                <a:cubicBezTo>
                  <a:pt x="75" y="586"/>
                  <a:pt x="75" y="586"/>
                  <a:pt x="76" y="587"/>
                </a:cubicBezTo>
                <a:cubicBezTo>
                  <a:pt x="76" y="587"/>
                  <a:pt x="76" y="587"/>
                  <a:pt x="76" y="587"/>
                </a:cubicBezTo>
                <a:cubicBezTo>
                  <a:pt x="77" y="588"/>
                  <a:pt x="77" y="588"/>
                  <a:pt x="78" y="590"/>
                </a:cubicBezTo>
                <a:cubicBezTo>
                  <a:pt x="78" y="590"/>
                  <a:pt x="79" y="591"/>
                  <a:pt x="79" y="591"/>
                </a:cubicBezTo>
                <a:cubicBezTo>
                  <a:pt x="79" y="592"/>
                  <a:pt x="79" y="592"/>
                  <a:pt x="79" y="592"/>
                </a:cubicBezTo>
                <a:cubicBezTo>
                  <a:pt x="79" y="592"/>
                  <a:pt x="80" y="592"/>
                  <a:pt x="80" y="592"/>
                </a:cubicBezTo>
                <a:cubicBezTo>
                  <a:pt x="81" y="594"/>
                  <a:pt x="81" y="595"/>
                  <a:pt x="83" y="597"/>
                </a:cubicBezTo>
                <a:cubicBezTo>
                  <a:pt x="83" y="597"/>
                  <a:pt x="84" y="598"/>
                  <a:pt x="84" y="598"/>
                </a:cubicBezTo>
                <a:cubicBezTo>
                  <a:pt x="84" y="598"/>
                  <a:pt x="84" y="599"/>
                  <a:pt x="85" y="599"/>
                </a:cubicBezTo>
                <a:cubicBezTo>
                  <a:pt x="87" y="602"/>
                  <a:pt x="89" y="606"/>
                  <a:pt x="92" y="609"/>
                </a:cubicBezTo>
                <a:cubicBezTo>
                  <a:pt x="92" y="609"/>
                  <a:pt x="100" y="619"/>
                  <a:pt x="102" y="622"/>
                </a:cubicBezTo>
                <a:cubicBezTo>
                  <a:pt x="103" y="622"/>
                  <a:pt x="103" y="623"/>
                  <a:pt x="103" y="623"/>
                </a:cubicBezTo>
                <a:cubicBezTo>
                  <a:pt x="110" y="630"/>
                  <a:pt x="117" y="637"/>
                  <a:pt x="123" y="644"/>
                </a:cubicBezTo>
                <a:cubicBezTo>
                  <a:pt x="124" y="645"/>
                  <a:pt x="124" y="645"/>
                  <a:pt x="126" y="647"/>
                </a:cubicBezTo>
                <a:cubicBezTo>
                  <a:pt x="126" y="647"/>
                  <a:pt x="127" y="648"/>
                  <a:pt x="127" y="648"/>
                </a:cubicBezTo>
                <a:cubicBezTo>
                  <a:pt x="148" y="666"/>
                  <a:pt x="148" y="666"/>
                  <a:pt x="152" y="669"/>
                </a:cubicBezTo>
                <a:cubicBezTo>
                  <a:pt x="156" y="672"/>
                  <a:pt x="160" y="675"/>
                  <a:pt x="165" y="678"/>
                </a:cubicBezTo>
                <a:cubicBezTo>
                  <a:pt x="165" y="678"/>
                  <a:pt x="165" y="678"/>
                  <a:pt x="165" y="678"/>
                </a:cubicBezTo>
                <a:cubicBezTo>
                  <a:pt x="156" y="672"/>
                  <a:pt x="156" y="672"/>
                  <a:pt x="156" y="672"/>
                </a:cubicBezTo>
                <a:cubicBezTo>
                  <a:pt x="157" y="672"/>
                  <a:pt x="157" y="672"/>
                  <a:pt x="157" y="672"/>
                </a:cubicBezTo>
                <a:cubicBezTo>
                  <a:pt x="158" y="673"/>
                  <a:pt x="159" y="674"/>
                  <a:pt x="161" y="675"/>
                </a:cubicBezTo>
                <a:cubicBezTo>
                  <a:pt x="161" y="675"/>
                  <a:pt x="161" y="676"/>
                  <a:pt x="162" y="676"/>
                </a:cubicBezTo>
                <a:cubicBezTo>
                  <a:pt x="163" y="677"/>
                  <a:pt x="165" y="678"/>
                  <a:pt x="167" y="680"/>
                </a:cubicBezTo>
                <a:cubicBezTo>
                  <a:pt x="169" y="681"/>
                  <a:pt x="169" y="681"/>
                  <a:pt x="178" y="687"/>
                </a:cubicBezTo>
                <a:cubicBezTo>
                  <a:pt x="177" y="686"/>
                  <a:pt x="175" y="685"/>
                  <a:pt x="174" y="685"/>
                </a:cubicBezTo>
                <a:cubicBezTo>
                  <a:pt x="174" y="684"/>
                  <a:pt x="174" y="684"/>
                  <a:pt x="173" y="684"/>
                </a:cubicBezTo>
                <a:cubicBezTo>
                  <a:pt x="172" y="683"/>
                  <a:pt x="172" y="683"/>
                  <a:pt x="171" y="683"/>
                </a:cubicBezTo>
                <a:cubicBezTo>
                  <a:pt x="172" y="683"/>
                  <a:pt x="172" y="683"/>
                  <a:pt x="172" y="683"/>
                </a:cubicBezTo>
                <a:cubicBezTo>
                  <a:pt x="173" y="684"/>
                  <a:pt x="174" y="684"/>
                  <a:pt x="175" y="685"/>
                </a:cubicBezTo>
                <a:cubicBezTo>
                  <a:pt x="177" y="686"/>
                  <a:pt x="180" y="688"/>
                  <a:pt x="182" y="689"/>
                </a:cubicBezTo>
                <a:cubicBezTo>
                  <a:pt x="181" y="689"/>
                  <a:pt x="179" y="688"/>
                  <a:pt x="178" y="687"/>
                </a:cubicBezTo>
                <a:cubicBezTo>
                  <a:pt x="179" y="688"/>
                  <a:pt x="180" y="688"/>
                  <a:pt x="181" y="689"/>
                </a:cubicBezTo>
                <a:cubicBezTo>
                  <a:pt x="186" y="692"/>
                  <a:pt x="191" y="695"/>
                  <a:pt x="196" y="698"/>
                </a:cubicBezTo>
                <a:cubicBezTo>
                  <a:pt x="197" y="698"/>
                  <a:pt x="197" y="698"/>
                  <a:pt x="198" y="699"/>
                </a:cubicBezTo>
                <a:cubicBezTo>
                  <a:pt x="199" y="700"/>
                  <a:pt x="201" y="700"/>
                  <a:pt x="202" y="701"/>
                </a:cubicBezTo>
                <a:cubicBezTo>
                  <a:pt x="203" y="701"/>
                  <a:pt x="203" y="701"/>
                  <a:pt x="203" y="702"/>
                </a:cubicBezTo>
                <a:cubicBezTo>
                  <a:pt x="207" y="703"/>
                  <a:pt x="210" y="705"/>
                  <a:pt x="213" y="706"/>
                </a:cubicBezTo>
                <a:cubicBezTo>
                  <a:pt x="214" y="707"/>
                  <a:pt x="214" y="707"/>
                  <a:pt x="214" y="707"/>
                </a:cubicBezTo>
                <a:cubicBezTo>
                  <a:pt x="215" y="707"/>
                  <a:pt x="215" y="707"/>
                  <a:pt x="215" y="707"/>
                </a:cubicBezTo>
                <a:cubicBezTo>
                  <a:pt x="215" y="708"/>
                  <a:pt x="215" y="708"/>
                  <a:pt x="215" y="708"/>
                </a:cubicBezTo>
                <a:cubicBezTo>
                  <a:pt x="219" y="709"/>
                  <a:pt x="219" y="709"/>
                  <a:pt x="220" y="710"/>
                </a:cubicBezTo>
                <a:cubicBezTo>
                  <a:pt x="221" y="710"/>
                  <a:pt x="221" y="710"/>
                  <a:pt x="221" y="710"/>
                </a:cubicBezTo>
                <a:cubicBezTo>
                  <a:pt x="228" y="713"/>
                  <a:pt x="237" y="717"/>
                  <a:pt x="237" y="717"/>
                </a:cubicBezTo>
                <a:cubicBezTo>
                  <a:pt x="237" y="717"/>
                  <a:pt x="238" y="717"/>
                  <a:pt x="238" y="717"/>
                </a:cubicBezTo>
                <a:cubicBezTo>
                  <a:pt x="240" y="718"/>
                  <a:pt x="240" y="718"/>
                  <a:pt x="243" y="719"/>
                </a:cubicBezTo>
                <a:cubicBezTo>
                  <a:pt x="243" y="719"/>
                  <a:pt x="243" y="719"/>
                  <a:pt x="245" y="719"/>
                </a:cubicBezTo>
                <a:cubicBezTo>
                  <a:pt x="245" y="719"/>
                  <a:pt x="245" y="719"/>
                  <a:pt x="245" y="719"/>
                </a:cubicBezTo>
                <a:cubicBezTo>
                  <a:pt x="241" y="717"/>
                  <a:pt x="241" y="717"/>
                  <a:pt x="239" y="717"/>
                </a:cubicBezTo>
                <a:cubicBezTo>
                  <a:pt x="238" y="717"/>
                  <a:pt x="238" y="716"/>
                  <a:pt x="236" y="716"/>
                </a:cubicBezTo>
                <a:cubicBezTo>
                  <a:pt x="236" y="716"/>
                  <a:pt x="230" y="713"/>
                  <a:pt x="227" y="712"/>
                </a:cubicBezTo>
                <a:cubicBezTo>
                  <a:pt x="226" y="712"/>
                  <a:pt x="226" y="712"/>
                  <a:pt x="225" y="711"/>
                </a:cubicBezTo>
                <a:cubicBezTo>
                  <a:pt x="218" y="708"/>
                  <a:pt x="218" y="708"/>
                  <a:pt x="217" y="707"/>
                </a:cubicBezTo>
                <a:cubicBezTo>
                  <a:pt x="217" y="707"/>
                  <a:pt x="216" y="707"/>
                  <a:pt x="215" y="706"/>
                </a:cubicBezTo>
                <a:cubicBezTo>
                  <a:pt x="214" y="706"/>
                  <a:pt x="212" y="705"/>
                  <a:pt x="210" y="704"/>
                </a:cubicBezTo>
                <a:cubicBezTo>
                  <a:pt x="210" y="704"/>
                  <a:pt x="209" y="704"/>
                  <a:pt x="209" y="703"/>
                </a:cubicBezTo>
                <a:cubicBezTo>
                  <a:pt x="209" y="703"/>
                  <a:pt x="209" y="704"/>
                  <a:pt x="208" y="703"/>
                </a:cubicBezTo>
                <a:cubicBezTo>
                  <a:pt x="203" y="700"/>
                  <a:pt x="196" y="695"/>
                  <a:pt x="196" y="695"/>
                </a:cubicBezTo>
                <a:cubicBezTo>
                  <a:pt x="195" y="695"/>
                  <a:pt x="194" y="694"/>
                  <a:pt x="194" y="694"/>
                </a:cubicBezTo>
                <a:cubicBezTo>
                  <a:pt x="193" y="694"/>
                  <a:pt x="193" y="694"/>
                  <a:pt x="192" y="693"/>
                </a:cubicBezTo>
                <a:cubicBezTo>
                  <a:pt x="190" y="692"/>
                  <a:pt x="187" y="691"/>
                  <a:pt x="184" y="689"/>
                </a:cubicBezTo>
                <a:cubicBezTo>
                  <a:pt x="184" y="689"/>
                  <a:pt x="184" y="689"/>
                  <a:pt x="183" y="688"/>
                </a:cubicBezTo>
                <a:cubicBezTo>
                  <a:pt x="182" y="688"/>
                  <a:pt x="181" y="687"/>
                  <a:pt x="180" y="686"/>
                </a:cubicBezTo>
                <a:cubicBezTo>
                  <a:pt x="181" y="686"/>
                  <a:pt x="181" y="686"/>
                  <a:pt x="182" y="686"/>
                </a:cubicBezTo>
                <a:cubicBezTo>
                  <a:pt x="180" y="685"/>
                  <a:pt x="178" y="684"/>
                  <a:pt x="176" y="682"/>
                </a:cubicBezTo>
                <a:cubicBezTo>
                  <a:pt x="173" y="680"/>
                  <a:pt x="171" y="678"/>
                  <a:pt x="168" y="676"/>
                </a:cubicBezTo>
                <a:cubicBezTo>
                  <a:pt x="168" y="675"/>
                  <a:pt x="168" y="675"/>
                  <a:pt x="166" y="674"/>
                </a:cubicBezTo>
                <a:cubicBezTo>
                  <a:pt x="166" y="674"/>
                  <a:pt x="166" y="674"/>
                  <a:pt x="166" y="674"/>
                </a:cubicBezTo>
                <a:cubicBezTo>
                  <a:pt x="166" y="674"/>
                  <a:pt x="166" y="674"/>
                  <a:pt x="166" y="674"/>
                </a:cubicBezTo>
                <a:cubicBezTo>
                  <a:pt x="166" y="674"/>
                  <a:pt x="166" y="674"/>
                  <a:pt x="166" y="674"/>
                </a:cubicBezTo>
                <a:cubicBezTo>
                  <a:pt x="166" y="674"/>
                  <a:pt x="166" y="674"/>
                  <a:pt x="166" y="674"/>
                </a:cubicBezTo>
                <a:cubicBezTo>
                  <a:pt x="166" y="674"/>
                  <a:pt x="166" y="674"/>
                  <a:pt x="166" y="674"/>
                </a:cubicBezTo>
                <a:cubicBezTo>
                  <a:pt x="166" y="674"/>
                  <a:pt x="166" y="674"/>
                  <a:pt x="166" y="674"/>
                </a:cubicBezTo>
                <a:cubicBezTo>
                  <a:pt x="166" y="674"/>
                  <a:pt x="166" y="674"/>
                  <a:pt x="166" y="674"/>
                </a:cubicBezTo>
                <a:cubicBezTo>
                  <a:pt x="166" y="674"/>
                  <a:pt x="166" y="674"/>
                  <a:pt x="167" y="675"/>
                </a:cubicBezTo>
                <a:cubicBezTo>
                  <a:pt x="165" y="675"/>
                  <a:pt x="165" y="675"/>
                  <a:pt x="161" y="671"/>
                </a:cubicBezTo>
                <a:cubicBezTo>
                  <a:pt x="160" y="671"/>
                  <a:pt x="159" y="670"/>
                  <a:pt x="158" y="669"/>
                </a:cubicBezTo>
                <a:cubicBezTo>
                  <a:pt x="158" y="669"/>
                  <a:pt x="158" y="669"/>
                  <a:pt x="160" y="670"/>
                </a:cubicBezTo>
                <a:cubicBezTo>
                  <a:pt x="161" y="670"/>
                  <a:pt x="161" y="671"/>
                  <a:pt x="162" y="671"/>
                </a:cubicBezTo>
                <a:cubicBezTo>
                  <a:pt x="162" y="671"/>
                  <a:pt x="163" y="671"/>
                  <a:pt x="163" y="671"/>
                </a:cubicBezTo>
                <a:cubicBezTo>
                  <a:pt x="162" y="670"/>
                  <a:pt x="162" y="670"/>
                  <a:pt x="161" y="670"/>
                </a:cubicBezTo>
                <a:cubicBezTo>
                  <a:pt x="161" y="669"/>
                  <a:pt x="161" y="669"/>
                  <a:pt x="159" y="668"/>
                </a:cubicBezTo>
                <a:cubicBezTo>
                  <a:pt x="158" y="667"/>
                  <a:pt x="158" y="667"/>
                  <a:pt x="154" y="663"/>
                </a:cubicBezTo>
                <a:cubicBezTo>
                  <a:pt x="153" y="663"/>
                  <a:pt x="153" y="662"/>
                  <a:pt x="152" y="662"/>
                </a:cubicBezTo>
                <a:cubicBezTo>
                  <a:pt x="152" y="662"/>
                  <a:pt x="153" y="662"/>
                  <a:pt x="153" y="662"/>
                </a:cubicBezTo>
                <a:cubicBezTo>
                  <a:pt x="154" y="662"/>
                  <a:pt x="154" y="662"/>
                  <a:pt x="154" y="661"/>
                </a:cubicBezTo>
                <a:cubicBezTo>
                  <a:pt x="155" y="661"/>
                  <a:pt x="155" y="661"/>
                  <a:pt x="157" y="662"/>
                </a:cubicBezTo>
                <a:cubicBezTo>
                  <a:pt x="155" y="660"/>
                  <a:pt x="153" y="657"/>
                  <a:pt x="152" y="655"/>
                </a:cubicBezTo>
                <a:cubicBezTo>
                  <a:pt x="151" y="653"/>
                  <a:pt x="151" y="653"/>
                  <a:pt x="151" y="653"/>
                </a:cubicBezTo>
                <a:cubicBezTo>
                  <a:pt x="150" y="653"/>
                  <a:pt x="149" y="652"/>
                  <a:pt x="148" y="651"/>
                </a:cubicBezTo>
                <a:cubicBezTo>
                  <a:pt x="148" y="651"/>
                  <a:pt x="148" y="651"/>
                  <a:pt x="147" y="651"/>
                </a:cubicBezTo>
                <a:cubicBezTo>
                  <a:pt x="147" y="650"/>
                  <a:pt x="146" y="650"/>
                  <a:pt x="145" y="648"/>
                </a:cubicBezTo>
                <a:cubicBezTo>
                  <a:pt x="142" y="646"/>
                  <a:pt x="139" y="645"/>
                  <a:pt x="137" y="643"/>
                </a:cubicBezTo>
                <a:cubicBezTo>
                  <a:pt x="138" y="643"/>
                  <a:pt x="138" y="643"/>
                  <a:pt x="139" y="643"/>
                </a:cubicBezTo>
                <a:cubicBezTo>
                  <a:pt x="145" y="646"/>
                  <a:pt x="145" y="646"/>
                  <a:pt x="146" y="644"/>
                </a:cubicBezTo>
                <a:cubicBezTo>
                  <a:pt x="137" y="630"/>
                  <a:pt x="137" y="628"/>
                  <a:pt x="137" y="627"/>
                </a:cubicBezTo>
                <a:cubicBezTo>
                  <a:pt x="138" y="628"/>
                  <a:pt x="139" y="630"/>
                  <a:pt x="140" y="631"/>
                </a:cubicBezTo>
                <a:cubicBezTo>
                  <a:pt x="137" y="619"/>
                  <a:pt x="125" y="611"/>
                  <a:pt x="127" y="597"/>
                </a:cubicBezTo>
                <a:cubicBezTo>
                  <a:pt x="128" y="597"/>
                  <a:pt x="129" y="597"/>
                  <a:pt x="130" y="597"/>
                </a:cubicBezTo>
                <a:cubicBezTo>
                  <a:pt x="130" y="596"/>
                  <a:pt x="131" y="594"/>
                  <a:pt x="131" y="593"/>
                </a:cubicBezTo>
                <a:cubicBezTo>
                  <a:pt x="133" y="594"/>
                  <a:pt x="136" y="594"/>
                  <a:pt x="138" y="594"/>
                </a:cubicBezTo>
                <a:cubicBezTo>
                  <a:pt x="138" y="593"/>
                  <a:pt x="138" y="592"/>
                  <a:pt x="137" y="591"/>
                </a:cubicBezTo>
                <a:cubicBezTo>
                  <a:pt x="138" y="590"/>
                  <a:pt x="138" y="590"/>
                  <a:pt x="138" y="590"/>
                </a:cubicBezTo>
                <a:cubicBezTo>
                  <a:pt x="137" y="585"/>
                  <a:pt x="137" y="585"/>
                  <a:pt x="137" y="584"/>
                </a:cubicBezTo>
                <a:cubicBezTo>
                  <a:pt x="137" y="583"/>
                  <a:pt x="138" y="583"/>
                  <a:pt x="138" y="583"/>
                </a:cubicBezTo>
                <a:cubicBezTo>
                  <a:pt x="136" y="579"/>
                  <a:pt x="136" y="578"/>
                  <a:pt x="136" y="575"/>
                </a:cubicBezTo>
                <a:cubicBezTo>
                  <a:pt x="136" y="575"/>
                  <a:pt x="136" y="575"/>
                  <a:pt x="136" y="575"/>
                </a:cubicBezTo>
                <a:cubicBezTo>
                  <a:pt x="136" y="572"/>
                  <a:pt x="134" y="569"/>
                  <a:pt x="133" y="566"/>
                </a:cubicBezTo>
                <a:cubicBezTo>
                  <a:pt x="133" y="566"/>
                  <a:pt x="133" y="566"/>
                  <a:pt x="133" y="564"/>
                </a:cubicBezTo>
                <a:cubicBezTo>
                  <a:pt x="133" y="561"/>
                  <a:pt x="132" y="559"/>
                  <a:pt x="131" y="557"/>
                </a:cubicBezTo>
                <a:cubicBezTo>
                  <a:pt x="131" y="557"/>
                  <a:pt x="131" y="556"/>
                  <a:pt x="130" y="555"/>
                </a:cubicBezTo>
                <a:cubicBezTo>
                  <a:pt x="130" y="554"/>
                  <a:pt x="130" y="554"/>
                  <a:pt x="129" y="553"/>
                </a:cubicBezTo>
                <a:cubicBezTo>
                  <a:pt x="129" y="552"/>
                  <a:pt x="129" y="552"/>
                  <a:pt x="128" y="550"/>
                </a:cubicBezTo>
                <a:cubicBezTo>
                  <a:pt x="127" y="548"/>
                  <a:pt x="126" y="545"/>
                  <a:pt x="126" y="543"/>
                </a:cubicBezTo>
                <a:cubicBezTo>
                  <a:pt x="126" y="543"/>
                  <a:pt x="126" y="543"/>
                  <a:pt x="129" y="535"/>
                </a:cubicBezTo>
                <a:cubicBezTo>
                  <a:pt x="129" y="534"/>
                  <a:pt x="130" y="534"/>
                  <a:pt x="130" y="534"/>
                </a:cubicBezTo>
                <a:cubicBezTo>
                  <a:pt x="130" y="533"/>
                  <a:pt x="131" y="533"/>
                  <a:pt x="131" y="532"/>
                </a:cubicBezTo>
                <a:cubicBezTo>
                  <a:pt x="131" y="532"/>
                  <a:pt x="132" y="525"/>
                  <a:pt x="133" y="522"/>
                </a:cubicBezTo>
                <a:cubicBezTo>
                  <a:pt x="134" y="519"/>
                  <a:pt x="134" y="519"/>
                  <a:pt x="133" y="516"/>
                </a:cubicBezTo>
                <a:moveTo>
                  <a:pt x="19" y="357"/>
                </a:moveTo>
                <a:cubicBezTo>
                  <a:pt x="20" y="357"/>
                  <a:pt x="20" y="357"/>
                  <a:pt x="20" y="357"/>
                </a:cubicBezTo>
                <a:cubicBezTo>
                  <a:pt x="19" y="357"/>
                  <a:pt x="19" y="356"/>
                  <a:pt x="19" y="356"/>
                </a:cubicBezTo>
                <a:cubicBezTo>
                  <a:pt x="19" y="355"/>
                  <a:pt x="19" y="353"/>
                  <a:pt x="19" y="352"/>
                </a:cubicBezTo>
                <a:cubicBezTo>
                  <a:pt x="17" y="353"/>
                  <a:pt x="17" y="353"/>
                  <a:pt x="17" y="353"/>
                </a:cubicBezTo>
                <a:cubicBezTo>
                  <a:pt x="16" y="353"/>
                  <a:pt x="16" y="353"/>
                  <a:pt x="16" y="353"/>
                </a:cubicBezTo>
                <a:cubicBezTo>
                  <a:pt x="16" y="352"/>
                  <a:pt x="16" y="352"/>
                  <a:pt x="15" y="351"/>
                </a:cubicBezTo>
                <a:cubicBezTo>
                  <a:pt x="15" y="351"/>
                  <a:pt x="15" y="351"/>
                  <a:pt x="15" y="351"/>
                </a:cubicBezTo>
                <a:cubicBezTo>
                  <a:pt x="14" y="352"/>
                  <a:pt x="14" y="353"/>
                  <a:pt x="14" y="353"/>
                </a:cubicBezTo>
                <a:cubicBezTo>
                  <a:pt x="13" y="353"/>
                  <a:pt x="13" y="353"/>
                  <a:pt x="13" y="353"/>
                </a:cubicBezTo>
                <a:cubicBezTo>
                  <a:pt x="13" y="353"/>
                  <a:pt x="13" y="353"/>
                  <a:pt x="12" y="352"/>
                </a:cubicBezTo>
                <a:cubicBezTo>
                  <a:pt x="12" y="351"/>
                  <a:pt x="12" y="351"/>
                  <a:pt x="12" y="351"/>
                </a:cubicBezTo>
                <a:cubicBezTo>
                  <a:pt x="12" y="350"/>
                  <a:pt x="12" y="350"/>
                  <a:pt x="11" y="349"/>
                </a:cubicBezTo>
                <a:cubicBezTo>
                  <a:pt x="11" y="348"/>
                  <a:pt x="11" y="348"/>
                  <a:pt x="11" y="348"/>
                </a:cubicBezTo>
                <a:cubicBezTo>
                  <a:pt x="11" y="348"/>
                  <a:pt x="11" y="348"/>
                  <a:pt x="11" y="348"/>
                </a:cubicBezTo>
                <a:cubicBezTo>
                  <a:pt x="10" y="348"/>
                  <a:pt x="10" y="348"/>
                  <a:pt x="10" y="348"/>
                </a:cubicBezTo>
                <a:cubicBezTo>
                  <a:pt x="10" y="348"/>
                  <a:pt x="10" y="347"/>
                  <a:pt x="9" y="347"/>
                </a:cubicBezTo>
                <a:cubicBezTo>
                  <a:pt x="9" y="347"/>
                  <a:pt x="9" y="347"/>
                  <a:pt x="8" y="348"/>
                </a:cubicBezTo>
                <a:cubicBezTo>
                  <a:pt x="8" y="350"/>
                  <a:pt x="8" y="353"/>
                  <a:pt x="8" y="355"/>
                </a:cubicBezTo>
                <a:cubicBezTo>
                  <a:pt x="8" y="359"/>
                  <a:pt x="8" y="360"/>
                  <a:pt x="8" y="360"/>
                </a:cubicBezTo>
                <a:cubicBezTo>
                  <a:pt x="9" y="360"/>
                  <a:pt x="9" y="360"/>
                  <a:pt x="9" y="360"/>
                </a:cubicBezTo>
                <a:cubicBezTo>
                  <a:pt x="9" y="360"/>
                  <a:pt x="9" y="360"/>
                  <a:pt x="10" y="358"/>
                </a:cubicBezTo>
                <a:cubicBezTo>
                  <a:pt x="10" y="357"/>
                  <a:pt x="11" y="357"/>
                  <a:pt x="11" y="357"/>
                </a:cubicBezTo>
                <a:cubicBezTo>
                  <a:pt x="11" y="357"/>
                  <a:pt x="11" y="357"/>
                  <a:pt x="12" y="358"/>
                </a:cubicBezTo>
                <a:cubicBezTo>
                  <a:pt x="12" y="358"/>
                  <a:pt x="12" y="358"/>
                  <a:pt x="12" y="358"/>
                </a:cubicBezTo>
                <a:cubicBezTo>
                  <a:pt x="12" y="358"/>
                  <a:pt x="12" y="358"/>
                  <a:pt x="12" y="358"/>
                </a:cubicBezTo>
                <a:cubicBezTo>
                  <a:pt x="12" y="357"/>
                  <a:pt x="12" y="357"/>
                  <a:pt x="13" y="358"/>
                </a:cubicBezTo>
                <a:cubicBezTo>
                  <a:pt x="14" y="358"/>
                  <a:pt x="15" y="357"/>
                  <a:pt x="15" y="357"/>
                </a:cubicBezTo>
                <a:cubicBezTo>
                  <a:pt x="16" y="357"/>
                  <a:pt x="16" y="357"/>
                  <a:pt x="16" y="357"/>
                </a:cubicBezTo>
                <a:cubicBezTo>
                  <a:pt x="17" y="358"/>
                  <a:pt x="18" y="358"/>
                  <a:pt x="18" y="358"/>
                </a:cubicBezTo>
                <a:cubicBezTo>
                  <a:pt x="19" y="358"/>
                  <a:pt x="19" y="358"/>
                  <a:pt x="19" y="358"/>
                </a:cubicBezTo>
                <a:cubicBezTo>
                  <a:pt x="19" y="358"/>
                  <a:pt x="19" y="358"/>
                  <a:pt x="19" y="357"/>
                </a:cubicBezTo>
                <a:moveTo>
                  <a:pt x="4" y="358"/>
                </a:moveTo>
                <a:cubicBezTo>
                  <a:pt x="4" y="357"/>
                  <a:pt x="4" y="355"/>
                  <a:pt x="4" y="355"/>
                </a:cubicBezTo>
                <a:cubicBezTo>
                  <a:pt x="4" y="354"/>
                  <a:pt x="4" y="354"/>
                  <a:pt x="4" y="354"/>
                </a:cubicBezTo>
                <a:cubicBezTo>
                  <a:pt x="4" y="354"/>
                  <a:pt x="4" y="353"/>
                  <a:pt x="4" y="353"/>
                </a:cubicBezTo>
                <a:cubicBezTo>
                  <a:pt x="4" y="353"/>
                  <a:pt x="4" y="353"/>
                  <a:pt x="4" y="353"/>
                </a:cubicBezTo>
                <a:cubicBezTo>
                  <a:pt x="3" y="353"/>
                  <a:pt x="3" y="352"/>
                  <a:pt x="3" y="352"/>
                </a:cubicBezTo>
                <a:cubicBezTo>
                  <a:pt x="3" y="356"/>
                  <a:pt x="3" y="356"/>
                  <a:pt x="3" y="356"/>
                </a:cubicBezTo>
                <a:cubicBezTo>
                  <a:pt x="3" y="356"/>
                  <a:pt x="3" y="356"/>
                  <a:pt x="3" y="356"/>
                </a:cubicBezTo>
                <a:cubicBezTo>
                  <a:pt x="3" y="356"/>
                  <a:pt x="3" y="356"/>
                  <a:pt x="3" y="356"/>
                </a:cubicBezTo>
                <a:cubicBezTo>
                  <a:pt x="3" y="356"/>
                  <a:pt x="4" y="357"/>
                  <a:pt x="4" y="357"/>
                </a:cubicBezTo>
                <a:cubicBezTo>
                  <a:pt x="4" y="358"/>
                  <a:pt x="4" y="359"/>
                  <a:pt x="4" y="360"/>
                </a:cubicBezTo>
                <a:cubicBezTo>
                  <a:pt x="4" y="360"/>
                  <a:pt x="4" y="360"/>
                  <a:pt x="4" y="360"/>
                </a:cubicBezTo>
                <a:cubicBezTo>
                  <a:pt x="4" y="360"/>
                  <a:pt x="4" y="360"/>
                  <a:pt x="4" y="358"/>
                </a:cubicBezTo>
                <a:moveTo>
                  <a:pt x="4" y="343"/>
                </a:moveTo>
                <a:cubicBezTo>
                  <a:pt x="5" y="343"/>
                  <a:pt x="6" y="343"/>
                  <a:pt x="7" y="343"/>
                </a:cubicBezTo>
                <a:cubicBezTo>
                  <a:pt x="7" y="342"/>
                  <a:pt x="7" y="336"/>
                  <a:pt x="6" y="335"/>
                </a:cubicBezTo>
                <a:cubicBezTo>
                  <a:pt x="6" y="335"/>
                  <a:pt x="6" y="335"/>
                  <a:pt x="6" y="335"/>
                </a:cubicBezTo>
                <a:cubicBezTo>
                  <a:pt x="5" y="335"/>
                  <a:pt x="5" y="335"/>
                  <a:pt x="5" y="335"/>
                </a:cubicBezTo>
                <a:cubicBezTo>
                  <a:pt x="5" y="335"/>
                  <a:pt x="5" y="335"/>
                  <a:pt x="5" y="335"/>
                </a:cubicBezTo>
                <a:cubicBezTo>
                  <a:pt x="5" y="335"/>
                  <a:pt x="5" y="335"/>
                  <a:pt x="4" y="327"/>
                </a:cubicBezTo>
                <a:cubicBezTo>
                  <a:pt x="4" y="325"/>
                  <a:pt x="4" y="325"/>
                  <a:pt x="4" y="324"/>
                </a:cubicBezTo>
                <a:cubicBezTo>
                  <a:pt x="5" y="323"/>
                  <a:pt x="5" y="323"/>
                  <a:pt x="4" y="323"/>
                </a:cubicBezTo>
                <a:cubicBezTo>
                  <a:pt x="4" y="323"/>
                  <a:pt x="4" y="323"/>
                  <a:pt x="4" y="323"/>
                </a:cubicBezTo>
                <a:cubicBezTo>
                  <a:pt x="4" y="323"/>
                  <a:pt x="4" y="323"/>
                  <a:pt x="4" y="323"/>
                </a:cubicBezTo>
                <a:cubicBezTo>
                  <a:pt x="4" y="323"/>
                  <a:pt x="4" y="323"/>
                  <a:pt x="4" y="323"/>
                </a:cubicBezTo>
                <a:cubicBezTo>
                  <a:pt x="4" y="323"/>
                  <a:pt x="4" y="323"/>
                  <a:pt x="4" y="324"/>
                </a:cubicBezTo>
                <a:cubicBezTo>
                  <a:pt x="4" y="323"/>
                  <a:pt x="4" y="323"/>
                  <a:pt x="4" y="323"/>
                </a:cubicBezTo>
                <a:cubicBezTo>
                  <a:pt x="4" y="323"/>
                  <a:pt x="4" y="323"/>
                  <a:pt x="4" y="323"/>
                </a:cubicBezTo>
                <a:cubicBezTo>
                  <a:pt x="3" y="323"/>
                  <a:pt x="3" y="323"/>
                  <a:pt x="3" y="323"/>
                </a:cubicBezTo>
                <a:cubicBezTo>
                  <a:pt x="3" y="323"/>
                  <a:pt x="2" y="331"/>
                  <a:pt x="3" y="332"/>
                </a:cubicBezTo>
                <a:cubicBezTo>
                  <a:pt x="3" y="331"/>
                  <a:pt x="3" y="330"/>
                  <a:pt x="3" y="329"/>
                </a:cubicBezTo>
                <a:cubicBezTo>
                  <a:pt x="4" y="329"/>
                  <a:pt x="3" y="332"/>
                  <a:pt x="3" y="334"/>
                </a:cubicBezTo>
                <a:cubicBezTo>
                  <a:pt x="3" y="335"/>
                  <a:pt x="3" y="337"/>
                  <a:pt x="4" y="337"/>
                </a:cubicBezTo>
                <a:cubicBezTo>
                  <a:pt x="4" y="337"/>
                  <a:pt x="4" y="337"/>
                  <a:pt x="4" y="337"/>
                </a:cubicBezTo>
                <a:cubicBezTo>
                  <a:pt x="4" y="337"/>
                  <a:pt x="4" y="337"/>
                  <a:pt x="4" y="339"/>
                </a:cubicBezTo>
                <a:cubicBezTo>
                  <a:pt x="4" y="339"/>
                  <a:pt x="4" y="342"/>
                  <a:pt x="4" y="343"/>
                </a:cubicBezTo>
                <a:moveTo>
                  <a:pt x="287" y="80"/>
                </a:moveTo>
                <a:cubicBezTo>
                  <a:pt x="287" y="79"/>
                  <a:pt x="288" y="78"/>
                  <a:pt x="289" y="77"/>
                </a:cubicBezTo>
                <a:cubicBezTo>
                  <a:pt x="289" y="76"/>
                  <a:pt x="289" y="76"/>
                  <a:pt x="289" y="75"/>
                </a:cubicBezTo>
                <a:cubicBezTo>
                  <a:pt x="288" y="75"/>
                  <a:pt x="288" y="75"/>
                  <a:pt x="287" y="74"/>
                </a:cubicBezTo>
                <a:cubicBezTo>
                  <a:pt x="289" y="71"/>
                  <a:pt x="289" y="71"/>
                  <a:pt x="290" y="70"/>
                </a:cubicBezTo>
                <a:cubicBezTo>
                  <a:pt x="289" y="70"/>
                  <a:pt x="288" y="70"/>
                  <a:pt x="287" y="70"/>
                </a:cubicBezTo>
                <a:cubicBezTo>
                  <a:pt x="286" y="70"/>
                  <a:pt x="286" y="70"/>
                  <a:pt x="286" y="70"/>
                </a:cubicBezTo>
                <a:cubicBezTo>
                  <a:pt x="284" y="70"/>
                  <a:pt x="282" y="72"/>
                  <a:pt x="280" y="72"/>
                </a:cubicBezTo>
                <a:cubicBezTo>
                  <a:pt x="279" y="72"/>
                  <a:pt x="279" y="72"/>
                  <a:pt x="278" y="72"/>
                </a:cubicBezTo>
                <a:cubicBezTo>
                  <a:pt x="278" y="71"/>
                  <a:pt x="277" y="71"/>
                  <a:pt x="276" y="71"/>
                </a:cubicBezTo>
                <a:cubicBezTo>
                  <a:pt x="274" y="71"/>
                  <a:pt x="272" y="73"/>
                  <a:pt x="270" y="73"/>
                </a:cubicBezTo>
                <a:cubicBezTo>
                  <a:pt x="270" y="73"/>
                  <a:pt x="269" y="73"/>
                  <a:pt x="268" y="73"/>
                </a:cubicBezTo>
                <a:cubicBezTo>
                  <a:pt x="268" y="72"/>
                  <a:pt x="269" y="72"/>
                  <a:pt x="269" y="71"/>
                </a:cubicBezTo>
                <a:cubicBezTo>
                  <a:pt x="269" y="71"/>
                  <a:pt x="270" y="70"/>
                  <a:pt x="270" y="70"/>
                </a:cubicBezTo>
                <a:cubicBezTo>
                  <a:pt x="270" y="69"/>
                  <a:pt x="270" y="69"/>
                  <a:pt x="270" y="68"/>
                </a:cubicBezTo>
                <a:cubicBezTo>
                  <a:pt x="269" y="69"/>
                  <a:pt x="269" y="69"/>
                  <a:pt x="269" y="69"/>
                </a:cubicBezTo>
                <a:cubicBezTo>
                  <a:pt x="268" y="69"/>
                  <a:pt x="268" y="70"/>
                  <a:pt x="268" y="70"/>
                </a:cubicBezTo>
                <a:cubicBezTo>
                  <a:pt x="268" y="70"/>
                  <a:pt x="262" y="67"/>
                  <a:pt x="258" y="73"/>
                </a:cubicBezTo>
                <a:cubicBezTo>
                  <a:pt x="259" y="73"/>
                  <a:pt x="260" y="73"/>
                  <a:pt x="261" y="73"/>
                </a:cubicBezTo>
                <a:cubicBezTo>
                  <a:pt x="263" y="73"/>
                  <a:pt x="263" y="73"/>
                  <a:pt x="263" y="73"/>
                </a:cubicBezTo>
                <a:cubicBezTo>
                  <a:pt x="263" y="75"/>
                  <a:pt x="263" y="75"/>
                  <a:pt x="263" y="75"/>
                </a:cubicBezTo>
                <a:cubicBezTo>
                  <a:pt x="264" y="76"/>
                  <a:pt x="262" y="76"/>
                  <a:pt x="262" y="77"/>
                </a:cubicBezTo>
                <a:cubicBezTo>
                  <a:pt x="260" y="76"/>
                  <a:pt x="257" y="76"/>
                  <a:pt x="256" y="76"/>
                </a:cubicBezTo>
                <a:cubicBezTo>
                  <a:pt x="255" y="77"/>
                  <a:pt x="255" y="78"/>
                  <a:pt x="254" y="79"/>
                </a:cubicBezTo>
                <a:cubicBezTo>
                  <a:pt x="255" y="78"/>
                  <a:pt x="255" y="78"/>
                  <a:pt x="256" y="78"/>
                </a:cubicBezTo>
                <a:cubicBezTo>
                  <a:pt x="257" y="78"/>
                  <a:pt x="258" y="78"/>
                  <a:pt x="258" y="78"/>
                </a:cubicBezTo>
                <a:cubicBezTo>
                  <a:pt x="259" y="79"/>
                  <a:pt x="259" y="79"/>
                  <a:pt x="259" y="79"/>
                </a:cubicBezTo>
                <a:cubicBezTo>
                  <a:pt x="258" y="80"/>
                  <a:pt x="257" y="81"/>
                  <a:pt x="256" y="82"/>
                </a:cubicBezTo>
                <a:cubicBezTo>
                  <a:pt x="256" y="83"/>
                  <a:pt x="256" y="83"/>
                  <a:pt x="256" y="83"/>
                </a:cubicBezTo>
                <a:cubicBezTo>
                  <a:pt x="256" y="83"/>
                  <a:pt x="257" y="83"/>
                  <a:pt x="257" y="83"/>
                </a:cubicBezTo>
                <a:cubicBezTo>
                  <a:pt x="259" y="83"/>
                  <a:pt x="260" y="83"/>
                  <a:pt x="261" y="83"/>
                </a:cubicBezTo>
                <a:cubicBezTo>
                  <a:pt x="262" y="83"/>
                  <a:pt x="262" y="83"/>
                  <a:pt x="263" y="83"/>
                </a:cubicBezTo>
                <a:cubicBezTo>
                  <a:pt x="264" y="83"/>
                  <a:pt x="264" y="83"/>
                  <a:pt x="264" y="84"/>
                </a:cubicBezTo>
                <a:cubicBezTo>
                  <a:pt x="264" y="84"/>
                  <a:pt x="264" y="86"/>
                  <a:pt x="266" y="86"/>
                </a:cubicBezTo>
                <a:cubicBezTo>
                  <a:pt x="267" y="86"/>
                  <a:pt x="268" y="86"/>
                  <a:pt x="269" y="86"/>
                </a:cubicBezTo>
                <a:cubicBezTo>
                  <a:pt x="270" y="85"/>
                  <a:pt x="270" y="85"/>
                  <a:pt x="272" y="83"/>
                </a:cubicBezTo>
                <a:cubicBezTo>
                  <a:pt x="273" y="83"/>
                  <a:pt x="275" y="82"/>
                  <a:pt x="275" y="82"/>
                </a:cubicBezTo>
                <a:cubicBezTo>
                  <a:pt x="276" y="82"/>
                  <a:pt x="277" y="82"/>
                  <a:pt x="277" y="81"/>
                </a:cubicBezTo>
                <a:cubicBezTo>
                  <a:pt x="278" y="80"/>
                  <a:pt x="279" y="80"/>
                  <a:pt x="281" y="80"/>
                </a:cubicBezTo>
                <a:cubicBezTo>
                  <a:pt x="282" y="79"/>
                  <a:pt x="282" y="79"/>
                  <a:pt x="287" y="80"/>
                </a:cubicBezTo>
                <a:moveTo>
                  <a:pt x="103" y="171"/>
                </a:moveTo>
                <a:cubicBezTo>
                  <a:pt x="104" y="170"/>
                  <a:pt x="104" y="170"/>
                  <a:pt x="104" y="170"/>
                </a:cubicBezTo>
                <a:cubicBezTo>
                  <a:pt x="104" y="169"/>
                  <a:pt x="104" y="169"/>
                  <a:pt x="104" y="168"/>
                </a:cubicBezTo>
                <a:cubicBezTo>
                  <a:pt x="104" y="168"/>
                  <a:pt x="104" y="168"/>
                  <a:pt x="104" y="168"/>
                </a:cubicBezTo>
                <a:cubicBezTo>
                  <a:pt x="103" y="168"/>
                  <a:pt x="103" y="164"/>
                  <a:pt x="103" y="164"/>
                </a:cubicBezTo>
                <a:cubicBezTo>
                  <a:pt x="103" y="163"/>
                  <a:pt x="103" y="163"/>
                  <a:pt x="101" y="162"/>
                </a:cubicBezTo>
                <a:cubicBezTo>
                  <a:pt x="101" y="162"/>
                  <a:pt x="101" y="162"/>
                  <a:pt x="101" y="161"/>
                </a:cubicBezTo>
                <a:cubicBezTo>
                  <a:pt x="104" y="158"/>
                  <a:pt x="104" y="158"/>
                  <a:pt x="104" y="158"/>
                </a:cubicBezTo>
                <a:cubicBezTo>
                  <a:pt x="105" y="157"/>
                  <a:pt x="106" y="157"/>
                  <a:pt x="106" y="157"/>
                </a:cubicBezTo>
                <a:cubicBezTo>
                  <a:pt x="108" y="155"/>
                  <a:pt x="108" y="154"/>
                  <a:pt x="108" y="153"/>
                </a:cubicBezTo>
                <a:cubicBezTo>
                  <a:pt x="108" y="152"/>
                  <a:pt x="108" y="152"/>
                  <a:pt x="108" y="152"/>
                </a:cubicBezTo>
                <a:cubicBezTo>
                  <a:pt x="108" y="152"/>
                  <a:pt x="106" y="153"/>
                  <a:pt x="106" y="153"/>
                </a:cubicBezTo>
                <a:cubicBezTo>
                  <a:pt x="104" y="155"/>
                  <a:pt x="104" y="157"/>
                  <a:pt x="102" y="158"/>
                </a:cubicBezTo>
                <a:cubicBezTo>
                  <a:pt x="99" y="162"/>
                  <a:pt x="95" y="165"/>
                  <a:pt x="92" y="168"/>
                </a:cubicBezTo>
                <a:cubicBezTo>
                  <a:pt x="90" y="170"/>
                  <a:pt x="90" y="170"/>
                  <a:pt x="88" y="174"/>
                </a:cubicBezTo>
                <a:cubicBezTo>
                  <a:pt x="90" y="175"/>
                  <a:pt x="92" y="175"/>
                  <a:pt x="94" y="175"/>
                </a:cubicBezTo>
                <a:cubicBezTo>
                  <a:pt x="95" y="175"/>
                  <a:pt x="95" y="175"/>
                  <a:pt x="95" y="177"/>
                </a:cubicBezTo>
                <a:cubicBezTo>
                  <a:pt x="94" y="180"/>
                  <a:pt x="95" y="181"/>
                  <a:pt x="95" y="182"/>
                </a:cubicBezTo>
                <a:cubicBezTo>
                  <a:pt x="96" y="181"/>
                  <a:pt x="96" y="181"/>
                  <a:pt x="96" y="181"/>
                </a:cubicBezTo>
                <a:cubicBezTo>
                  <a:pt x="97" y="181"/>
                  <a:pt x="97" y="180"/>
                  <a:pt x="99" y="176"/>
                </a:cubicBezTo>
                <a:cubicBezTo>
                  <a:pt x="101" y="173"/>
                  <a:pt x="101" y="173"/>
                  <a:pt x="103" y="171"/>
                </a:cubicBezTo>
                <a:moveTo>
                  <a:pt x="89" y="162"/>
                </a:moveTo>
                <a:cubicBezTo>
                  <a:pt x="89" y="162"/>
                  <a:pt x="89" y="162"/>
                  <a:pt x="89" y="162"/>
                </a:cubicBezTo>
                <a:cubicBezTo>
                  <a:pt x="89" y="162"/>
                  <a:pt x="89" y="161"/>
                  <a:pt x="88" y="161"/>
                </a:cubicBezTo>
                <a:cubicBezTo>
                  <a:pt x="88" y="161"/>
                  <a:pt x="88" y="161"/>
                  <a:pt x="88" y="161"/>
                </a:cubicBezTo>
                <a:cubicBezTo>
                  <a:pt x="88" y="160"/>
                  <a:pt x="88" y="160"/>
                  <a:pt x="88" y="159"/>
                </a:cubicBezTo>
                <a:cubicBezTo>
                  <a:pt x="88" y="158"/>
                  <a:pt x="88" y="158"/>
                  <a:pt x="88" y="158"/>
                </a:cubicBezTo>
                <a:cubicBezTo>
                  <a:pt x="88" y="158"/>
                  <a:pt x="88" y="158"/>
                  <a:pt x="88" y="158"/>
                </a:cubicBezTo>
                <a:cubicBezTo>
                  <a:pt x="87" y="158"/>
                  <a:pt x="87" y="159"/>
                  <a:pt x="86" y="159"/>
                </a:cubicBezTo>
                <a:cubicBezTo>
                  <a:pt x="86" y="159"/>
                  <a:pt x="86" y="160"/>
                  <a:pt x="86" y="160"/>
                </a:cubicBezTo>
                <a:cubicBezTo>
                  <a:pt x="86" y="161"/>
                  <a:pt x="86" y="161"/>
                  <a:pt x="86" y="162"/>
                </a:cubicBezTo>
                <a:cubicBezTo>
                  <a:pt x="85" y="165"/>
                  <a:pt x="85" y="165"/>
                  <a:pt x="85" y="165"/>
                </a:cubicBezTo>
                <a:cubicBezTo>
                  <a:pt x="85" y="166"/>
                  <a:pt x="85" y="166"/>
                  <a:pt x="89" y="162"/>
                </a:cubicBezTo>
                <a:moveTo>
                  <a:pt x="363" y="4"/>
                </a:moveTo>
                <a:cubicBezTo>
                  <a:pt x="363" y="3"/>
                  <a:pt x="363" y="3"/>
                  <a:pt x="363" y="3"/>
                </a:cubicBezTo>
                <a:cubicBezTo>
                  <a:pt x="363" y="3"/>
                  <a:pt x="363" y="3"/>
                  <a:pt x="362" y="3"/>
                </a:cubicBezTo>
                <a:cubicBezTo>
                  <a:pt x="362" y="3"/>
                  <a:pt x="362" y="3"/>
                  <a:pt x="362" y="3"/>
                </a:cubicBezTo>
                <a:cubicBezTo>
                  <a:pt x="362" y="3"/>
                  <a:pt x="362" y="3"/>
                  <a:pt x="362" y="3"/>
                </a:cubicBezTo>
                <a:cubicBezTo>
                  <a:pt x="362" y="3"/>
                  <a:pt x="362" y="3"/>
                  <a:pt x="362" y="3"/>
                </a:cubicBezTo>
                <a:cubicBezTo>
                  <a:pt x="362" y="3"/>
                  <a:pt x="362" y="3"/>
                  <a:pt x="362" y="3"/>
                </a:cubicBezTo>
                <a:cubicBezTo>
                  <a:pt x="362" y="3"/>
                  <a:pt x="362" y="3"/>
                  <a:pt x="362" y="3"/>
                </a:cubicBezTo>
                <a:cubicBezTo>
                  <a:pt x="362" y="3"/>
                  <a:pt x="362" y="3"/>
                  <a:pt x="362" y="3"/>
                </a:cubicBezTo>
                <a:cubicBezTo>
                  <a:pt x="362" y="3"/>
                  <a:pt x="362" y="3"/>
                  <a:pt x="362" y="3"/>
                </a:cubicBezTo>
                <a:cubicBezTo>
                  <a:pt x="362" y="3"/>
                  <a:pt x="362" y="3"/>
                  <a:pt x="362" y="3"/>
                </a:cubicBezTo>
                <a:cubicBezTo>
                  <a:pt x="362" y="3"/>
                  <a:pt x="362" y="3"/>
                  <a:pt x="361" y="3"/>
                </a:cubicBezTo>
                <a:cubicBezTo>
                  <a:pt x="361" y="3"/>
                  <a:pt x="356" y="4"/>
                  <a:pt x="354" y="4"/>
                </a:cubicBezTo>
                <a:cubicBezTo>
                  <a:pt x="354" y="4"/>
                  <a:pt x="354" y="4"/>
                  <a:pt x="354" y="4"/>
                </a:cubicBezTo>
                <a:cubicBezTo>
                  <a:pt x="354" y="4"/>
                  <a:pt x="354" y="4"/>
                  <a:pt x="354" y="4"/>
                </a:cubicBezTo>
                <a:cubicBezTo>
                  <a:pt x="354" y="4"/>
                  <a:pt x="354" y="4"/>
                  <a:pt x="354" y="4"/>
                </a:cubicBezTo>
                <a:cubicBezTo>
                  <a:pt x="354" y="4"/>
                  <a:pt x="354" y="4"/>
                  <a:pt x="354" y="4"/>
                </a:cubicBezTo>
                <a:cubicBezTo>
                  <a:pt x="354" y="4"/>
                  <a:pt x="354" y="4"/>
                  <a:pt x="354" y="4"/>
                </a:cubicBezTo>
                <a:cubicBezTo>
                  <a:pt x="354" y="4"/>
                  <a:pt x="354" y="4"/>
                  <a:pt x="354" y="4"/>
                </a:cubicBezTo>
                <a:cubicBezTo>
                  <a:pt x="354" y="4"/>
                  <a:pt x="354" y="4"/>
                  <a:pt x="354" y="4"/>
                </a:cubicBezTo>
                <a:cubicBezTo>
                  <a:pt x="354" y="4"/>
                  <a:pt x="354" y="4"/>
                  <a:pt x="353" y="4"/>
                </a:cubicBezTo>
                <a:cubicBezTo>
                  <a:pt x="351" y="5"/>
                  <a:pt x="349" y="5"/>
                  <a:pt x="348" y="6"/>
                </a:cubicBezTo>
                <a:cubicBezTo>
                  <a:pt x="350" y="5"/>
                  <a:pt x="352" y="5"/>
                  <a:pt x="354" y="4"/>
                </a:cubicBezTo>
                <a:cubicBezTo>
                  <a:pt x="354" y="4"/>
                  <a:pt x="355" y="4"/>
                  <a:pt x="355" y="4"/>
                </a:cubicBezTo>
                <a:cubicBezTo>
                  <a:pt x="358" y="3"/>
                  <a:pt x="358" y="3"/>
                  <a:pt x="360" y="3"/>
                </a:cubicBezTo>
                <a:cubicBezTo>
                  <a:pt x="359" y="3"/>
                  <a:pt x="359" y="3"/>
                  <a:pt x="359" y="3"/>
                </a:cubicBezTo>
                <a:cubicBezTo>
                  <a:pt x="357" y="3"/>
                  <a:pt x="354" y="3"/>
                  <a:pt x="352" y="4"/>
                </a:cubicBezTo>
                <a:cubicBezTo>
                  <a:pt x="354" y="3"/>
                  <a:pt x="354" y="3"/>
                  <a:pt x="355" y="3"/>
                </a:cubicBezTo>
                <a:cubicBezTo>
                  <a:pt x="355" y="3"/>
                  <a:pt x="355" y="3"/>
                  <a:pt x="356" y="3"/>
                </a:cubicBezTo>
                <a:cubicBezTo>
                  <a:pt x="357" y="3"/>
                  <a:pt x="357" y="3"/>
                  <a:pt x="357" y="3"/>
                </a:cubicBezTo>
                <a:cubicBezTo>
                  <a:pt x="357" y="3"/>
                  <a:pt x="357" y="3"/>
                  <a:pt x="357" y="3"/>
                </a:cubicBezTo>
                <a:cubicBezTo>
                  <a:pt x="357" y="3"/>
                  <a:pt x="356" y="3"/>
                  <a:pt x="356" y="3"/>
                </a:cubicBezTo>
                <a:cubicBezTo>
                  <a:pt x="355" y="3"/>
                  <a:pt x="355" y="3"/>
                  <a:pt x="354" y="3"/>
                </a:cubicBezTo>
                <a:cubicBezTo>
                  <a:pt x="354" y="3"/>
                  <a:pt x="353" y="3"/>
                  <a:pt x="352" y="3"/>
                </a:cubicBezTo>
                <a:cubicBezTo>
                  <a:pt x="352" y="3"/>
                  <a:pt x="352" y="3"/>
                  <a:pt x="352" y="3"/>
                </a:cubicBezTo>
                <a:cubicBezTo>
                  <a:pt x="352" y="3"/>
                  <a:pt x="352" y="3"/>
                  <a:pt x="352" y="3"/>
                </a:cubicBezTo>
                <a:cubicBezTo>
                  <a:pt x="352" y="3"/>
                  <a:pt x="352" y="3"/>
                  <a:pt x="352" y="3"/>
                </a:cubicBezTo>
                <a:cubicBezTo>
                  <a:pt x="352" y="3"/>
                  <a:pt x="352" y="3"/>
                  <a:pt x="352" y="3"/>
                </a:cubicBezTo>
                <a:cubicBezTo>
                  <a:pt x="352" y="3"/>
                  <a:pt x="352" y="3"/>
                  <a:pt x="352" y="3"/>
                </a:cubicBezTo>
                <a:cubicBezTo>
                  <a:pt x="352" y="3"/>
                  <a:pt x="352" y="3"/>
                  <a:pt x="352" y="3"/>
                </a:cubicBezTo>
                <a:cubicBezTo>
                  <a:pt x="352" y="3"/>
                  <a:pt x="352" y="3"/>
                  <a:pt x="352" y="3"/>
                </a:cubicBezTo>
                <a:cubicBezTo>
                  <a:pt x="352" y="3"/>
                  <a:pt x="352" y="3"/>
                  <a:pt x="351" y="3"/>
                </a:cubicBezTo>
                <a:cubicBezTo>
                  <a:pt x="351" y="3"/>
                  <a:pt x="351" y="3"/>
                  <a:pt x="351" y="3"/>
                </a:cubicBezTo>
                <a:cubicBezTo>
                  <a:pt x="351" y="3"/>
                  <a:pt x="351" y="3"/>
                  <a:pt x="351" y="3"/>
                </a:cubicBezTo>
                <a:cubicBezTo>
                  <a:pt x="351" y="3"/>
                  <a:pt x="351" y="3"/>
                  <a:pt x="351" y="3"/>
                </a:cubicBezTo>
                <a:cubicBezTo>
                  <a:pt x="351" y="3"/>
                  <a:pt x="351" y="3"/>
                  <a:pt x="351" y="3"/>
                </a:cubicBezTo>
                <a:cubicBezTo>
                  <a:pt x="351" y="3"/>
                  <a:pt x="351" y="3"/>
                  <a:pt x="351" y="3"/>
                </a:cubicBezTo>
                <a:cubicBezTo>
                  <a:pt x="351" y="3"/>
                  <a:pt x="351" y="3"/>
                  <a:pt x="351" y="3"/>
                </a:cubicBezTo>
                <a:cubicBezTo>
                  <a:pt x="351" y="3"/>
                  <a:pt x="351" y="3"/>
                  <a:pt x="351" y="3"/>
                </a:cubicBezTo>
                <a:cubicBezTo>
                  <a:pt x="351" y="3"/>
                  <a:pt x="351" y="3"/>
                  <a:pt x="351" y="3"/>
                </a:cubicBezTo>
                <a:cubicBezTo>
                  <a:pt x="351" y="3"/>
                  <a:pt x="350" y="3"/>
                  <a:pt x="350" y="3"/>
                </a:cubicBezTo>
                <a:cubicBezTo>
                  <a:pt x="351" y="3"/>
                  <a:pt x="353" y="2"/>
                  <a:pt x="355" y="2"/>
                </a:cubicBezTo>
                <a:cubicBezTo>
                  <a:pt x="356" y="2"/>
                  <a:pt x="356" y="2"/>
                  <a:pt x="358" y="2"/>
                </a:cubicBezTo>
                <a:cubicBezTo>
                  <a:pt x="359" y="2"/>
                  <a:pt x="359" y="2"/>
                  <a:pt x="359" y="2"/>
                </a:cubicBezTo>
                <a:cubicBezTo>
                  <a:pt x="359" y="2"/>
                  <a:pt x="360" y="2"/>
                  <a:pt x="361" y="2"/>
                </a:cubicBezTo>
                <a:cubicBezTo>
                  <a:pt x="362" y="2"/>
                  <a:pt x="362" y="2"/>
                  <a:pt x="364" y="2"/>
                </a:cubicBezTo>
                <a:cubicBezTo>
                  <a:pt x="364" y="2"/>
                  <a:pt x="365" y="2"/>
                  <a:pt x="365" y="1"/>
                </a:cubicBezTo>
                <a:cubicBezTo>
                  <a:pt x="365" y="1"/>
                  <a:pt x="365" y="1"/>
                  <a:pt x="365" y="1"/>
                </a:cubicBezTo>
                <a:cubicBezTo>
                  <a:pt x="365" y="1"/>
                  <a:pt x="365" y="1"/>
                  <a:pt x="365" y="1"/>
                </a:cubicBezTo>
                <a:cubicBezTo>
                  <a:pt x="366" y="1"/>
                  <a:pt x="366" y="1"/>
                  <a:pt x="366" y="1"/>
                </a:cubicBezTo>
                <a:cubicBezTo>
                  <a:pt x="366" y="1"/>
                  <a:pt x="366" y="1"/>
                  <a:pt x="366" y="1"/>
                </a:cubicBezTo>
                <a:cubicBezTo>
                  <a:pt x="366" y="1"/>
                  <a:pt x="365" y="1"/>
                  <a:pt x="366" y="1"/>
                </a:cubicBezTo>
                <a:cubicBezTo>
                  <a:pt x="366" y="1"/>
                  <a:pt x="366" y="1"/>
                  <a:pt x="366" y="1"/>
                </a:cubicBezTo>
                <a:cubicBezTo>
                  <a:pt x="365" y="1"/>
                  <a:pt x="365" y="1"/>
                  <a:pt x="365" y="1"/>
                </a:cubicBezTo>
                <a:cubicBezTo>
                  <a:pt x="365" y="1"/>
                  <a:pt x="365" y="1"/>
                  <a:pt x="365" y="1"/>
                </a:cubicBezTo>
                <a:cubicBezTo>
                  <a:pt x="365" y="1"/>
                  <a:pt x="365" y="1"/>
                  <a:pt x="365" y="1"/>
                </a:cubicBezTo>
                <a:cubicBezTo>
                  <a:pt x="364" y="1"/>
                  <a:pt x="364" y="1"/>
                  <a:pt x="364" y="1"/>
                </a:cubicBezTo>
                <a:cubicBezTo>
                  <a:pt x="363" y="1"/>
                  <a:pt x="363" y="1"/>
                  <a:pt x="363" y="1"/>
                </a:cubicBezTo>
                <a:cubicBezTo>
                  <a:pt x="364" y="1"/>
                  <a:pt x="364" y="1"/>
                  <a:pt x="364" y="1"/>
                </a:cubicBezTo>
                <a:cubicBezTo>
                  <a:pt x="364" y="1"/>
                  <a:pt x="364" y="1"/>
                  <a:pt x="365" y="1"/>
                </a:cubicBezTo>
                <a:cubicBezTo>
                  <a:pt x="365" y="1"/>
                  <a:pt x="366" y="1"/>
                  <a:pt x="366" y="1"/>
                </a:cubicBezTo>
                <a:cubicBezTo>
                  <a:pt x="367" y="1"/>
                  <a:pt x="367" y="1"/>
                  <a:pt x="368" y="1"/>
                </a:cubicBezTo>
                <a:cubicBezTo>
                  <a:pt x="369" y="1"/>
                  <a:pt x="370" y="0"/>
                  <a:pt x="370" y="0"/>
                </a:cubicBezTo>
                <a:cubicBezTo>
                  <a:pt x="370" y="0"/>
                  <a:pt x="370" y="0"/>
                  <a:pt x="370" y="0"/>
                </a:cubicBezTo>
                <a:cubicBezTo>
                  <a:pt x="370" y="0"/>
                  <a:pt x="370" y="0"/>
                  <a:pt x="370" y="0"/>
                </a:cubicBezTo>
                <a:cubicBezTo>
                  <a:pt x="370" y="0"/>
                  <a:pt x="370" y="0"/>
                  <a:pt x="369" y="0"/>
                </a:cubicBezTo>
                <a:cubicBezTo>
                  <a:pt x="369" y="0"/>
                  <a:pt x="368" y="0"/>
                  <a:pt x="367" y="0"/>
                </a:cubicBezTo>
                <a:cubicBezTo>
                  <a:pt x="367" y="0"/>
                  <a:pt x="367" y="0"/>
                  <a:pt x="367" y="0"/>
                </a:cubicBezTo>
                <a:cubicBezTo>
                  <a:pt x="367" y="0"/>
                  <a:pt x="367" y="0"/>
                  <a:pt x="367" y="0"/>
                </a:cubicBezTo>
                <a:cubicBezTo>
                  <a:pt x="365" y="0"/>
                  <a:pt x="363" y="1"/>
                  <a:pt x="362" y="1"/>
                </a:cubicBezTo>
                <a:cubicBezTo>
                  <a:pt x="361" y="1"/>
                  <a:pt x="361" y="1"/>
                  <a:pt x="362" y="0"/>
                </a:cubicBezTo>
                <a:cubicBezTo>
                  <a:pt x="362" y="0"/>
                  <a:pt x="363" y="0"/>
                  <a:pt x="363" y="0"/>
                </a:cubicBezTo>
                <a:cubicBezTo>
                  <a:pt x="363" y="0"/>
                  <a:pt x="362" y="0"/>
                  <a:pt x="361" y="0"/>
                </a:cubicBezTo>
                <a:cubicBezTo>
                  <a:pt x="361" y="0"/>
                  <a:pt x="361" y="0"/>
                  <a:pt x="361" y="0"/>
                </a:cubicBezTo>
                <a:cubicBezTo>
                  <a:pt x="360" y="0"/>
                  <a:pt x="360" y="0"/>
                  <a:pt x="360" y="0"/>
                </a:cubicBezTo>
                <a:cubicBezTo>
                  <a:pt x="360" y="0"/>
                  <a:pt x="360" y="0"/>
                  <a:pt x="360" y="0"/>
                </a:cubicBezTo>
                <a:cubicBezTo>
                  <a:pt x="359" y="0"/>
                  <a:pt x="359" y="1"/>
                  <a:pt x="358" y="1"/>
                </a:cubicBezTo>
                <a:cubicBezTo>
                  <a:pt x="357" y="1"/>
                  <a:pt x="357" y="1"/>
                  <a:pt x="357" y="1"/>
                </a:cubicBezTo>
                <a:cubicBezTo>
                  <a:pt x="357" y="1"/>
                  <a:pt x="357" y="1"/>
                  <a:pt x="357" y="1"/>
                </a:cubicBezTo>
                <a:cubicBezTo>
                  <a:pt x="357" y="1"/>
                  <a:pt x="357" y="1"/>
                  <a:pt x="357" y="1"/>
                </a:cubicBezTo>
                <a:cubicBezTo>
                  <a:pt x="356" y="1"/>
                  <a:pt x="356" y="1"/>
                  <a:pt x="356" y="1"/>
                </a:cubicBezTo>
                <a:cubicBezTo>
                  <a:pt x="356" y="1"/>
                  <a:pt x="356" y="1"/>
                  <a:pt x="356" y="1"/>
                </a:cubicBezTo>
                <a:cubicBezTo>
                  <a:pt x="355" y="1"/>
                  <a:pt x="354" y="1"/>
                  <a:pt x="353" y="1"/>
                </a:cubicBezTo>
                <a:cubicBezTo>
                  <a:pt x="353" y="1"/>
                  <a:pt x="353" y="1"/>
                  <a:pt x="353" y="1"/>
                </a:cubicBezTo>
                <a:cubicBezTo>
                  <a:pt x="354" y="1"/>
                  <a:pt x="354" y="1"/>
                  <a:pt x="354" y="1"/>
                </a:cubicBezTo>
                <a:cubicBezTo>
                  <a:pt x="354" y="1"/>
                  <a:pt x="354" y="1"/>
                  <a:pt x="354" y="1"/>
                </a:cubicBezTo>
                <a:cubicBezTo>
                  <a:pt x="354" y="1"/>
                  <a:pt x="354" y="1"/>
                  <a:pt x="354" y="1"/>
                </a:cubicBezTo>
                <a:cubicBezTo>
                  <a:pt x="354" y="1"/>
                  <a:pt x="354" y="1"/>
                  <a:pt x="354" y="1"/>
                </a:cubicBezTo>
                <a:cubicBezTo>
                  <a:pt x="354" y="1"/>
                  <a:pt x="354" y="1"/>
                  <a:pt x="354" y="1"/>
                </a:cubicBezTo>
                <a:cubicBezTo>
                  <a:pt x="355" y="1"/>
                  <a:pt x="355" y="1"/>
                  <a:pt x="355" y="1"/>
                </a:cubicBezTo>
                <a:cubicBezTo>
                  <a:pt x="355" y="1"/>
                  <a:pt x="355" y="1"/>
                  <a:pt x="355" y="1"/>
                </a:cubicBezTo>
                <a:cubicBezTo>
                  <a:pt x="355" y="1"/>
                  <a:pt x="355" y="1"/>
                  <a:pt x="355" y="1"/>
                </a:cubicBezTo>
                <a:cubicBezTo>
                  <a:pt x="355" y="1"/>
                  <a:pt x="355" y="1"/>
                  <a:pt x="355" y="1"/>
                </a:cubicBezTo>
                <a:cubicBezTo>
                  <a:pt x="355" y="1"/>
                  <a:pt x="355" y="1"/>
                  <a:pt x="355" y="1"/>
                </a:cubicBezTo>
                <a:cubicBezTo>
                  <a:pt x="355" y="1"/>
                  <a:pt x="355" y="1"/>
                  <a:pt x="355" y="1"/>
                </a:cubicBezTo>
                <a:cubicBezTo>
                  <a:pt x="355" y="1"/>
                  <a:pt x="355" y="1"/>
                  <a:pt x="355" y="1"/>
                </a:cubicBezTo>
                <a:cubicBezTo>
                  <a:pt x="354" y="1"/>
                  <a:pt x="354" y="1"/>
                  <a:pt x="354" y="1"/>
                </a:cubicBezTo>
                <a:cubicBezTo>
                  <a:pt x="352" y="1"/>
                  <a:pt x="352" y="1"/>
                  <a:pt x="352" y="1"/>
                </a:cubicBezTo>
                <a:cubicBezTo>
                  <a:pt x="352" y="1"/>
                  <a:pt x="352" y="1"/>
                  <a:pt x="352" y="1"/>
                </a:cubicBezTo>
                <a:cubicBezTo>
                  <a:pt x="351" y="1"/>
                  <a:pt x="351" y="1"/>
                  <a:pt x="351" y="1"/>
                </a:cubicBezTo>
                <a:cubicBezTo>
                  <a:pt x="351" y="1"/>
                  <a:pt x="351" y="1"/>
                  <a:pt x="351" y="1"/>
                </a:cubicBezTo>
                <a:cubicBezTo>
                  <a:pt x="350" y="1"/>
                  <a:pt x="350" y="1"/>
                  <a:pt x="350" y="1"/>
                </a:cubicBezTo>
                <a:cubicBezTo>
                  <a:pt x="350" y="2"/>
                  <a:pt x="350" y="2"/>
                  <a:pt x="350" y="2"/>
                </a:cubicBezTo>
                <a:cubicBezTo>
                  <a:pt x="350" y="2"/>
                  <a:pt x="350" y="2"/>
                  <a:pt x="350" y="2"/>
                </a:cubicBezTo>
                <a:cubicBezTo>
                  <a:pt x="350" y="2"/>
                  <a:pt x="350" y="2"/>
                  <a:pt x="350" y="2"/>
                </a:cubicBezTo>
                <a:cubicBezTo>
                  <a:pt x="350" y="2"/>
                  <a:pt x="350" y="2"/>
                  <a:pt x="350" y="2"/>
                </a:cubicBezTo>
                <a:cubicBezTo>
                  <a:pt x="349" y="2"/>
                  <a:pt x="349" y="2"/>
                  <a:pt x="349" y="2"/>
                </a:cubicBezTo>
                <a:cubicBezTo>
                  <a:pt x="348" y="2"/>
                  <a:pt x="348" y="2"/>
                  <a:pt x="348" y="2"/>
                </a:cubicBezTo>
                <a:cubicBezTo>
                  <a:pt x="347" y="2"/>
                  <a:pt x="347" y="2"/>
                  <a:pt x="347" y="2"/>
                </a:cubicBezTo>
                <a:cubicBezTo>
                  <a:pt x="347" y="2"/>
                  <a:pt x="347" y="2"/>
                  <a:pt x="347" y="2"/>
                </a:cubicBezTo>
                <a:cubicBezTo>
                  <a:pt x="346" y="2"/>
                  <a:pt x="346" y="2"/>
                  <a:pt x="346" y="2"/>
                </a:cubicBezTo>
                <a:cubicBezTo>
                  <a:pt x="344" y="2"/>
                  <a:pt x="344" y="2"/>
                  <a:pt x="344" y="2"/>
                </a:cubicBezTo>
                <a:cubicBezTo>
                  <a:pt x="345" y="2"/>
                  <a:pt x="345" y="2"/>
                  <a:pt x="345" y="2"/>
                </a:cubicBezTo>
                <a:cubicBezTo>
                  <a:pt x="345" y="2"/>
                  <a:pt x="345" y="2"/>
                  <a:pt x="345" y="2"/>
                </a:cubicBezTo>
                <a:cubicBezTo>
                  <a:pt x="345" y="2"/>
                  <a:pt x="345" y="2"/>
                  <a:pt x="345" y="2"/>
                </a:cubicBezTo>
                <a:cubicBezTo>
                  <a:pt x="346" y="2"/>
                  <a:pt x="346" y="2"/>
                  <a:pt x="346" y="2"/>
                </a:cubicBezTo>
                <a:cubicBezTo>
                  <a:pt x="346" y="2"/>
                  <a:pt x="346" y="2"/>
                  <a:pt x="346" y="2"/>
                </a:cubicBezTo>
                <a:cubicBezTo>
                  <a:pt x="346" y="2"/>
                  <a:pt x="346" y="2"/>
                  <a:pt x="346" y="2"/>
                </a:cubicBezTo>
                <a:cubicBezTo>
                  <a:pt x="346" y="2"/>
                  <a:pt x="347" y="2"/>
                  <a:pt x="347" y="2"/>
                </a:cubicBezTo>
                <a:cubicBezTo>
                  <a:pt x="347" y="2"/>
                  <a:pt x="347" y="2"/>
                  <a:pt x="347" y="2"/>
                </a:cubicBezTo>
                <a:cubicBezTo>
                  <a:pt x="348" y="2"/>
                  <a:pt x="348" y="2"/>
                  <a:pt x="348" y="2"/>
                </a:cubicBezTo>
                <a:cubicBezTo>
                  <a:pt x="348" y="2"/>
                  <a:pt x="348" y="2"/>
                  <a:pt x="348" y="2"/>
                </a:cubicBezTo>
                <a:cubicBezTo>
                  <a:pt x="349" y="2"/>
                  <a:pt x="349" y="2"/>
                  <a:pt x="349" y="2"/>
                </a:cubicBezTo>
                <a:cubicBezTo>
                  <a:pt x="349" y="2"/>
                  <a:pt x="349" y="2"/>
                  <a:pt x="349" y="2"/>
                </a:cubicBezTo>
                <a:cubicBezTo>
                  <a:pt x="350" y="1"/>
                  <a:pt x="350" y="1"/>
                  <a:pt x="350" y="1"/>
                </a:cubicBezTo>
                <a:cubicBezTo>
                  <a:pt x="350" y="1"/>
                  <a:pt x="350" y="1"/>
                  <a:pt x="350" y="1"/>
                </a:cubicBezTo>
                <a:cubicBezTo>
                  <a:pt x="350" y="1"/>
                  <a:pt x="350" y="1"/>
                  <a:pt x="350" y="1"/>
                </a:cubicBezTo>
                <a:cubicBezTo>
                  <a:pt x="350" y="1"/>
                  <a:pt x="350" y="1"/>
                  <a:pt x="350" y="1"/>
                </a:cubicBezTo>
                <a:cubicBezTo>
                  <a:pt x="350" y="1"/>
                  <a:pt x="350" y="1"/>
                  <a:pt x="350" y="1"/>
                </a:cubicBezTo>
                <a:cubicBezTo>
                  <a:pt x="350" y="1"/>
                  <a:pt x="350" y="1"/>
                  <a:pt x="350" y="1"/>
                </a:cubicBezTo>
                <a:cubicBezTo>
                  <a:pt x="351" y="1"/>
                  <a:pt x="351" y="1"/>
                  <a:pt x="351" y="1"/>
                </a:cubicBezTo>
                <a:cubicBezTo>
                  <a:pt x="351" y="1"/>
                  <a:pt x="350" y="1"/>
                  <a:pt x="350" y="1"/>
                </a:cubicBezTo>
                <a:cubicBezTo>
                  <a:pt x="349" y="1"/>
                  <a:pt x="348" y="1"/>
                  <a:pt x="348" y="2"/>
                </a:cubicBezTo>
                <a:cubicBezTo>
                  <a:pt x="348" y="2"/>
                  <a:pt x="348" y="2"/>
                  <a:pt x="348" y="2"/>
                </a:cubicBezTo>
                <a:cubicBezTo>
                  <a:pt x="347" y="2"/>
                  <a:pt x="347" y="2"/>
                  <a:pt x="347" y="2"/>
                </a:cubicBezTo>
                <a:cubicBezTo>
                  <a:pt x="346" y="2"/>
                  <a:pt x="346" y="2"/>
                  <a:pt x="346" y="2"/>
                </a:cubicBezTo>
                <a:cubicBezTo>
                  <a:pt x="346" y="2"/>
                  <a:pt x="346" y="2"/>
                  <a:pt x="346" y="2"/>
                </a:cubicBezTo>
                <a:cubicBezTo>
                  <a:pt x="345" y="2"/>
                  <a:pt x="345" y="2"/>
                  <a:pt x="345" y="2"/>
                </a:cubicBezTo>
                <a:cubicBezTo>
                  <a:pt x="345" y="2"/>
                  <a:pt x="344" y="2"/>
                  <a:pt x="344" y="2"/>
                </a:cubicBezTo>
                <a:cubicBezTo>
                  <a:pt x="343" y="2"/>
                  <a:pt x="343" y="2"/>
                  <a:pt x="343" y="2"/>
                </a:cubicBezTo>
                <a:cubicBezTo>
                  <a:pt x="343" y="2"/>
                  <a:pt x="342" y="2"/>
                  <a:pt x="341" y="2"/>
                </a:cubicBezTo>
                <a:cubicBezTo>
                  <a:pt x="341" y="3"/>
                  <a:pt x="341" y="3"/>
                  <a:pt x="341" y="3"/>
                </a:cubicBezTo>
                <a:cubicBezTo>
                  <a:pt x="341" y="3"/>
                  <a:pt x="341" y="3"/>
                  <a:pt x="341" y="3"/>
                </a:cubicBezTo>
                <a:cubicBezTo>
                  <a:pt x="341" y="3"/>
                  <a:pt x="341" y="3"/>
                  <a:pt x="341" y="3"/>
                </a:cubicBezTo>
                <a:cubicBezTo>
                  <a:pt x="341" y="3"/>
                  <a:pt x="341" y="3"/>
                  <a:pt x="341" y="3"/>
                </a:cubicBezTo>
                <a:cubicBezTo>
                  <a:pt x="341" y="2"/>
                  <a:pt x="341" y="2"/>
                  <a:pt x="341" y="2"/>
                </a:cubicBezTo>
                <a:cubicBezTo>
                  <a:pt x="341" y="2"/>
                  <a:pt x="341" y="2"/>
                  <a:pt x="341" y="2"/>
                </a:cubicBezTo>
                <a:cubicBezTo>
                  <a:pt x="342" y="2"/>
                  <a:pt x="342" y="2"/>
                  <a:pt x="342" y="2"/>
                </a:cubicBezTo>
                <a:cubicBezTo>
                  <a:pt x="342" y="2"/>
                  <a:pt x="342" y="2"/>
                  <a:pt x="342" y="2"/>
                </a:cubicBezTo>
                <a:cubicBezTo>
                  <a:pt x="343" y="2"/>
                  <a:pt x="343" y="2"/>
                  <a:pt x="343" y="2"/>
                </a:cubicBezTo>
                <a:cubicBezTo>
                  <a:pt x="343" y="2"/>
                  <a:pt x="343" y="2"/>
                  <a:pt x="343" y="2"/>
                </a:cubicBezTo>
                <a:cubicBezTo>
                  <a:pt x="344" y="2"/>
                  <a:pt x="344" y="2"/>
                  <a:pt x="344" y="2"/>
                </a:cubicBezTo>
                <a:cubicBezTo>
                  <a:pt x="345" y="2"/>
                  <a:pt x="345" y="2"/>
                  <a:pt x="345" y="2"/>
                </a:cubicBezTo>
                <a:cubicBezTo>
                  <a:pt x="345" y="2"/>
                  <a:pt x="345" y="2"/>
                  <a:pt x="345" y="2"/>
                </a:cubicBezTo>
                <a:cubicBezTo>
                  <a:pt x="346" y="2"/>
                  <a:pt x="346" y="2"/>
                  <a:pt x="346" y="2"/>
                </a:cubicBezTo>
                <a:cubicBezTo>
                  <a:pt x="346" y="2"/>
                  <a:pt x="346" y="2"/>
                  <a:pt x="346" y="2"/>
                </a:cubicBezTo>
                <a:cubicBezTo>
                  <a:pt x="346" y="2"/>
                  <a:pt x="346" y="2"/>
                  <a:pt x="346" y="2"/>
                </a:cubicBezTo>
                <a:cubicBezTo>
                  <a:pt x="347" y="1"/>
                  <a:pt x="347" y="1"/>
                  <a:pt x="347" y="1"/>
                </a:cubicBezTo>
                <a:cubicBezTo>
                  <a:pt x="348" y="1"/>
                  <a:pt x="348" y="1"/>
                  <a:pt x="348" y="1"/>
                </a:cubicBezTo>
                <a:cubicBezTo>
                  <a:pt x="348" y="1"/>
                  <a:pt x="348" y="1"/>
                  <a:pt x="348" y="1"/>
                </a:cubicBezTo>
                <a:cubicBezTo>
                  <a:pt x="349" y="1"/>
                  <a:pt x="349" y="1"/>
                  <a:pt x="349" y="1"/>
                </a:cubicBezTo>
                <a:cubicBezTo>
                  <a:pt x="349" y="1"/>
                  <a:pt x="349" y="1"/>
                  <a:pt x="349" y="1"/>
                </a:cubicBezTo>
                <a:cubicBezTo>
                  <a:pt x="348" y="1"/>
                  <a:pt x="348" y="1"/>
                  <a:pt x="348" y="1"/>
                </a:cubicBezTo>
                <a:cubicBezTo>
                  <a:pt x="348" y="1"/>
                  <a:pt x="348" y="1"/>
                  <a:pt x="346" y="1"/>
                </a:cubicBezTo>
                <a:cubicBezTo>
                  <a:pt x="345" y="2"/>
                  <a:pt x="344" y="2"/>
                  <a:pt x="343" y="2"/>
                </a:cubicBezTo>
                <a:cubicBezTo>
                  <a:pt x="342" y="2"/>
                  <a:pt x="342" y="2"/>
                  <a:pt x="342" y="2"/>
                </a:cubicBezTo>
                <a:cubicBezTo>
                  <a:pt x="342" y="2"/>
                  <a:pt x="342" y="2"/>
                  <a:pt x="342" y="2"/>
                </a:cubicBezTo>
                <a:cubicBezTo>
                  <a:pt x="341" y="2"/>
                  <a:pt x="341" y="2"/>
                  <a:pt x="341" y="2"/>
                </a:cubicBezTo>
                <a:cubicBezTo>
                  <a:pt x="340" y="2"/>
                  <a:pt x="339" y="2"/>
                  <a:pt x="338" y="3"/>
                </a:cubicBezTo>
                <a:cubicBezTo>
                  <a:pt x="338" y="3"/>
                  <a:pt x="338" y="3"/>
                  <a:pt x="338" y="3"/>
                </a:cubicBezTo>
                <a:cubicBezTo>
                  <a:pt x="337" y="3"/>
                  <a:pt x="337" y="3"/>
                  <a:pt x="337" y="3"/>
                </a:cubicBezTo>
                <a:cubicBezTo>
                  <a:pt x="338" y="2"/>
                  <a:pt x="338" y="2"/>
                  <a:pt x="338" y="2"/>
                </a:cubicBezTo>
                <a:cubicBezTo>
                  <a:pt x="339" y="2"/>
                  <a:pt x="339" y="2"/>
                  <a:pt x="339" y="2"/>
                </a:cubicBezTo>
                <a:cubicBezTo>
                  <a:pt x="339" y="2"/>
                  <a:pt x="340" y="2"/>
                  <a:pt x="340" y="2"/>
                </a:cubicBezTo>
                <a:cubicBezTo>
                  <a:pt x="341" y="2"/>
                  <a:pt x="341" y="2"/>
                  <a:pt x="342" y="2"/>
                </a:cubicBezTo>
                <a:cubicBezTo>
                  <a:pt x="343" y="2"/>
                  <a:pt x="343" y="2"/>
                  <a:pt x="343" y="2"/>
                </a:cubicBezTo>
                <a:cubicBezTo>
                  <a:pt x="343" y="2"/>
                  <a:pt x="343" y="2"/>
                  <a:pt x="343" y="2"/>
                </a:cubicBezTo>
                <a:cubicBezTo>
                  <a:pt x="344" y="2"/>
                  <a:pt x="344" y="2"/>
                  <a:pt x="344" y="2"/>
                </a:cubicBezTo>
                <a:cubicBezTo>
                  <a:pt x="344" y="2"/>
                  <a:pt x="344" y="2"/>
                  <a:pt x="344" y="2"/>
                </a:cubicBezTo>
                <a:cubicBezTo>
                  <a:pt x="345" y="2"/>
                  <a:pt x="345" y="2"/>
                  <a:pt x="345" y="2"/>
                </a:cubicBezTo>
                <a:cubicBezTo>
                  <a:pt x="346" y="2"/>
                  <a:pt x="346" y="2"/>
                  <a:pt x="346" y="2"/>
                </a:cubicBezTo>
                <a:cubicBezTo>
                  <a:pt x="346" y="1"/>
                  <a:pt x="346" y="1"/>
                  <a:pt x="346" y="1"/>
                </a:cubicBezTo>
                <a:cubicBezTo>
                  <a:pt x="347" y="1"/>
                  <a:pt x="347" y="1"/>
                  <a:pt x="348" y="1"/>
                </a:cubicBezTo>
                <a:cubicBezTo>
                  <a:pt x="348" y="1"/>
                  <a:pt x="348" y="1"/>
                  <a:pt x="348" y="1"/>
                </a:cubicBezTo>
                <a:cubicBezTo>
                  <a:pt x="349" y="1"/>
                  <a:pt x="349" y="1"/>
                  <a:pt x="349" y="1"/>
                </a:cubicBezTo>
                <a:cubicBezTo>
                  <a:pt x="349" y="1"/>
                  <a:pt x="349" y="1"/>
                  <a:pt x="349" y="1"/>
                </a:cubicBezTo>
                <a:cubicBezTo>
                  <a:pt x="349" y="1"/>
                  <a:pt x="349" y="1"/>
                  <a:pt x="349" y="1"/>
                </a:cubicBezTo>
                <a:cubicBezTo>
                  <a:pt x="349" y="1"/>
                  <a:pt x="349" y="1"/>
                  <a:pt x="349" y="1"/>
                </a:cubicBezTo>
                <a:cubicBezTo>
                  <a:pt x="348" y="1"/>
                  <a:pt x="348" y="1"/>
                  <a:pt x="348" y="1"/>
                </a:cubicBezTo>
                <a:cubicBezTo>
                  <a:pt x="347" y="1"/>
                  <a:pt x="347" y="1"/>
                  <a:pt x="347" y="1"/>
                </a:cubicBezTo>
                <a:cubicBezTo>
                  <a:pt x="347" y="1"/>
                  <a:pt x="347" y="1"/>
                  <a:pt x="347" y="1"/>
                </a:cubicBezTo>
                <a:cubicBezTo>
                  <a:pt x="346" y="1"/>
                  <a:pt x="346" y="1"/>
                  <a:pt x="346" y="1"/>
                </a:cubicBezTo>
                <a:cubicBezTo>
                  <a:pt x="346" y="1"/>
                  <a:pt x="346" y="1"/>
                  <a:pt x="346" y="1"/>
                </a:cubicBezTo>
                <a:cubicBezTo>
                  <a:pt x="346" y="1"/>
                  <a:pt x="346" y="1"/>
                  <a:pt x="346" y="1"/>
                </a:cubicBezTo>
                <a:cubicBezTo>
                  <a:pt x="346" y="1"/>
                  <a:pt x="346" y="1"/>
                  <a:pt x="346" y="1"/>
                </a:cubicBezTo>
                <a:cubicBezTo>
                  <a:pt x="345" y="1"/>
                  <a:pt x="345" y="1"/>
                  <a:pt x="345" y="1"/>
                </a:cubicBezTo>
                <a:cubicBezTo>
                  <a:pt x="345" y="1"/>
                  <a:pt x="345" y="1"/>
                  <a:pt x="345" y="1"/>
                </a:cubicBezTo>
                <a:cubicBezTo>
                  <a:pt x="345" y="1"/>
                  <a:pt x="345" y="1"/>
                  <a:pt x="345" y="1"/>
                </a:cubicBezTo>
                <a:cubicBezTo>
                  <a:pt x="345" y="1"/>
                  <a:pt x="345" y="1"/>
                  <a:pt x="345" y="1"/>
                </a:cubicBezTo>
                <a:cubicBezTo>
                  <a:pt x="345" y="1"/>
                  <a:pt x="345" y="1"/>
                  <a:pt x="345" y="1"/>
                </a:cubicBezTo>
                <a:cubicBezTo>
                  <a:pt x="344" y="1"/>
                  <a:pt x="344" y="1"/>
                  <a:pt x="344" y="1"/>
                </a:cubicBezTo>
                <a:cubicBezTo>
                  <a:pt x="344" y="1"/>
                  <a:pt x="344" y="1"/>
                  <a:pt x="344" y="1"/>
                </a:cubicBezTo>
                <a:cubicBezTo>
                  <a:pt x="343" y="1"/>
                  <a:pt x="343" y="1"/>
                  <a:pt x="343" y="1"/>
                </a:cubicBezTo>
                <a:cubicBezTo>
                  <a:pt x="343" y="1"/>
                  <a:pt x="343" y="1"/>
                  <a:pt x="343" y="1"/>
                </a:cubicBezTo>
                <a:cubicBezTo>
                  <a:pt x="343" y="2"/>
                  <a:pt x="343" y="2"/>
                  <a:pt x="343" y="2"/>
                </a:cubicBezTo>
                <a:cubicBezTo>
                  <a:pt x="342" y="2"/>
                  <a:pt x="342" y="2"/>
                  <a:pt x="342" y="2"/>
                </a:cubicBezTo>
                <a:cubicBezTo>
                  <a:pt x="341" y="2"/>
                  <a:pt x="341" y="2"/>
                  <a:pt x="341" y="2"/>
                </a:cubicBezTo>
                <a:cubicBezTo>
                  <a:pt x="341" y="2"/>
                  <a:pt x="341" y="2"/>
                  <a:pt x="341" y="2"/>
                </a:cubicBezTo>
                <a:cubicBezTo>
                  <a:pt x="341" y="2"/>
                  <a:pt x="341" y="2"/>
                  <a:pt x="341" y="2"/>
                </a:cubicBezTo>
                <a:cubicBezTo>
                  <a:pt x="341" y="2"/>
                  <a:pt x="341" y="2"/>
                  <a:pt x="341" y="2"/>
                </a:cubicBezTo>
                <a:cubicBezTo>
                  <a:pt x="341" y="2"/>
                  <a:pt x="341" y="2"/>
                  <a:pt x="341" y="2"/>
                </a:cubicBezTo>
                <a:cubicBezTo>
                  <a:pt x="341" y="2"/>
                  <a:pt x="341" y="2"/>
                  <a:pt x="341" y="2"/>
                </a:cubicBezTo>
                <a:cubicBezTo>
                  <a:pt x="341" y="2"/>
                  <a:pt x="341" y="2"/>
                  <a:pt x="341" y="2"/>
                </a:cubicBezTo>
                <a:cubicBezTo>
                  <a:pt x="341" y="2"/>
                  <a:pt x="341" y="2"/>
                  <a:pt x="341" y="2"/>
                </a:cubicBezTo>
                <a:cubicBezTo>
                  <a:pt x="341" y="2"/>
                  <a:pt x="341" y="2"/>
                  <a:pt x="341" y="2"/>
                </a:cubicBezTo>
                <a:cubicBezTo>
                  <a:pt x="341" y="2"/>
                  <a:pt x="341" y="2"/>
                  <a:pt x="341" y="2"/>
                </a:cubicBezTo>
                <a:cubicBezTo>
                  <a:pt x="341" y="2"/>
                  <a:pt x="341" y="2"/>
                  <a:pt x="341" y="2"/>
                </a:cubicBezTo>
                <a:cubicBezTo>
                  <a:pt x="341" y="2"/>
                  <a:pt x="341" y="2"/>
                  <a:pt x="341" y="2"/>
                </a:cubicBezTo>
                <a:cubicBezTo>
                  <a:pt x="340" y="2"/>
                  <a:pt x="340" y="2"/>
                  <a:pt x="340" y="2"/>
                </a:cubicBezTo>
                <a:cubicBezTo>
                  <a:pt x="340" y="2"/>
                  <a:pt x="340" y="2"/>
                  <a:pt x="340" y="2"/>
                </a:cubicBezTo>
                <a:cubicBezTo>
                  <a:pt x="339" y="2"/>
                  <a:pt x="339" y="2"/>
                  <a:pt x="339" y="2"/>
                </a:cubicBezTo>
                <a:cubicBezTo>
                  <a:pt x="338" y="2"/>
                  <a:pt x="338" y="2"/>
                  <a:pt x="338" y="2"/>
                </a:cubicBezTo>
                <a:cubicBezTo>
                  <a:pt x="338" y="2"/>
                  <a:pt x="338" y="2"/>
                  <a:pt x="338" y="2"/>
                </a:cubicBezTo>
                <a:cubicBezTo>
                  <a:pt x="338" y="2"/>
                  <a:pt x="338" y="2"/>
                  <a:pt x="338" y="2"/>
                </a:cubicBezTo>
                <a:cubicBezTo>
                  <a:pt x="338" y="2"/>
                  <a:pt x="338" y="2"/>
                  <a:pt x="338" y="2"/>
                </a:cubicBezTo>
                <a:cubicBezTo>
                  <a:pt x="338" y="2"/>
                  <a:pt x="338" y="2"/>
                  <a:pt x="338" y="2"/>
                </a:cubicBezTo>
                <a:cubicBezTo>
                  <a:pt x="338" y="2"/>
                  <a:pt x="338" y="2"/>
                  <a:pt x="338" y="2"/>
                </a:cubicBezTo>
                <a:cubicBezTo>
                  <a:pt x="338" y="2"/>
                  <a:pt x="338" y="2"/>
                  <a:pt x="338" y="2"/>
                </a:cubicBezTo>
                <a:cubicBezTo>
                  <a:pt x="338" y="2"/>
                  <a:pt x="338" y="2"/>
                  <a:pt x="338" y="2"/>
                </a:cubicBezTo>
                <a:cubicBezTo>
                  <a:pt x="338" y="2"/>
                  <a:pt x="338" y="2"/>
                  <a:pt x="338" y="2"/>
                </a:cubicBezTo>
                <a:cubicBezTo>
                  <a:pt x="338" y="2"/>
                  <a:pt x="338" y="2"/>
                  <a:pt x="338" y="2"/>
                </a:cubicBezTo>
                <a:cubicBezTo>
                  <a:pt x="338" y="2"/>
                  <a:pt x="338" y="2"/>
                  <a:pt x="338" y="2"/>
                </a:cubicBezTo>
                <a:cubicBezTo>
                  <a:pt x="338" y="2"/>
                  <a:pt x="338" y="2"/>
                  <a:pt x="338" y="2"/>
                </a:cubicBezTo>
                <a:cubicBezTo>
                  <a:pt x="337" y="2"/>
                  <a:pt x="337" y="2"/>
                  <a:pt x="337" y="2"/>
                </a:cubicBezTo>
                <a:cubicBezTo>
                  <a:pt x="336" y="2"/>
                  <a:pt x="336" y="2"/>
                  <a:pt x="336" y="2"/>
                </a:cubicBezTo>
                <a:cubicBezTo>
                  <a:pt x="335" y="3"/>
                  <a:pt x="335" y="3"/>
                  <a:pt x="335" y="3"/>
                </a:cubicBezTo>
                <a:cubicBezTo>
                  <a:pt x="335" y="3"/>
                  <a:pt x="335" y="3"/>
                  <a:pt x="335" y="3"/>
                </a:cubicBezTo>
                <a:cubicBezTo>
                  <a:pt x="335" y="3"/>
                  <a:pt x="335" y="3"/>
                  <a:pt x="335" y="3"/>
                </a:cubicBezTo>
                <a:cubicBezTo>
                  <a:pt x="335" y="3"/>
                  <a:pt x="335" y="3"/>
                  <a:pt x="335" y="3"/>
                </a:cubicBezTo>
                <a:cubicBezTo>
                  <a:pt x="335" y="3"/>
                  <a:pt x="335" y="3"/>
                  <a:pt x="335" y="3"/>
                </a:cubicBezTo>
                <a:cubicBezTo>
                  <a:pt x="336" y="3"/>
                  <a:pt x="336" y="3"/>
                  <a:pt x="336" y="3"/>
                </a:cubicBezTo>
                <a:cubicBezTo>
                  <a:pt x="336" y="2"/>
                  <a:pt x="336" y="2"/>
                  <a:pt x="336" y="2"/>
                </a:cubicBezTo>
                <a:cubicBezTo>
                  <a:pt x="336" y="2"/>
                  <a:pt x="336" y="2"/>
                  <a:pt x="336" y="2"/>
                </a:cubicBezTo>
                <a:cubicBezTo>
                  <a:pt x="337" y="2"/>
                  <a:pt x="337" y="2"/>
                  <a:pt x="337" y="2"/>
                </a:cubicBezTo>
                <a:cubicBezTo>
                  <a:pt x="337" y="2"/>
                  <a:pt x="337" y="2"/>
                  <a:pt x="337" y="2"/>
                </a:cubicBezTo>
                <a:cubicBezTo>
                  <a:pt x="337" y="2"/>
                  <a:pt x="337" y="2"/>
                  <a:pt x="337" y="2"/>
                </a:cubicBezTo>
                <a:cubicBezTo>
                  <a:pt x="337" y="2"/>
                  <a:pt x="337" y="2"/>
                  <a:pt x="337" y="2"/>
                </a:cubicBezTo>
                <a:cubicBezTo>
                  <a:pt x="338" y="2"/>
                  <a:pt x="338" y="2"/>
                  <a:pt x="338" y="2"/>
                </a:cubicBezTo>
                <a:cubicBezTo>
                  <a:pt x="339" y="2"/>
                  <a:pt x="339" y="2"/>
                  <a:pt x="339" y="2"/>
                </a:cubicBezTo>
                <a:cubicBezTo>
                  <a:pt x="340" y="2"/>
                  <a:pt x="340" y="2"/>
                  <a:pt x="340" y="2"/>
                </a:cubicBezTo>
                <a:cubicBezTo>
                  <a:pt x="340" y="2"/>
                  <a:pt x="340" y="2"/>
                  <a:pt x="340" y="2"/>
                </a:cubicBezTo>
                <a:cubicBezTo>
                  <a:pt x="341" y="2"/>
                  <a:pt x="341" y="2"/>
                  <a:pt x="341" y="2"/>
                </a:cubicBezTo>
                <a:cubicBezTo>
                  <a:pt x="341" y="2"/>
                  <a:pt x="341" y="2"/>
                  <a:pt x="341" y="2"/>
                </a:cubicBezTo>
                <a:cubicBezTo>
                  <a:pt x="341" y="2"/>
                  <a:pt x="341" y="2"/>
                  <a:pt x="341" y="2"/>
                </a:cubicBezTo>
                <a:cubicBezTo>
                  <a:pt x="340" y="2"/>
                  <a:pt x="340" y="2"/>
                  <a:pt x="340" y="2"/>
                </a:cubicBezTo>
                <a:cubicBezTo>
                  <a:pt x="340" y="2"/>
                  <a:pt x="340" y="2"/>
                  <a:pt x="340" y="2"/>
                </a:cubicBezTo>
                <a:cubicBezTo>
                  <a:pt x="339" y="2"/>
                  <a:pt x="339" y="2"/>
                  <a:pt x="339" y="2"/>
                </a:cubicBezTo>
                <a:cubicBezTo>
                  <a:pt x="339" y="2"/>
                  <a:pt x="339" y="2"/>
                  <a:pt x="339" y="2"/>
                </a:cubicBezTo>
                <a:cubicBezTo>
                  <a:pt x="338" y="2"/>
                  <a:pt x="338" y="2"/>
                  <a:pt x="338" y="2"/>
                </a:cubicBezTo>
                <a:cubicBezTo>
                  <a:pt x="337" y="2"/>
                  <a:pt x="336" y="2"/>
                  <a:pt x="336" y="2"/>
                </a:cubicBezTo>
                <a:cubicBezTo>
                  <a:pt x="335" y="2"/>
                  <a:pt x="335" y="2"/>
                  <a:pt x="335" y="2"/>
                </a:cubicBezTo>
                <a:cubicBezTo>
                  <a:pt x="335" y="2"/>
                  <a:pt x="335" y="2"/>
                  <a:pt x="335" y="2"/>
                </a:cubicBezTo>
                <a:cubicBezTo>
                  <a:pt x="334" y="2"/>
                  <a:pt x="334" y="2"/>
                  <a:pt x="334" y="2"/>
                </a:cubicBezTo>
                <a:cubicBezTo>
                  <a:pt x="332" y="3"/>
                  <a:pt x="331" y="3"/>
                  <a:pt x="329" y="3"/>
                </a:cubicBezTo>
                <a:cubicBezTo>
                  <a:pt x="329" y="3"/>
                  <a:pt x="329" y="3"/>
                  <a:pt x="329" y="3"/>
                </a:cubicBezTo>
                <a:cubicBezTo>
                  <a:pt x="330" y="3"/>
                  <a:pt x="330" y="3"/>
                  <a:pt x="330" y="3"/>
                </a:cubicBezTo>
                <a:cubicBezTo>
                  <a:pt x="330" y="3"/>
                  <a:pt x="330" y="3"/>
                  <a:pt x="330" y="3"/>
                </a:cubicBezTo>
                <a:cubicBezTo>
                  <a:pt x="330" y="3"/>
                  <a:pt x="330" y="3"/>
                  <a:pt x="330" y="3"/>
                </a:cubicBezTo>
                <a:cubicBezTo>
                  <a:pt x="330" y="3"/>
                  <a:pt x="329" y="3"/>
                  <a:pt x="328" y="3"/>
                </a:cubicBezTo>
                <a:cubicBezTo>
                  <a:pt x="327" y="3"/>
                  <a:pt x="326" y="3"/>
                  <a:pt x="325" y="3"/>
                </a:cubicBezTo>
                <a:cubicBezTo>
                  <a:pt x="325" y="3"/>
                  <a:pt x="324" y="4"/>
                  <a:pt x="323" y="4"/>
                </a:cubicBezTo>
                <a:cubicBezTo>
                  <a:pt x="323" y="4"/>
                  <a:pt x="323" y="4"/>
                  <a:pt x="323" y="4"/>
                </a:cubicBezTo>
                <a:cubicBezTo>
                  <a:pt x="323" y="4"/>
                  <a:pt x="323" y="4"/>
                  <a:pt x="323" y="4"/>
                </a:cubicBezTo>
                <a:cubicBezTo>
                  <a:pt x="323" y="4"/>
                  <a:pt x="323" y="4"/>
                  <a:pt x="323" y="4"/>
                </a:cubicBezTo>
                <a:cubicBezTo>
                  <a:pt x="322" y="4"/>
                  <a:pt x="322" y="4"/>
                  <a:pt x="322" y="4"/>
                </a:cubicBezTo>
                <a:cubicBezTo>
                  <a:pt x="322" y="4"/>
                  <a:pt x="322" y="4"/>
                  <a:pt x="322" y="4"/>
                </a:cubicBezTo>
                <a:cubicBezTo>
                  <a:pt x="322" y="4"/>
                  <a:pt x="322" y="4"/>
                  <a:pt x="322" y="4"/>
                </a:cubicBezTo>
                <a:cubicBezTo>
                  <a:pt x="321" y="4"/>
                  <a:pt x="321" y="4"/>
                  <a:pt x="321" y="4"/>
                </a:cubicBezTo>
                <a:cubicBezTo>
                  <a:pt x="321" y="4"/>
                  <a:pt x="321" y="4"/>
                  <a:pt x="321" y="4"/>
                </a:cubicBezTo>
                <a:cubicBezTo>
                  <a:pt x="320" y="4"/>
                  <a:pt x="320" y="4"/>
                  <a:pt x="320" y="4"/>
                </a:cubicBezTo>
                <a:cubicBezTo>
                  <a:pt x="320" y="4"/>
                  <a:pt x="320" y="4"/>
                  <a:pt x="320" y="4"/>
                </a:cubicBezTo>
                <a:cubicBezTo>
                  <a:pt x="320" y="4"/>
                  <a:pt x="320" y="4"/>
                  <a:pt x="320" y="4"/>
                </a:cubicBezTo>
                <a:cubicBezTo>
                  <a:pt x="319" y="4"/>
                  <a:pt x="319" y="4"/>
                  <a:pt x="319" y="4"/>
                </a:cubicBezTo>
                <a:cubicBezTo>
                  <a:pt x="319" y="4"/>
                  <a:pt x="318" y="4"/>
                  <a:pt x="317" y="5"/>
                </a:cubicBezTo>
                <a:cubicBezTo>
                  <a:pt x="317" y="5"/>
                  <a:pt x="317" y="5"/>
                  <a:pt x="317" y="5"/>
                </a:cubicBezTo>
                <a:cubicBezTo>
                  <a:pt x="316" y="5"/>
                  <a:pt x="315" y="5"/>
                  <a:pt x="315" y="5"/>
                </a:cubicBezTo>
                <a:cubicBezTo>
                  <a:pt x="315" y="5"/>
                  <a:pt x="315" y="5"/>
                  <a:pt x="314" y="5"/>
                </a:cubicBezTo>
                <a:cubicBezTo>
                  <a:pt x="314" y="5"/>
                  <a:pt x="314" y="5"/>
                  <a:pt x="314" y="5"/>
                </a:cubicBezTo>
                <a:cubicBezTo>
                  <a:pt x="313" y="5"/>
                  <a:pt x="313" y="5"/>
                  <a:pt x="313" y="5"/>
                </a:cubicBezTo>
                <a:cubicBezTo>
                  <a:pt x="313" y="5"/>
                  <a:pt x="313" y="5"/>
                  <a:pt x="314" y="5"/>
                </a:cubicBezTo>
                <a:cubicBezTo>
                  <a:pt x="314" y="5"/>
                  <a:pt x="314" y="5"/>
                  <a:pt x="314" y="5"/>
                </a:cubicBezTo>
                <a:cubicBezTo>
                  <a:pt x="315" y="5"/>
                  <a:pt x="315" y="5"/>
                  <a:pt x="315" y="5"/>
                </a:cubicBezTo>
                <a:cubicBezTo>
                  <a:pt x="314" y="5"/>
                  <a:pt x="313" y="6"/>
                  <a:pt x="312" y="6"/>
                </a:cubicBezTo>
                <a:cubicBezTo>
                  <a:pt x="311" y="6"/>
                  <a:pt x="311" y="6"/>
                  <a:pt x="311" y="6"/>
                </a:cubicBezTo>
                <a:cubicBezTo>
                  <a:pt x="311" y="6"/>
                  <a:pt x="311" y="6"/>
                  <a:pt x="311" y="6"/>
                </a:cubicBezTo>
                <a:cubicBezTo>
                  <a:pt x="310" y="6"/>
                  <a:pt x="310" y="6"/>
                  <a:pt x="310" y="6"/>
                </a:cubicBezTo>
                <a:cubicBezTo>
                  <a:pt x="309" y="6"/>
                  <a:pt x="308" y="6"/>
                  <a:pt x="307" y="7"/>
                </a:cubicBezTo>
                <a:cubicBezTo>
                  <a:pt x="306" y="7"/>
                  <a:pt x="305" y="7"/>
                  <a:pt x="305" y="7"/>
                </a:cubicBezTo>
                <a:cubicBezTo>
                  <a:pt x="304" y="7"/>
                  <a:pt x="304" y="7"/>
                  <a:pt x="304" y="7"/>
                </a:cubicBezTo>
                <a:cubicBezTo>
                  <a:pt x="303" y="7"/>
                  <a:pt x="303" y="7"/>
                  <a:pt x="303" y="7"/>
                </a:cubicBezTo>
                <a:cubicBezTo>
                  <a:pt x="303" y="7"/>
                  <a:pt x="303" y="7"/>
                  <a:pt x="303" y="7"/>
                </a:cubicBezTo>
                <a:cubicBezTo>
                  <a:pt x="303" y="7"/>
                  <a:pt x="303" y="7"/>
                  <a:pt x="303" y="7"/>
                </a:cubicBezTo>
                <a:cubicBezTo>
                  <a:pt x="302" y="8"/>
                  <a:pt x="302" y="8"/>
                  <a:pt x="302" y="8"/>
                </a:cubicBezTo>
                <a:cubicBezTo>
                  <a:pt x="302" y="8"/>
                  <a:pt x="302" y="8"/>
                  <a:pt x="302" y="8"/>
                </a:cubicBezTo>
                <a:cubicBezTo>
                  <a:pt x="302" y="7"/>
                  <a:pt x="302" y="7"/>
                  <a:pt x="302" y="7"/>
                </a:cubicBezTo>
                <a:cubicBezTo>
                  <a:pt x="302" y="7"/>
                  <a:pt x="302" y="7"/>
                  <a:pt x="302" y="7"/>
                </a:cubicBezTo>
                <a:cubicBezTo>
                  <a:pt x="301" y="8"/>
                  <a:pt x="301" y="8"/>
                  <a:pt x="301" y="8"/>
                </a:cubicBezTo>
                <a:cubicBezTo>
                  <a:pt x="300" y="8"/>
                  <a:pt x="300" y="8"/>
                  <a:pt x="300" y="8"/>
                </a:cubicBezTo>
                <a:cubicBezTo>
                  <a:pt x="300" y="8"/>
                  <a:pt x="300" y="8"/>
                  <a:pt x="299" y="8"/>
                </a:cubicBezTo>
                <a:cubicBezTo>
                  <a:pt x="299" y="8"/>
                  <a:pt x="298" y="8"/>
                  <a:pt x="298" y="8"/>
                </a:cubicBezTo>
                <a:cubicBezTo>
                  <a:pt x="298" y="8"/>
                  <a:pt x="298" y="8"/>
                  <a:pt x="298" y="8"/>
                </a:cubicBezTo>
                <a:cubicBezTo>
                  <a:pt x="298" y="8"/>
                  <a:pt x="298" y="8"/>
                  <a:pt x="297" y="8"/>
                </a:cubicBezTo>
                <a:cubicBezTo>
                  <a:pt x="296" y="8"/>
                  <a:pt x="296" y="8"/>
                  <a:pt x="296" y="8"/>
                </a:cubicBezTo>
                <a:cubicBezTo>
                  <a:pt x="295" y="8"/>
                  <a:pt x="295" y="8"/>
                  <a:pt x="295" y="8"/>
                </a:cubicBezTo>
                <a:cubicBezTo>
                  <a:pt x="295" y="8"/>
                  <a:pt x="295" y="8"/>
                  <a:pt x="295" y="8"/>
                </a:cubicBezTo>
                <a:cubicBezTo>
                  <a:pt x="295" y="9"/>
                  <a:pt x="295" y="9"/>
                  <a:pt x="295" y="9"/>
                </a:cubicBezTo>
                <a:cubicBezTo>
                  <a:pt x="294" y="9"/>
                  <a:pt x="294" y="9"/>
                  <a:pt x="294" y="9"/>
                </a:cubicBezTo>
                <a:cubicBezTo>
                  <a:pt x="294" y="9"/>
                  <a:pt x="294" y="9"/>
                  <a:pt x="294" y="9"/>
                </a:cubicBezTo>
                <a:cubicBezTo>
                  <a:pt x="293" y="9"/>
                  <a:pt x="293" y="9"/>
                  <a:pt x="293" y="9"/>
                </a:cubicBezTo>
                <a:cubicBezTo>
                  <a:pt x="292" y="9"/>
                  <a:pt x="292" y="9"/>
                  <a:pt x="292" y="9"/>
                </a:cubicBezTo>
                <a:cubicBezTo>
                  <a:pt x="292" y="9"/>
                  <a:pt x="292" y="9"/>
                  <a:pt x="292" y="9"/>
                </a:cubicBezTo>
                <a:cubicBezTo>
                  <a:pt x="292" y="9"/>
                  <a:pt x="292" y="9"/>
                  <a:pt x="292" y="9"/>
                </a:cubicBezTo>
                <a:cubicBezTo>
                  <a:pt x="289" y="10"/>
                  <a:pt x="287" y="11"/>
                  <a:pt x="284" y="11"/>
                </a:cubicBezTo>
                <a:cubicBezTo>
                  <a:pt x="284" y="11"/>
                  <a:pt x="284" y="11"/>
                  <a:pt x="284" y="11"/>
                </a:cubicBezTo>
                <a:cubicBezTo>
                  <a:pt x="283" y="12"/>
                  <a:pt x="283" y="12"/>
                  <a:pt x="283" y="12"/>
                </a:cubicBezTo>
                <a:cubicBezTo>
                  <a:pt x="283" y="12"/>
                  <a:pt x="283" y="12"/>
                  <a:pt x="283" y="12"/>
                </a:cubicBezTo>
                <a:cubicBezTo>
                  <a:pt x="282" y="12"/>
                  <a:pt x="282" y="12"/>
                  <a:pt x="282" y="12"/>
                </a:cubicBezTo>
                <a:cubicBezTo>
                  <a:pt x="282" y="12"/>
                  <a:pt x="282" y="12"/>
                  <a:pt x="282" y="12"/>
                </a:cubicBezTo>
                <a:cubicBezTo>
                  <a:pt x="283" y="12"/>
                  <a:pt x="283" y="12"/>
                  <a:pt x="283" y="12"/>
                </a:cubicBezTo>
                <a:cubicBezTo>
                  <a:pt x="284" y="12"/>
                  <a:pt x="284" y="12"/>
                  <a:pt x="284" y="12"/>
                </a:cubicBezTo>
                <a:cubicBezTo>
                  <a:pt x="284" y="12"/>
                  <a:pt x="284" y="12"/>
                  <a:pt x="285" y="12"/>
                </a:cubicBezTo>
                <a:cubicBezTo>
                  <a:pt x="285" y="12"/>
                  <a:pt x="285" y="12"/>
                  <a:pt x="285" y="12"/>
                </a:cubicBezTo>
                <a:cubicBezTo>
                  <a:pt x="285" y="12"/>
                  <a:pt x="285" y="12"/>
                  <a:pt x="285" y="12"/>
                </a:cubicBezTo>
                <a:cubicBezTo>
                  <a:pt x="284" y="12"/>
                  <a:pt x="283" y="12"/>
                  <a:pt x="282" y="13"/>
                </a:cubicBezTo>
                <a:cubicBezTo>
                  <a:pt x="282" y="13"/>
                  <a:pt x="282" y="13"/>
                  <a:pt x="281" y="13"/>
                </a:cubicBezTo>
                <a:cubicBezTo>
                  <a:pt x="281" y="13"/>
                  <a:pt x="281" y="13"/>
                  <a:pt x="281" y="13"/>
                </a:cubicBezTo>
                <a:cubicBezTo>
                  <a:pt x="280" y="13"/>
                  <a:pt x="280" y="13"/>
                  <a:pt x="279" y="13"/>
                </a:cubicBezTo>
                <a:cubicBezTo>
                  <a:pt x="279" y="13"/>
                  <a:pt x="279" y="13"/>
                  <a:pt x="279" y="13"/>
                </a:cubicBezTo>
                <a:cubicBezTo>
                  <a:pt x="279" y="13"/>
                  <a:pt x="279" y="13"/>
                  <a:pt x="279" y="13"/>
                </a:cubicBezTo>
                <a:cubicBezTo>
                  <a:pt x="279" y="13"/>
                  <a:pt x="279" y="13"/>
                  <a:pt x="279" y="13"/>
                </a:cubicBezTo>
                <a:cubicBezTo>
                  <a:pt x="279" y="13"/>
                  <a:pt x="279" y="13"/>
                  <a:pt x="279" y="13"/>
                </a:cubicBezTo>
                <a:cubicBezTo>
                  <a:pt x="280" y="13"/>
                  <a:pt x="280" y="13"/>
                  <a:pt x="280" y="13"/>
                </a:cubicBezTo>
                <a:cubicBezTo>
                  <a:pt x="280" y="13"/>
                  <a:pt x="280" y="13"/>
                  <a:pt x="280" y="13"/>
                </a:cubicBezTo>
                <a:cubicBezTo>
                  <a:pt x="280" y="13"/>
                  <a:pt x="280" y="13"/>
                  <a:pt x="280" y="13"/>
                </a:cubicBezTo>
                <a:cubicBezTo>
                  <a:pt x="280" y="13"/>
                  <a:pt x="280" y="13"/>
                  <a:pt x="280" y="13"/>
                </a:cubicBezTo>
                <a:cubicBezTo>
                  <a:pt x="280" y="13"/>
                  <a:pt x="280" y="13"/>
                  <a:pt x="280" y="13"/>
                </a:cubicBezTo>
                <a:cubicBezTo>
                  <a:pt x="280" y="13"/>
                  <a:pt x="280" y="13"/>
                  <a:pt x="280" y="13"/>
                </a:cubicBezTo>
                <a:cubicBezTo>
                  <a:pt x="280" y="13"/>
                  <a:pt x="280" y="13"/>
                  <a:pt x="280" y="13"/>
                </a:cubicBezTo>
                <a:cubicBezTo>
                  <a:pt x="280" y="13"/>
                  <a:pt x="280" y="13"/>
                  <a:pt x="280" y="13"/>
                </a:cubicBezTo>
                <a:cubicBezTo>
                  <a:pt x="280" y="13"/>
                  <a:pt x="280" y="13"/>
                  <a:pt x="280" y="13"/>
                </a:cubicBezTo>
                <a:cubicBezTo>
                  <a:pt x="280" y="13"/>
                  <a:pt x="280" y="13"/>
                  <a:pt x="280" y="13"/>
                </a:cubicBezTo>
                <a:cubicBezTo>
                  <a:pt x="279" y="13"/>
                  <a:pt x="279" y="13"/>
                  <a:pt x="279" y="13"/>
                </a:cubicBezTo>
                <a:cubicBezTo>
                  <a:pt x="278" y="13"/>
                  <a:pt x="278" y="13"/>
                  <a:pt x="278" y="13"/>
                </a:cubicBezTo>
                <a:cubicBezTo>
                  <a:pt x="278" y="13"/>
                  <a:pt x="278" y="13"/>
                  <a:pt x="278" y="13"/>
                </a:cubicBezTo>
                <a:cubicBezTo>
                  <a:pt x="279" y="13"/>
                  <a:pt x="279" y="13"/>
                  <a:pt x="279" y="13"/>
                </a:cubicBezTo>
                <a:cubicBezTo>
                  <a:pt x="279" y="13"/>
                  <a:pt x="279" y="13"/>
                  <a:pt x="279" y="13"/>
                </a:cubicBezTo>
                <a:cubicBezTo>
                  <a:pt x="278" y="13"/>
                  <a:pt x="278" y="13"/>
                  <a:pt x="277" y="13"/>
                </a:cubicBezTo>
                <a:cubicBezTo>
                  <a:pt x="277" y="13"/>
                  <a:pt x="277" y="13"/>
                  <a:pt x="277" y="13"/>
                </a:cubicBezTo>
                <a:cubicBezTo>
                  <a:pt x="276" y="14"/>
                  <a:pt x="275" y="14"/>
                  <a:pt x="274" y="14"/>
                </a:cubicBezTo>
                <a:cubicBezTo>
                  <a:pt x="274" y="14"/>
                  <a:pt x="274" y="14"/>
                  <a:pt x="274" y="14"/>
                </a:cubicBezTo>
                <a:cubicBezTo>
                  <a:pt x="273" y="15"/>
                  <a:pt x="273" y="15"/>
                  <a:pt x="271" y="15"/>
                </a:cubicBezTo>
                <a:cubicBezTo>
                  <a:pt x="271" y="16"/>
                  <a:pt x="271" y="16"/>
                  <a:pt x="271" y="16"/>
                </a:cubicBezTo>
                <a:cubicBezTo>
                  <a:pt x="270" y="16"/>
                  <a:pt x="270" y="16"/>
                  <a:pt x="270" y="16"/>
                </a:cubicBezTo>
                <a:cubicBezTo>
                  <a:pt x="270" y="16"/>
                  <a:pt x="270" y="16"/>
                  <a:pt x="270" y="16"/>
                </a:cubicBezTo>
                <a:cubicBezTo>
                  <a:pt x="269" y="16"/>
                  <a:pt x="269" y="16"/>
                  <a:pt x="269" y="16"/>
                </a:cubicBezTo>
                <a:cubicBezTo>
                  <a:pt x="269" y="16"/>
                  <a:pt x="269" y="16"/>
                  <a:pt x="269" y="16"/>
                </a:cubicBezTo>
                <a:cubicBezTo>
                  <a:pt x="268" y="16"/>
                  <a:pt x="268" y="16"/>
                  <a:pt x="268" y="16"/>
                </a:cubicBezTo>
                <a:cubicBezTo>
                  <a:pt x="268" y="17"/>
                  <a:pt x="268" y="17"/>
                  <a:pt x="268" y="17"/>
                </a:cubicBezTo>
                <a:cubicBezTo>
                  <a:pt x="267" y="17"/>
                  <a:pt x="267" y="17"/>
                  <a:pt x="267" y="17"/>
                </a:cubicBezTo>
                <a:cubicBezTo>
                  <a:pt x="267" y="17"/>
                  <a:pt x="267" y="17"/>
                  <a:pt x="267" y="17"/>
                </a:cubicBezTo>
                <a:cubicBezTo>
                  <a:pt x="267" y="17"/>
                  <a:pt x="267" y="17"/>
                  <a:pt x="267" y="17"/>
                </a:cubicBezTo>
                <a:cubicBezTo>
                  <a:pt x="266" y="17"/>
                  <a:pt x="266" y="17"/>
                  <a:pt x="266" y="17"/>
                </a:cubicBezTo>
                <a:cubicBezTo>
                  <a:pt x="266" y="17"/>
                  <a:pt x="266" y="17"/>
                  <a:pt x="266" y="17"/>
                </a:cubicBezTo>
                <a:cubicBezTo>
                  <a:pt x="266" y="17"/>
                  <a:pt x="266" y="17"/>
                  <a:pt x="266" y="17"/>
                </a:cubicBezTo>
                <a:cubicBezTo>
                  <a:pt x="265" y="18"/>
                  <a:pt x="265" y="18"/>
                  <a:pt x="265" y="18"/>
                </a:cubicBezTo>
                <a:cubicBezTo>
                  <a:pt x="265" y="18"/>
                  <a:pt x="265" y="18"/>
                  <a:pt x="265" y="18"/>
                </a:cubicBezTo>
                <a:cubicBezTo>
                  <a:pt x="265" y="18"/>
                  <a:pt x="265" y="18"/>
                  <a:pt x="265" y="18"/>
                </a:cubicBezTo>
                <a:cubicBezTo>
                  <a:pt x="265" y="18"/>
                  <a:pt x="265" y="18"/>
                  <a:pt x="265" y="18"/>
                </a:cubicBezTo>
                <a:cubicBezTo>
                  <a:pt x="265" y="18"/>
                  <a:pt x="265" y="18"/>
                  <a:pt x="265" y="18"/>
                </a:cubicBezTo>
                <a:cubicBezTo>
                  <a:pt x="266" y="18"/>
                  <a:pt x="266" y="18"/>
                  <a:pt x="266" y="18"/>
                </a:cubicBezTo>
                <a:cubicBezTo>
                  <a:pt x="266" y="17"/>
                  <a:pt x="267" y="17"/>
                  <a:pt x="268" y="17"/>
                </a:cubicBezTo>
                <a:cubicBezTo>
                  <a:pt x="268" y="17"/>
                  <a:pt x="268" y="17"/>
                  <a:pt x="268" y="17"/>
                </a:cubicBezTo>
                <a:cubicBezTo>
                  <a:pt x="268" y="17"/>
                  <a:pt x="268" y="17"/>
                  <a:pt x="268" y="17"/>
                </a:cubicBezTo>
                <a:cubicBezTo>
                  <a:pt x="268" y="17"/>
                  <a:pt x="268" y="17"/>
                  <a:pt x="268" y="17"/>
                </a:cubicBezTo>
                <a:cubicBezTo>
                  <a:pt x="268" y="17"/>
                  <a:pt x="268" y="17"/>
                  <a:pt x="268" y="17"/>
                </a:cubicBezTo>
                <a:cubicBezTo>
                  <a:pt x="268" y="17"/>
                  <a:pt x="268" y="17"/>
                  <a:pt x="268" y="17"/>
                </a:cubicBezTo>
                <a:cubicBezTo>
                  <a:pt x="268" y="17"/>
                  <a:pt x="268" y="17"/>
                  <a:pt x="269" y="17"/>
                </a:cubicBezTo>
                <a:cubicBezTo>
                  <a:pt x="269" y="17"/>
                  <a:pt x="269" y="17"/>
                  <a:pt x="269" y="17"/>
                </a:cubicBezTo>
                <a:cubicBezTo>
                  <a:pt x="269" y="17"/>
                  <a:pt x="269" y="17"/>
                  <a:pt x="269" y="17"/>
                </a:cubicBezTo>
                <a:cubicBezTo>
                  <a:pt x="269" y="17"/>
                  <a:pt x="269" y="17"/>
                  <a:pt x="269" y="17"/>
                </a:cubicBezTo>
                <a:cubicBezTo>
                  <a:pt x="269" y="17"/>
                  <a:pt x="269" y="17"/>
                  <a:pt x="269" y="17"/>
                </a:cubicBezTo>
                <a:cubicBezTo>
                  <a:pt x="270" y="17"/>
                  <a:pt x="270" y="17"/>
                  <a:pt x="270" y="17"/>
                </a:cubicBezTo>
                <a:cubicBezTo>
                  <a:pt x="270" y="17"/>
                  <a:pt x="270" y="17"/>
                  <a:pt x="270" y="17"/>
                </a:cubicBezTo>
                <a:cubicBezTo>
                  <a:pt x="270" y="17"/>
                  <a:pt x="270" y="17"/>
                  <a:pt x="270" y="17"/>
                </a:cubicBezTo>
                <a:cubicBezTo>
                  <a:pt x="270" y="17"/>
                  <a:pt x="270" y="17"/>
                  <a:pt x="270" y="17"/>
                </a:cubicBezTo>
                <a:cubicBezTo>
                  <a:pt x="270" y="17"/>
                  <a:pt x="270" y="17"/>
                  <a:pt x="270" y="17"/>
                </a:cubicBezTo>
                <a:cubicBezTo>
                  <a:pt x="270" y="17"/>
                  <a:pt x="270" y="17"/>
                  <a:pt x="270" y="17"/>
                </a:cubicBezTo>
                <a:cubicBezTo>
                  <a:pt x="270" y="17"/>
                  <a:pt x="270" y="17"/>
                  <a:pt x="270" y="17"/>
                </a:cubicBezTo>
                <a:cubicBezTo>
                  <a:pt x="270" y="17"/>
                  <a:pt x="270" y="17"/>
                  <a:pt x="270" y="17"/>
                </a:cubicBezTo>
                <a:cubicBezTo>
                  <a:pt x="270" y="17"/>
                  <a:pt x="270" y="17"/>
                  <a:pt x="270" y="17"/>
                </a:cubicBezTo>
                <a:cubicBezTo>
                  <a:pt x="270" y="17"/>
                  <a:pt x="270" y="17"/>
                  <a:pt x="270" y="17"/>
                </a:cubicBezTo>
                <a:cubicBezTo>
                  <a:pt x="270" y="17"/>
                  <a:pt x="270" y="17"/>
                  <a:pt x="270" y="17"/>
                </a:cubicBezTo>
                <a:cubicBezTo>
                  <a:pt x="270" y="17"/>
                  <a:pt x="270" y="17"/>
                  <a:pt x="270" y="17"/>
                </a:cubicBezTo>
                <a:cubicBezTo>
                  <a:pt x="270" y="17"/>
                  <a:pt x="270" y="17"/>
                  <a:pt x="270" y="17"/>
                </a:cubicBezTo>
                <a:cubicBezTo>
                  <a:pt x="270" y="17"/>
                  <a:pt x="270" y="17"/>
                  <a:pt x="270" y="17"/>
                </a:cubicBezTo>
                <a:cubicBezTo>
                  <a:pt x="270" y="17"/>
                  <a:pt x="270" y="17"/>
                  <a:pt x="270" y="17"/>
                </a:cubicBezTo>
                <a:cubicBezTo>
                  <a:pt x="270" y="17"/>
                  <a:pt x="270" y="17"/>
                  <a:pt x="270" y="17"/>
                </a:cubicBezTo>
                <a:cubicBezTo>
                  <a:pt x="270" y="17"/>
                  <a:pt x="270" y="17"/>
                  <a:pt x="270" y="17"/>
                </a:cubicBezTo>
                <a:cubicBezTo>
                  <a:pt x="270" y="17"/>
                  <a:pt x="270" y="17"/>
                  <a:pt x="270" y="17"/>
                </a:cubicBezTo>
                <a:cubicBezTo>
                  <a:pt x="271" y="17"/>
                  <a:pt x="271" y="17"/>
                  <a:pt x="271" y="17"/>
                </a:cubicBezTo>
                <a:cubicBezTo>
                  <a:pt x="271" y="17"/>
                  <a:pt x="271" y="17"/>
                  <a:pt x="271" y="17"/>
                </a:cubicBezTo>
                <a:cubicBezTo>
                  <a:pt x="272" y="16"/>
                  <a:pt x="272" y="16"/>
                  <a:pt x="272" y="16"/>
                </a:cubicBezTo>
                <a:cubicBezTo>
                  <a:pt x="271" y="17"/>
                  <a:pt x="271" y="17"/>
                  <a:pt x="271" y="17"/>
                </a:cubicBezTo>
                <a:cubicBezTo>
                  <a:pt x="271" y="17"/>
                  <a:pt x="271" y="17"/>
                  <a:pt x="271" y="17"/>
                </a:cubicBezTo>
                <a:cubicBezTo>
                  <a:pt x="271" y="17"/>
                  <a:pt x="271" y="17"/>
                  <a:pt x="271" y="17"/>
                </a:cubicBezTo>
                <a:cubicBezTo>
                  <a:pt x="271" y="17"/>
                  <a:pt x="271" y="17"/>
                  <a:pt x="271" y="17"/>
                </a:cubicBezTo>
                <a:cubicBezTo>
                  <a:pt x="271" y="18"/>
                  <a:pt x="271" y="18"/>
                  <a:pt x="271" y="18"/>
                </a:cubicBezTo>
                <a:cubicBezTo>
                  <a:pt x="270" y="18"/>
                  <a:pt x="270" y="18"/>
                  <a:pt x="270" y="18"/>
                </a:cubicBezTo>
                <a:cubicBezTo>
                  <a:pt x="270" y="18"/>
                  <a:pt x="270" y="18"/>
                  <a:pt x="270" y="18"/>
                </a:cubicBezTo>
                <a:cubicBezTo>
                  <a:pt x="270" y="18"/>
                  <a:pt x="270" y="18"/>
                  <a:pt x="270" y="18"/>
                </a:cubicBezTo>
                <a:cubicBezTo>
                  <a:pt x="270" y="18"/>
                  <a:pt x="270" y="18"/>
                  <a:pt x="270" y="18"/>
                </a:cubicBezTo>
                <a:cubicBezTo>
                  <a:pt x="270" y="18"/>
                  <a:pt x="270" y="18"/>
                  <a:pt x="270" y="18"/>
                </a:cubicBezTo>
                <a:cubicBezTo>
                  <a:pt x="270" y="18"/>
                  <a:pt x="270" y="18"/>
                  <a:pt x="270" y="18"/>
                </a:cubicBezTo>
                <a:cubicBezTo>
                  <a:pt x="269" y="19"/>
                  <a:pt x="269" y="19"/>
                  <a:pt x="269" y="19"/>
                </a:cubicBezTo>
                <a:cubicBezTo>
                  <a:pt x="270" y="19"/>
                  <a:pt x="270" y="19"/>
                  <a:pt x="270" y="19"/>
                </a:cubicBezTo>
                <a:cubicBezTo>
                  <a:pt x="270" y="19"/>
                  <a:pt x="270" y="19"/>
                  <a:pt x="270" y="19"/>
                </a:cubicBezTo>
                <a:cubicBezTo>
                  <a:pt x="268" y="19"/>
                  <a:pt x="268" y="19"/>
                  <a:pt x="268" y="19"/>
                </a:cubicBezTo>
                <a:cubicBezTo>
                  <a:pt x="268" y="19"/>
                  <a:pt x="268" y="19"/>
                  <a:pt x="268" y="19"/>
                </a:cubicBezTo>
                <a:cubicBezTo>
                  <a:pt x="268" y="20"/>
                  <a:pt x="268" y="20"/>
                  <a:pt x="268" y="20"/>
                </a:cubicBezTo>
                <a:cubicBezTo>
                  <a:pt x="267" y="20"/>
                  <a:pt x="267" y="20"/>
                  <a:pt x="267" y="20"/>
                </a:cubicBezTo>
                <a:cubicBezTo>
                  <a:pt x="266" y="21"/>
                  <a:pt x="264" y="21"/>
                  <a:pt x="263" y="22"/>
                </a:cubicBezTo>
                <a:cubicBezTo>
                  <a:pt x="262" y="22"/>
                  <a:pt x="262" y="22"/>
                  <a:pt x="262" y="22"/>
                </a:cubicBezTo>
                <a:cubicBezTo>
                  <a:pt x="262" y="22"/>
                  <a:pt x="262" y="22"/>
                  <a:pt x="262" y="22"/>
                </a:cubicBezTo>
                <a:cubicBezTo>
                  <a:pt x="261" y="22"/>
                  <a:pt x="261" y="22"/>
                  <a:pt x="261" y="22"/>
                </a:cubicBezTo>
                <a:cubicBezTo>
                  <a:pt x="261" y="22"/>
                  <a:pt x="261" y="22"/>
                  <a:pt x="261" y="22"/>
                </a:cubicBezTo>
                <a:cubicBezTo>
                  <a:pt x="261" y="22"/>
                  <a:pt x="261" y="22"/>
                  <a:pt x="261" y="22"/>
                </a:cubicBezTo>
                <a:cubicBezTo>
                  <a:pt x="261" y="23"/>
                  <a:pt x="261" y="23"/>
                  <a:pt x="261" y="23"/>
                </a:cubicBezTo>
                <a:cubicBezTo>
                  <a:pt x="261" y="23"/>
                  <a:pt x="261" y="23"/>
                  <a:pt x="261" y="23"/>
                </a:cubicBezTo>
                <a:cubicBezTo>
                  <a:pt x="261" y="23"/>
                  <a:pt x="261" y="23"/>
                  <a:pt x="261" y="23"/>
                </a:cubicBezTo>
                <a:cubicBezTo>
                  <a:pt x="260" y="23"/>
                  <a:pt x="260" y="23"/>
                  <a:pt x="259" y="24"/>
                </a:cubicBezTo>
                <a:cubicBezTo>
                  <a:pt x="259" y="24"/>
                  <a:pt x="259" y="24"/>
                  <a:pt x="259" y="24"/>
                </a:cubicBezTo>
                <a:cubicBezTo>
                  <a:pt x="259" y="24"/>
                  <a:pt x="258" y="24"/>
                  <a:pt x="258" y="24"/>
                </a:cubicBezTo>
                <a:cubicBezTo>
                  <a:pt x="257" y="25"/>
                  <a:pt x="257" y="25"/>
                  <a:pt x="257" y="25"/>
                </a:cubicBezTo>
                <a:cubicBezTo>
                  <a:pt x="257" y="25"/>
                  <a:pt x="257" y="25"/>
                  <a:pt x="257" y="25"/>
                </a:cubicBezTo>
                <a:cubicBezTo>
                  <a:pt x="256" y="25"/>
                  <a:pt x="256" y="25"/>
                  <a:pt x="256" y="25"/>
                </a:cubicBezTo>
                <a:cubicBezTo>
                  <a:pt x="256" y="26"/>
                  <a:pt x="255" y="26"/>
                  <a:pt x="254" y="26"/>
                </a:cubicBezTo>
                <a:cubicBezTo>
                  <a:pt x="254" y="27"/>
                  <a:pt x="253" y="27"/>
                  <a:pt x="252" y="27"/>
                </a:cubicBezTo>
                <a:cubicBezTo>
                  <a:pt x="252" y="28"/>
                  <a:pt x="252" y="28"/>
                  <a:pt x="252" y="28"/>
                </a:cubicBezTo>
                <a:cubicBezTo>
                  <a:pt x="251" y="28"/>
                  <a:pt x="251" y="28"/>
                  <a:pt x="251" y="28"/>
                </a:cubicBezTo>
                <a:cubicBezTo>
                  <a:pt x="251" y="28"/>
                  <a:pt x="251" y="28"/>
                  <a:pt x="250" y="29"/>
                </a:cubicBezTo>
                <a:cubicBezTo>
                  <a:pt x="249" y="29"/>
                  <a:pt x="249" y="29"/>
                  <a:pt x="247" y="30"/>
                </a:cubicBezTo>
                <a:cubicBezTo>
                  <a:pt x="246" y="31"/>
                  <a:pt x="245" y="31"/>
                  <a:pt x="244" y="32"/>
                </a:cubicBezTo>
                <a:cubicBezTo>
                  <a:pt x="243" y="32"/>
                  <a:pt x="242" y="32"/>
                  <a:pt x="242" y="33"/>
                </a:cubicBezTo>
                <a:cubicBezTo>
                  <a:pt x="242" y="33"/>
                  <a:pt x="242" y="33"/>
                  <a:pt x="242" y="33"/>
                </a:cubicBezTo>
                <a:cubicBezTo>
                  <a:pt x="242" y="33"/>
                  <a:pt x="241" y="33"/>
                  <a:pt x="240" y="34"/>
                </a:cubicBezTo>
                <a:cubicBezTo>
                  <a:pt x="239" y="34"/>
                  <a:pt x="239" y="34"/>
                  <a:pt x="239" y="34"/>
                </a:cubicBezTo>
                <a:cubicBezTo>
                  <a:pt x="238" y="35"/>
                  <a:pt x="237" y="35"/>
                  <a:pt x="235" y="36"/>
                </a:cubicBezTo>
                <a:cubicBezTo>
                  <a:pt x="235" y="36"/>
                  <a:pt x="235" y="36"/>
                  <a:pt x="235" y="36"/>
                </a:cubicBezTo>
                <a:cubicBezTo>
                  <a:pt x="234" y="36"/>
                  <a:pt x="233" y="37"/>
                  <a:pt x="233" y="37"/>
                </a:cubicBezTo>
                <a:cubicBezTo>
                  <a:pt x="232" y="38"/>
                  <a:pt x="232" y="38"/>
                  <a:pt x="232" y="38"/>
                </a:cubicBezTo>
                <a:cubicBezTo>
                  <a:pt x="232" y="38"/>
                  <a:pt x="232" y="38"/>
                  <a:pt x="232" y="38"/>
                </a:cubicBezTo>
                <a:cubicBezTo>
                  <a:pt x="233" y="38"/>
                  <a:pt x="233" y="38"/>
                  <a:pt x="234" y="38"/>
                </a:cubicBezTo>
                <a:cubicBezTo>
                  <a:pt x="235" y="37"/>
                  <a:pt x="235" y="37"/>
                  <a:pt x="237" y="38"/>
                </a:cubicBezTo>
                <a:cubicBezTo>
                  <a:pt x="234" y="39"/>
                  <a:pt x="234" y="39"/>
                  <a:pt x="233" y="40"/>
                </a:cubicBezTo>
                <a:cubicBezTo>
                  <a:pt x="233" y="40"/>
                  <a:pt x="233" y="40"/>
                  <a:pt x="233" y="40"/>
                </a:cubicBezTo>
                <a:cubicBezTo>
                  <a:pt x="233" y="40"/>
                  <a:pt x="233" y="40"/>
                  <a:pt x="233" y="40"/>
                </a:cubicBezTo>
                <a:cubicBezTo>
                  <a:pt x="233" y="40"/>
                  <a:pt x="233" y="40"/>
                  <a:pt x="233" y="40"/>
                </a:cubicBezTo>
                <a:cubicBezTo>
                  <a:pt x="233" y="40"/>
                  <a:pt x="233" y="40"/>
                  <a:pt x="233" y="40"/>
                </a:cubicBezTo>
                <a:cubicBezTo>
                  <a:pt x="233" y="40"/>
                  <a:pt x="233" y="40"/>
                  <a:pt x="233" y="40"/>
                </a:cubicBezTo>
                <a:cubicBezTo>
                  <a:pt x="233" y="40"/>
                  <a:pt x="233" y="40"/>
                  <a:pt x="233" y="40"/>
                </a:cubicBezTo>
                <a:cubicBezTo>
                  <a:pt x="233" y="40"/>
                  <a:pt x="233" y="40"/>
                  <a:pt x="233" y="40"/>
                </a:cubicBezTo>
                <a:cubicBezTo>
                  <a:pt x="233" y="40"/>
                  <a:pt x="233" y="40"/>
                  <a:pt x="233" y="40"/>
                </a:cubicBezTo>
                <a:cubicBezTo>
                  <a:pt x="232" y="42"/>
                  <a:pt x="232" y="42"/>
                  <a:pt x="231" y="43"/>
                </a:cubicBezTo>
                <a:cubicBezTo>
                  <a:pt x="230" y="43"/>
                  <a:pt x="230" y="43"/>
                  <a:pt x="230" y="43"/>
                </a:cubicBezTo>
                <a:cubicBezTo>
                  <a:pt x="230" y="43"/>
                  <a:pt x="230" y="43"/>
                  <a:pt x="229" y="43"/>
                </a:cubicBezTo>
                <a:cubicBezTo>
                  <a:pt x="229" y="43"/>
                  <a:pt x="229" y="43"/>
                  <a:pt x="229" y="43"/>
                </a:cubicBezTo>
                <a:cubicBezTo>
                  <a:pt x="229" y="43"/>
                  <a:pt x="229" y="43"/>
                  <a:pt x="228" y="42"/>
                </a:cubicBezTo>
                <a:cubicBezTo>
                  <a:pt x="229" y="42"/>
                  <a:pt x="229" y="42"/>
                  <a:pt x="229" y="42"/>
                </a:cubicBezTo>
                <a:cubicBezTo>
                  <a:pt x="219" y="46"/>
                  <a:pt x="219" y="46"/>
                  <a:pt x="219" y="46"/>
                </a:cubicBezTo>
                <a:cubicBezTo>
                  <a:pt x="219" y="47"/>
                  <a:pt x="219" y="47"/>
                  <a:pt x="217" y="49"/>
                </a:cubicBezTo>
                <a:cubicBezTo>
                  <a:pt x="220" y="48"/>
                  <a:pt x="220" y="48"/>
                  <a:pt x="221" y="48"/>
                </a:cubicBezTo>
                <a:cubicBezTo>
                  <a:pt x="222" y="47"/>
                  <a:pt x="223" y="46"/>
                  <a:pt x="224" y="46"/>
                </a:cubicBezTo>
                <a:cubicBezTo>
                  <a:pt x="224" y="45"/>
                  <a:pt x="224" y="45"/>
                  <a:pt x="224" y="45"/>
                </a:cubicBezTo>
                <a:cubicBezTo>
                  <a:pt x="225" y="44"/>
                  <a:pt x="225" y="44"/>
                  <a:pt x="225" y="44"/>
                </a:cubicBezTo>
                <a:cubicBezTo>
                  <a:pt x="225" y="44"/>
                  <a:pt x="225" y="44"/>
                  <a:pt x="226" y="44"/>
                </a:cubicBezTo>
                <a:cubicBezTo>
                  <a:pt x="226" y="45"/>
                  <a:pt x="226" y="45"/>
                  <a:pt x="226" y="45"/>
                </a:cubicBezTo>
                <a:cubicBezTo>
                  <a:pt x="226" y="45"/>
                  <a:pt x="226" y="45"/>
                  <a:pt x="227" y="46"/>
                </a:cubicBezTo>
                <a:cubicBezTo>
                  <a:pt x="226" y="46"/>
                  <a:pt x="226" y="46"/>
                  <a:pt x="226" y="46"/>
                </a:cubicBezTo>
                <a:cubicBezTo>
                  <a:pt x="226" y="46"/>
                  <a:pt x="225" y="47"/>
                  <a:pt x="225" y="47"/>
                </a:cubicBezTo>
                <a:cubicBezTo>
                  <a:pt x="224" y="47"/>
                  <a:pt x="223" y="48"/>
                  <a:pt x="222" y="48"/>
                </a:cubicBezTo>
                <a:cubicBezTo>
                  <a:pt x="222" y="48"/>
                  <a:pt x="222" y="48"/>
                  <a:pt x="221" y="49"/>
                </a:cubicBezTo>
                <a:cubicBezTo>
                  <a:pt x="221" y="49"/>
                  <a:pt x="220" y="50"/>
                  <a:pt x="220" y="50"/>
                </a:cubicBezTo>
                <a:cubicBezTo>
                  <a:pt x="219" y="51"/>
                  <a:pt x="218" y="52"/>
                  <a:pt x="217" y="52"/>
                </a:cubicBezTo>
                <a:cubicBezTo>
                  <a:pt x="217" y="52"/>
                  <a:pt x="216" y="52"/>
                  <a:pt x="215" y="52"/>
                </a:cubicBezTo>
                <a:cubicBezTo>
                  <a:pt x="215" y="52"/>
                  <a:pt x="214" y="53"/>
                  <a:pt x="213" y="53"/>
                </a:cubicBezTo>
                <a:cubicBezTo>
                  <a:pt x="213" y="53"/>
                  <a:pt x="213" y="53"/>
                  <a:pt x="213" y="53"/>
                </a:cubicBezTo>
                <a:cubicBezTo>
                  <a:pt x="213" y="53"/>
                  <a:pt x="213" y="53"/>
                  <a:pt x="212" y="53"/>
                </a:cubicBezTo>
                <a:cubicBezTo>
                  <a:pt x="211" y="54"/>
                  <a:pt x="209" y="55"/>
                  <a:pt x="208" y="55"/>
                </a:cubicBezTo>
                <a:cubicBezTo>
                  <a:pt x="206" y="56"/>
                  <a:pt x="204" y="56"/>
                  <a:pt x="203" y="58"/>
                </a:cubicBezTo>
                <a:cubicBezTo>
                  <a:pt x="203" y="58"/>
                  <a:pt x="203" y="58"/>
                  <a:pt x="202" y="59"/>
                </a:cubicBezTo>
                <a:cubicBezTo>
                  <a:pt x="193" y="66"/>
                  <a:pt x="193" y="66"/>
                  <a:pt x="193" y="67"/>
                </a:cubicBezTo>
                <a:cubicBezTo>
                  <a:pt x="194" y="67"/>
                  <a:pt x="194" y="67"/>
                  <a:pt x="195" y="67"/>
                </a:cubicBezTo>
                <a:cubicBezTo>
                  <a:pt x="195" y="67"/>
                  <a:pt x="195" y="67"/>
                  <a:pt x="195" y="67"/>
                </a:cubicBezTo>
                <a:cubicBezTo>
                  <a:pt x="195" y="68"/>
                  <a:pt x="194" y="68"/>
                  <a:pt x="194" y="69"/>
                </a:cubicBezTo>
                <a:cubicBezTo>
                  <a:pt x="193" y="69"/>
                  <a:pt x="193" y="68"/>
                  <a:pt x="193" y="69"/>
                </a:cubicBezTo>
                <a:cubicBezTo>
                  <a:pt x="187" y="73"/>
                  <a:pt x="187" y="73"/>
                  <a:pt x="186" y="74"/>
                </a:cubicBezTo>
                <a:cubicBezTo>
                  <a:pt x="188" y="74"/>
                  <a:pt x="189" y="72"/>
                  <a:pt x="191" y="73"/>
                </a:cubicBezTo>
                <a:cubicBezTo>
                  <a:pt x="190" y="73"/>
                  <a:pt x="189" y="74"/>
                  <a:pt x="187" y="76"/>
                </a:cubicBezTo>
                <a:cubicBezTo>
                  <a:pt x="182" y="79"/>
                  <a:pt x="178" y="81"/>
                  <a:pt x="173" y="94"/>
                </a:cubicBezTo>
                <a:cubicBezTo>
                  <a:pt x="173" y="95"/>
                  <a:pt x="173" y="95"/>
                  <a:pt x="173" y="95"/>
                </a:cubicBezTo>
                <a:cubicBezTo>
                  <a:pt x="173" y="95"/>
                  <a:pt x="173" y="96"/>
                  <a:pt x="173" y="97"/>
                </a:cubicBezTo>
                <a:cubicBezTo>
                  <a:pt x="174" y="97"/>
                  <a:pt x="174" y="97"/>
                  <a:pt x="175" y="96"/>
                </a:cubicBezTo>
                <a:cubicBezTo>
                  <a:pt x="175" y="96"/>
                  <a:pt x="175" y="96"/>
                  <a:pt x="176" y="96"/>
                </a:cubicBezTo>
                <a:cubicBezTo>
                  <a:pt x="176" y="96"/>
                  <a:pt x="176" y="96"/>
                  <a:pt x="177" y="97"/>
                </a:cubicBezTo>
                <a:cubicBezTo>
                  <a:pt x="176" y="97"/>
                  <a:pt x="176" y="98"/>
                  <a:pt x="175" y="99"/>
                </a:cubicBezTo>
                <a:cubicBezTo>
                  <a:pt x="176" y="99"/>
                  <a:pt x="176" y="100"/>
                  <a:pt x="177" y="100"/>
                </a:cubicBezTo>
                <a:cubicBezTo>
                  <a:pt x="176" y="101"/>
                  <a:pt x="176" y="102"/>
                  <a:pt x="176" y="102"/>
                </a:cubicBezTo>
                <a:cubicBezTo>
                  <a:pt x="177" y="102"/>
                  <a:pt x="180" y="102"/>
                  <a:pt x="182" y="100"/>
                </a:cubicBezTo>
                <a:cubicBezTo>
                  <a:pt x="182" y="100"/>
                  <a:pt x="182" y="99"/>
                  <a:pt x="183" y="99"/>
                </a:cubicBezTo>
                <a:cubicBezTo>
                  <a:pt x="194" y="85"/>
                  <a:pt x="196" y="85"/>
                  <a:pt x="197" y="85"/>
                </a:cubicBezTo>
                <a:cubicBezTo>
                  <a:pt x="197" y="85"/>
                  <a:pt x="198" y="85"/>
                  <a:pt x="198" y="85"/>
                </a:cubicBezTo>
                <a:cubicBezTo>
                  <a:pt x="201" y="85"/>
                  <a:pt x="203" y="82"/>
                  <a:pt x="205" y="81"/>
                </a:cubicBezTo>
                <a:cubicBezTo>
                  <a:pt x="206" y="80"/>
                  <a:pt x="208" y="79"/>
                  <a:pt x="209" y="77"/>
                </a:cubicBezTo>
                <a:cubicBezTo>
                  <a:pt x="211" y="76"/>
                  <a:pt x="211" y="76"/>
                  <a:pt x="220" y="70"/>
                </a:cubicBezTo>
                <a:cubicBezTo>
                  <a:pt x="221" y="70"/>
                  <a:pt x="222" y="70"/>
                  <a:pt x="223" y="70"/>
                </a:cubicBezTo>
                <a:cubicBezTo>
                  <a:pt x="224" y="68"/>
                  <a:pt x="224" y="68"/>
                  <a:pt x="225" y="67"/>
                </a:cubicBezTo>
                <a:cubicBezTo>
                  <a:pt x="226" y="67"/>
                  <a:pt x="226" y="67"/>
                  <a:pt x="227" y="68"/>
                </a:cubicBezTo>
                <a:cubicBezTo>
                  <a:pt x="225" y="69"/>
                  <a:pt x="225" y="69"/>
                  <a:pt x="225" y="70"/>
                </a:cubicBezTo>
                <a:cubicBezTo>
                  <a:pt x="228" y="71"/>
                  <a:pt x="229" y="68"/>
                  <a:pt x="232" y="67"/>
                </a:cubicBezTo>
                <a:cubicBezTo>
                  <a:pt x="232" y="67"/>
                  <a:pt x="232" y="67"/>
                  <a:pt x="233" y="67"/>
                </a:cubicBezTo>
                <a:cubicBezTo>
                  <a:pt x="234" y="67"/>
                  <a:pt x="234" y="67"/>
                  <a:pt x="235" y="66"/>
                </a:cubicBezTo>
                <a:cubicBezTo>
                  <a:pt x="237" y="65"/>
                  <a:pt x="239" y="64"/>
                  <a:pt x="241" y="63"/>
                </a:cubicBezTo>
                <a:cubicBezTo>
                  <a:pt x="242" y="63"/>
                  <a:pt x="242" y="63"/>
                  <a:pt x="245" y="61"/>
                </a:cubicBezTo>
                <a:cubicBezTo>
                  <a:pt x="247" y="61"/>
                  <a:pt x="247" y="61"/>
                  <a:pt x="247" y="61"/>
                </a:cubicBezTo>
                <a:cubicBezTo>
                  <a:pt x="247" y="60"/>
                  <a:pt x="247" y="60"/>
                  <a:pt x="248" y="60"/>
                </a:cubicBezTo>
                <a:cubicBezTo>
                  <a:pt x="251" y="58"/>
                  <a:pt x="251" y="58"/>
                  <a:pt x="252" y="57"/>
                </a:cubicBezTo>
                <a:cubicBezTo>
                  <a:pt x="252" y="56"/>
                  <a:pt x="252" y="56"/>
                  <a:pt x="252" y="56"/>
                </a:cubicBezTo>
                <a:cubicBezTo>
                  <a:pt x="252" y="56"/>
                  <a:pt x="252" y="56"/>
                  <a:pt x="253" y="57"/>
                </a:cubicBezTo>
                <a:cubicBezTo>
                  <a:pt x="253" y="57"/>
                  <a:pt x="253" y="57"/>
                  <a:pt x="253" y="57"/>
                </a:cubicBezTo>
                <a:cubicBezTo>
                  <a:pt x="253" y="57"/>
                  <a:pt x="253" y="57"/>
                  <a:pt x="253" y="57"/>
                </a:cubicBezTo>
                <a:cubicBezTo>
                  <a:pt x="253" y="57"/>
                  <a:pt x="253" y="57"/>
                  <a:pt x="253" y="57"/>
                </a:cubicBezTo>
                <a:cubicBezTo>
                  <a:pt x="253" y="57"/>
                  <a:pt x="253" y="57"/>
                  <a:pt x="253" y="57"/>
                </a:cubicBezTo>
                <a:cubicBezTo>
                  <a:pt x="253" y="57"/>
                  <a:pt x="253" y="57"/>
                  <a:pt x="253" y="57"/>
                </a:cubicBezTo>
                <a:cubicBezTo>
                  <a:pt x="253" y="57"/>
                  <a:pt x="253" y="57"/>
                  <a:pt x="253" y="57"/>
                </a:cubicBezTo>
                <a:cubicBezTo>
                  <a:pt x="253" y="58"/>
                  <a:pt x="254" y="58"/>
                  <a:pt x="255" y="58"/>
                </a:cubicBezTo>
                <a:cubicBezTo>
                  <a:pt x="255" y="59"/>
                  <a:pt x="255" y="59"/>
                  <a:pt x="255" y="59"/>
                </a:cubicBezTo>
                <a:cubicBezTo>
                  <a:pt x="263" y="59"/>
                  <a:pt x="269" y="53"/>
                  <a:pt x="276" y="51"/>
                </a:cubicBezTo>
                <a:cubicBezTo>
                  <a:pt x="277" y="51"/>
                  <a:pt x="278" y="51"/>
                  <a:pt x="280" y="51"/>
                </a:cubicBezTo>
                <a:cubicBezTo>
                  <a:pt x="283" y="50"/>
                  <a:pt x="283" y="50"/>
                  <a:pt x="284" y="49"/>
                </a:cubicBezTo>
                <a:cubicBezTo>
                  <a:pt x="283" y="49"/>
                  <a:pt x="283" y="49"/>
                  <a:pt x="283" y="49"/>
                </a:cubicBezTo>
                <a:cubicBezTo>
                  <a:pt x="283" y="49"/>
                  <a:pt x="282" y="49"/>
                  <a:pt x="281" y="50"/>
                </a:cubicBezTo>
                <a:cubicBezTo>
                  <a:pt x="280" y="50"/>
                  <a:pt x="280" y="50"/>
                  <a:pt x="280" y="50"/>
                </a:cubicBezTo>
                <a:cubicBezTo>
                  <a:pt x="280" y="50"/>
                  <a:pt x="280" y="50"/>
                  <a:pt x="279" y="50"/>
                </a:cubicBezTo>
                <a:cubicBezTo>
                  <a:pt x="279" y="49"/>
                  <a:pt x="279" y="49"/>
                  <a:pt x="279" y="49"/>
                </a:cubicBezTo>
                <a:cubicBezTo>
                  <a:pt x="279" y="49"/>
                  <a:pt x="278" y="49"/>
                  <a:pt x="278" y="49"/>
                </a:cubicBezTo>
                <a:cubicBezTo>
                  <a:pt x="277" y="48"/>
                  <a:pt x="277" y="48"/>
                  <a:pt x="276" y="48"/>
                </a:cubicBezTo>
                <a:cubicBezTo>
                  <a:pt x="276" y="47"/>
                  <a:pt x="276" y="47"/>
                  <a:pt x="276" y="47"/>
                </a:cubicBezTo>
                <a:cubicBezTo>
                  <a:pt x="277" y="46"/>
                  <a:pt x="277" y="46"/>
                  <a:pt x="277" y="46"/>
                </a:cubicBezTo>
                <a:cubicBezTo>
                  <a:pt x="277" y="46"/>
                  <a:pt x="278" y="46"/>
                  <a:pt x="279" y="45"/>
                </a:cubicBezTo>
                <a:cubicBezTo>
                  <a:pt x="280" y="45"/>
                  <a:pt x="280" y="45"/>
                  <a:pt x="280" y="45"/>
                </a:cubicBezTo>
                <a:cubicBezTo>
                  <a:pt x="281" y="45"/>
                  <a:pt x="283" y="44"/>
                  <a:pt x="285" y="44"/>
                </a:cubicBezTo>
                <a:cubicBezTo>
                  <a:pt x="283" y="46"/>
                  <a:pt x="283" y="46"/>
                  <a:pt x="283" y="47"/>
                </a:cubicBezTo>
                <a:cubicBezTo>
                  <a:pt x="283" y="48"/>
                  <a:pt x="283" y="48"/>
                  <a:pt x="283" y="48"/>
                </a:cubicBezTo>
                <a:cubicBezTo>
                  <a:pt x="284" y="47"/>
                  <a:pt x="284" y="47"/>
                  <a:pt x="284" y="47"/>
                </a:cubicBezTo>
                <a:cubicBezTo>
                  <a:pt x="286" y="45"/>
                  <a:pt x="293" y="46"/>
                  <a:pt x="291" y="42"/>
                </a:cubicBezTo>
                <a:cubicBezTo>
                  <a:pt x="293" y="38"/>
                  <a:pt x="293" y="38"/>
                  <a:pt x="293" y="37"/>
                </a:cubicBezTo>
                <a:cubicBezTo>
                  <a:pt x="294" y="37"/>
                  <a:pt x="294" y="37"/>
                  <a:pt x="294" y="37"/>
                </a:cubicBezTo>
                <a:cubicBezTo>
                  <a:pt x="294" y="38"/>
                  <a:pt x="294" y="38"/>
                  <a:pt x="294" y="38"/>
                </a:cubicBezTo>
                <a:cubicBezTo>
                  <a:pt x="295" y="38"/>
                  <a:pt x="295" y="38"/>
                  <a:pt x="296" y="38"/>
                </a:cubicBezTo>
                <a:cubicBezTo>
                  <a:pt x="297" y="38"/>
                  <a:pt x="297" y="38"/>
                  <a:pt x="298" y="36"/>
                </a:cubicBezTo>
                <a:cubicBezTo>
                  <a:pt x="299" y="36"/>
                  <a:pt x="299" y="36"/>
                  <a:pt x="299" y="35"/>
                </a:cubicBezTo>
                <a:cubicBezTo>
                  <a:pt x="300" y="35"/>
                  <a:pt x="301" y="34"/>
                  <a:pt x="301" y="34"/>
                </a:cubicBezTo>
                <a:cubicBezTo>
                  <a:pt x="300" y="34"/>
                  <a:pt x="300" y="34"/>
                  <a:pt x="298" y="34"/>
                </a:cubicBezTo>
                <a:cubicBezTo>
                  <a:pt x="297" y="34"/>
                  <a:pt x="297" y="34"/>
                  <a:pt x="296" y="34"/>
                </a:cubicBezTo>
                <a:cubicBezTo>
                  <a:pt x="297" y="34"/>
                  <a:pt x="297" y="34"/>
                  <a:pt x="299" y="33"/>
                </a:cubicBezTo>
                <a:cubicBezTo>
                  <a:pt x="299" y="33"/>
                  <a:pt x="299" y="32"/>
                  <a:pt x="299" y="32"/>
                </a:cubicBezTo>
                <a:cubicBezTo>
                  <a:pt x="300" y="32"/>
                  <a:pt x="300" y="32"/>
                  <a:pt x="300" y="32"/>
                </a:cubicBezTo>
                <a:cubicBezTo>
                  <a:pt x="301" y="32"/>
                  <a:pt x="301" y="32"/>
                  <a:pt x="302" y="32"/>
                </a:cubicBezTo>
                <a:cubicBezTo>
                  <a:pt x="301" y="32"/>
                  <a:pt x="301" y="33"/>
                  <a:pt x="300" y="33"/>
                </a:cubicBezTo>
                <a:cubicBezTo>
                  <a:pt x="300" y="33"/>
                  <a:pt x="301" y="33"/>
                  <a:pt x="302" y="33"/>
                </a:cubicBezTo>
                <a:cubicBezTo>
                  <a:pt x="303" y="33"/>
                  <a:pt x="303" y="32"/>
                  <a:pt x="304" y="32"/>
                </a:cubicBezTo>
                <a:cubicBezTo>
                  <a:pt x="304" y="32"/>
                  <a:pt x="304" y="32"/>
                  <a:pt x="305" y="33"/>
                </a:cubicBezTo>
                <a:cubicBezTo>
                  <a:pt x="308" y="32"/>
                  <a:pt x="309" y="31"/>
                  <a:pt x="309" y="30"/>
                </a:cubicBezTo>
                <a:cubicBezTo>
                  <a:pt x="308" y="30"/>
                  <a:pt x="307" y="30"/>
                  <a:pt x="307" y="30"/>
                </a:cubicBezTo>
                <a:cubicBezTo>
                  <a:pt x="307" y="30"/>
                  <a:pt x="307" y="30"/>
                  <a:pt x="311" y="29"/>
                </a:cubicBezTo>
                <a:cubicBezTo>
                  <a:pt x="311" y="29"/>
                  <a:pt x="312" y="29"/>
                  <a:pt x="313" y="29"/>
                </a:cubicBezTo>
                <a:cubicBezTo>
                  <a:pt x="313" y="29"/>
                  <a:pt x="313" y="29"/>
                  <a:pt x="313" y="29"/>
                </a:cubicBezTo>
                <a:cubicBezTo>
                  <a:pt x="314" y="29"/>
                  <a:pt x="315" y="28"/>
                  <a:pt x="315" y="28"/>
                </a:cubicBezTo>
                <a:cubicBezTo>
                  <a:pt x="315" y="27"/>
                  <a:pt x="315" y="27"/>
                  <a:pt x="315" y="27"/>
                </a:cubicBezTo>
                <a:cubicBezTo>
                  <a:pt x="316" y="26"/>
                  <a:pt x="316" y="26"/>
                  <a:pt x="318" y="24"/>
                </a:cubicBezTo>
                <a:cubicBezTo>
                  <a:pt x="318" y="24"/>
                  <a:pt x="319" y="24"/>
                  <a:pt x="320" y="24"/>
                </a:cubicBezTo>
                <a:cubicBezTo>
                  <a:pt x="320" y="24"/>
                  <a:pt x="321" y="23"/>
                  <a:pt x="322" y="22"/>
                </a:cubicBezTo>
                <a:cubicBezTo>
                  <a:pt x="322" y="22"/>
                  <a:pt x="323" y="21"/>
                  <a:pt x="324" y="20"/>
                </a:cubicBezTo>
                <a:cubicBezTo>
                  <a:pt x="323" y="20"/>
                  <a:pt x="323" y="20"/>
                  <a:pt x="322" y="20"/>
                </a:cubicBezTo>
                <a:cubicBezTo>
                  <a:pt x="323" y="20"/>
                  <a:pt x="323" y="20"/>
                  <a:pt x="323" y="19"/>
                </a:cubicBezTo>
                <a:cubicBezTo>
                  <a:pt x="323" y="19"/>
                  <a:pt x="323" y="19"/>
                  <a:pt x="323" y="19"/>
                </a:cubicBezTo>
                <a:cubicBezTo>
                  <a:pt x="324" y="19"/>
                  <a:pt x="324" y="19"/>
                  <a:pt x="324" y="19"/>
                </a:cubicBezTo>
                <a:cubicBezTo>
                  <a:pt x="325" y="18"/>
                  <a:pt x="325" y="18"/>
                  <a:pt x="327" y="18"/>
                </a:cubicBezTo>
                <a:cubicBezTo>
                  <a:pt x="327" y="18"/>
                  <a:pt x="327" y="18"/>
                  <a:pt x="328" y="19"/>
                </a:cubicBezTo>
                <a:cubicBezTo>
                  <a:pt x="327" y="19"/>
                  <a:pt x="327" y="19"/>
                  <a:pt x="327" y="19"/>
                </a:cubicBezTo>
                <a:cubicBezTo>
                  <a:pt x="325" y="20"/>
                  <a:pt x="325" y="20"/>
                  <a:pt x="324" y="21"/>
                </a:cubicBezTo>
                <a:cubicBezTo>
                  <a:pt x="324" y="21"/>
                  <a:pt x="324" y="21"/>
                  <a:pt x="324" y="21"/>
                </a:cubicBezTo>
                <a:cubicBezTo>
                  <a:pt x="326" y="20"/>
                  <a:pt x="327" y="19"/>
                  <a:pt x="330" y="18"/>
                </a:cubicBezTo>
                <a:cubicBezTo>
                  <a:pt x="330" y="18"/>
                  <a:pt x="330" y="17"/>
                  <a:pt x="331" y="17"/>
                </a:cubicBezTo>
                <a:cubicBezTo>
                  <a:pt x="331" y="17"/>
                  <a:pt x="331" y="17"/>
                  <a:pt x="331" y="16"/>
                </a:cubicBezTo>
                <a:cubicBezTo>
                  <a:pt x="331" y="16"/>
                  <a:pt x="330" y="16"/>
                  <a:pt x="330" y="16"/>
                </a:cubicBezTo>
                <a:cubicBezTo>
                  <a:pt x="330" y="16"/>
                  <a:pt x="330" y="16"/>
                  <a:pt x="329" y="16"/>
                </a:cubicBezTo>
                <a:cubicBezTo>
                  <a:pt x="330" y="16"/>
                  <a:pt x="330" y="16"/>
                  <a:pt x="331" y="15"/>
                </a:cubicBezTo>
                <a:cubicBezTo>
                  <a:pt x="332" y="15"/>
                  <a:pt x="332" y="15"/>
                  <a:pt x="332" y="15"/>
                </a:cubicBezTo>
                <a:cubicBezTo>
                  <a:pt x="333" y="15"/>
                  <a:pt x="333" y="15"/>
                  <a:pt x="334" y="14"/>
                </a:cubicBezTo>
                <a:cubicBezTo>
                  <a:pt x="333" y="14"/>
                  <a:pt x="333" y="14"/>
                  <a:pt x="330" y="15"/>
                </a:cubicBezTo>
                <a:cubicBezTo>
                  <a:pt x="331" y="14"/>
                  <a:pt x="332" y="14"/>
                  <a:pt x="333" y="13"/>
                </a:cubicBezTo>
                <a:cubicBezTo>
                  <a:pt x="333" y="13"/>
                  <a:pt x="333" y="13"/>
                  <a:pt x="338" y="11"/>
                </a:cubicBezTo>
                <a:cubicBezTo>
                  <a:pt x="339" y="11"/>
                  <a:pt x="339" y="11"/>
                  <a:pt x="339" y="11"/>
                </a:cubicBezTo>
                <a:cubicBezTo>
                  <a:pt x="340" y="10"/>
                  <a:pt x="340" y="10"/>
                  <a:pt x="342" y="10"/>
                </a:cubicBezTo>
                <a:cubicBezTo>
                  <a:pt x="342" y="10"/>
                  <a:pt x="342" y="10"/>
                  <a:pt x="343" y="10"/>
                </a:cubicBezTo>
                <a:cubicBezTo>
                  <a:pt x="343" y="10"/>
                  <a:pt x="346" y="8"/>
                  <a:pt x="353" y="6"/>
                </a:cubicBezTo>
                <a:cubicBezTo>
                  <a:pt x="354" y="6"/>
                  <a:pt x="354" y="6"/>
                  <a:pt x="354" y="6"/>
                </a:cubicBezTo>
                <a:cubicBezTo>
                  <a:pt x="354" y="6"/>
                  <a:pt x="353" y="6"/>
                  <a:pt x="352" y="6"/>
                </a:cubicBezTo>
                <a:cubicBezTo>
                  <a:pt x="352" y="6"/>
                  <a:pt x="352" y="6"/>
                  <a:pt x="352" y="6"/>
                </a:cubicBezTo>
                <a:cubicBezTo>
                  <a:pt x="353" y="6"/>
                  <a:pt x="354" y="6"/>
                  <a:pt x="354" y="6"/>
                </a:cubicBezTo>
                <a:cubicBezTo>
                  <a:pt x="355" y="6"/>
                  <a:pt x="355" y="6"/>
                  <a:pt x="355" y="6"/>
                </a:cubicBezTo>
                <a:cubicBezTo>
                  <a:pt x="356" y="5"/>
                  <a:pt x="358" y="5"/>
                  <a:pt x="359" y="5"/>
                </a:cubicBezTo>
                <a:cubicBezTo>
                  <a:pt x="359" y="5"/>
                  <a:pt x="359" y="5"/>
                  <a:pt x="360" y="5"/>
                </a:cubicBezTo>
                <a:cubicBezTo>
                  <a:pt x="361" y="5"/>
                  <a:pt x="361" y="5"/>
                  <a:pt x="363" y="4"/>
                </a:cubicBezTo>
                <a:moveTo>
                  <a:pt x="346" y="1"/>
                </a:moveTo>
                <a:cubicBezTo>
                  <a:pt x="347" y="1"/>
                  <a:pt x="348" y="1"/>
                  <a:pt x="349" y="1"/>
                </a:cubicBezTo>
                <a:cubicBezTo>
                  <a:pt x="347" y="1"/>
                  <a:pt x="347" y="1"/>
                  <a:pt x="347" y="1"/>
                </a:cubicBezTo>
                <a:cubicBezTo>
                  <a:pt x="348" y="1"/>
                  <a:pt x="348" y="1"/>
                  <a:pt x="348" y="1"/>
                </a:cubicBezTo>
                <a:cubicBezTo>
                  <a:pt x="351" y="0"/>
                  <a:pt x="351" y="0"/>
                  <a:pt x="351" y="0"/>
                </a:cubicBezTo>
                <a:cubicBezTo>
                  <a:pt x="354" y="0"/>
                  <a:pt x="354" y="0"/>
                  <a:pt x="354" y="0"/>
                </a:cubicBezTo>
                <a:cubicBezTo>
                  <a:pt x="352" y="0"/>
                  <a:pt x="352" y="0"/>
                  <a:pt x="352" y="0"/>
                </a:cubicBezTo>
                <a:cubicBezTo>
                  <a:pt x="352" y="0"/>
                  <a:pt x="352" y="0"/>
                  <a:pt x="352" y="0"/>
                </a:cubicBezTo>
                <a:cubicBezTo>
                  <a:pt x="350" y="0"/>
                  <a:pt x="350" y="0"/>
                  <a:pt x="350" y="0"/>
                </a:cubicBezTo>
                <a:cubicBezTo>
                  <a:pt x="353" y="0"/>
                  <a:pt x="353" y="0"/>
                  <a:pt x="353" y="0"/>
                </a:cubicBezTo>
                <a:cubicBezTo>
                  <a:pt x="353" y="0"/>
                  <a:pt x="353" y="0"/>
                  <a:pt x="353" y="0"/>
                </a:cubicBezTo>
                <a:cubicBezTo>
                  <a:pt x="353" y="0"/>
                  <a:pt x="354" y="0"/>
                  <a:pt x="355" y="0"/>
                </a:cubicBezTo>
                <a:cubicBezTo>
                  <a:pt x="355" y="0"/>
                  <a:pt x="356" y="0"/>
                  <a:pt x="356" y="0"/>
                </a:cubicBezTo>
                <a:cubicBezTo>
                  <a:pt x="355" y="0"/>
                  <a:pt x="353" y="0"/>
                  <a:pt x="352" y="0"/>
                </a:cubicBezTo>
                <a:cubicBezTo>
                  <a:pt x="353" y="0"/>
                  <a:pt x="353" y="0"/>
                  <a:pt x="354" y="0"/>
                </a:cubicBezTo>
                <a:cubicBezTo>
                  <a:pt x="353" y="0"/>
                  <a:pt x="352" y="0"/>
                  <a:pt x="351" y="0"/>
                </a:cubicBezTo>
                <a:cubicBezTo>
                  <a:pt x="352" y="0"/>
                  <a:pt x="353" y="0"/>
                  <a:pt x="355" y="0"/>
                </a:cubicBezTo>
                <a:cubicBezTo>
                  <a:pt x="355" y="0"/>
                  <a:pt x="355" y="0"/>
                  <a:pt x="355" y="0"/>
                </a:cubicBezTo>
                <a:cubicBezTo>
                  <a:pt x="354" y="0"/>
                  <a:pt x="352" y="0"/>
                  <a:pt x="349" y="0"/>
                </a:cubicBezTo>
                <a:cubicBezTo>
                  <a:pt x="349" y="0"/>
                  <a:pt x="349" y="0"/>
                  <a:pt x="349" y="0"/>
                </a:cubicBezTo>
                <a:cubicBezTo>
                  <a:pt x="350" y="0"/>
                  <a:pt x="351" y="0"/>
                  <a:pt x="352" y="0"/>
                </a:cubicBezTo>
                <a:cubicBezTo>
                  <a:pt x="352" y="0"/>
                  <a:pt x="352" y="0"/>
                  <a:pt x="352" y="0"/>
                </a:cubicBezTo>
                <a:cubicBezTo>
                  <a:pt x="349" y="0"/>
                  <a:pt x="349" y="0"/>
                  <a:pt x="349" y="0"/>
                </a:cubicBezTo>
                <a:cubicBezTo>
                  <a:pt x="349" y="0"/>
                  <a:pt x="349" y="0"/>
                  <a:pt x="349" y="0"/>
                </a:cubicBezTo>
                <a:cubicBezTo>
                  <a:pt x="350" y="0"/>
                  <a:pt x="350" y="0"/>
                  <a:pt x="350" y="0"/>
                </a:cubicBezTo>
                <a:cubicBezTo>
                  <a:pt x="349" y="0"/>
                  <a:pt x="348" y="0"/>
                  <a:pt x="347" y="0"/>
                </a:cubicBezTo>
                <a:cubicBezTo>
                  <a:pt x="344" y="0"/>
                  <a:pt x="344" y="0"/>
                  <a:pt x="344" y="0"/>
                </a:cubicBezTo>
                <a:cubicBezTo>
                  <a:pt x="344" y="0"/>
                  <a:pt x="344" y="0"/>
                  <a:pt x="344" y="0"/>
                </a:cubicBezTo>
                <a:cubicBezTo>
                  <a:pt x="341" y="1"/>
                  <a:pt x="339" y="1"/>
                  <a:pt x="336" y="1"/>
                </a:cubicBezTo>
                <a:cubicBezTo>
                  <a:pt x="337" y="1"/>
                  <a:pt x="339" y="1"/>
                  <a:pt x="340" y="1"/>
                </a:cubicBezTo>
                <a:cubicBezTo>
                  <a:pt x="340" y="1"/>
                  <a:pt x="340" y="1"/>
                  <a:pt x="340" y="1"/>
                </a:cubicBezTo>
                <a:cubicBezTo>
                  <a:pt x="341" y="1"/>
                  <a:pt x="343" y="1"/>
                  <a:pt x="345" y="0"/>
                </a:cubicBezTo>
                <a:cubicBezTo>
                  <a:pt x="344" y="0"/>
                  <a:pt x="344" y="0"/>
                  <a:pt x="344" y="0"/>
                </a:cubicBezTo>
                <a:cubicBezTo>
                  <a:pt x="346" y="0"/>
                  <a:pt x="346" y="0"/>
                  <a:pt x="346" y="0"/>
                </a:cubicBezTo>
                <a:cubicBezTo>
                  <a:pt x="346" y="0"/>
                  <a:pt x="346" y="0"/>
                  <a:pt x="346" y="0"/>
                </a:cubicBezTo>
                <a:cubicBezTo>
                  <a:pt x="343" y="0"/>
                  <a:pt x="341" y="1"/>
                  <a:pt x="339" y="1"/>
                </a:cubicBezTo>
                <a:cubicBezTo>
                  <a:pt x="339" y="1"/>
                  <a:pt x="339" y="1"/>
                  <a:pt x="339" y="1"/>
                </a:cubicBezTo>
                <a:cubicBezTo>
                  <a:pt x="341" y="1"/>
                  <a:pt x="341" y="1"/>
                  <a:pt x="341" y="1"/>
                </a:cubicBezTo>
                <a:cubicBezTo>
                  <a:pt x="341" y="1"/>
                  <a:pt x="341" y="1"/>
                  <a:pt x="341" y="1"/>
                </a:cubicBezTo>
                <a:cubicBezTo>
                  <a:pt x="341" y="1"/>
                  <a:pt x="341" y="1"/>
                  <a:pt x="337" y="1"/>
                </a:cubicBezTo>
                <a:cubicBezTo>
                  <a:pt x="337" y="1"/>
                  <a:pt x="337" y="1"/>
                  <a:pt x="337" y="1"/>
                </a:cubicBezTo>
                <a:cubicBezTo>
                  <a:pt x="337" y="1"/>
                  <a:pt x="337" y="1"/>
                  <a:pt x="337" y="1"/>
                </a:cubicBezTo>
                <a:cubicBezTo>
                  <a:pt x="335" y="1"/>
                  <a:pt x="335" y="1"/>
                  <a:pt x="335" y="1"/>
                </a:cubicBezTo>
                <a:cubicBezTo>
                  <a:pt x="335" y="1"/>
                  <a:pt x="335" y="1"/>
                  <a:pt x="335" y="1"/>
                </a:cubicBezTo>
                <a:cubicBezTo>
                  <a:pt x="332" y="1"/>
                  <a:pt x="332" y="1"/>
                  <a:pt x="332" y="1"/>
                </a:cubicBezTo>
                <a:cubicBezTo>
                  <a:pt x="332" y="1"/>
                  <a:pt x="332" y="1"/>
                  <a:pt x="332" y="1"/>
                </a:cubicBezTo>
                <a:cubicBezTo>
                  <a:pt x="331" y="2"/>
                  <a:pt x="331" y="2"/>
                  <a:pt x="331" y="2"/>
                </a:cubicBezTo>
                <a:cubicBezTo>
                  <a:pt x="327" y="2"/>
                  <a:pt x="327" y="2"/>
                  <a:pt x="327" y="2"/>
                </a:cubicBezTo>
                <a:cubicBezTo>
                  <a:pt x="321" y="3"/>
                  <a:pt x="321" y="3"/>
                  <a:pt x="320" y="3"/>
                </a:cubicBezTo>
                <a:cubicBezTo>
                  <a:pt x="324" y="2"/>
                  <a:pt x="324" y="2"/>
                  <a:pt x="324" y="2"/>
                </a:cubicBezTo>
                <a:cubicBezTo>
                  <a:pt x="326" y="2"/>
                  <a:pt x="326" y="2"/>
                  <a:pt x="326" y="2"/>
                </a:cubicBezTo>
                <a:cubicBezTo>
                  <a:pt x="327" y="2"/>
                  <a:pt x="327" y="2"/>
                  <a:pt x="327" y="2"/>
                </a:cubicBezTo>
                <a:cubicBezTo>
                  <a:pt x="324" y="2"/>
                  <a:pt x="324" y="2"/>
                  <a:pt x="324" y="2"/>
                </a:cubicBezTo>
                <a:cubicBezTo>
                  <a:pt x="320" y="3"/>
                  <a:pt x="320" y="3"/>
                  <a:pt x="320" y="3"/>
                </a:cubicBezTo>
                <a:cubicBezTo>
                  <a:pt x="316" y="4"/>
                  <a:pt x="316" y="4"/>
                  <a:pt x="316" y="4"/>
                </a:cubicBezTo>
                <a:cubicBezTo>
                  <a:pt x="317" y="4"/>
                  <a:pt x="317" y="4"/>
                  <a:pt x="317" y="4"/>
                </a:cubicBezTo>
                <a:cubicBezTo>
                  <a:pt x="316" y="4"/>
                  <a:pt x="316" y="4"/>
                  <a:pt x="316" y="4"/>
                </a:cubicBezTo>
                <a:cubicBezTo>
                  <a:pt x="318" y="3"/>
                  <a:pt x="319" y="3"/>
                  <a:pt x="321" y="3"/>
                </a:cubicBezTo>
                <a:cubicBezTo>
                  <a:pt x="320" y="3"/>
                  <a:pt x="320" y="3"/>
                  <a:pt x="320" y="3"/>
                </a:cubicBezTo>
                <a:cubicBezTo>
                  <a:pt x="320" y="3"/>
                  <a:pt x="320" y="3"/>
                  <a:pt x="320" y="3"/>
                </a:cubicBezTo>
                <a:cubicBezTo>
                  <a:pt x="323" y="3"/>
                  <a:pt x="323" y="3"/>
                  <a:pt x="323" y="3"/>
                </a:cubicBezTo>
                <a:cubicBezTo>
                  <a:pt x="326" y="2"/>
                  <a:pt x="326" y="2"/>
                  <a:pt x="326" y="2"/>
                </a:cubicBezTo>
                <a:cubicBezTo>
                  <a:pt x="328" y="2"/>
                  <a:pt x="329" y="2"/>
                  <a:pt x="331" y="2"/>
                </a:cubicBezTo>
                <a:cubicBezTo>
                  <a:pt x="330" y="2"/>
                  <a:pt x="330" y="2"/>
                  <a:pt x="330" y="2"/>
                </a:cubicBezTo>
                <a:cubicBezTo>
                  <a:pt x="330" y="2"/>
                  <a:pt x="330" y="2"/>
                  <a:pt x="330" y="2"/>
                </a:cubicBezTo>
                <a:cubicBezTo>
                  <a:pt x="328" y="2"/>
                  <a:pt x="326" y="3"/>
                  <a:pt x="324" y="3"/>
                </a:cubicBezTo>
                <a:cubicBezTo>
                  <a:pt x="324" y="3"/>
                  <a:pt x="324" y="3"/>
                  <a:pt x="324" y="3"/>
                </a:cubicBezTo>
                <a:cubicBezTo>
                  <a:pt x="323" y="3"/>
                  <a:pt x="323" y="3"/>
                  <a:pt x="323" y="3"/>
                </a:cubicBezTo>
                <a:cubicBezTo>
                  <a:pt x="323" y="3"/>
                  <a:pt x="323" y="3"/>
                  <a:pt x="323" y="3"/>
                </a:cubicBezTo>
                <a:cubicBezTo>
                  <a:pt x="321" y="3"/>
                  <a:pt x="321" y="3"/>
                  <a:pt x="321" y="3"/>
                </a:cubicBezTo>
                <a:cubicBezTo>
                  <a:pt x="321" y="3"/>
                  <a:pt x="321" y="3"/>
                  <a:pt x="321" y="3"/>
                </a:cubicBezTo>
                <a:cubicBezTo>
                  <a:pt x="320" y="3"/>
                  <a:pt x="320" y="3"/>
                  <a:pt x="320" y="3"/>
                </a:cubicBezTo>
                <a:cubicBezTo>
                  <a:pt x="319" y="3"/>
                  <a:pt x="319" y="3"/>
                  <a:pt x="319" y="3"/>
                </a:cubicBezTo>
                <a:cubicBezTo>
                  <a:pt x="318" y="3"/>
                  <a:pt x="317" y="4"/>
                  <a:pt x="317" y="4"/>
                </a:cubicBezTo>
                <a:cubicBezTo>
                  <a:pt x="317" y="4"/>
                  <a:pt x="317" y="4"/>
                  <a:pt x="317" y="4"/>
                </a:cubicBezTo>
                <a:cubicBezTo>
                  <a:pt x="316" y="4"/>
                  <a:pt x="316" y="4"/>
                  <a:pt x="316" y="4"/>
                </a:cubicBezTo>
                <a:cubicBezTo>
                  <a:pt x="315" y="4"/>
                  <a:pt x="314" y="4"/>
                  <a:pt x="313" y="4"/>
                </a:cubicBezTo>
                <a:cubicBezTo>
                  <a:pt x="312" y="4"/>
                  <a:pt x="312" y="4"/>
                  <a:pt x="312" y="4"/>
                </a:cubicBezTo>
                <a:cubicBezTo>
                  <a:pt x="310" y="5"/>
                  <a:pt x="310" y="5"/>
                  <a:pt x="310" y="5"/>
                </a:cubicBezTo>
                <a:cubicBezTo>
                  <a:pt x="307" y="5"/>
                  <a:pt x="307" y="5"/>
                  <a:pt x="307" y="5"/>
                </a:cubicBezTo>
                <a:cubicBezTo>
                  <a:pt x="306" y="5"/>
                  <a:pt x="306" y="5"/>
                  <a:pt x="306" y="5"/>
                </a:cubicBezTo>
                <a:cubicBezTo>
                  <a:pt x="306" y="6"/>
                  <a:pt x="306" y="6"/>
                  <a:pt x="306" y="6"/>
                </a:cubicBezTo>
                <a:cubicBezTo>
                  <a:pt x="308" y="4"/>
                  <a:pt x="311" y="5"/>
                  <a:pt x="314" y="4"/>
                </a:cubicBezTo>
                <a:cubicBezTo>
                  <a:pt x="315" y="4"/>
                  <a:pt x="315" y="4"/>
                  <a:pt x="315" y="4"/>
                </a:cubicBezTo>
                <a:cubicBezTo>
                  <a:pt x="312" y="4"/>
                  <a:pt x="312" y="4"/>
                  <a:pt x="312" y="4"/>
                </a:cubicBezTo>
                <a:cubicBezTo>
                  <a:pt x="309" y="5"/>
                  <a:pt x="309" y="5"/>
                  <a:pt x="309" y="5"/>
                </a:cubicBezTo>
                <a:cubicBezTo>
                  <a:pt x="305" y="5"/>
                  <a:pt x="305" y="5"/>
                  <a:pt x="305" y="5"/>
                </a:cubicBezTo>
                <a:cubicBezTo>
                  <a:pt x="300" y="6"/>
                  <a:pt x="300" y="6"/>
                  <a:pt x="300" y="6"/>
                </a:cubicBezTo>
                <a:cubicBezTo>
                  <a:pt x="298" y="7"/>
                  <a:pt x="298" y="7"/>
                  <a:pt x="298" y="7"/>
                </a:cubicBezTo>
                <a:cubicBezTo>
                  <a:pt x="297" y="7"/>
                  <a:pt x="296" y="7"/>
                  <a:pt x="294" y="8"/>
                </a:cubicBezTo>
                <a:cubicBezTo>
                  <a:pt x="293" y="8"/>
                  <a:pt x="292" y="8"/>
                  <a:pt x="291" y="9"/>
                </a:cubicBezTo>
                <a:cubicBezTo>
                  <a:pt x="296" y="7"/>
                  <a:pt x="296" y="7"/>
                  <a:pt x="296" y="7"/>
                </a:cubicBezTo>
                <a:cubicBezTo>
                  <a:pt x="297" y="7"/>
                  <a:pt x="297" y="7"/>
                  <a:pt x="297" y="7"/>
                </a:cubicBezTo>
                <a:cubicBezTo>
                  <a:pt x="296" y="7"/>
                  <a:pt x="296" y="7"/>
                  <a:pt x="296" y="7"/>
                </a:cubicBezTo>
                <a:cubicBezTo>
                  <a:pt x="295" y="7"/>
                  <a:pt x="295" y="7"/>
                  <a:pt x="295" y="7"/>
                </a:cubicBezTo>
                <a:cubicBezTo>
                  <a:pt x="293" y="8"/>
                  <a:pt x="293" y="8"/>
                  <a:pt x="293" y="8"/>
                </a:cubicBezTo>
                <a:cubicBezTo>
                  <a:pt x="292" y="8"/>
                  <a:pt x="291" y="8"/>
                  <a:pt x="290" y="9"/>
                </a:cubicBezTo>
                <a:cubicBezTo>
                  <a:pt x="287" y="9"/>
                  <a:pt x="287" y="9"/>
                  <a:pt x="287" y="9"/>
                </a:cubicBezTo>
                <a:cubicBezTo>
                  <a:pt x="286" y="9"/>
                  <a:pt x="286" y="9"/>
                  <a:pt x="286" y="9"/>
                </a:cubicBezTo>
                <a:cubicBezTo>
                  <a:pt x="286" y="9"/>
                  <a:pt x="286" y="9"/>
                  <a:pt x="286" y="9"/>
                </a:cubicBezTo>
                <a:cubicBezTo>
                  <a:pt x="287" y="9"/>
                  <a:pt x="287" y="9"/>
                  <a:pt x="287" y="9"/>
                </a:cubicBezTo>
                <a:cubicBezTo>
                  <a:pt x="284" y="10"/>
                  <a:pt x="284" y="10"/>
                  <a:pt x="284" y="10"/>
                </a:cubicBezTo>
                <a:cubicBezTo>
                  <a:pt x="281" y="11"/>
                  <a:pt x="281" y="11"/>
                  <a:pt x="281" y="11"/>
                </a:cubicBezTo>
                <a:cubicBezTo>
                  <a:pt x="281" y="11"/>
                  <a:pt x="281" y="11"/>
                  <a:pt x="281" y="11"/>
                </a:cubicBezTo>
                <a:cubicBezTo>
                  <a:pt x="282" y="11"/>
                  <a:pt x="284" y="10"/>
                  <a:pt x="285" y="10"/>
                </a:cubicBezTo>
                <a:cubicBezTo>
                  <a:pt x="282" y="11"/>
                  <a:pt x="282" y="11"/>
                  <a:pt x="282" y="11"/>
                </a:cubicBezTo>
                <a:cubicBezTo>
                  <a:pt x="278" y="11"/>
                  <a:pt x="278" y="11"/>
                  <a:pt x="278" y="11"/>
                </a:cubicBezTo>
                <a:cubicBezTo>
                  <a:pt x="278" y="12"/>
                  <a:pt x="278" y="12"/>
                  <a:pt x="278" y="12"/>
                </a:cubicBezTo>
                <a:cubicBezTo>
                  <a:pt x="280" y="11"/>
                  <a:pt x="282" y="11"/>
                  <a:pt x="283" y="10"/>
                </a:cubicBezTo>
                <a:cubicBezTo>
                  <a:pt x="280" y="11"/>
                  <a:pt x="277" y="12"/>
                  <a:pt x="274" y="12"/>
                </a:cubicBezTo>
                <a:cubicBezTo>
                  <a:pt x="271" y="13"/>
                  <a:pt x="271" y="13"/>
                  <a:pt x="271" y="13"/>
                </a:cubicBezTo>
                <a:cubicBezTo>
                  <a:pt x="267" y="14"/>
                  <a:pt x="267" y="14"/>
                  <a:pt x="267" y="14"/>
                </a:cubicBezTo>
                <a:cubicBezTo>
                  <a:pt x="265" y="15"/>
                  <a:pt x="265" y="15"/>
                  <a:pt x="265" y="15"/>
                </a:cubicBezTo>
                <a:cubicBezTo>
                  <a:pt x="265" y="15"/>
                  <a:pt x="266" y="15"/>
                  <a:pt x="267" y="15"/>
                </a:cubicBezTo>
                <a:cubicBezTo>
                  <a:pt x="266" y="15"/>
                  <a:pt x="265" y="15"/>
                  <a:pt x="265" y="15"/>
                </a:cubicBezTo>
                <a:cubicBezTo>
                  <a:pt x="266" y="15"/>
                  <a:pt x="267" y="15"/>
                  <a:pt x="267" y="14"/>
                </a:cubicBezTo>
                <a:cubicBezTo>
                  <a:pt x="266" y="15"/>
                  <a:pt x="266" y="15"/>
                  <a:pt x="266" y="15"/>
                </a:cubicBezTo>
                <a:cubicBezTo>
                  <a:pt x="266" y="15"/>
                  <a:pt x="266" y="15"/>
                  <a:pt x="267" y="15"/>
                </a:cubicBezTo>
                <a:cubicBezTo>
                  <a:pt x="267" y="15"/>
                  <a:pt x="267" y="15"/>
                  <a:pt x="267" y="15"/>
                </a:cubicBezTo>
                <a:cubicBezTo>
                  <a:pt x="264" y="16"/>
                  <a:pt x="264" y="16"/>
                  <a:pt x="263" y="16"/>
                </a:cubicBezTo>
                <a:cubicBezTo>
                  <a:pt x="264" y="16"/>
                  <a:pt x="264" y="16"/>
                  <a:pt x="264" y="16"/>
                </a:cubicBezTo>
                <a:cubicBezTo>
                  <a:pt x="264" y="16"/>
                  <a:pt x="264" y="16"/>
                  <a:pt x="264" y="16"/>
                </a:cubicBezTo>
                <a:cubicBezTo>
                  <a:pt x="268" y="15"/>
                  <a:pt x="268" y="15"/>
                  <a:pt x="271" y="14"/>
                </a:cubicBezTo>
                <a:cubicBezTo>
                  <a:pt x="274" y="13"/>
                  <a:pt x="274" y="13"/>
                  <a:pt x="274" y="13"/>
                </a:cubicBezTo>
                <a:cubicBezTo>
                  <a:pt x="272" y="14"/>
                  <a:pt x="272" y="14"/>
                  <a:pt x="272" y="14"/>
                </a:cubicBezTo>
                <a:cubicBezTo>
                  <a:pt x="276" y="12"/>
                  <a:pt x="276" y="12"/>
                  <a:pt x="276" y="12"/>
                </a:cubicBezTo>
                <a:cubicBezTo>
                  <a:pt x="277" y="12"/>
                  <a:pt x="277" y="12"/>
                  <a:pt x="277" y="12"/>
                </a:cubicBezTo>
                <a:cubicBezTo>
                  <a:pt x="281" y="11"/>
                  <a:pt x="281" y="11"/>
                  <a:pt x="281" y="11"/>
                </a:cubicBezTo>
                <a:cubicBezTo>
                  <a:pt x="285" y="10"/>
                  <a:pt x="285" y="10"/>
                  <a:pt x="285" y="10"/>
                </a:cubicBezTo>
                <a:cubicBezTo>
                  <a:pt x="285" y="10"/>
                  <a:pt x="285" y="10"/>
                  <a:pt x="285" y="10"/>
                </a:cubicBezTo>
                <a:cubicBezTo>
                  <a:pt x="285" y="10"/>
                  <a:pt x="285" y="10"/>
                  <a:pt x="285" y="10"/>
                </a:cubicBezTo>
                <a:cubicBezTo>
                  <a:pt x="288" y="10"/>
                  <a:pt x="291" y="9"/>
                  <a:pt x="293" y="8"/>
                </a:cubicBezTo>
                <a:cubicBezTo>
                  <a:pt x="294" y="8"/>
                  <a:pt x="294" y="8"/>
                  <a:pt x="294" y="8"/>
                </a:cubicBezTo>
                <a:cubicBezTo>
                  <a:pt x="294" y="8"/>
                  <a:pt x="299" y="7"/>
                  <a:pt x="300" y="7"/>
                </a:cubicBezTo>
                <a:cubicBezTo>
                  <a:pt x="297" y="7"/>
                  <a:pt x="297" y="7"/>
                  <a:pt x="297" y="7"/>
                </a:cubicBezTo>
                <a:cubicBezTo>
                  <a:pt x="296" y="8"/>
                  <a:pt x="296" y="8"/>
                  <a:pt x="296" y="8"/>
                </a:cubicBezTo>
                <a:cubicBezTo>
                  <a:pt x="299" y="7"/>
                  <a:pt x="299" y="7"/>
                  <a:pt x="299" y="7"/>
                </a:cubicBezTo>
                <a:cubicBezTo>
                  <a:pt x="300" y="7"/>
                  <a:pt x="302" y="6"/>
                  <a:pt x="304" y="6"/>
                </a:cubicBezTo>
                <a:cubicBezTo>
                  <a:pt x="304" y="6"/>
                  <a:pt x="304" y="6"/>
                  <a:pt x="304" y="6"/>
                </a:cubicBezTo>
                <a:cubicBezTo>
                  <a:pt x="302" y="7"/>
                  <a:pt x="302" y="7"/>
                  <a:pt x="302" y="7"/>
                </a:cubicBezTo>
                <a:cubicBezTo>
                  <a:pt x="301" y="7"/>
                  <a:pt x="301" y="7"/>
                  <a:pt x="301" y="7"/>
                </a:cubicBezTo>
                <a:cubicBezTo>
                  <a:pt x="302" y="7"/>
                  <a:pt x="304" y="6"/>
                  <a:pt x="305" y="6"/>
                </a:cubicBezTo>
                <a:cubicBezTo>
                  <a:pt x="309" y="5"/>
                  <a:pt x="309" y="5"/>
                  <a:pt x="309" y="5"/>
                </a:cubicBezTo>
                <a:cubicBezTo>
                  <a:pt x="309" y="5"/>
                  <a:pt x="309" y="5"/>
                  <a:pt x="309" y="5"/>
                </a:cubicBezTo>
                <a:cubicBezTo>
                  <a:pt x="307" y="6"/>
                  <a:pt x="307" y="6"/>
                  <a:pt x="307" y="6"/>
                </a:cubicBezTo>
                <a:cubicBezTo>
                  <a:pt x="307" y="6"/>
                  <a:pt x="307" y="6"/>
                  <a:pt x="307" y="6"/>
                </a:cubicBezTo>
                <a:cubicBezTo>
                  <a:pt x="309" y="6"/>
                  <a:pt x="309" y="6"/>
                  <a:pt x="309" y="6"/>
                </a:cubicBezTo>
                <a:cubicBezTo>
                  <a:pt x="314" y="5"/>
                  <a:pt x="314" y="5"/>
                  <a:pt x="314" y="5"/>
                </a:cubicBezTo>
                <a:cubicBezTo>
                  <a:pt x="315" y="4"/>
                  <a:pt x="315" y="4"/>
                  <a:pt x="315" y="4"/>
                </a:cubicBezTo>
                <a:cubicBezTo>
                  <a:pt x="315" y="5"/>
                  <a:pt x="315" y="5"/>
                  <a:pt x="315" y="5"/>
                </a:cubicBezTo>
                <a:cubicBezTo>
                  <a:pt x="315" y="5"/>
                  <a:pt x="315" y="5"/>
                  <a:pt x="315" y="5"/>
                </a:cubicBezTo>
                <a:cubicBezTo>
                  <a:pt x="318" y="4"/>
                  <a:pt x="318" y="4"/>
                  <a:pt x="318" y="4"/>
                </a:cubicBezTo>
                <a:cubicBezTo>
                  <a:pt x="320" y="4"/>
                  <a:pt x="320" y="4"/>
                  <a:pt x="320" y="4"/>
                </a:cubicBezTo>
                <a:cubicBezTo>
                  <a:pt x="323" y="3"/>
                  <a:pt x="327" y="3"/>
                  <a:pt x="330" y="3"/>
                </a:cubicBezTo>
                <a:cubicBezTo>
                  <a:pt x="331" y="3"/>
                  <a:pt x="331" y="3"/>
                  <a:pt x="331" y="3"/>
                </a:cubicBezTo>
                <a:cubicBezTo>
                  <a:pt x="332" y="2"/>
                  <a:pt x="332" y="2"/>
                  <a:pt x="332" y="2"/>
                </a:cubicBezTo>
                <a:cubicBezTo>
                  <a:pt x="333" y="2"/>
                  <a:pt x="334" y="2"/>
                  <a:pt x="335" y="2"/>
                </a:cubicBezTo>
                <a:cubicBezTo>
                  <a:pt x="333" y="2"/>
                  <a:pt x="333" y="2"/>
                  <a:pt x="332" y="2"/>
                </a:cubicBezTo>
                <a:cubicBezTo>
                  <a:pt x="333" y="2"/>
                  <a:pt x="333" y="2"/>
                  <a:pt x="333" y="2"/>
                </a:cubicBezTo>
                <a:cubicBezTo>
                  <a:pt x="332" y="2"/>
                  <a:pt x="332" y="2"/>
                  <a:pt x="332" y="2"/>
                </a:cubicBezTo>
                <a:cubicBezTo>
                  <a:pt x="335" y="2"/>
                  <a:pt x="335" y="2"/>
                  <a:pt x="335" y="2"/>
                </a:cubicBezTo>
                <a:cubicBezTo>
                  <a:pt x="337" y="2"/>
                  <a:pt x="337" y="2"/>
                  <a:pt x="337" y="2"/>
                </a:cubicBezTo>
                <a:cubicBezTo>
                  <a:pt x="337" y="2"/>
                  <a:pt x="337" y="2"/>
                  <a:pt x="337" y="2"/>
                </a:cubicBezTo>
                <a:cubicBezTo>
                  <a:pt x="337" y="2"/>
                  <a:pt x="337" y="2"/>
                  <a:pt x="337" y="2"/>
                </a:cubicBezTo>
                <a:cubicBezTo>
                  <a:pt x="338" y="2"/>
                  <a:pt x="340" y="2"/>
                  <a:pt x="341" y="1"/>
                </a:cubicBezTo>
                <a:cubicBezTo>
                  <a:pt x="342" y="1"/>
                  <a:pt x="342" y="1"/>
                  <a:pt x="346" y="1"/>
                </a:cubicBezTo>
                <a:moveTo>
                  <a:pt x="300" y="6"/>
                </a:moveTo>
                <a:cubicBezTo>
                  <a:pt x="301" y="6"/>
                  <a:pt x="303" y="6"/>
                  <a:pt x="304" y="6"/>
                </a:cubicBezTo>
                <a:cubicBezTo>
                  <a:pt x="305" y="5"/>
                  <a:pt x="306" y="5"/>
                  <a:pt x="308" y="5"/>
                </a:cubicBezTo>
                <a:cubicBezTo>
                  <a:pt x="311" y="4"/>
                  <a:pt x="311" y="4"/>
                  <a:pt x="311" y="4"/>
                </a:cubicBezTo>
                <a:cubicBezTo>
                  <a:pt x="311" y="4"/>
                  <a:pt x="312" y="4"/>
                  <a:pt x="313" y="4"/>
                </a:cubicBezTo>
                <a:cubicBezTo>
                  <a:pt x="314" y="4"/>
                  <a:pt x="315" y="4"/>
                  <a:pt x="315" y="4"/>
                </a:cubicBezTo>
                <a:cubicBezTo>
                  <a:pt x="315" y="4"/>
                  <a:pt x="314" y="4"/>
                  <a:pt x="313" y="4"/>
                </a:cubicBezTo>
                <a:cubicBezTo>
                  <a:pt x="313" y="4"/>
                  <a:pt x="319" y="3"/>
                  <a:pt x="324" y="2"/>
                </a:cubicBezTo>
                <a:cubicBezTo>
                  <a:pt x="326" y="2"/>
                  <a:pt x="328" y="2"/>
                  <a:pt x="331" y="2"/>
                </a:cubicBezTo>
                <a:cubicBezTo>
                  <a:pt x="330" y="2"/>
                  <a:pt x="329" y="2"/>
                  <a:pt x="328" y="2"/>
                </a:cubicBezTo>
                <a:cubicBezTo>
                  <a:pt x="328" y="2"/>
                  <a:pt x="328" y="2"/>
                  <a:pt x="328" y="2"/>
                </a:cubicBezTo>
                <a:cubicBezTo>
                  <a:pt x="327" y="2"/>
                  <a:pt x="326" y="2"/>
                  <a:pt x="325" y="2"/>
                </a:cubicBezTo>
                <a:cubicBezTo>
                  <a:pt x="325" y="2"/>
                  <a:pt x="325" y="2"/>
                  <a:pt x="325" y="2"/>
                </a:cubicBezTo>
                <a:cubicBezTo>
                  <a:pt x="323" y="2"/>
                  <a:pt x="321" y="3"/>
                  <a:pt x="319" y="3"/>
                </a:cubicBezTo>
                <a:cubicBezTo>
                  <a:pt x="319" y="3"/>
                  <a:pt x="319" y="3"/>
                  <a:pt x="319" y="3"/>
                </a:cubicBezTo>
                <a:cubicBezTo>
                  <a:pt x="319" y="3"/>
                  <a:pt x="319" y="3"/>
                  <a:pt x="319" y="3"/>
                </a:cubicBezTo>
                <a:cubicBezTo>
                  <a:pt x="315" y="4"/>
                  <a:pt x="315" y="4"/>
                  <a:pt x="315" y="4"/>
                </a:cubicBezTo>
                <a:cubicBezTo>
                  <a:pt x="313" y="4"/>
                  <a:pt x="313" y="4"/>
                  <a:pt x="313" y="4"/>
                </a:cubicBezTo>
                <a:cubicBezTo>
                  <a:pt x="309" y="5"/>
                  <a:pt x="309" y="5"/>
                  <a:pt x="309" y="5"/>
                </a:cubicBezTo>
                <a:cubicBezTo>
                  <a:pt x="309" y="5"/>
                  <a:pt x="309" y="5"/>
                  <a:pt x="309" y="5"/>
                </a:cubicBezTo>
                <a:cubicBezTo>
                  <a:pt x="308" y="5"/>
                  <a:pt x="308" y="5"/>
                  <a:pt x="307" y="5"/>
                </a:cubicBezTo>
                <a:cubicBezTo>
                  <a:pt x="304" y="5"/>
                  <a:pt x="304" y="5"/>
                  <a:pt x="304" y="5"/>
                </a:cubicBezTo>
                <a:cubicBezTo>
                  <a:pt x="303" y="6"/>
                  <a:pt x="303" y="6"/>
                  <a:pt x="303" y="6"/>
                </a:cubicBezTo>
                <a:cubicBezTo>
                  <a:pt x="303" y="6"/>
                  <a:pt x="303" y="6"/>
                  <a:pt x="303" y="6"/>
                </a:cubicBezTo>
                <a:cubicBezTo>
                  <a:pt x="304" y="5"/>
                  <a:pt x="304" y="5"/>
                  <a:pt x="304" y="5"/>
                </a:cubicBezTo>
                <a:cubicBezTo>
                  <a:pt x="304" y="5"/>
                  <a:pt x="304" y="5"/>
                  <a:pt x="304" y="5"/>
                </a:cubicBezTo>
                <a:cubicBezTo>
                  <a:pt x="303" y="6"/>
                  <a:pt x="301" y="6"/>
                  <a:pt x="300" y="6"/>
                </a:cubicBezTo>
                <a:cubicBezTo>
                  <a:pt x="300" y="6"/>
                  <a:pt x="300" y="6"/>
                  <a:pt x="300" y="6"/>
                </a:cubicBezTo>
                <a:cubicBezTo>
                  <a:pt x="298" y="7"/>
                  <a:pt x="298" y="7"/>
                  <a:pt x="298" y="7"/>
                </a:cubicBezTo>
                <a:cubicBezTo>
                  <a:pt x="295" y="7"/>
                  <a:pt x="295" y="7"/>
                  <a:pt x="295" y="7"/>
                </a:cubicBezTo>
                <a:cubicBezTo>
                  <a:pt x="291" y="8"/>
                  <a:pt x="291" y="8"/>
                  <a:pt x="291" y="8"/>
                </a:cubicBezTo>
                <a:cubicBezTo>
                  <a:pt x="289" y="9"/>
                  <a:pt x="289" y="9"/>
                  <a:pt x="289" y="9"/>
                </a:cubicBezTo>
                <a:cubicBezTo>
                  <a:pt x="290" y="8"/>
                  <a:pt x="290" y="8"/>
                  <a:pt x="290" y="8"/>
                </a:cubicBezTo>
                <a:cubicBezTo>
                  <a:pt x="288" y="9"/>
                  <a:pt x="288" y="9"/>
                  <a:pt x="288" y="9"/>
                </a:cubicBezTo>
                <a:cubicBezTo>
                  <a:pt x="291" y="8"/>
                  <a:pt x="291" y="8"/>
                  <a:pt x="291" y="8"/>
                </a:cubicBezTo>
                <a:cubicBezTo>
                  <a:pt x="291" y="8"/>
                  <a:pt x="291" y="8"/>
                  <a:pt x="291" y="8"/>
                </a:cubicBezTo>
                <a:cubicBezTo>
                  <a:pt x="292" y="8"/>
                  <a:pt x="293" y="8"/>
                  <a:pt x="294" y="8"/>
                </a:cubicBezTo>
                <a:cubicBezTo>
                  <a:pt x="297" y="7"/>
                  <a:pt x="297" y="7"/>
                  <a:pt x="297" y="7"/>
                </a:cubicBezTo>
                <a:cubicBezTo>
                  <a:pt x="296" y="7"/>
                  <a:pt x="296" y="7"/>
                  <a:pt x="295" y="7"/>
                </a:cubicBezTo>
                <a:cubicBezTo>
                  <a:pt x="296" y="7"/>
                  <a:pt x="297" y="7"/>
                  <a:pt x="298" y="7"/>
                </a:cubicBezTo>
                <a:cubicBezTo>
                  <a:pt x="297" y="7"/>
                  <a:pt x="297" y="7"/>
                  <a:pt x="297" y="7"/>
                </a:cubicBezTo>
                <a:cubicBezTo>
                  <a:pt x="298" y="7"/>
                  <a:pt x="299" y="7"/>
                  <a:pt x="300" y="6"/>
                </a:cubicBezTo>
                <a:moveTo>
                  <a:pt x="275" y="12"/>
                </a:moveTo>
                <a:cubicBezTo>
                  <a:pt x="277" y="11"/>
                  <a:pt x="280" y="11"/>
                  <a:pt x="282" y="10"/>
                </a:cubicBezTo>
                <a:cubicBezTo>
                  <a:pt x="281" y="11"/>
                  <a:pt x="281" y="11"/>
                  <a:pt x="281" y="11"/>
                </a:cubicBezTo>
                <a:cubicBezTo>
                  <a:pt x="277" y="12"/>
                  <a:pt x="277" y="12"/>
                  <a:pt x="277" y="12"/>
                </a:cubicBezTo>
                <a:cubicBezTo>
                  <a:pt x="275" y="12"/>
                  <a:pt x="275" y="12"/>
                  <a:pt x="275" y="12"/>
                </a:cubicBezTo>
                <a:moveTo>
                  <a:pt x="251" y="20"/>
                </a:moveTo>
                <a:cubicBezTo>
                  <a:pt x="251" y="20"/>
                  <a:pt x="251" y="20"/>
                  <a:pt x="251" y="20"/>
                </a:cubicBezTo>
                <a:cubicBezTo>
                  <a:pt x="256" y="18"/>
                  <a:pt x="256" y="18"/>
                  <a:pt x="256" y="18"/>
                </a:cubicBezTo>
                <a:cubicBezTo>
                  <a:pt x="258" y="18"/>
                  <a:pt x="258" y="18"/>
                  <a:pt x="258" y="18"/>
                </a:cubicBezTo>
                <a:cubicBezTo>
                  <a:pt x="259" y="17"/>
                  <a:pt x="259" y="17"/>
                  <a:pt x="259" y="17"/>
                </a:cubicBezTo>
                <a:cubicBezTo>
                  <a:pt x="257" y="18"/>
                  <a:pt x="257" y="18"/>
                  <a:pt x="257" y="18"/>
                </a:cubicBezTo>
                <a:cubicBezTo>
                  <a:pt x="255" y="18"/>
                  <a:pt x="255" y="18"/>
                  <a:pt x="255" y="18"/>
                </a:cubicBezTo>
                <a:cubicBezTo>
                  <a:pt x="255" y="18"/>
                  <a:pt x="255" y="18"/>
                  <a:pt x="255" y="18"/>
                </a:cubicBezTo>
                <a:cubicBezTo>
                  <a:pt x="256" y="18"/>
                  <a:pt x="256" y="18"/>
                  <a:pt x="256" y="18"/>
                </a:cubicBezTo>
                <a:cubicBezTo>
                  <a:pt x="256" y="18"/>
                  <a:pt x="256" y="18"/>
                  <a:pt x="256" y="18"/>
                </a:cubicBezTo>
                <a:cubicBezTo>
                  <a:pt x="260" y="16"/>
                  <a:pt x="260" y="16"/>
                  <a:pt x="260" y="16"/>
                </a:cubicBezTo>
                <a:cubicBezTo>
                  <a:pt x="265" y="15"/>
                  <a:pt x="265" y="15"/>
                  <a:pt x="265" y="15"/>
                </a:cubicBezTo>
                <a:cubicBezTo>
                  <a:pt x="269" y="14"/>
                  <a:pt x="269" y="14"/>
                  <a:pt x="269" y="14"/>
                </a:cubicBezTo>
                <a:cubicBezTo>
                  <a:pt x="269" y="14"/>
                  <a:pt x="269" y="14"/>
                  <a:pt x="269" y="14"/>
                </a:cubicBezTo>
                <a:cubicBezTo>
                  <a:pt x="266" y="15"/>
                  <a:pt x="266" y="15"/>
                  <a:pt x="266" y="15"/>
                </a:cubicBezTo>
                <a:cubicBezTo>
                  <a:pt x="245" y="21"/>
                  <a:pt x="245" y="21"/>
                  <a:pt x="245" y="21"/>
                </a:cubicBezTo>
                <a:cubicBezTo>
                  <a:pt x="246" y="21"/>
                  <a:pt x="246" y="21"/>
                  <a:pt x="246" y="21"/>
                </a:cubicBezTo>
                <a:cubicBezTo>
                  <a:pt x="246" y="21"/>
                  <a:pt x="247" y="21"/>
                  <a:pt x="248" y="21"/>
                </a:cubicBezTo>
                <a:cubicBezTo>
                  <a:pt x="244" y="22"/>
                  <a:pt x="244" y="22"/>
                  <a:pt x="244" y="22"/>
                </a:cubicBezTo>
                <a:cubicBezTo>
                  <a:pt x="244" y="22"/>
                  <a:pt x="244" y="22"/>
                  <a:pt x="244" y="22"/>
                </a:cubicBezTo>
                <a:cubicBezTo>
                  <a:pt x="244" y="22"/>
                  <a:pt x="244" y="22"/>
                  <a:pt x="244" y="22"/>
                </a:cubicBezTo>
                <a:cubicBezTo>
                  <a:pt x="245" y="22"/>
                  <a:pt x="245" y="22"/>
                  <a:pt x="245" y="22"/>
                </a:cubicBezTo>
                <a:cubicBezTo>
                  <a:pt x="247" y="21"/>
                  <a:pt x="247" y="21"/>
                  <a:pt x="247" y="21"/>
                </a:cubicBezTo>
                <a:cubicBezTo>
                  <a:pt x="245" y="22"/>
                  <a:pt x="245" y="22"/>
                  <a:pt x="245" y="22"/>
                </a:cubicBezTo>
                <a:cubicBezTo>
                  <a:pt x="247" y="22"/>
                  <a:pt x="249" y="21"/>
                  <a:pt x="251" y="20"/>
                </a:cubicBezTo>
                <a:moveTo>
                  <a:pt x="179" y="56"/>
                </a:moveTo>
                <a:cubicBezTo>
                  <a:pt x="182" y="54"/>
                  <a:pt x="182" y="54"/>
                  <a:pt x="182" y="54"/>
                </a:cubicBezTo>
                <a:cubicBezTo>
                  <a:pt x="186" y="52"/>
                  <a:pt x="186" y="52"/>
                  <a:pt x="186" y="52"/>
                </a:cubicBezTo>
                <a:cubicBezTo>
                  <a:pt x="185" y="52"/>
                  <a:pt x="185" y="52"/>
                  <a:pt x="180" y="54"/>
                </a:cubicBezTo>
                <a:cubicBezTo>
                  <a:pt x="177" y="56"/>
                  <a:pt x="177" y="56"/>
                  <a:pt x="177" y="56"/>
                </a:cubicBezTo>
                <a:cubicBezTo>
                  <a:pt x="177" y="57"/>
                  <a:pt x="177" y="57"/>
                  <a:pt x="177" y="57"/>
                </a:cubicBezTo>
                <a:cubicBezTo>
                  <a:pt x="179" y="56"/>
                  <a:pt x="179" y="56"/>
                  <a:pt x="179" y="56"/>
                </a:cubicBezTo>
                <a:moveTo>
                  <a:pt x="156" y="69"/>
                </a:moveTo>
                <a:cubicBezTo>
                  <a:pt x="154" y="70"/>
                  <a:pt x="154" y="70"/>
                  <a:pt x="154" y="70"/>
                </a:cubicBezTo>
                <a:cubicBezTo>
                  <a:pt x="153" y="71"/>
                  <a:pt x="153" y="71"/>
                  <a:pt x="153" y="71"/>
                </a:cubicBezTo>
                <a:cubicBezTo>
                  <a:pt x="160" y="66"/>
                  <a:pt x="160" y="66"/>
                  <a:pt x="160" y="66"/>
                </a:cubicBezTo>
                <a:cubicBezTo>
                  <a:pt x="159" y="66"/>
                  <a:pt x="159" y="66"/>
                  <a:pt x="159" y="66"/>
                </a:cubicBezTo>
                <a:cubicBezTo>
                  <a:pt x="156" y="69"/>
                  <a:pt x="156" y="69"/>
                  <a:pt x="156" y="69"/>
                </a:cubicBezTo>
                <a:close/>
                <a:moveTo>
                  <a:pt x="6" y="417"/>
                </a:moveTo>
                <a:cubicBezTo>
                  <a:pt x="5" y="413"/>
                  <a:pt x="5" y="413"/>
                  <a:pt x="5" y="413"/>
                </a:cubicBezTo>
                <a:cubicBezTo>
                  <a:pt x="5" y="409"/>
                  <a:pt x="5" y="409"/>
                  <a:pt x="5" y="409"/>
                </a:cubicBezTo>
                <a:cubicBezTo>
                  <a:pt x="4" y="409"/>
                  <a:pt x="4" y="409"/>
                  <a:pt x="4" y="409"/>
                </a:cubicBezTo>
                <a:cubicBezTo>
                  <a:pt x="3" y="408"/>
                  <a:pt x="3" y="408"/>
                  <a:pt x="3" y="408"/>
                </a:cubicBezTo>
                <a:cubicBezTo>
                  <a:pt x="2" y="407"/>
                  <a:pt x="2" y="407"/>
                  <a:pt x="2" y="407"/>
                </a:cubicBezTo>
                <a:cubicBezTo>
                  <a:pt x="2" y="405"/>
                  <a:pt x="2" y="405"/>
                  <a:pt x="2" y="405"/>
                </a:cubicBezTo>
                <a:cubicBezTo>
                  <a:pt x="1" y="398"/>
                  <a:pt x="1" y="398"/>
                  <a:pt x="1" y="398"/>
                </a:cubicBezTo>
                <a:cubicBezTo>
                  <a:pt x="1" y="394"/>
                  <a:pt x="1" y="394"/>
                  <a:pt x="1" y="394"/>
                </a:cubicBezTo>
                <a:cubicBezTo>
                  <a:pt x="1" y="392"/>
                  <a:pt x="1" y="389"/>
                  <a:pt x="1" y="387"/>
                </a:cubicBezTo>
                <a:cubicBezTo>
                  <a:pt x="1" y="379"/>
                  <a:pt x="1" y="379"/>
                  <a:pt x="1" y="379"/>
                </a:cubicBezTo>
                <a:cubicBezTo>
                  <a:pt x="1" y="378"/>
                  <a:pt x="1" y="376"/>
                  <a:pt x="1" y="374"/>
                </a:cubicBezTo>
                <a:cubicBezTo>
                  <a:pt x="0" y="370"/>
                  <a:pt x="0" y="370"/>
                  <a:pt x="0" y="370"/>
                </a:cubicBezTo>
                <a:cubicBezTo>
                  <a:pt x="0" y="367"/>
                  <a:pt x="0" y="367"/>
                  <a:pt x="0" y="367"/>
                </a:cubicBezTo>
                <a:cubicBezTo>
                  <a:pt x="0" y="367"/>
                  <a:pt x="0" y="367"/>
                  <a:pt x="0" y="367"/>
                </a:cubicBezTo>
                <a:cubicBezTo>
                  <a:pt x="0" y="376"/>
                  <a:pt x="1" y="389"/>
                  <a:pt x="1" y="399"/>
                </a:cubicBezTo>
                <a:cubicBezTo>
                  <a:pt x="2" y="405"/>
                  <a:pt x="2" y="405"/>
                  <a:pt x="2" y="405"/>
                </a:cubicBezTo>
                <a:cubicBezTo>
                  <a:pt x="2" y="405"/>
                  <a:pt x="2" y="405"/>
                  <a:pt x="2" y="405"/>
                </a:cubicBezTo>
                <a:cubicBezTo>
                  <a:pt x="2" y="407"/>
                  <a:pt x="2" y="407"/>
                  <a:pt x="2" y="407"/>
                </a:cubicBezTo>
                <a:cubicBezTo>
                  <a:pt x="3" y="414"/>
                  <a:pt x="3" y="414"/>
                  <a:pt x="3" y="414"/>
                </a:cubicBezTo>
                <a:cubicBezTo>
                  <a:pt x="3" y="414"/>
                  <a:pt x="3" y="414"/>
                  <a:pt x="3" y="414"/>
                </a:cubicBezTo>
                <a:cubicBezTo>
                  <a:pt x="4" y="419"/>
                  <a:pt x="4" y="419"/>
                  <a:pt x="4" y="419"/>
                </a:cubicBezTo>
                <a:cubicBezTo>
                  <a:pt x="5" y="421"/>
                  <a:pt x="5" y="421"/>
                  <a:pt x="5" y="421"/>
                </a:cubicBezTo>
                <a:cubicBezTo>
                  <a:pt x="4" y="416"/>
                  <a:pt x="4" y="416"/>
                  <a:pt x="4" y="416"/>
                </a:cubicBezTo>
                <a:cubicBezTo>
                  <a:pt x="4" y="413"/>
                  <a:pt x="4" y="413"/>
                  <a:pt x="4" y="413"/>
                </a:cubicBezTo>
                <a:cubicBezTo>
                  <a:pt x="5" y="414"/>
                  <a:pt x="5" y="414"/>
                  <a:pt x="5" y="414"/>
                </a:cubicBezTo>
                <a:cubicBezTo>
                  <a:pt x="5" y="417"/>
                  <a:pt x="5" y="417"/>
                  <a:pt x="5" y="417"/>
                </a:cubicBezTo>
                <a:cubicBezTo>
                  <a:pt x="6" y="417"/>
                  <a:pt x="6" y="417"/>
                  <a:pt x="6" y="417"/>
                </a:cubicBezTo>
                <a:moveTo>
                  <a:pt x="182" y="64"/>
                </a:moveTo>
                <a:cubicBezTo>
                  <a:pt x="185" y="62"/>
                  <a:pt x="185" y="62"/>
                  <a:pt x="185" y="62"/>
                </a:cubicBezTo>
                <a:cubicBezTo>
                  <a:pt x="189" y="60"/>
                  <a:pt x="189" y="60"/>
                  <a:pt x="189" y="60"/>
                </a:cubicBezTo>
                <a:cubicBezTo>
                  <a:pt x="188" y="60"/>
                  <a:pt x="187" y="60"/>
                  <a:pt x="187" y="60"/>
                </a:cubicBezTo>
                <a:cubicBezTo>
                  <a:pt x="187" y="59"/>
                  <a:pt x="188" y="59"/>
                  <a:pt x="189" y="58"/>
                </a:cubicBezTo>
                <a:cubicBezTo>
                  <a:pt x="191" y="56"/>
                  <a:pt x="191" y="56"/>
                  <a:pt x="191" y="56"/>
                </a:cubicBezTo>
                <a:cubicBezTo>
                  <a:pt x="191" y="56"/>
                  <a:pt x="191" y="56"/>
                  <a:pt x="191" y="56"/>
                </a:cubicBezTo>
                <a:cubicBezTo>
                  <a:pt x="192" y="54"/>
                  <a:pt x="192" y="54"/>
                  <a:pt x="192" y="54"/>
                </a:cubicBezTo>
                <a:cubicBezTo>
                  <a:pt x="191" y="54"/>
                  <a:pt x="191" y="54"/>
                  <a:pt x="191" y="54"/>
                </a:cubicBezTo>
                <a:cubicBezTo>
                  <a:pt x="193" y="52"/>
                  <a:pt x="193" y="52"/>
                  <a:pt x="193" y="52"/>
                </a:cubicBezTo>
                <a:cubicBezTo>
                  <a:pt x="196" y="51"/>
                  <a:pt x="196" y="51"/>
                  <a:pt x="196" y="51"/>
                </a:cubicBezTo>
                <a:cubicBezTo>
                  <a:pt x="195" y="51"/>
                  <a:pt x="195" y="51"/>
                  <a:pt x="194" y="51"/>
                </a:cubicBezTo>
                <a:cubicBezTo>
                  <a:pt x="194" y="51"/>
                  <a:pt x="194" y="51"/>
                  <a:pt x="194" y="51"/>
                </a:cubicBezTo>
                <a:cubicBezTo>
                  <a:pt x="196" y="50"/>
                  <a:pt x="197" y="49"/>
                  <a:pt x="199" y="48"/>
                </a:cubicBezTo>
                <a:cubicBezTo>
                  <a:pt x="199" y="48"/>
                  <a:pt x="199" y="48"/>
                  <a:pt x="199" y="48"/>
                </a:cubicBezTo>
                <a:cubicBezTo>
                  <a:pt x="202" y="47"/>
                  <a:pt x="202" y="47"/>
                  <a:pt x="202" y="47"/>
                </a:cubicBezTo>
                <a:cubicBezTo>
                  <a:pt x="202" y="46"/>
                  <a:pt x="202" y="46"/>
                  <a:pt x="202" y="46"/>
                </a:cubicBezTo>
                <a:cubicBezTo>
                  <a:pt x="204" y="45"/>
                  <a:pt x="204" y="45"/>
                  <a:pt x="204" y="45"/>
                </a:cubicBezTo>
                <a:cubicBezTo>
                  <a:pt x="205" y="45"/>
                  <a:pt x="205" y="45"/>
                  <a:pt x="205" y="45"/>
                </a:cubicBezTo>
                <a:cubicBezTo>
                  <a:pt x="208" y="43"/>
                  <a:pt x="208" y="43"/>
                  <a:pt x="208" y="43"/>
                </a:cubicBezTo>
                <a:cubicBezTo>
                  <a:pt x="208" y="42"/>
                  <a:pt x="208" y="42"/>
                  <a:pt x="208" y="42"/>
                </a:cubicBezTo>
                <a:cubicBezTo>
                  <a:pt x="211" y="41"/>
                  <a:pt x="211" y="41"/>
                  <a:pt x="211" y="41"/>
                </a:cubicBezTo>
                <a:cubicBezTo>
                  <a:pt x="213" y="39"/>
                  <a:pt x="213" y="39"/>
                  <a:pt x="213" y="39"/>
                </a:cubicBezTo>
                <a:cubicBezTo>
                  <a:pt x="212" y="39"/>
                  <a:pt x="212" y="39"/>
                  <a:pt x="212" y="39"/>
                </a:cubicBezTo>
                <a:cubicBezTo>
                  <a:pt x="214" y="38"/>
                  <a:pt x="214" y="38"/>
                  <a:pt x="214" y="38"/>
                </a:cubicBezTo>
                <a:cubicBezTo>
                  <a:pt x="214" y="38"/>
                  <a:pt x="214" y="38"/>
                  <a:pt x="214" y="38"/>
                </a:cubicBezTo>
                <a:cubicBezTo>
                  <a:pt x="214" y="38"/>
                  <a:pt x="214" y="38"/>
                  <a:pt x="214" y="38"/>
                </a:cubicBezTo>
                <a:cubicBezTo>
                  <a:pt x="217" y="37"/>
                  <a:pt x="217" y="37"/>
                  <a:pt x="217" y="37"/>
                </a:cubicBezTo>
                <a:cubicBezTo>
                  <a:pt x="218" y="36"/>
                  <a:pt x="218" y="36"/>
                  <a:pt x="218" y="36"/>
                </a:cubicBezTo>
                <a:cubicBezTo>
                  <a:pt x="216" y="36"/>
                  <a:pt x="216" y="36"/>
                  <a:pt x="216" y="36"/>
                </a:cubicBezTo>
                <a:cubicBezTo>
                  <a:pt x="220" y="34"/>
                  <a:pt x="220" y="34"/>
                  <a:pt x="220" y="34"/>
                </a:cubicBezTo>
                <a:cubicBezTo>
                  <a:pt x="222" y="33"/>
                  <a:pt x="222" y="33"/>
                  <a:pt x="222" y="33"/>
                </a:cubicBezTo>
                <a:cubicBezTo>
                  <a:pt x="222" y="33"/>
                  <a:pt x="222" y="33"/>
                  <a:pt x="222" y="33"/>
                </a:cubicBezTo>
                <a:cubicBezTo>
                  <a:pt x="225" y="31"/>
                  <a:pt x="225" y="31"/>
                  <a:pt x="225" y="31"/>
                </a:cubicBezTo>
                <a:cubicBezTo>
                  <a:pt x="227" y="30"/>
                  <a:pt x="227" y="30"/>
                  <a:pt x="227" y="30"/>
                </a:cubicBezTo>
                <a:cubicBezTo>
                  <a:pt x="226" y="30"/>
                  <a:pt x="226" y="30"/>
                  <a:pt x="226" y="30"/>
                </a:cubicBezTo>
                <a:cubicBezTo>
                  <a:pt x="224" y="31"/>
                  <a:pt x="224" y="31"/>
                  <a:pt x="224" y="31"/>
                </a:cubicBezTo>
                <a:cubicBezTo>
                  <a:pt x="223" y="31"/>
                  <a:pt x="223" y="31"/>
                  <a:pt x="223" y="31"/>
                </a:cubicBezTo>
                <a:cubicBezTo>
                  <a:pt x="223" y="31"/>
                  <a:pt x="223" y="31"/>
                  <a:pt x="223" y="31"/>
                </a:cubicBezTo>
                <a:cubicBezTo>
                  <a:pt x="220" y="32"/>
                  <a:pt x="220" y="32"/>
                  <a:pt x="220" y="32"/>
                </a:cubicBezTo>
                <a:cubicBezTo>
                  <a:pt x="220" y="32"/>
                  <a:pt x="220" y="32"/>
                  <a:pt x="220" y="32"/>
                </a:cubicBezTo>
                <a:cubicBezTo>
                  <a:pt x="224" y="31"/>
                  <a:pt x="224" y="31"/>
                  <a:pt x="224" y="31"/>
                </a:cubicBezTo>
                <a:cubicBezTo>
                  <a:pt x="227" y="29"/>
                  <a:pt x="227" y="29"/>
                  <a:pt x="227" y="29"/>
                </a:cubicBezTo>
                <a:cubicBezTo>
                  <a:pt x="232" y="27"/>
                  <a:pt x="232" y="27"/>
                  <a:pt x="232" y="27"/>
                </a:cubicBezTo>
                <a:cubicBezTo>
                  <a:pt x="237" y="25"/>
                  <a:pt x="237" y="25"/>
                  <a:pt x="237" y="25"/>
                </a:cubicBezTo>
                <a:cubicBezTo>
                  <a:pt x="237" y="25"/>
                  <a:pt x="237" y="25"/>
                  <a:pt x="237" y="25"/>
                </a:cubicBezTo>
                <a:cubicBezTo>
                  <a:pt x="233" y="26"/>
                  <a:pt x="233" y="26"/>
                  <a:pt x="233" y="26"/>
                </a:cubicBezTo>
                <a:cubicBezTo>
                  <a:pt x="233" y="26"/>
                  <a:pt x="233" y="26"/>
                  <a:pt x="233" y="26"/>
                </a:cubicBezTo>
                <a:cubicBezTo>
                  <a:pt x="231" y="27"/>
                  <a:pt x="231" y="27"/>
                  <a:pt x="231" y="27"/>
                </a:cubicBezTo>
                <a:cubicBezTo>
                  <a:pt x="226" y="29"/>
                  <a:pt x="226" y="29"/>
                  <a:pt x="226" y="29"/>
                </a:cubicBezTo>
                <a:cubicBezTo>
                  <a:pt x="221" y="31"/>
                  <a:pt x="221" y="31"/>
                  <a:pt x="221" y="31"/>
                </a:cubicBezTo>
                <a:cubicBezTo>
                  <a:pt x="218" y="33"/>
                  <a:pt x="218" y="33"/>
                  <a:pt x="218" y="33"/>
                </a:cubicBezTo>
                <a:cubicBezTo>
                  <a:pt x="213" y="35"/>
                  <a:pt x="213" y="35"/>
                  <a:pt x="213" y="35"/>
                </a:cubicBezTo>
                <a:cubicBezTo>
                  <a:pt x="212" y="36"/>
                  <a:pt x="212" y="36"/>
                  <a:pt x="212" y="36"/>
                </a:cubicBezTo>
                <a:cubicBezTo>
                  <a:pt x="217" y="33"/>
                  <a:pt x="217" y="33"/>
                  <a:pt x="217" y="33"/>
                </a:cubicBezTo>
                <a:cubicBezTo>
                  <a:pt x="224" y="30"/>
                  <a:pt x="224" y="30"/>
                  <a:pt x="224" y="30"/>
                </a:cubicBezTo>
                <a:cubicBezTo>
                  <a:pt x="228" y="28"/>
                  <a:pt x="228" y="28"/>
                  <a:pt x="228" y="28"/>
                </a:cubicBezTo>
                <a:cubicBezTo>
                  <a:pt x="233" y="26"/>
                  <a:pt x="233" y="26"/>
                  <a:pt x="233" y="26"/>
                </a:cubicBezTo>
                <a:cubicBezTo>
                  <a:pt x="237" y="25"/>
                  <a:pt x="237" y="25"/>
                  <a:pt x="237" y="25"/>
                </a:cubicBezTo>
                <a:cubicBezTo>
                  <a:pt x="237" y="25"/>
                  <a:pt x="237" y="25"/>
                  <a:pt x="237" y="25"/>
                </a:cubicBezTo>
                <a:cubicBezTo>
                  <a:pt x="236" y="25"/>
                  <a:pt x="236" y="25"/>
                  <a:pt x="236" y="25"/>
                </a:cubicBezTo>
                <a:cubicBezTo>
                  <a:pt x="231" y="27"/>
                  <a:pt x="231" y="27"/>
                  <a:pt x="231" y="27"/>
                </a:cubicBezTo>
                <a:cubicBezTo>
                  <a:pt x="224" y="30"/>
                  <a:pt x="224" y="30"/>
                  <a:pt x="224" y="30"/>
                </a:cubicBezTo>
                <a:cubicBezTo>
                  <a:pt x="213" y="35"/>
                  <a:pt x="213" y="35"/>
                  <a:pt x="213" y="35"/>
                </a:cubicBezTo>
                <a:cubicBezTo>
                  <a:pt x="212" y="35"/>
                  <a:pt x="212" y="35"/>
                  <a:pt x="212" y="35"/>
                </a:cubicBezTo>
                <a:cubicBezTo>
                  <a:pt x="212" y="36"/>
                  <a:pt x="212" y="36"/>
                  <a:pt x="212" y="36"/>
                </a:cubicBezTo>
                <a:cubicBezTo>
                  <a:pt x="208" y="37"/>
                  <a:pt x="208" y="37"/>
                  <a:pt x="208" y="37"/>
                </a:cubicBezTo>
                <a:cubicBezTo>
                  <a:pt x="209" y="37"/>
                  <a:pt x="209" y="37"/>
                  <a:pt x="209" y="37"/>
                </a:cubicBezTo>
                <a:cubicBezTo>
                  <a:pt x="208" y="37"/>
                  <a:pt x="208" y="37"/>
                  <a:pt x="208" y="37"/>
                </a:cubicBezTo>
                <a:cubicBezTo>
                  <a:pt x="206" y="38"/>
                  <a:pt x="206" y="38"/>
                  <a:pt x="206" y="38"/>
                </a:cubicBezTo>
                <a:cubicBezTo>
                  <a:pt x="203" y="40"/>
                  <a:pt x="203" y="40"/>
                  <a:pt x="203" y="40"/>
                </a:cubicBezTo>
                <a:cubicBezTo>
                  <a:pt x="203" y="40"/>
                  <a:pt x="203" y="40"/>
                  <a:pt x="203" y="40"/>
                </a:cubicBezTo>
                <a:cubicBezTo>
                  <a:pt x="204" y="39"/>
                  <a:pt x="204" y="39"/>
                  <a:pt x="204" y="39"/>
                </a:cubicBezTo>
                <a:cubicBezTo>
                  <a:pt x="201" y="41"/>
                  <a:pt x="201" y="41"/>
                  <a:pt x="201" y="41"/>
                </a:cubicBezTo>
                <a:cubicBezTo>
                  <a:pt x="199" y="42"/>
                  <a:pt x="199" y="42"/>
                  <a:pt x="199" y="42"/>
                </a:cubicBezTo>
                <a:cubicBezTo>
                  <a:pt x="198" y="43"/>
                  <a:pt x="198" y="43"/>
                  <a:pt x="198" y="43"/>
                </a:cubicBezTo>
                <a:cubicBezTo>
                  <a:pt x="194" y="45"/>
                  <a:pt x="194" y="45"/>
                  <a:pt x="194" y="45"/>
                </a:cubicBezTo>
                <a:cubicBezTo>
                  <a:pt x="191" y="46"/>
                  <a:pt x="191" y="46"/>
                  <a:pt x="191" y="46"/>
                </a:cubicBezTo>
                <a:cubicBezTo>
                  <a:pt x="184" y="50"/>
                  <a:pt x="184" y="50"/>
                  <a:pt x="184" y="50"/>
                </a:cubicBezTo>
                <a:cubicBezTo>
                  <a:pt x="179" y="53"/>
                  <a:pt x="179" y="53"/>
                  <a:pt x="179" y="53"/>
                </a:cubicBezTo>
                <a:cubicBezTo>
                  <a:pt x="176" y="55"/>
                  <a:pt x="176" y="55"/>
                  <a:pt x="176" y="55"/>
                </a:cubicBezTo>
                <a:cubicBezTo>
                  <a:pt x="177" y="54"/>
                  <a:pt x="177" y="54"/>
                  <a:pt x="177" y="54"/>
                </a:cubicBezTo>
                <a:cubicBezTo>
                  <a:pt x="183" y="51"/>
                  <a:pt x="183" y="51"/>
                  <a:pt x="183" y="51"/>
                </a:cubicBezTo>
                <a:cubicBezTo>
                  <a:pt x="187" y="49"/>
                  <a:pt x="187" y="49"/>
                  <a:pt x="187" y="49"/>
                </a:cubicBezTo>
                <a:cubicBezTo>
                  <a:pt x="191" y="46"/>
                  <a:pt x="191" y="46"/>
                  <a:pt x="191" y="46"/>
                </a:cubicBezTo>
                <a:cubicBezTo>
                  <a:pt x="182" y="51"/>
                  <a:pt x="171" y="59"/>
                  <a:pt x="162" y="64"/>
                </a:cubicBezTo>
                <a:cubicBezTo>
                  <a:pt x="162" y="64"/>
                  <a:pt x="162" y="64"/>
                  <a:pt x="162" y="64"/>
                </a:cubicBezTo>
                <a:cubicBezTo>
                  <a:pt x="163" y="64"/>
                  <a:pt x="163" y="64"/>
                  <a:pt x="163" y="64"/>
                </a:cubicBezTo>
                <a:cubicBezTo>
                  <a:pt x="167" y="61"/>
                  <a:pt x="167" y="61"/>
                  <a:pt x="167" y="61"/>
                </a:cubicBezTo>
                <a:cubicBezTo>
                  <a:pt x="170" y="59"/>
                  <a:pt x="170" y="59"/>
                  <a:pt x="170" y="59"/>
                </a:cubicBezTo>
                <a:cubicBezTo>
                  <a:pt x="170" y="59"/>
                  <a:pt x="170" y="59"/>
                  <a:pt x="170" y="59"/>
                </a:cubicBezTo>
                <a:cubicBezTo>
                  <a:pt x="167" y="61"/>
                  <a:pt x="167" y="61"/>
                  <a:pt x="167" y="61"/>
                </a:cubicBezTo>
                <a:cubicBezTo>
                  <a:pt x="164" y="63"/>
                  <a:pt x="164" y="63"/>
                  <a:pt x="164" y="63"/>
                </a:cubicBezTo>
                <a:cubicBezTo>
                  <a:pt x="159" y="67"/>
                  <a:pt x="159" y="67"/>
                  <a:pt x="159" y="67"/>
                </a:cubicBezTo>
                <a:cubicBezTo>
                  <a:pt x="156" y="68"/>
                  <a:pt x="154" y="70"/>
                  <a:pt x="152" y="71"/>
                </a:cubicBezTo>
                <a:cubicBezTo>
                  <a:pt x="151" y="72"/>
                  <a:pt x="151" y="72"/>
                  <a:pt x="151" y="72"/>
                </a:cubicBezTo>
                <a:cubicBezTo>
                  <a:pt x="148" y="75"/>
                  <a:pt x="148" y="75"/>
                  <a:pt x="148" y="75"/>
                </a:cubicBezTo>
                <a:cubicBezTo>
                  <a:pt x="147" y="75"/>
                  <a:pt x="147" y="75"/>
                  <a:pt x="147" y="75"/>
                </a:cubicBezTo>
                <a:cubicBezTo>
                  <a:pt x="147" y="76"/>
                  <a:pt x="146" y="76"/>
                  <a:pt x="145" y="77"/>
                </a:cubicBezTo>
                <a:cubicBezTo>
                  <a:pt x="145" y="77"/>
                  <a:pt x="145" y="77"/>
                  <a:pt x="145" y="77"/>
                </a:cubicBezTo>
                <a:cubicBezTo>
                  <a:pt x="149" y="74"/>
                  <a:pt x="149" y="74"/>
                  <a:pt x="149" y="74"/>
                </a:cubicBezTo>
                <a:cubicBezTo>
                  <a:pt x="149" y="74"/>
                  <a:pt x="149" y="74"/>
                  <a:pt x="149" y="74"/>
                </a:cubicBezTo>
                <a:cubicBezTo>
                  <a:pt x="148" y="75"/>
                  <a:pt x="148" y="75"/>
                  <a:pt x="148" y="75"/>
                </a:cubicBezTo>
                <a:cubicBezTo>
                  <a:pt x="147" y="76"/>
                  <a:pt x="147" y="76"/>
                  <a:pt x="147" y="76"/>
                </a:cubicBezTo>
                <a:cubicBezTo>
                  <a:pt x="147" y="76"/>
                  <a:pt x="147" y="76"/>
                  <a:pt x="147" y="76"/>
                </a:cubicBezTo>
                <a:cubicBezTo>
                  <a:pt x="151" y="73"/>
                  <a:pt x="151" y="73"/>
                  <a:pt x="151" y="73"/>
                </a:cubicBezTo>
                <a:cubicBezTo>
                  <a:pt x="151" y="73"/>
                  <a:pt x="151" y="73"/>
                  <a:pt x="151" y="73"/>
                </a:cubicBezTo>
                <a:cubicBezTo>
                  <a:pt x="156" y="69"/>
                  <a:pt x="156" y="69"/>
                  <a:pt x="156" y="69"/>
                </a:cubicBezTo>
                <a:cubicBezTo>
                  <a:pt x="156" y="69"/>
                  <a:pt x="156" y="69"/>
                  <a:pt x="156" y="69"/>
                </a:cubicBezTo>
                <a:cubicBezTo>
                  <a:pt x="160" y="66"/>
                  <a:pt x="160" y="66"/>
                  <a:pt x="160" y="66"/>
                </a:cubicBezTo>
                <a:cubicBezTo>
                  <a:pt x="161" y="65"/>
                  <a:pt x="161" y="65"/>
                  <a:pt x="161" y="65"/>
                </a:cubicBezTo>
                <a:cubicBezTo>
                  <a:pt x="162" y="65"/>
                  <a:pt x="163" y="64"/>
                  <a:pt x="164" y="63"/>
                </a:cubicBezTo>
                <a:cubicBezTo>
                  <a:pt x="163" y="64"/>
                  <a:pt x="163" y="64"/>
                  <a:pt x="163" y="64"/>
                </a:cubicBezTo>
                <a:cubicBezTo>
                  <a:pt x="165" y="63"/>
                  <a:pt x="165" y="63"/>
                  <a:pt x="165" y="63"/>
                </a:cubicBezTo>
                <a:cubicBezTo>
                  <a:pt x="167" y="61"/>
                  <a:pt x="167" y="61"/>
                  <a:pt x="167" y="61"/>
                </a:cubicBezTo>
                <a:cubicBezTo>
                  <a:pt x="167" y="61"/>
                  <a:pt x="167" y="61"/>
                  <a:pt x="167" y="61"/>
                </a:cubicBezTo>
                <a:cubicBezTo>
                  <a:pt x="170" y="59"/>
                  <a:pt x="170" y="59"/>
                  <a:pt x="170" y="59"/>
                </a:cubicBezTo>
                <a:cubicBezTo>
                  <a:pt x="174" y="57"/>
                  <a:pt x="174" y="57"/>
                  <a:pt x="174" y="57"/>
                </a:cubicBezTo>
                <a:cubicBezTo>
                  <a:pt x="177" y="55"/>
                  <a:pt x="177" y="55"/>
                  <a:pt x="177" y="55"/>
                </a:cubicBezTo>
                <a:cubicBezTo>
                  <a:pt x="180" y="54"/>
                  <a:pt x="180" y="54"/>
                  <a:pt x="180" y="54"/>
                </a:cubicBezTo>
                <a:cubicBezTo>
                  <a:pt x="185" y="50"/>
                  <a:pt x="185" y="50"/>
                  <a:pt x="185" y="50"/>
                </a:cubicBezTo>
                <a:cubicBezTo>
                  <a:pt x="186" y="50"/>
                  <a:pt x="186" y="50"/>
                  <a:pt x="186" y="50"/>
                </a:cubicBezTo>
                <a:cubicBezTo>
                  <a:pt x="190" y="48"/>
                  <a:pt x="190" y="48"/>
                  <a:pt x="190" y="48"/>
                </a:cubicBezTo>
                <a:cubicBezTo>
                  <a:pt x="194" y="45"/>
                  <a:pt x="194" y="45"/>
                  <a:pt x="194" y="45"/>
                </a:cubicBezTo>
                <a:cubicBezTo>
                  <a:pt x="196" y="44"/>
                  <a:pt x="196" y="44"/>
                  <a:pt x="196" y="44"/>
                </a:cubicBezTo>
                <a:cubicBezTo>
                  <a:pt x="199" y="42"/>
                  <a:pt x="199" y="42"/>
                  <a:pt x="199" y="42"/>
                </a:cubicBezTo>
                <a:cubicBezTo>
                  <a:pt x="199" y="43"/>
                  <a:pt x="199" y="43"/>
                  <a:pt x="199" y="43"/>
                </a:cubicBezTo>
                <a:cubicBezTo>
                  <a:pt x="201" y="41"/>
                  <a:pt x="201" y="41"/>
                  <a:pt x="201" y="41"/>
                </a:cubicBezTo>
                <a:cubicBezTo>
                  <a:pt x="201" y="42"/>
                  <a:pt x="201" y="42"/>
                  <a:pt x="201" y="42"/>
                </a:cubicBezTo>
                <a:cubicBezTo>
                  <a:pt x="198" y="43"/>
                  <a:pt x="198" y="43"/>
                  <a:pt x="198" y="43"/>
                </a:cubicBezTo>
                <a:cubicBezTo>
                  <a:pt x="199" y="43"/>
                  <a:pt x="199" y="43"/>
                  <a:pt x="199" y="43"/>
                </a:cubicBezTo>
                <a:cubicBezTo>
                  <a:pt x="200" y="43"/>
                  <a:pt x="200" y="43"/>
                  <a:pt x="200" y="43"/>
                </a:cubicBezTo>
                <a:cubicBezTo>
                  <a:pt x="204" y="40"/>
                  <a:pt x="204" y="40"/>
                  <a:pt x="204" y="40"/>
                </a:cubicBezTo>
                <a:cubicBezTo>
                  <a:pt x="205" y="40"/>
                  <a:pt x="205" y="40"/>
                  <a:pt x="205" y="40"/>
                </a:cubicBezTo>
                <a:cubicBezTo>
                  <a:pt x="201" y="43"/>
                  <a:pt x="201" y="43"/>
                  <a:pt x="201" y="43"/>
                </a:cubicBezTo>
                <a:cubicBezTo>
                  <a:pt x="200" y="43"/>
                  <a:pt x="200" y="43"/>
                  <a:pt x="200" y="43"/>
                </a:cubicBezTo>
                <a:cubicBezTo>
                  <a:pt x="196" y="45"/>
                  <a:pt x="196" y="45"/>
                  <a:pt x="196" y="45"/>
                </a:cubicBezTo>
                <a:cubicBezTo>
                  <a:pt x="196" y="46"/>
                  <a:pt x="196" y="46"/>
                  <a:pt x="196" y="46"/>
                </a:cubicBezTo>
                <a:cubicBezTo>
                  <a:pt x="193" y="48"/>
                  <a:pt x="193" y="48"/>
                  <a:pt x="193" y="48"/>
                </a:cubicBezTo>
                <a:cubicBezTo>
                  <a:pt x="192" y="49"/>
                  <a:pt x="192" y="49"/>
                  <a:pt x="192" y="49"/>
                </a:cubicBezTo>
                <a:cubicBezTo>
                  <a:pt x="188" y="51"/>
                  <a:pt x="188" y="51"/>
                  <a:pt x="188" y="51"/>
                </a:cubicBezTo>
                <a:cubicBezTo>
                  <a:pt x="187" y="52"/>
                  <a:pt x="187" y="52"/>
                  <a:pt x="187" y="52"/>
                </a:cubicBezTo>
                <a:cubicBezTo>
                  <a:pt x="184" y="54"/>
                  <a:pt x="184" y="54"/>
                  <a:pt x="184" y="54"/>
                </a:cubicBezTo>
                <a:cubicBezTo>
                  <a:pt x="179" y="57"/>
                  <a:pt x="179" y="57"/>
                  <a:pt x="179" y="57"/>
                </a:cubicBezTo>
                <a:cubicBezTo>
                  <a:pt x="174" y="60"/>
                  <a:pt x="174" y="60"/>
                  <a:pt x="174" y="60"/>
                </a:cubicBezTo>
                <a:cubicBezTo>
                  <a:pt x="169" y="63"/>
                  <a:pt x="169" y="63"/>
                  <a:pt x="169" y="63"/>
                </a:cubicBezTo>
                <a:cubicBezTo>
                  <a:pt x="165" y="66"/>
                  <a:pt x="165" y="66"/>
                  <a:pt x="165" y="66"/>
                </a:cubicBezTo>
                <a:cubicBezTo>
                  <a:pt x="163" y="67"/>
                  <a:pt x="163" y="67"/>
                  <a:pt x="163" y="67"/>
                </a:cubicBezTo>
                <a:cubicBezTo>
                  <a:pt x="163" y="66"/>
                  <a:pt x="163" y="66"/>
                  <a:pt x="163" y="66"/>
                </a:cubicBezTo>
                <a:cubicBezTo>
                  <a:pt x="163" y="66"/>
                  <a:pt x="163" y="66"/>
                  <a:pt x="163" y="66"/>
                </a:cubicBezTo>
                <a:cubicBezTo>
                  <a:pt x="159" y="68"/>
                  <a:pt x="159" y="68"/>
                  <a:pt x="159" y="68"/>
                </a:cubicBezTo>
                <a:cubicBezTo>
                  <a:pt x="157" y="69"/>
                  <a:pt x="156" y="70"/>
                  <a:pt x="155" y="71"/>
                </a:cubicBezTo>
                <a:cubicBezTo>
                  <a:pt x="154" y="72"/>
                  <a:pt x="154" y="72"/>
                  <a:pt x="154" y="72"/>
                </a:cubicBezTo>
                <a:cubicBezTo>
                  <a:pt x="155" y="72"/>
                  <a:pt x="155" y="72"/>
                  <a:pt x="155" y="72"/>
                </a:cubicBezTo>
                <a:cubicBezTo>
                  <a:pt x="158" y="70"/>
                  <a:pt x="158" y="70"/>
                  <a:pt x="158" y="70"/>
                </a:cubicBezTo>
                <a:cubicBezTo>
                  <a:pt x="159" y="70"/>
                  <a:pt x="159" y="70"/>
                  <a:pt x="159" y="70"/>
                </a:cubicBezTo>
                <a:cubicBezTo>
                  <a:pt x="159" y="70"/>
                  <a:pt x="159" y="70"/>
                  <a:pt x="159" y="70"/>
                </a:cubicBezTo>
                <a:cubicBezTo>
                  <a:pt x="158" y="72"/>
                  <a:pt x="158" y="72"/>
                  <a:pt x="158" y="72"/>
                </a:cubicBezTo>
                <a:cubicBezTo>
                  <a:pt x="153" y="76"/>
                  <a:pt x="153" y="76"/>
                  <a:pt x="153" y="76"/>
                </a:cubicBezTo>
                <a:cubicBezTo>
                  <a:pt x="151" y="78"/>
                  <a:pt x="151" y="78"/>
                  <a:pt x="151" y="78"/>
                </a:cubicBezTo>
                <a:cubicBezTo>
                  <a:pt x="148" y="81"/>
                  <a:pt x="148" y="81"/>
                  <a:pt x="148" y="81"/>
                </a:cubicBezTo>
                <a:cubicBezTo>
                  <a:pt x="148" y="81"/>
                  <a:pt x="149" y="81"/>
                  <a:pt x="149" y="81"/>
                </a:cubicBezTo>
                <a:cubicBezTo>
                  <a:pt x="145" y="85"/>
                  <a:pt x="145" y="85"/>
                  <a:pt x="145" y="85"/>
                </a:cubicBezTo>
                <a:cubicBezTo>
                  <a:pt x="147" y="85"/>
                  <a:pt x="147" y="85"/>
                  <a:pt x="147" y="85"/>
                </a:cubicBezTo>
                <a:cubicBezTo>
                  <a:pt x="146" y="87"/>
                  <a:pt x="146" y="87"/>
                  <a:pt x="146" y="87"/>
                </a:cubicBezTo>
                <a:cubicBezTo>
                  <a:pt x="149" y="85"/>
                  <a:pt x="149" y="85"/>
                  <a:pt x="149" y="85"/>
                </a:cubicBezTo>
                <a:cubicBezTo>
                  <a:pt x="153" y="80"/>
                  <a:pt x="153" y="80"/>
                  <a:pt x="153" y="80"/>
                </a:cubicBezTo>
                <a:cubicBezTo>
                  <a:pt x="154" y="78"/>
                  <a:pt x="154" y="78"/>
                  <a:pt x="154" y="78"/>
                </a:cubicBezTo>
                <a:cubicBezTo>
                  <a:pt x="157" y="76"/>
                  <a:pt x="157" y="76"/>
                  <a:pt x="157" y="76"/>
                </a:cubicBezTo>
                <a:cubicBezTo>
                  <a:pt x="155" y="78"/>
                  <a:pt x="155" y="78"/>
                  <a:pt x="155" y="78"/>
                </a:cubicBezTo>
                <a:cubicBezTo>
                  <a:pt x="153" y="82"/>
                  <a:pt x="153" y="82"/>
                  <a:pt x="153" y="82"/>
                </a:cubicBezTo>
                <a:cubicBezTo>
                  <a:pt x="152" y="84"/>
                  <a:pt x="152" y="84"/>
                  <a:pt x="152" y="84"/>
                </a:cubicBezTo>
                <a:cubicBezTo>
                  <a:pt x="153" y="83"/>
                  <a:pt x="155" y="82"/>
                  <a:pt x="156" y="80"/>
                </a:cubicBezTo>
                <a:cubicBezTo>
                  <a:pt x="160" y="78"/>
                  <a:pt x="160" y="78"/>
                  <a:pt x="160" y="78"/>
                </a:cubicBezTo>
                <a:cubicBezTo>
                  <a:pt x="161" y="76"/>
                  <a:pt x="161" y="76"/>
                  <a:pt x="161" y="76"/>
                </a:cubicBezTo>
                <a:cubicBezTo>
                  <a:pt x="167" y="71"/>
                  <a:pt x="167" y="71"/>
                  <a:pt x="167" y="71"/>
                </a:cubicBezTo>
                <a:cubicBezTo>
                  <a:pt x="168" y="69"/>
                  <a:pt x="168" y="69"/>
                  <a:pt x="168" y="69"/>
                </a:cubicBezTo>
                <a:cubicBezTo>
                  <a:pt x="174" y="64"/>
                  <a:pt x="174" y="64"/>
                  <a:pt x="174" y="64"/>
                </a:cubicBezTo>
                <a:cubicBezTo>
                  <a:pt x="176" y="62"/>
                  <a:pt x="176" y="62"/>
                  <a:pt x="176" y="62"/>
                </a:cubicBezTo>
                <a:cubicBezTo>
                  <a:pt x="179" y="61"/>
                  <a:pt x="179" y="61"/>
                  <a:pt x="179" y="61"/>
                </a:cubicBezTo>
                <a:cubicBezTo>
                  <a:pt x="174" y="66"/>
                  <a:pt x="174" y="66"/>
                  <a:pt x="174" y="66"/>
                </a:cubicBezTo>
                <a:cubicBezTo>
                  <a:pt x="170" y="70"/>
                  <a:pt x="170" y="70"/>
                  <a:pt x="170" y="70"/>
                </a:cubicBezTo>
                <a:cubicBezTo>
                  <a:pt x="171" y="70"/>
                  <a:pt x="171" y="70"/>
                  <a:pt x="171" y="70"/>
                </a:cubicBezTo>
                <a:cubicBezTo>
                  <a:pt x="176" y="67"/>
                  <a:pt x="176" y="67"/>
                  <a:pt x="176" y="67"/>
                </a:cubicBezTo>
                <a:cubicBezTo>
                  <a:pt x="179" y="65"/>
                  <a:pt x="179" y="65"/>
                  <a:pt x="179" y="65"/>
                </a:cubicBezTo>
                <a:cubicBezTo>
                  <a:pt x="182" y="64"/>
                  <a:pt x="182" y="64"/>
                  <a:pt x="182" y="64"/>
                </a:cubicBezTo>
                <a:cubicBezTo>
                  <a:pt x="182" y="64"/>
                  <a:pt x="182" y="64"/>
                  <a:pt x="182" y="64"/>
                </a:cubicBezTo>
                <a:moveTo>
                  <a:pt x="110" y="148"/>
                </a:moveTo>
                <a:cubicBezTo>
                  <a:pt x="112" y="146"/>
                  <a:pt x="112" y="146"/>
                  <a:pt x="112" y="146"/>
                </a:cubicBezTo>
                <a:cubicBezTo>
                  <a:pt x="113" y="144"/>
                  <a:pt x="113" y="144"/>
                  <a:pt x="113" y="144"/>
                </a:cubicBezTo>
                <a:cubicBezTo>
                  <a:pt x="115" y="143"/>
                  <a:pt x="115" y="143"/>
                  <a:pt x="115" y="143"/>
                </a:cubicBezTo>
                <a:cubicBezTo>
                  <a:pt x="118" y="139"/>
                  <a:pt x="118" y="139"/>
                  <a:pt x="118" y="139"/>
                </a:cubicBezTo>
                <a:cubicBezTo>
                  <a:pt x="116" y="138"/>
                  <a:pt x="116" y="138"/>
                  <a:pt x="116" y="138"/>
                </a:cubicBezTo>
                <a:cubicBezTo>
                  <a:pt x="117" y="135"/>
                  <a:pt x="117" y="135"/>
                  <a:pt x="117" y="135"/>
                </a:cubicBezTo>
                <a:cubicBezTo>
                  <a:pt x="116" y="135"/>
                  <a:pt x="115" y="135"/>
                  <a:pt x="115" y="135"/>
                </a:cubicBezTo>
                <a:cubicBezTo>
                  <a:pt x="111" y="137"/>
                  <a:pt x="111" y="137"/>
                  <a:pt x="111" y="137"/>
                </a:cubicBezTo>
                <a:cubicBezTo>
                  <a:pt x="108" y="139"/>
                  <a:pt x="108" y="139"/>
                  <a:pt x="108" y="139"/>
                </a:cubicBezTo>
                <a:cubicBezTo>
                  <a:pt x="108" y="138"/>
                  <a:pt x="108" y="138"/>
                  <a:pt x="108" y="138"/>
                </a:cubicBezTo>
                <a:cubicBezTo>
                  <a:pt x="111" y="135"/>
                  <a:pt x="111" y="135"/>
                  <a:pt x="111" y="135"/>
                </a:cubicBezTo>
                <a:cubicBezTo>
                  <a:pt x="114" y="134"/>
                  <a:pt x="114" y="134"/>
                  <a:pt x="114" y="134"/>
                </a:cubicBezTo>
                <a:cubicBezTo>
                  <a:pt x="118" y="133"/>
                  <a:pt x="118" y="133"/>
                  <a:pt x="118" y="133"/>
                </a:cubicBezTo>
                <a:cubicBezTo>
                  <a:pt x="121" y="131"/>
                  <a:pt x="121" y="131"/>
                  <a:pt x="121" y="131"/>
                </a:cubicBezTo>
                <a:cubicBezTo>
                  <a:pt x="119" y="130"/>
                  <a:pt x="119" y="130"/>
                  <a:pt x="119" y="130"/>
                </a:cubicBezTo>
                <a:cubicBezTo>
                  <a:pt x="119" y="128"/>
                  <a:pt x="119" y="128"/>
                  <a:pt x="119" y="128"/>
                </a:cubicBezTo>
                <a:cubicBezTo>
                  <a:pt x="118" y="127"/>
                  <a:pt x="118" y="127"/>
                  <a:pt x="118" y="127"/>
                </a:cubicBezTo>
                <a:cubicBezTo>
                  <a:pt x="119" y="124"/>
                  <a:pt x="119" y="124"/>
                  <a:pt x="119" y="124"/>
                </a:cubicBezTo>
                <a:cubicBezTo>
                  <a:pt x="120" y="121"/>
                  <a:pt x="120" y="121"/>
                  <a:pt x="120" y="121"/>
                </a:cubicBezTo>
                <a:cubicBezTo>
                  <a:pt x="122" y="119"/>
                  <a:pt x="122" y="119"/>
                  <a:pt x="122" y="119"/>
                </a:cubicBezTo>
                <a:cubicBezTo>
                  <a:pt x="123" y="118"/>
                  <a:pt x="123" y="118"/>
                  <a:pt x="123" y="118"/>
                </a:cubicBezTo>
                <a:cubicBezTo>
                  <a:pt x="125" y="116"/>
                  <a:pt x="125" y="116"/>
                  <a:pt x="125" y="116"/>
                </a:cubicBezTo>
                <a:cubicBezTo>
                  <a:pt x="127" y="112"/>
                  <a:pt x="127" y="112"/>
                  <a:pt x="127" y="112"/>
                </a:cubicBezTo>
                <a:cubicBezTo>
                  <a:pt x="130" y="108"/>
                  <a:pt x="130" y="108"/>
                  <a:pt x="130" y="108"/>
                </a:cubicBezTo>
                <a:cubicBezTo>
                  <a:pt x="136" y="100"/>
                  <a:pt x="136" y="100"/>
                  <a:pt x="136" y="100"/>
                </a:cubicBezTo>
                <a:cubicBezTo>
                  <a:pt x="139" y="96"/>
                  <a:pt x="139" y="96"/>
                  <a:pt x="139" y="96"/>
                </a:cubicBezTo>
                <a:cubicBezTo>
                  <a:pt x="133" y="101"/>
                  <a:pt x="133" y="101"/>
                  <a:pt x="133" y="101"/>
                </a:cubicBezTo>
                <a:cubicBezTo>
                  <a:pt x="132" y="102"/>
                  <a:pt x="130" y="103"/>
                  <a:pt x="129" y="104"/>
                </a:cubicBezTo>
                <a:cubicBezTo>
                  <a:pt x="126" y="106"/>
                  <a:pt x="126" y="106"/>
                  <a:pt x="126" y="106"/>
                </a:cubicBezTo>
                <a:cubicBezTo>
                  <a:pt x="123" y="108"/>
                  <a:pt x="123" y="108"/>
                  <a:pt x="123" y="108"/>
                </a:cubicBezTo>
                <a:cubicBezTo>
                  <a:pt x="122" y="108"/>
                  <a:pt x="122" y="108"/>
                  <a:pt x="122" y="108"/>
                </a:cubicBezTo>
                <a:cubicBezTo>
                  <a:pt x="124" y="105"/>
                  <a:pt x="124" y="105"/>
                  <a:pt x="124" y="105"/>
                </a:cubicBezTo>
                <a:cubicBezTo>
                  <a:pt x="125" y="103"/>
                  <a:pt x="125" y="103"/>
                  <a:pt x="125" y="103"/>
                </a:cubicBezTo>
                <a:cubicBezTo>
                  <a:pt x="123" y="104"/>
                  <a:pt x="123" y="104"/>
                  <a:pt x="123" y="104"/>
                </a:cubicBezTo>
                <a:cubicBezTo>
                  <a:pt x="128" y="100"/>
                  <a:pt x="128" y="100"/>
                  <a:pt x="128" y="100"/>
                </a:cubicBezTo>
                <a:cubicBezTo>
                  <a:pt x="130" y="98"/>
                  <a:pt x="132" y="96"/>
                  <a:pt x="134" y="94"/>
                </a:cubicBezTo>
                <a:cubicBezTo>
                  <a:pt x="137" y="91"/>
                  <a:pt x="137" y="91"/>
                  <a:pt x="137" y="91"/>
                </a:cubicBezTo>
                <a:cubicBezTo>
                  <a:pt x="137" y="91"/>
                  <a:pt x="137" y="91"/>
                  <a:pt x="137" y="91"/>
                </a:cubicBezTo>
                <a:cubicBezTo>
                  <a:pt x="138" y="89"/>
                  <a:pt x="138" y="89"/>
                  <a:pt x="138" y="89"/>
                </a:cubicBezTo>
                <a:cubicBezTo>
                  <a:pt x="141" y="85"/>
                  <a:pt x="141" y="85"/>
                  <a:pt x="141" y="85"/>
                </a:cubicBezTo>
                <a:cubicBezTo>
                  <a:pt x="144" y="82"/>
                  <a:pt x="144" y="82"/>
                  <a:pt x="144" y="82"/>
                </a:cubicBezTo>
                <a:cubicBezTo>
                  <a:pt x="142" y="83"/>
                  <a:pt x="142" y="83"/>
                  <a:pt x="142" y="83"/>
                </a:cubicBezTo>
                <a:cubicBezTo>
                  <a:pt x="141" y="83"/>
                  <a:pt x="141" y="83"/>
                  <a:pt x="141" y="83"/>
                </a:cubicBezTo>
                <a:cubicBezTo>
                  <a:pt x="142" y="82"/>
                  <a:pt x="142" y="82"/>
                  <a:pt x="142" y="82"/>
                </a:cubicBezTo>
                <a:cubicBezTo>
                  <a:pt x="142" y="82"/>
                  <a:pt x="142" y="82"/>
                  <a:pt x="142" y="82"/>
                </a:cubicBezTo>
                <a:cubicBezTo>
                  <a:pt x="139" y="84"/>
                  <a:pt x="139" y="84"/>
                  <a:pt x="139" y="84"/>
                </a:cubicBezTo>
                <a:cubicBezTo>
                  <a:pt x="135" y="87"/>
                  <a:pt x="135" y="87"/>
                  <a:pt x="135" y="87"/>
                </a:cubicBezTo>
                <a:cubicBezTo>
                  <a:pt x="131" y="91"/>
                  <a:pt x="131" y="91"/>
                  <a:pt x="131" y="91"/>
                </a:cubicBezTo>
                <a:cubicBezTo>
                  <a:pt x="127" y="94"/>
                  <a:pt x="127" y="94"/>
                  <a:pt x="127" y="94"/>
                </a:cubicBezTo>
                <a:cubicBezTo>
                  <a:pt x="123" y="98"/>
                  <a:pt x="123" y="98"/>
                  <a:pt x="123" y="98"/>
                </a:cubicBezTo>
                <a:cubicBezTo>
                  <a:pt x="123" y="97"/>
                  <a:pt x="123" y="97"/>
                  <a:pt x="123" y="97"/>
                </a:cubicBezTo>
                <a:cubicBezTo>
                  <a:pt x="119" y="101"/>
                  <a:pt x="119" y="101"/>
                  <a:pt x="119" y="101"/>
                </a:cubicBezTo>
                <a:cubicBezTo>
                  <a:pt x="117" y="103"/>
                  <a:pt x="117" y="103"/>
                  <a:pt x="117" y="103"/>
                </a:cubicBezTo>
                <a:cubicBezTo>
                  <a:pt x="115" y="105"/>
                  <a:pt x="115" y="105"/>
                  <a:pt x="115" y="105"/>
                </a:cubicBezTo>
                <a:cubicBezTo>
                  <a:pt x="113" y="108"/>
                  <a:pt x="113" y="108"/>
                  <a:pt x="113" y="108"/>
                </a:cubicBezTo>
                <a:cubicBezTo>
                  <a:pt x="109" y="113"/>
                  <a:pt x="109" y="113"/>
                  <a:pt x="109" y="113"/>
                </a:cubicBezTo>
                <a:cubicBezTo>
                  <a:pt x="107" y="115"/>
                  <a:pt x="105" y="116"/>
                  <a:pt x="103" y="118"/>
                </a:cubicBezTo>
                <a:cubicBezTo>
                  <a:pt x="99" y="122"/>
                  <a:pt x="99" y="122"/>
                  <a:pt x="99" y="122"/>
                </a:cubicBezTo>
                <a:cubicBezTo>
                  <a:pt x="96" y="125"/>
                  <a:pt x="96" y="125"/>
                  <a:pt x="96" y="125"/>
                </a:cubicBezTo>
                <a:cubicBezTo>
                  <a:pt x="95" y="126"/>
                  <a:pt x="95" y="126"/>
                  <a:pt x="95" y="126"/>
                </a:cubicBezTo>
                <a:cubicBezTo>
                  <a:pt x="91" y="131"/>
                  <a:pt x="91" y="131"/>
                  <a:pt x="91" y="131"/>
                </a:cubicBezTo>
                <a:cubicBezTo>
                  <a:pt x="89" y="133"/>
                  <a:pt x="87" y="135"/>
                  <a:pt x="85" y="137"/>
                </a:cubicBezTo>
                <a:cubicBezTo>
                  <a:pt x="83" y="141"/>
                  <a:pt x="83" y="141"/>
                  <a:pt x="83" y="141"/>
                </a:cubicBezTo>
                <a:cubicBezTo>
                  <a:pt x="80" y="144"/>
                  <a:pt x="80" y="144"/>
                  <a:pt x="80" y="144"/>
                </a:cubicBezTo>
                <a:cubicBezTo>
                  <a:pt x="77" y="148"/>
                  <a:pt x="77" y="148"/>
                  <a:pt x="77" y="148"/>
                </a:cubicBezTo>
                <a:cubicBezTo>
                  <a:pt x="76" y="148"/>
                  <a:pt x="76" y="148"/>
                  <a:pt x="76" y="148"/>
                </a:cubicBezTo>
                <a:cubicBezTo>
                  <a:pt x="80" y="143"/>
                  <a:pt x="80" y="143"/>
                  <a:pt x="80" y="143"/>
                </a:cubicBezTo>
                <a:cubicBezTo>
                  <a:pt x="83" y="138"/>
                  <a:pt x="83" y="138"/>
                  <a:pt x="83" y="138"/>
                </a:cubicBezTo>
                <a:cubicBezTo>
                  <a:pt x="84" y="137"/>
                  <a:pt x="85" y="135"/>
                  <a:pt x="86" y="134"/>
                </a:cubicBezTo>
                <a:cubicBezTo>
                  <a:pt x="91" y="128"/>
                  <a:pt x="91" y="128"/>
                  <a:pt x="91" y="128"/>
                </a:cubicBezTo>
                <a:cubicBezTo>
                  <a:pt x="95" y="124"/>
                  <a:pt x="95" y="124"/>
                  <a:pt x="95" y="124"/>
                </a:cubicBezTo>
                <a:cubicBezTo>
                  <a:pt x="96" y="123"/>
                  <a:pt x="96" y="123"/>
                  <a:pt x="96" y="123"/>
                </a:cubicBezTo>
                <a:cubicBezTo>
                  <a:pt x="96" y="122"/>
                  <a:pt x="96" y="122"/>
                  <a:pt x="96" y="122"/>
                </a:cubicBezTo>
                <a:cubicBezTo>
                  <a:pt x="97" y="121"/>
                  <a:pt x="97" y="121"/>
                  <a:pt x="97" y="121"/>
                </a:cubicBezTo>
                <a:cubicBezTo>
                  <a:pt x="99" y="119"/>
                  <a:pt x="99" y="119"/>
                  <a:pt x="99" y="119"/>
                </a:cubicBezTo>
                <a:cubicBezTo>
                  <a:pt x="92" y="126"/>
                  <a:pt x="85" y="135"/>
                  <a:pt x="79" y="142"/>
                </a:cubicBezTo>
                <a:cubicBezTo>
                  <a:pt x="67" y="158"/>
                  <a:pt x="67" y="158"/>
                  <a:pt x="47" y="190"/>
                </a:cubicBezTo>
                <a:cubicBezTo>
                  <a:pt x="37" y="208"/>
                  <a:pt x="37" y="208"/>
                  <a:pt x="23" y="243"/>
                </a:cubicBezTo>
                <a:cubicBezTo>
                  <a:pt x="19" y="253"/>
                  <a:pt x="15" y="267"/>
                  <a:pt x="12" y="277"/>
                </a:cubicBezTo>
                <a:cubicBezTo>
                  <a:pt x="11" y="280"/>
                  <a:pt x="11" y="280"/>
                  <a:pt x="11" y="280"/>
                </a:cubicBezTo>
                <a:cubicBezTo>
                  <a:pt x="11" y="280"/>
                  <a:pt x="11" y="280"/>
                  <a:pt x="11" y="280"/>
                </a:cubicBezTo>
                <a:cubicBezTo>
                  <a:pt x="12" y="278"/>
                  <a:pt x="12" y="278"/>
                  <a:pt x="12" y="278"/>
                </a:cubicBezTo>
                <a:cubicBezTo>
                  <a:pt x="12" y="277"/>
                  <a:pt x="12" y="277"/>
                  <a:pt x="12" y="277"/>
                </a:cubicBezTo>
                <a:cubicBezTo>
                  <a:pt x="11" y="281"/>
                  <a:pt x="11" y="281"/>
                  <a:pt x="11" y="281"/>
                </a:cubicBezTo>
                <a:cubicBezTo>
                  <a:pt x="10" y="286"/>
                  <a:pt x="10" y="286"/>
                  <a:pt x="10" y="286"/>
                </a:cubicBezTo>
                <a:cubicBezTo>
                  <a:pt x="10" y="288"/>
                  <a:pt x="10" y="289"/>
                  <a:pt x="9" y="291"/>
                </a:cubicBezTo>
                <a:cubicBezTo>
                  <a:pt x="9" y="294"/>
                  <a:pt x="9" y="294"/>
                  <a:pt x="9" y="294"/>
                </a:cubicBezTo>
                <a:cubicBezTo>
                  <a:pt x="8" y="297"/>
                  <a:pt x="8" y="297"/>
                  <a:pt x="8" y="297"/>
                </a:cubicBezTo>
                <a:cubicBezTo>
                  <a:pt x="8" y="300"/>
                  <a:pt x="8" y="300"/>
                  <a:pt x="8" y="300"/>
                </a:cubicBezTo>
                <a:cubicBezTo>
                  <a:pt x="7" y="304"/>
                  <a:pt x="7" y="304"/>
                  <a:pt x="7" y="304"/>
                </a:cubicBezTo>
                <a:cubicBezTo>
                  <a:pt x="7" y="306"/>
                  <a:pt x="7" y="306"/>
                  <a:pt x="7" y="306"/>
                </a:cubicBezTo>
                <a:cubicBezTo>
                  <a:pt x="6" y="310"/>
                  <a:pt x="6" y="310"/>
                  <a:pt x="6" y="310"/>
                </a:cubicBezTo>
                <a:cubicBezTo>
                  <a:pt x="6" y="311"/>
                  <a:pt x="6" y="311"/>
                  <a:pt x="6" y="311"/>
                </a:cubicBezTo>
                <a:cubicBezTo>
                  <a:pt x="7" y="308"/>
                  <a:pt x="7" y="308"/>
                  <a:pt x="7" y="308"/>
                </a:cubicBezTo>
                <a:cubicBezTo>
                  <a:pt x="8" y="304"/>
                  <a:pt x="8" y="304"/>
                  <a:pt x="8" y="304"/>
                </a:cubicBezTo>
                <a:cubicBezTo>
                  <a:pt x="9" y="298"/>
                  <a:pt x="9" y="298"/>
                  <a:pt x="9" y="298"/>
                </a:cubicBezTo>
                <a:cubicBezTo>
                  <a:pt x="10" y="291"/>
                  <a:pt x="10" y="291"/>
                  <a:pt x="10" y="291"/>
                </a:cubicBezTo>
                <a:cubicBezTo>
                  <a:pt x="12" y="283"/>
                  <a:pt x="12" y="283"/>
                  <a:pt x="12" y="283"/>
                </a:cubicBezTo>
                <a:cubicBezTo>
                  <a:pt x="12" y="280"/>
                  <a:pt x="13" y="277"/>
                  <a:pt x="14" y="274"/>
                </a:cubicBezTo>
                <a:cubicBezTo>
                  <a:pt x="15" y="272"/>
                  <a:pt x="15" y="270"/>
                  <a:pt x="16" y="268"/>
                </a:cubicBezTo>
                <a:cubicBezTo>
                  <a:pt x="18" y="262"/>
                  <a:pt x="18" y="262"/>
                  <a:pt x="18" y="262"/>
                </a:cubicBezTo>
                <a:cubicBezTo>
                  <a:pt x="19" y="260"/>
                  <a:pt x="19" y="260"/>
                  <a:pt x="19" y="260"/>
                </a:cubicBezTo>
                <a:cubicBezTo>
                  <a:pt x="21" y="255"/>
                  <a:pt x="21" y="255"/>
                  <a:pt x="21" y="255"/>
                </a:cubicBezTo>
                <a:cubicBezTo>
                  <a:pt x="23" y="252"/>
                  <a:pt x="23" y="252"/>
                  <a:pt x="23" y="252"/>
                </a:cubicBezTo>
                <a:cubicBezTo>
                  <a:pt x="24" y="250"/>
                  <a:pt x="24" y="250"/>
                  <a:pt x="24" y="250"/>
                </a:cubicBezTo>
                <a:cubicBezTo>
                  <a:pt x="26" y="246"/>
                  <a:pt x="26" y="246"/>
                  <a:pt x="26" y="246"/>
                </a:cubicBezTo>
                <a:cubicBezTo>
                  <a:pt x="27" y="244"/>
                  <a:pt x="27" y="244"/>
                  <a:pt x="27" y="244"/>
                </a:cubicBezTo>
                <a:cubicBezTo>
                  <a:pt x="29" y="237"/>
                  <a:pt x="29" y="237"/>
                  <a:pt x="29" y="237"/>
                </a:cubicBezTo>
                <a:cubicBezTo>
                  <a:pt x="30" y="235"/>
                  <a:pt x="30" y="235"/>
                  <a:pt x="30" y="235"/>
                </a:cubicBezTo>
                <a:cubicBezTo>
                  <a:pt x="31" y="231"/>
                  <a:pt x="31" y="231"/>
                  <a:pt x="31" y="231"/>
                </a:cubicBezTo>
                <a:cubicBezTo>
                  <a:pt x="32" y="228"/>
                  <a:pt x="32" y="228"/>
                  <a:pt x="32" y="228"/>
                </a:cubicBezTo>
                <a:cubicBezTo>
                  <a:pt x="34" y="226"/>
                  <a:pt x="34" y="226"/>
                  <a:pt x="34" y="226"/>
                </a:cubicBezTo>
                <a:cubicBezTo>
                  <a:pt x="32" y="231"/>
                  <a:pt x="32" y="231"/>
                  <a:pt x="32" y="231"/>
                </a:cubicBezTo>
                <a:cubicBezTo>
                  <a:pt x="35" y="226"/>
                  <a:pt x="35" y="226"/>
                  <a:pt x="35" y="226"/>
                </a:cubicBezTo>
                <a:cubicBezTo>
                  <a:pt x="37" y="223"/>
                  <a:pt x="37" y="223"/>
                  <a:pt x="37" y="223"/>
                </a:cubicBezTo>
                <a:cubicBezTo>
                  <a:pt x="38" y="220"/>
                  <a:pt x="38" y="220"/>
                  <a:pt x="38" y="220"/>
                </a:cubicBezTo>
                <a:cubicBezTo>
                  <a:pt x="42" y="212"/>
                  <a:pt x="42" y="212"/>
                  <a:pt x="42" y="212"/>
                </a:cubicBezTo>
                <a:cubicBezTo>
                  <a:pt x="43" y="212"/>
                  <a:pt x="43" y="212"/>
                  <a:pt x="44" y="212"/>
                </a:cubicBezTo>
                <a:cubicBezTo>
                  <a:pt x="46" y="210"/>
                  <a:pt x="46" y="210"/>
                  <a:pt x="46" y="210"/>
                </a:cubicBezTo>
                <a:cubicBezTo>
                  <a:pt x="48" y="209"/>
                  <a:pt x="48" y="209"/>
                  <a:pt x="48" y="209"/>
                </a:cubicBezTo>
                <a:cubicBezTo>
                  <a:pt x="49" y="206"/>
                  <a:pt x="49" y="206"/>
                  <a:pt x="49" y="206"/>
                </a:cubicBezTo>
                <a:cubicBezTo>
                  <a:pt x="52" y="199"/>
                  <a:pt x="52" y="199"/>
                  <a:pt x="52" y="199"/>
                </a:cubicBezTo>
                <a:cubicBezTo>
                  <a:pt x="56" y="194"/>
                  <a:pt x="56" y="194"/>
                  <a:pt x="56" y="194"/>
                </a:cubicBezTo>
                <a:cubicBezTo>
                  <a:pt x="56" y="194"/>
                  <a:pt x="57" y="194"/>
                  <a:pt x="57" y="194"/>
                </a:cubicBezTo>
                <a:cubicBezTo>
                  <a:pt x="59" y="192"/>
                  <a:pt x="59" y="192"/>
                  <a:pt x="59" y="192"/>
                </a:cubicBezTo>
                <a:cubicBezTo>
                  <a:pt x="60" y="192"/>
                  <a:pt x="60" y="192"/>
                  <a:pt x="60" y="192"/>
                </a:cubicBezTo>
                <a:cubicBezTo>
                  <a:pt x="63" y="189"/>
                  <a:pt x="63" y="189"/>
                  <a:pt x="63" y="189"/>
                </a:cubicBezTo>
                <a:cubicBezTo>
                  <a:pt x="66" y="186"/>
                  <a:pt x="66" y="186"/>
                  <a:pt x="66" y="186"/>
                </a:cubicBezTo>
                <a:cubicBezTo>
                  <a:pt x="68" y="186"/>
                  <a:pt x="69" y="186"/>
                  <a:pt x="70" y="187"/>
                </a:cubicBezTo>
                <a:cubicBezTo>
                  <a:pt x="70" y="188"/>
                  <a:pt x="69" y="188"/>
                  <a:pt x="69" y="189"/>
                </a:cubicBezTo>
                <a:cubicBezTo>
                  <a:pt x="68" y="189"/>
                  <a:pt x="67" y="189"/>
                  <a:pt x="66" y="189"/>
                </a:cubicBezTo>
                <a:cubicBezTo>
                  <a:pt x="63" y="192"/>
                  <a:pt x="63" y="192"/>
                  <a:pt x="61" y="196"/>
                </a:cubicBezTo>
                <a:cubicBezTo>
                  <a:pt x="61" y="197"/>
                  <a:pt x="61" y="197"/>
                  <a:pt x="61" y="197"/>
                </a:cubicBezTo>
                <a:cubicBezTo>
                  <a:pt x="64" y="195"/>
                  <a:pt x="64" y="195"/>
                  <a:pt x="64" y="195"/>
                </a:cubicBezTo>
                <a:cubicBezTo>
                  <a:pt x="66" y="193"/>
                  <a:pt x="66" y="193"/>
                  <a:pt x="66" y="193"/>
                </a:cubicBezTo>
                <a:cubicBezTo>
                  <a:pt x="68" y="192"/>
                  <a:pt x="68" y="192"/>
                  <a:pt x="68" y="192"/>
                </a:cubicBezTo>
                <a:cubicBezTo>
                  <a:pt x="71" y="190"/>
                  <a:pt x="71" y="190"/>
                  <a:pt x="71" y="190"/>
                </a:cubicBezTo>
                <a:cubicBezTo>
                  <a:pt x="73" y="189"/>
                  <a:pt x="73" y="189"/>
                  <a:pt x="73" y="189"/>
                </a:cubicBezTo>
                <a:cubicBezTo>
                  <a:pt x="77" y="185"/>
                  <a:pt x="77" y="185"/>
                  <a:pt x="77" y="185"/>
                </a:cubicBezTo>
                <a:cubicBezTo>
                  <a:pt x="80" y="182"/>
                  <a:pt x="80" y="182"/>
                  <a:pt x="80" y="182"/>
                </a:cubicBezTo>
                <a:cubicBezTo>
                  <a:pt x="83" y="178"/>
                  <a:pt x="83" y="178"/>
                  <a:pt x="83" y="178"/>
                </a:cubicBezTo>
                <a:cubicBezTo>
                  <a:pt x="80" y="179"/>
                  <a:pt x="80" y="179"/>
                  <a:pt x="80" y="179"/>
                </a:cubicBezTo>
                <a:cubicBezTo>
                  <a:pt x="75" y="184"/>
                  <a:pt x="75" y="184"/>
                  <a:pt x="75" y="184"/>
                </a:cubicBezTo>
                <a:cubicBezTo>
                  <a:pt x="73" y="184"/>
                  <a:pt x="73" y="184"/>
                  <a:pt x="73" y="184"/>
                </a:cubicBezTo>
                <a:cubicBezTo>
                  <a:pt x="73" y="182"/>
                  <a:pt x="73" y="182"/>
                  <a:pt x="73" y="182"/>
                </a:cubicBezTo>
                <a:cubicBezTo>
                  <a:pt x="73" y="178"/>
                  <a:pt x="73" y="178"/>
                  <a:pt x="73" y="178"/>
                </a:cubicBezTo>
                <a:cubicBezTo>
                  <a:pt x="76" y="171"/>
                  <a:pt x="76" y="171"/>
                  <a:pt x="76" y="171"/>
                </a:cubicBezTo>
                <a:cubicBezTo>
                  <a:pt x="80" y="168"/>
                  <a:pt x="80" y="168"/>
                  <a:pt x="80" y="168"/>
                </a:cubicBezTo>
                <a:cubicBezTo>
                  <a:pt x="83" y="163"/>
                  <a:pt x="83" y="163"/>
                  <a:pt x="83" y="163"/>
                </a:cubicBezTo>
                <a:cubicBezTo>
                  <a:pt x="81" y="162"/>
                  <a:pt x="81" y="162"/>
                  <a:pt x="81" y="162"/>
                </a:cubicBezTo>
                <a:cubicBezTo>
                  <a:pt x="78" y="164"/>
                  <a:pt x="78" y="164"/>
                  <a:pt x="78" y="164"/>
                </a:cubicBezTo>
                <a:cubicBezTo>
                  <a:pt x="73" y="168"/>
                  <a:pt x="73" y="168"/>
                  <a:pt x="73" y="168"/>
                </a:cubicBezTo>
                <a:cubicBezTo>
                  <a:pt x="67" y="174"/>
                  <a:pt x="67" y="174"/>
                  <a:pt x="67" y="174"/>
                </a:cubicBezTo>
                <a:cubicBezTo>
                  <a:pt x="63" y="178"/>
                  <a:pt x="63" y="178"/>
                  <a:pt x="63" y="178"/>
                </a:cubicBezTo>
                <a:cubicBezTo>
                  <a:pt x="66" y="175"/>
                  <a:pt x="66" y="175"/>
                  <a:pt x="66" y="175"/>
                </a:cubicBezTo>
                <a:cubicBezTo>
                  <a:pt x="69" y="171"/>
                  <a:pt x="69" y="171"/>
                  <a:pt x="69" y="171"/>
                </a:cubicBezTo>
                <a:cubicBezTo>
                  <a:pt x="71" y="169"/>
                  <a:pt x="71" y="169"/>
                  <a:pt x="71" y="169"/>
                </a:cubicBezTo>
                <a:cubicBezTo>
                  <a:pt x="71" y="167"/>
                  <a:pt x="71" y="167"/>
                  <a:pt x="71" y="167"/>
                </a:cubicBezTo>
                <a:cubicBezTo>
                  <a:pt x="71" y="167"/>
                  <a:pt x="72" y="167"/>
                  <a:pt x="72" y="167"/>
                </a:cubicBezTo>
                <a:cubicBezTo>
                  <a:pt x="75" y="164"/>
                  <a:pt x="75" y="164"/>
                  <a:pt x="75" y="164"/>
                </a:cubicBezTo>
                <a:cubicBezTo>
                  <a:pt x="78" y="161"/>
                  <a:pt x="78" y="161"/>
                  <a:pt x="78" y="161"/>
                </a:cubicBezTo>
                <a:cubicBezTo>
                  <a:pt x="80" y="161"/>
                  <a:pt x="80" y="161"/>
                  <a:pt x="80" y="161"/>
                </a:cubicBezTo>
                <a:cubicBezTo>
                  <a:pt x="83" y="157"/>
                  <a:pt x="83" y="157"/>
                  <a:pt x="83" y="157"/>
                </a:cubicBezTo>
                <a:cubicBezTo>
                  <a:pt x="85" y="156"/>
                  <a:pt x="85" y="156"/>
                  <a:pt x="85" y="156"/>
                </a:cubicBezTo>
                <a:cubicBezTo>
                  <a:pt x="86" y="156"/>
                  <a:pt x="87" y="156"/>
                  <a:pt x="87" y="156"/>
                </a:cubicBezTo>
                <a:cubicBezTo>
                  <a:pt x="92" y="156"/>
                  <a:pt x="92" y="156"/>
                  <a:pt x="92" y="156"/>
                </a:cubicBezTo>
                <a:cubicBezTo>
                  <a:pt x="93" y="157"/>
                  <a:pt x="93" y="157"/>
                  <a:pt x="93" y="157"/>
                </a:cubicBezTo>
                <a:cubicBezTo>
                  <a:pt x="95" y="157"/>
                  <a:pt x="95" y="157"/>
                  <a:pt x="95" y="157"/>
                </a:cubicBezTo>
                <a:cubicBezTo>
                  <a:pt x="99" y="154"/>
                  <a:pt x="99" y="154"/>
                  <a:pt x="99" y="154"/>
                </a:cubicBezTo>
                <a:cubicBezTo>
                  <a:pt x="104" y="150"/>
                  <a:pt x="104" y="150"/>
                  <a:pt x="104" y="150"/>
                </a:cubicBezTo>
                <a:cubicBezTo>
                  <a:pt x="107" y="150"/>
                  <a:pt x="107" y="150"/>
                  <a:pt x="107" y="150"/>
                </a:cubicBezTo>
                <a:cubicBezTo>
                  <a:pt x="110" y="148"/>
                  <a:pt x="110" y="148"/>
                  <a:pt x="110" y="148"/>
                </a:cubicBezTo>
              </a:path>
            </a:pathLst>
          </a:custGeom>
          <a:solidFill>
            <a:schemeClr val="tx1">
              <a:lumMod val="65000"/>
              <a:lumOff val="35000"/>
            </a:schemeClr>
          </a:solidFill>
          <a:ln w="9525">
            <a:noFill/>
            <a:round/>
          </a:ln>
        </p:spPr>
        <p:txBody>
          <a:bodyPr vert="horz" wrap="square" lIns="121920" tIns="60960" rIns="121920" bIns="60960" numCol="1" anchor="t" anchorCtr="0" compatLnSpc="1"/>
          <a:p>
            <a:endParaRPr lang="en-US" sz="3555">
              <a:latin typeface="微软雅黑" panose="020B0503020204020204" pitchFamily="34" charset="-122"/>
              <a:ea typeface="微软雅黑" panose="020B0503020204020204" pitchFamily="34" charset="-122"/>
            </a:endParaRPr>
          </a:p>
        </p:txBody>
      </p:sp>
      <p:pic>
        <p:nvPicPr>
          <p:cNvPr id="15" name="图片 14" descr="C:\Users\吕\Desktop\人.png人"/>
          <p:cNvPicPr>
            <a:picLocks noChangeAspect="1"/>
          </p:cNvPicPr>
          <p:nvPr/>
        </p:nvPicPr>
        <p:blipFill>
          <a:blip r:embed="rId3"/>
          <a:srcRect/>
          <a:stretch>
            <a:fillRect/>
          </a:stretch>
        </p:blipFill>
        <p:spPr>
          <a:xfrm>
            <a:off x="4946968" y="3032760"/>
            <a:ext cx="2296160" cy="2103755"/>
          </a:xfrm>
          <a:prstGeom prst="rect">
            <a:avLst/>
          </a:prstGeom>
        </p:spPr>
      </p:pic>
      <p:cxnSp>
        <p:nvCxnSpPr>
          <p:cNvPr id="21" name="Straight Connector 212"/>
          <p:cNvCxnSpPr/>
          <p:nvPr/>
        </p:nvCxnSpPr>
        <p:spPr>
          <a:xfrm flipH="1">
            <a:off x="4364081" y="4192293"/>
            <a:ext cx="548118" cy="0"/>
          </a:xfrm>
          <a:prstGeom prst="line">
            <a:avLst/>
          </a:prstGeom>
          <a:ln w="19050">
            <a:solidFill>
              <a:schemeClr val="tx1">
                <a:lumMod val="65000"/>
                <a:lumOff val="35000"/>
              </a:schemeClr>
            </a:solidFill>
            <a:prstDash val="sysDot"/>
            <a:headEnd type="oval"/>
            <a:tailEnd type="oval"/>
          </a:ln>
        </p:spPr>
        <p:style>
          <a:lnRef idx="1">
            <a:schemeClr val="accent1"/>
          </a:lnRef>
          <a:fillRef idx="0">
            <a:schemeClr val="accent1"/>
          </a:fillRef>
          <a:effectRef idx="0">
            <a:schemeClr val="accent1"/>
          </a:effectRef>
          <a:fontRef idx="minor">
            <a:schemeClr val="tx1"/>
          </a:fontRef>
        </p:style>
      </p:cxnSp>
      <p:cxnSp>
        <p:nvCxnSpPr>
          <p:cNvPr id="2" name="Straight Connector 238"/>
          <p:cNvCxnSpPr/>
          <p:nvPr/>
        </p:nvCxnSpPr>
        <p:spPr>
          <a:xfrm>
            <a:off x="4638804" y="3311105"/>
            <a:ext cx="0" cy="881515"/>
          </a:xfrm>
          <a:prstGeom prst="line">
            <a:avLst/>
          </a:prstGeom>
          <a:ln w="19050">
            <a:solidFill>
              <a:schemeClr val="tx1">
                <a:lumMod val="65000"/>
                <a:lumOff val="35000"/>
              </a:schemeClr>
            </a:solidFill>
            <a:prstDash val="sysDot"/>
            <a:headEnd type="oval"/>
            <a:tailEnd type="oval"/>
          </a:ln>
        </p:spPr>
        <p:style>
          <a:lnRef idx="1">
            <a:schemeClr val="accent1"/>
          </a:lnRef>
          <a:fillRef idx="0">
            <a:schemeClr val="accent1"/>
          </a:fillRef>
          <a:effectRef idx="0">
            <a:schemeClr val="accent1"/>
          </a:effectRef>
          <a:fontRef idx="minor">
            <a:schemeClr val="tx1"/>
          </a:fontRef>
        </p:style>
      </p:cxnSp>
      <p:grpSp>
        <p:nvGrpSpPr>
          <p:cNvPr id="4" name="Group 232"/>
          <p:cNvGrpSpPr/>
          <p:nvPr/>
        </p:nvGrpSpPr>
        <p:grpSpPr>
          <a:xfrm>
            <a:off x="4241411" y="2440143"/>
            <a:ext cx="823368" cy="823363"/>
            <a:chOff x="864537" y="1822859"/>
            <a:chExt cx="971309" cy="971307"/>
          </a:xfrm>
        </p:grpSpPr>
        <p:sp>
          <p:nvSpPr>
            <p:cNvPr id="5" name="Oval 233"/>
            <p:cNvSpPr/>
            <p:nvPr/>
          </p:nvSpPr>
          <p:spPr>
            <a:xfrm>
              <a:off x="932451" y="1890773"/>
              <a:ext cx="835480" cy="835478"/>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sz="1865" b="1" dirty="0">
                  <a:solidFill>
                    <a:schemeClr val="bg1"/>
                  </a:solidFill>
                  <a:latin typeface="微软雅黑" panose="020B0503020204020204" pitchFamily="34" charset="-122"/>
                  <a:ea typeface="微软雅黑" panose="020B0503020204020204" pitchFamily="34" charset="-122"/>
                </a:rPr>
                <a:t>02</a:t>
              </a:r>
              <a:endParaRPr lang="en-US" sz="1865" b="1" dirty="0">
                <a:solidFill>
                  <a:schemeClr val="bg1"/>
                </a:solidFill>
                <a:latin typeface="微软雅黑" panose="020B0503020204020204" pitchFamily="34" charset="-122"/>
                <a:ea typeface="微软雅黑" panose="020B0503020204020204" pitchFamily="34" charset="-122"/>
              </a:endParaRPr>
            </a:p>
          </p:txBody>
        </p:sp>
        <p:sp>
          <p:nvSpPr>
            <p:cNvPr id="9" name="Oval 234"/>
            <p:cNvSpPr/>
            <p:nvPr/>
          </p:nvSpPr>
          <p:spPr>
            <a:xfrm>
              <a:off x="864537" y="1822859"/>
              <a:ext cx="971309" cy="971307"/>
            </a:xfrm>
            <a:prstGeom prst="ellipse">
              <a:avLst/>
            </a:prstGeom>
            <a:noFill/>
            <a:ln w="19050">
              <a:solidFill>
                <a:schemeClr val="tx1">
                  <a:lumMod val="65000"/>
                  <a:lumOff val="3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sz="1865" dirty="0">
                <a:solidFill>
                  <a:srgbClr val="FFC000"/>
                </a:solidFill>
                <a:latin typeface="微软雅黑" panose="020B0503020204020204" pitchFamily="34" charset="-122"/>
                <a:ea typeface="微软雅黑" panose="020B0503020204020204" pitchFamily="34" charset="-122"/>
              </a:endParaRPr>
            </a:p>
          </p:txBody>
        </p:sp>
      </p:grpSp>
      <p:sp>
        <p:nvSpPr>
          <p:cNvPr id="10" name="矩形 9"/>
          <p:cNvSpPr/>
          <p:nvPr/>
        </p:nvSpPr>
        <p:spPr>
          <a:xfrm>
            <a:off x="3883660" y="1598930"/>
            <a:ext cx="2586990" cy="428625"/>
          </a:xfrm>
          <a:prstGeom prst="rect">
            <a:avLst/>
          </a:prstGeom>
        </p:spPr>
        <p:txBody>
          <a:bodyPr wrap="square" lIns="91431" tIns="45716" rIns="91431" bIns="45716">
            <a:spAutoFit/>
          </a:bodyPr>
          <a:p>
            <a:r>
              <a:rPr lang="zh-CN" altLang="en-US" sz="2200" b="1" dirty="0">
                <a:solidFill>
                  <a:schemeClr val="tx1">
                    <a:lumMod val="65000"/>
                    <a:lumOff val="35000"/>
                  </a:schemeClr>
                </a:solidFill>
                <a:latin typeface="+mn-ea"/>
                <a:sym typeface="微软雅黑" panose="020B0503020204020204" pitchFamily="34" charset="-122"/>
              </a:rPr>
              <a:t>只解密不加密</a:t>
            </a:r>
            <a:endParaRPr lang="zh-CN" altLang="en-US" sz="2200" b="1" dirty="0">
              <a:solidFill>
                <a:schemeClr val="tx1">
                  <a:lumMod val="65000"/>
                  <a:lumOff val="35000"/>
                </a:schemeClr>
              </a:solidFill>
              <a:latin typeface="+mn-ea"/>
            </a:endParaRPr>
          </a:p>
        </p:txBody>
      </p:sp>
      <p:sp>
        <p:nvSpPr>
          <p:cNvPr id="11" name="矩形 47"/>
          <p:cNvSpPr>
            <a:spLocks noChangeArrowheads="1"/>
          </p:cNvSpPr>
          <p:nvPr/>
        </p:nvSpPr>
        <p:spPr bwMode="auto">
          <a:xfrm>
            <a:off x="3883741" y="2027623"/>
            <a:ext cx="3068293" cy="309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10000"/>
              </a:lnSpc>
              <a:spcBef>
                <a:spcPct val="0"/>
              </a:spcBef>
              <a:buNone/>
            </a:pPr>
            <a:r>
              <a:rPr lang="zh-CN" altLang="en-US" sz="1300" dirty="0">
                <a:solidFill>
                  <a:schemeClr val="tx1">
                    <a:lumMod val="65000"/>
                    <a:lumOff val="35000"/>
                  </a:schemeClr>
                </a:solidFill>
                <a:sym typeface="微软雅黑" panose="020B0503020204020204" pitchFamily="34" charset="-122"/>
              </a:rPr>
              <a:t>自由打开、查看、编辑加密文档</a:t>
            </a:r>
            <a:r>
              <a:rPr lang="zh-CN" altLang="en-US" sz="1300" dirty="0">
                <a:solidFill>
                  <a:schemeClr val="tx1">
                    <a:lumMod val="65000"/>
                    <a:lumOff val="35000"/>
                  </a:schemeClr>
                </a:solidFill>
                <a:sym typeface="微软雅黑" panose="020B0503020204020204" pitchFamily="34" charset="-122"/>
              </a:rPr>
              <a:t>。</a:t>
            </a:r>
            <a:endParaRPr lang="zh-CN" altLang="en-US" sz="1300" dirty="0">
              <a:solidFill>
                <a:schemeClr val="tx1">
                  <a:lumMod val="65000"/>
                  <a:lumOff val="35000"/>
                </a:schemeClr>
              </a:solidFill>
              <a:sym typeface="微软雅黑" panose="020B0503020204020204" pitchFamily="34" charset="-122"/>
            </a:endParaRPr>
          </a:p>
        </p:txBody>
      </p:sp>
      <p:pic>
        <p:nvPicPr>
          <p:cNvPr id="3" name="图片 2" descr="销掌门-透明背景-logo"/>
          <p:cNvPicPr>
            <a:picLocks noChangeAspect="1"/>
          </p:cNvPicPr>
          <p:nvPr/>
        </p:nvPicPr>
        <p:blipFill>
          <a:blip r:embed="rId4" cstate="print"/>
          <a:stretch>
            <a:fillRect/>
          </a:stretch>
        </p:blipFill>
        <p:spPr>
          <a:xfrm>
            <a:off x="10789920" y="167005"/>
            <a:ext cx="1132205" cy="829310"/>
          </a:xfrm>
          <a:prstGeom prst="rect">
            <a:avLst/>
          </a:prstGeom>
        </p:spPr>
      </p:pic>
    </p:spTree>
  </p:cSld>
  <p:clrMapOvr>
    <a:masterClrMapping/>
  </p:clrMapOvr>
  <p:transition spd="slow" advClick="0" advTm="0">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2"/>
                                        </p:tgtEl>
                                        <p:attrNameLst>
                                          <p:attrName>style.visibility</p:attrName>
                                        </p:attrNameLst>
                                      </p:cBhvr>
                                      <p:to>
                                        <p:strVal val="visible"/>
                                      </p:to>
                                    </p:set>
                                    <p:animEffect transition="in" filter="wipe(left)">
                                      <p:cBhvr>
                                        <p:cTn id="7" dur="500"/>
                                        <p:tgtEl>
                                          <p:spTgt spid="10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03"/>
                                        </p:tgtEl>
                                        <p:attrNameLst>
                                          <p:attrName>style.visibility</p:attrName>
                                        </p:attrNameLst>
                                      </p:cBhvr>
                                      <p:to>
                                        <p:strVal val="visible"/>
                                      </p:to>
                                    </p:set>
                                    <p:animEffect transition="in" filter="wipe(left)">
                                      <p:cBhvr>
                                        <p:cTn id="11" dur="500"/>
                                        <p:tgtEl>
                                          <p:spTgt spid="103"/>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35"/>
                                        </p:tgtEl>
                                        <p:attrNameLst>
                                          <p:attrName>style.visibility</p:attrName>
                                        </p:attrNameLst>
                                      </p:cBhvr>
                                      <p:to>
                                        <p:strVal val="visible"/>
                                      </p:to>
                                    </p:set>
                                    <p:animEffect transition="in" filter="randombar(horizontal)">
                                      <p:cBhvr>
                                        <p:cTn id="16" dur="500"/>
                                        <p:tgtEl>
                                          <p:spTgt spid="35"/>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21" presetClass="entr" presetSubtype="1" fill="hold" grpId="0" nodeType="withEffect">
                                  <p:stCondLst>
                                    <p:cond delay="0"/>
                                  </p:stCondLst>
                                  <p:childTnLst>
                                    <p:set>
                                      <p:cBhvr>
                                        <p:cTn id="24" dur="1" fill="hold">
                                          <p:stCondLst>
                                            <p:cond delay="0"/>
                                          </p:stCondLst>
                                        </p:cTn>
                                        <p:tgtEl>
                                          <p:spTgt spid="63"/>
                                        </p:tgtEl>
                                        <p:attrNameLst>
                                          <p:attrName>style.visibility</p:attrName>
                                        </p:attrNameLst>
                                      </p:cBhvr>
                                      <p:to>
                                        <p:strVal val="visible"/>
                                      </p:to>
                                    </p:set>
                                    <p:animEffect transition="in" filter="wheel(1)">
                                      <p:cBhvr>
                                        <p:cTn id="25" dur="2000"/>
                                        <p:tgtEl>
                                          <p:spTgt spid="63"/>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2" fill="hold" nodeType="click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wipe(right)">
                                      <p:cBhvr>
                                        <p:cTn id="30" dur="500"/>
                                        <p:tgtEl>
                                          <p:spTgt spid="21"/>
                                        </p:tgtEl>
                                      </p:cBhvr>
                                    </p:animEffect>
                                  </p:childTnLst>
                                </p:cTn>
                              </p:par>
                            </p:childTnLst>
                          </p:cTn>
                        </p:par>
                        <p:par>
                          <p:cTn id="31" fill="hold">
                            <p:stCondLst>
                              <p:cond delay="500"/>
                            </p:stCondLst>
                            <p:childTnLst>
                              <p:par>
                                <p:cTn id="32" presetID="22" presetClass="entr" presetSubtype="2" fill="hold" nodeType="afterEffect">
                                  <p:stCondLst>
                                    <p:cond delay="0"/>
                                  </p:stCondLst>
                                  <p:childTnLst>
                                    <p:set>
                                      <p:cBhvr>
                                        <p:cTn id="33" dur="1" fill="hold">
                                          <p:stCondLst>
                                            <p:cond delay="0"/>
                                          </p:stCondLst>
                                        </p:cTn>
                                        <p:tgtEl>
                                          <p:spTgt spid="57"/>
                                        </p:tgtEl>
                                        <p:attrNameLst>
                                          <p:attrName>style.visibility</p:attrName>
                                        </p:attrNameLst>
                                      </p:cBhvr>
                                      <p:to>
                                        <p:strVal val="visible"/>
                                      </p:to>
                                    </p:set>
                                    <p:animEffect transition="in" filter="wipe(right)">
                                      <p:cBhvr>
                                        <p:cTn id="34" dur="500"/>
                                        <p:tgtEl>
                                          <p:spTgt spid="57"/>
                                        </p:tgtEl>
                                      </p:cBhvr>
                                    </p:animEffect>
                                  </p:childTnLst>
                                </p:cTn>
                              </p:par>
                              <p:par>
                                <p:cTn id="35" presetID="22" presetClass="entr" presetSubtype="2" fill="hold" nodeType="with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wipe(right)">
                                      <p:cBhvr>
                                        <p:cTn id="37" dur="500"/>
                                        <p:tgtEl>
                                          <p:spTgt spid="7"/>
                                        </p:tgtEl>
                                      </p:cBhvr>
                                    </p:animEffect>
                                  </p:childTnLst>
                                </p:cTn>
                              </p:par>
                            </p:childTnLst>
                          </p:cTn>
                        </p:par>
                        <p:par>
                          <p:cTn id="38" fill="hold">
                            <p:stCondLst>
                              <p:cond delay="1000"/>
                            </p:stCondLst>
                            <p:childTnLst>
                              <p:par>
                                <p:cTn id="39" presetID="22" presetClass="entr" presetSubtype="2" fill="hold" nodeType="afterEffect">
                                  <p:stCondLst>
                                    <p:cond delay="0"/>
                                  </p:stCondLst>
                                  <p:childTnLst>
                                    <p:set>
                                      <p:cBhvr>
                                        <p:cTn id="40" dur="1" fill="hold">
                                          <p:stCondLst>
                                            <p:cond delay="0"/>
                                          </p:stCondLst>
                                        </p:cTn>
                                        <p:tgtEl>
                                          <p:spTgt spid="64"/>
                                        </p:tgtEl>
                                        <p:attrNameLst>
                                          <p:attrName>style.visibility</p:attrName>
                                        </p:attrNameLst>
                                      </p:cBhvr>
                                      <p:to>
                                        <p:strVal val="visible"/>
                                      </p:to>
                                    </p:set>
                                    <p:animEffect transition="in" filter="wipe(right)">
                                      <p:cBhvr>
                                        <p:cTn id="41" dur="500"/>
                                        <p:tgtEl>
                                          <p:spTgt spid="64"/>
                                        </p:tgtEl>
                                      </p:cBhvr>
                                    </p:animEffect>
                                  </p:childTnLst>
                                </p:cTn>
                              </p:par>
                            </p:childTnLst>
                          </p:cTn>
                        </p:par>
                        <p:par>
                          <p:cTn id="42" fill="hold">
                            <p:stCondLst>
                              <p:cond delay="1500"/>
                            </p:stCondLst>
                            <p:childTnLst>
                              <p:par>
                                <p:cTn id="43" presetID="22" presetClass="entr" presetSubtype="2" fill="hold" nodeType="after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wipe(right)">
                                      <p:cBhvr>
                                        <p:cTn id="45" dur="500"/>
                                        <p:tgtEl>
                                          <p:spTgt spid="26"/>
                                        </p:tgtEl>
                                      </p:cBhvr>
                                    </p:animEffect>
                                  </p:childTnLst>
                                </p:cTn>
                              </p:par>
                            </p:childTnLst>
                          </p:cTn>
                        </p:par>
                        <p:par>
                          <p:cTn id="46" fill="hold">
                            <p:stCondLst>
                              <p:cond delay="2000"/>
                            </p:stCondLst>
                            <p:childTnLst>
                              <p:par>
                                <p:cTn id="47" presetID="22" presetClass="entr" presetSubtype="1" fill="hold" nodeType="afterEffect">
                                  <p:stCondLst>
                                    <p:cond delay="0"/>
                                  </p:stCondLst>
                                  <p:childTnLst>
                                    <p:set>
                                      <p:cBhvr>
                                        <p:cTn id="48" dur="1" fill="hold">
                                          <p:stCondLst>
                                            <p:cond delay="0"/>
                                          </p:stCondLst>
                                        </p:cTn>
                                        <p:tgtEl>
                                          <p:spTgt spid="77"/>
                                        </p:tgtEl>
                                        <p:attrNameLst>
                                          <p:attrName>style.visibility</p:attrName>
                                        </p:attrNameLst>
                                      </p:cBhvr>
                                      <p:to>
                                        <p:strVal val="visible"/>
                                      </p:to>
                                    </p:set>
                                    <p:animEffect transition="in" filter="wipe(up)">
                                      <p:cBhvr>
                                        <p:cTn id="49" dur="500"/>
                                        <p:tgtEl>
                                          <p:spTgt spid="77"/>
                                        </p:tgtEl>
                                      </p:cBhvr>
                                    </p:animEffect>
                                  </p:childTnLst>
                                </p:cTn>
                              </p:par>
                            </p:childTnLst>
                          </p:cTn>
                        </p:par>
                        <p:par>
                          <p:cTn id="50" fill="hold">
                            <p:stCondLst>
                              <p:cond delay="2500"/>
                            </p:stCondLst>
                            <p:childTnLst>
                              <p:par>
                                <p:cTn id="51" presetID="22" presetClass="entr" presetSubtype="1" fill="hold" nodeType="afterEffect">
                                  <p:stCondLst>
                                    <p:cond delay="0"/>
                                  </p:stCondLst>
                                  <p:childTnLst>
                                    <p:set>
                                      <p:cBhvr>
                                        <p:cTn id="52" dur="1" fill="hold">
                                          <p:stCondLst>
                                            <p:cond delay="0"/>
                                          </p:stCondLst>
                                        </p:cTn>
                                        <p:tgtEl>
                                          <p:spTgt spid="78"/>
                                        </p:tgtEl>
                                        <p:attrNameLst>
                                          <p:attrName>style.visibility</p:attrName>
                                        </p:attrNameLst>
                                      </p:cBhvr>
                                      <p:to>
                                        <p:strVal val="visible"/>
                                      </p:to>
                                    </p:set>
                                    <p:animEffect transition="in" filter="wipe(up)">
                                      <p:cBhvr>
                                        <p:cTn id="53" dur="500"/>
                                        <p:tgtEl>
                                          <p:spTgt spid="78"/>
                                        </p:tgtEl>
                                      </p:cBhvr>
                                    </p:animEffect>
                                  </p:childTnLst>
                                </p:cTn>
                              </p:par>
                            </p:childTnLst>
                          </p:cTn>
                        </p:par>
                        <p:par>
                          <p:cTn id="54" fill="hold">
                            <p:stCondLst>
                              <p:cond delay="3000"/>
                            </p:stCondLst>
                            <p:childTnLst>
                              <p:par>
                                <p:cTn id="55" presetID="18" presetClass="entr" presetSubtype="6" fill="hold" grpId="0" nodeType="afterEffect">
                                  <p:stCondLst>
                                    <p:cond delay="0"/>
                                  </p:stCondLst>
                                  <p:childTnLst>
                                    <p:set>
                                      <p:cBhvr>
                                        <p:cTn id="56" dur="1" fill="hold">
                                          <p:stCondLst>
                                            <p:cond delay="0"/>
                                          </p:stCondLst>
                                        </p:cTn>
                                        <p:tgtEl>
                                          <p:spTgt spid="10"/>
                                        </p:tgtEl>
                                        <p:attrNameLst>
                                          <p:attrName>style.visibility</p:attrName>
                                        </p:attrNameLst>
                                      </p:cBhvr>
                                      <p:to>
                                        <p:strVal val="visible"/>
                                      </p:to>
                                    </p:set>
                                    <p:animEffect transition="in" filter="strips(downRight)">
                                      <p:cBhvr>
                                        <p:cTn id="57" dur="500"/>
                                        <p:tgtEl>
                                          <p:spTgt spid="10"/>
                                        </p:tgtEl>
                                      </p:cBhvr>
                                    </p:animEffect>
                                  </p:childTnLst>
                                </p:cTn>
                              </p:par>
                              <p:par>
                                <p:cTn id="58" presetID="18" presetClass="entr" presetSubtype="6" fill="hold" grpId="0" nodeType="withEffect">
                                  <p:stCondLst>
                                    <p:cond delay="0"/>
                                  </p:stCondLst>
                                  <p:childTnLst>
                                    <p:set>
                                      <p:cBhvr>
                                        <p:cTn id="59" dur="1" fill="hold">
                                          <p:stCondLst>
                                            <p:cond delay="0"/>
                                          </p:stCondLst>
                                        </p:cTn>
                                        <p:tgtEl>
                                          <p:spTgt spid="11"/>
                                        </p:tgtEl>
                                        <p:attrNameLst>
                                          <p:attrName>style.visibility</p:attrName>
                                        </p:attrNameLst>
                                      </p:cBhvr>
                                      <p:to>
                                        <p:strVal val="visible"/>
                                      </p:to>
                                    </p:set>
                                    <p:animEffect transition="in" filter="strips(downRight)">
                                      <p:cBhvr>
                                        <p:cTn id="60" dur="500"/>
                                        <p:tgtEl>
                                          <p:spTgt spid="11"/>
                                        </p:tgtEl>
                                      </p:cBhvr>
                                    </p:animEffect>
                                  </p:childTnLst>
                                </p:cTn>
                              </p:par>
                            </p:childTnLst>
                          </p:cTn>
                        </p:par>
                        <p:par>
                          <p:cTn id="61" fill="hold">
                            <p:stCondLst>
                              <p:cond delay="3500"/>
                            </p:stCondLst>
                            <p:childTnLst>
                              <p:par>
                                <p:cTn id="62" presetID="18" presetClass="entr" presetSubtype="6" fill="hold" grpId="0" nodeType="afterEffect">
                                  <p:stCondLst>
                                    <p:cond delay="0"/>
                                  </p:stCondLst>
                                  <p:childTnLst>
                                    <p:set>
                                      <p:cBhvr>
                                        <p:cTn id="63" dur="500" fill="hold">
                                          <p:stCondLst>
                                            <p:cond delay="0"/>
                                          </p:stCondLst>
                                        </p:cTn>
                                        <p:tgtEl>
                                          <p:spTgt spid="104"/>
                                        </p:tgtEl>
                                        <p:attrNameLst>
                                          <p:attrName>style.visibility</p:attrName>
                                        </p:attrNameLst>
                                      </p:cBhvr>
                                      <p:to>
                                        <p:strVal val="visible"/>
                                      </p:to>
                                    </p:set>
                                    <p:animEffect transition="in" filter="strips(downRight)">
                                      <p:cBhvr>
                                        <p:cTn id="64" dur="500"/>
                                        <p:tgtEl>
                                          <p:spTgt spid="104"/>
                                        </p:tgtEl>
                                      </p:cBhvr>
                                    </p:animEffect>
                                  </p:childTnLst>
                                </p:cTn>
                              </p:par>
                              <p:par>
                                <p:cTn id="65" presetID="18" presetClass="entr" presetSubtype="6" fill="hold" grpId="0" nodeType="withEffect">
                                  <p:stCondLst>
                                    <p:cond delay="0"/>
                                  </p:stCondLst>
                                  <p:childTnLst>
                                    <p:set>
                                      <p:cBhvr>
                                        <p:cTn id="66" dur="500" fill="hold">
                                          <p:stCondLst>
                                            <p:cond delay="0"/>
                                          </p:stCondLst>
                                        </p:cTn>
                                        <p:tgtEl>
                                          <p:spTgt spid="105"/>
                                        </p:tgtEl>
                                        <p:attrNameLst>
                                          <p:attrName>style.visibility</p:attrName>
                                        </p:attrNameLst>
                                      </p:cBhvr>
                                      <p:to>
                                        <p:strVal val="visible"/>
                                      </p:to>
                                    </p:set>
                                    <p:animEffect transition="in" filter="strips(downRight)">
                                      <p:cBhvr>
                                        <p:cTn id="67" dur="500"/>
                                        <p:tgtEl>
                                          <p:spTgt spid="105"/>
                                        </p:tgtEl>
                                      </p:cBhvr>
                                    </p:animEffect>
                                  </p:childTnLst>
                                </p:cTn>
                              </p:par>
                            </p:childTnLst>
                          </p:cTn>
                        </p:par>
                        <p:par>
                          <p:cTn id="68" fill="hold">
                            <p:stCondLst>
                              <p:cond delay="4000"/>
                            </p:stCondLst>
                            <p:childTnLst>
                              <p:par>
                                <p:cTn id="69" presetID="22" presetClass="entr" presetSubtype="1" fill="hold" nodeType="afterEffect">
                                  <p:stCondLst>
                                    <p:cond delay="0"/>
                                  </p:stCondLst>
                                  <p:childTnLst>
                                    <p:set>
                                      <p:cBhvr>
                                        <p:cTn id="70" dur="1" fill="hold">
                                          <p:stCondLst>
                                            <p:cond delay="0"/>
                                          </p:stCondLst>
                                        </p:cTn>
                                        <p:tgtEl>
                                          <p:spTgt spid="2"/>
                                        </p:tgtEl>
                                        <p:attrNameLst>
                                          <p:attrName>style.visibility</p:attrName>
                                        </p:attrNameLst>
                                      </p:cBhvr>
                                      <p:to>
                                        <p:strVal val="visible"/>
                                      </p:to>
                                    </p:set>
                                    <p:animEffect transition="in" filter="wipe(up)">
                                      <p:cBhvr>
                                        <p:cTn id="71" dur="500"/>
                                        <p:tgtEl>
                                          <p:spTgt spid="2"/>
                                        </p:tgtEl>
                                      </p:cBhvr>
                                    </p:animEffect>
                                  </p:childTnLst>
                                </p:cTn>
                              </p:par>
                            </p:childTnLst>
                          </p:cTn>
                        </p:par>
                        <p:par>
                          <p:cTn id="72" fill="hold">
                            <p:stCondLst>
                              <p:cond delay="4500"/>
                            </p:stCondLst>
                            <p:childTnLst>
                              <p:par>
                                <p:cTn id="73" presetID="22" presetClass="entr" presetSubtype="8" fill="hold" nodeType="afterEffect">
                                  <p:stCondLst>
                                    <p:cond delay="0"/>
                                  </p:stCondLst>
                                  <p:childTnLst>
                                    <p:set>
                                      <p:cBhvr>
                                        <p:cTn id="74" dur="1" fill="hold">
                                          <p:stCondLst>
                                            <p:cond delay="0"/>
                                          </p:stCondLst>
                                        </p:cTn>
                                        <p:tgtEl>
                                          <p:spTgt spid="4"/>
                                        </p:tgtEl>
                                        <p:attrNameLst>
                                          <p:attrName>style.visibility</p:attrName>
                                        </p:attrNameLst>
                                      </p:cBhvr>
                                      <p:to>
                                        <p:strVal val="visible"/>
                                      </p:to>
                                    </p:set>
                                    <p:animEffect transition="in" filter="wipe(left)">
                                      <p:cBhvr>
                                        <p:cTn id="75" dur="500"/>
                                        <p:tgtEl>
                                          <p:spTgt spid="4"/>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8" fill="hold" nodeType="clickEffect">
                                  <p:stCondLst>
                                    <p:cond delay="0"/>
                                  </p:stCondLst>
                                  <p:childTnLst>
                                    <p:set>
                                      <p:cBhvr>
                                        <p:cTn id="79" dur="1" fill="hold">
                                          <p:stCondLst>
                                            <p:cond delay="0"/>
                                          </p:stCondLst>
                                        </p:cTn>
                                        <p:tgtEl>
                                          <p:spTgt spid="73"/>
                                        </p:tgtEl>
                                        <p:attrNameLst>
                                          <p:attrName>style.visibility</p:attrName>
                                        </p:attrNameLst>
                                      </p:cBhvr>
                                      <p:to>
                                        <p:strVal val="visible"/>
                                      </p:to>
                                    </p:set>
                                    <p:animEffect transition="in" filter="wipe(left)">
                                      <p:cBhvr>
                                        <p:cTn id="80" dur="500"/>
                                        <p:tgtEl>
                                          <p:spTgt spid="73"/>
                                        </p:tgtEl>
                                      </p:cBhvr>
                                    </p:animEffect>
                                  </p:childTnLst>
                                </p:cTn>
                              </p:par>
                            </p:childTnLst>
                          </p:cTn>
                        </p:par>
                        <p:par>
                          <p:cTn id="81" fill="hold">
                            <p:stCondLst>
                              <p:cond delay="500"/>
                            </p:stCondLst>
                            <p:childTnLst>
                              <p:par>
                                <p:cTn id="82" presetID="22" presetClass="entr" presetSubtype="8" fill="hold" nodeType="afterEffect">
                                  <p:stCondLst>
                                    <p:cond delay="0"/>
                                  </p:stCondLst>
                                  <p:childTnLst>
                                    <p:set>
                                      <p:cBhvr>
                                        <p:cTn id="83" dur="1" fill="hold">
                                          <p:stCondLst>
                                            <p:cond delay="0"/>
                                          </p:stCondLst>
                                        </p:cTn>
                                        <p:tgtEl>
                                          <p:spTgt spid="74"/>
                                        </p:tgtEl>
                                        <p:attrNameLst>
                                          <p:attrName>style.visibility</p:attrName>
                                        </p:attrNameLst>
                                      </p:cBhvr>
                                      <p:to>
                                        <p:strVal val="visible"/>
                                      </p:to>
                                    </p:set>
                                    <p:animEffect transition="in" filter="wipe(left)">
                                      <p:cBhvr>
                                        <p:cTn id="84" dur="500"/>
                                        <p:tgtEl>
                                          <p:spTgt spid="74"/>
                                        </p:tgtEl>
                                      </p:cBhvr>
                                    </p:animEffect>
                                  </p:childTnLst>
                                </p:cTn>
                              </p:par>
                            </p:childTnLst>
                          </p:cTn>
                        </p:par>
                        <p:par>
                          <p:cTn id="85" fill="hold">
                            <p:stCondLst>
                              <p:cond delay="1000"/>
                            </p:stCondLst>
                            <p:childTnLst>
                              <p:par>
                                <p:cTn id="86" presetID="18" presetClass="entr" presetSubtype="6" fill="hold" grpId="0" nodeType="afterEffect">
                                  <p:stCondLst>
                                    <p:cond delay="0"/>
                                  </p:stCondLst>
                                  <p:childTnLst>
                                    <p:set>
                                      <p:cBhvr>
                                        <p:cTn id="87" dur="1" fill="hold">
                                          <p:stCondLst>
                                            <p:cond delay="0"/>
                                          </p:stCondLst>
                                        </p:cTn>
                                        <p:tgtEl>
                                          <p:spTgt spid="106"/>
                                        </p:tgtEl>
                                        <p:attrNameLst>
                                          <p:attrName>style.visibility</p:attrName>
                                        </p:attrNameLst>
                                      </p:cBhvr>
                                      <p:to>
                                        <p:strVal val="visible"/>
                                      </p:to>
                                    </p:set>
                                    <p:animEffect transition="in" filter="strips(downRight)">
                                      <p:cBhvr>
                                        <p:cTn id="88" dur="500"/>
                                        <p:tgtEl>
                                          <p:spTgt spid="106"/>
                                        </p:tgtEl>
                                      </p:cBhvr>
                                    </p:animEffect>
                                  </p:childTnLst>
                                </p:cTn>
                              </p:par>
                              <p:par>
                                <p:cTn id="89" presetID="18" presetClass="entr" presetSubtype="6" fill="hold" grpId="0" nodeType="withEffect">
                                  <p:stCondLst>
                                    <p:cond delay="0"/>
                                  </p:stCondLst>
                                  <p:childTnLst>
                                    <p:set>
                                      <p:cBhvr>
                                        <p:cTn id="90" dur="1" fill="hold">
                                          <p:stCondLst>
                                            <p:cond delay="0"/>
                                          </p:stCondLst>
                                        </p:cTn>
                                        <p:tgtEl>
                                          <p:spTgt spid="107"/>
                                        </p:tgtEl>
                                        <p:attrNameLst>
                                          <p:attrName>style.visibility</p:attrName>
                                        </p:attrNameLst>
                                      </p:cBhvr>
                                      <p:to>
                                        <p:strVal val="visible"/>
                                      </p:to>
                                    </p:set>
                                    <p:animEffect transition="in" filter="strips(downRight)">
                                      <p:cBhvr>
                                        <p:cTn id="91" dur="500"/>
                                        <p:tgtEl>
                                          <p:spTgt spid="107"/>
                                        </p:tgtEl>
                                      </p:cBhvr>
                                    </p:animEffect>
                                  </p:childTnLst>
                                </p:cTn>
                              </p:par>
                            </p:childTnLst>
                          </p:cTn>
                        </p:par>
                      </p:childTnLst>
                    </p:cTn>
                  </p:par>
                  <p:par>
                    <p:cTn id="92" fill="hold">
                      <p:stCondLst>
                        <p:cond delay="indefinite"/>
                      </p:stCondLst>
                      <p:childTnLst>
                        <p:par>
                          <p:cTn id="93" fill="hold">
                            <p:stCondLst>
                              <p:cond delay="0"/>
                            </p:stCondLst>
                            <p:childTnLst>
                              <p:par>
                                <p:cTn id="94" presetID="22" presetClass="entr" presetSubtype="8" fill="hold" nodeType="clickEffect">
                                  <p:stCondLst>
                                    <p:cond delay="0"/>
                                  </p:stCondLst>
                                  <p:childTnLst>
                                    <p:set>
                                      <p:cBhvr>
                                        <p:cTn id="95" dur="1" fill="hold">
                                          <p:stCondLst>
                                            <p:cond delay="0"/>
                                          </p:stCondLst>
                                        </p:cTn>
                                        <p:tgtEl>
                                          <p:spTgt spid="65"/>
                                        </p:tgtEl>
                                        <p:attrNameLst>
                                          <p:attrName>style.visibility</p:attrName>
                                        </p:attrNameLst>
                                      </p:cBhvr>
                                      <p:to>
                                        <p:strVal val="visible"/>
                                      </p:to>
                                    </p:set>
                                    <p:animEffect transition="in" filter="wipe(left)">
                                      <p:cBhvr>
                                        <p:cTn id="96" dur="500"/>
                                        <p:tgtEl>
                                          <p:spTgt spid="65"/>
                                        </p:tgtEl>
                                      </p:cBhvr>
                                    </p:animEffect>
                                  </p:childTnLst>
                                </p:cTn>
                              </p:par>
                            </p:childTnLst>
                          </p:cTn>
                        </p:par>
                        <p:par>
                          <p:cTn id="97" fill="hold">
                            <p:stCondLst>
                              <p:cond delay="500"/>
                            </p:stCondLst>
                            <p:childTnLst>
                              <p:par>
                                <p:cTn id="98" presetID="22" presetClass="entr" presetSubtype="8" fill="hold" nodeType="afterEffect">
                                  <p:stCondLst>
                                    <p:cond delay="0"/>
                                  </p:stCondLst>
                                  <p:childTnLst>
                                    <p:set>
                                      <p:cBhvr>
                                        <p:cTn id="99" dur="1" fill="hold">
                                          <p:stCondLst>
                                            <p:cond delay="0"/>
                                          </p:stCondLst>
                                        </p:cTn>
                                        <p:tgtEl>
                                          <p:spTgt spid="66"/>
                                        </p:tgtEl>
                                        <p:attrNameLst>
                                          <p:attrName>style.visibility</p:attrName>
                                        </p:attrNameLst>
                                      </p:cBhvr>
                                      <p:to>
                                        <p:strVal val="visible"/>
                                      </p:to>
                                    </p:set>
                                    <p:animEffect transition="in" filter="wipe(left)">
                                      <p:cBhvr>
                                        <p:cTn id="100" dur="500"/>
                                        <p:tgtEl>
                                          <p:spTgt spid="66"/>
                                        </p:tgtEl>
                                      </p:cBhvr>
                                    </p:animEffect>
                                  </p:childTnLst>
                                </p:cTn>
                              </p:par>
                              <p:par>
                                <p:cTn id="101" presetID="22" presetClass="entr" presetSubtype="8" fill="hold" nodeType="withEffect">
                                  <p:stCondLst>
                                    <p:cond delay="0"/>
                                  </p:stCondLst>
                                  <p:childTnLst>
                                    <p:set>
                                      <p:cBhvr>
                                        <p:cTn id="102" dur="1" fill="hold">
                                          <p:stCondLst>
                                            <p:cond delay="0"/>
                                          </p:stCondLst>
                                        </p:cTn>
                                        <p:tgtEl>
                                          <p:spTgt spid="8"/>
                                        </p:tgtEl>
                                        <p:attrNameLst>
                                          <p:attrName>style.visibility</p:attrName>
                                        </p:attrNameLst>
                                      </p:cBhvr>
                                      <p:to>
                                        <p:strVal val="visible"/>
                                      </p:to>
                                    </p:set>
                                    <p:animEffect transition="in" filter="wipe(left)">
                                      <p:cBhvr>
                                        <p:cTn id="103" dur="500"/>
                                        <p:tgtEl>
                                          <p:spTgt spid="8"/>
                                        </p:tgtEl>
                                      </p:cBhvr>
                                    </p:animEffect>
                                  </p:childTnLst>
                                </p:cTn>
                              </p:par>
                            </p:childTnLst>
                          </p:cTn>
                        </p:par>
                        <p:par>
                          <p:cTn id="104" fill="hold">
                            <p:stCondLst>
                              <p:cond delay="1000"/>
                            </p:stCondLst>
                            <p:childTnLst>
                              <p:par>
                                <p:cTn id="105" presetID="22" presetClass="entr" presetSubtype="8" fill="hold" nodeType="afterEffect">
                                  <p:stCondLst>
                                    <p:cond delay="0"/>
                                  </p:stCondLst>
                                  <p:childTnLst>
                                    <p:set>
                                      <p:cBhvr>
                                        <p:cTn id="106" dur="1" fill="hold">
                                          <p:stCondLst>
                                            <p:cond delay="0"/>
                                          </p:stCondLst>
                                        </p:cTn>
                                        <p:tgtEl>
                                          <p:spTgt spid="69"/>
                                        </p:tgtEl>
                                        <p:attrNameLst>
                                          <p:attrName>style.visibility</p:attrName>
                                        </p:attrNameLst>
                                      </p:cBhvr>
                                      <p:to>
                                        <p:strVal val="visible"/>
                                      </p:to>
                                    </p:set>
                                    <p:animEffect transition="in" filter="wipe(left)">
                                      <p:cBhvr>
                                        <p:cTn id="107" dur="500"/>
                                        <p:tgtEl>
                                          <p:spTgt spid="69"/>
                                        </p:tgtEl>
                                      </p:cBhvr>
                                    </p:animEffect>
                                  </p:childTnLst>
                                </p:cTn>
                              </p:par>
                            </p:childTnLst>
                          </p:cTn>
                        </p:par>
                        <p:par>
                          <p:cTn id="108" fill="hold">
                            <p:stCondLst>
                              <p:cond delay="1500"/>
                            </p:stCondLst>
                            <p:childTnLst>
                              <p:par>
                                <p:cTn id="109" presetID="22" presetClass="entr" presetSubtype="8" fill="hold" nodeType="afterEffect">
                                  <p:stCondLst>
                                    <p:cond delay="0"/>
                                  </p:stCondLst>
                                  <p:childTnLst>
                                    <p:set>
                                      <p:cBhvr>
                                        <p:cTn id="110" dur="1" fill="hold">
                                          <p:stCondLst>
                                            <p:cond delay="0"/>
                                          </p:stCondLst>
                                        </p:cTn>
                                        <p:tgtEl>
                                          <p:spTgt spid="24"/>
                                        </p:tgtEl>
                                        <p:attrNameLst>
                                          <p:attrName>style.visibility</p:attrName>
                                        </p:attrNameLst>
                                      </p:cBhvr>
                                      <p:to>
                                        <p:strVal val="visible"/>
                                      </p:to>
                                    </p:set>
                                    <p:animEffect transition="in" filter="wipe(left)">
                                      <p:cBhvr>
                                        <p:cTn id="111" dur="500"/>
                                        <p:tgtEl>
                                          <p:spTgt spid="24"/>
                                        </p:tgtEl>
                                      </p:cBhvr>
                                    </p:animEffect>
                                  </p:childTnLst>
                                </p:cTn>
                              </p:par>
                            </p:childTnLst>
                          </p:cTn>
                        </p:par>
                        <p:par>
                          <p:cTn id="112" fill="hold">
                            <p:stCondLst>
                              <p:cond delay="2000"/>
                            </p:stCondLst>
                            <p:childTnLst>
                              <p:par>
                                <p:cTn id="113" presetID="22" presetClass="entr" presetSubtype="1" fill="hold" nodeType="afterEffect">
                                  <p:stCondLst>
                                    <p:cond delay="0"/>
                                  </p:stCondLst>
                                  <p:childTnLst>
                                    <p:set>
                                      <p:cBhvr>
                                        <p:cTn id="114" dur="1" fill="hold">
                                          <p:stCondLst>
                                            <p:cond delay="0"/>
                                          </p:stCondLst>
                                        </p:cTn>
                                        <p:tgtEl>
                                          <p:spTgt spid="81"/>
                                        </p:tgtEl>
                                        <p:attrNameLst>
                                          <p:attrName>style.visibility</p:attrName>
                                        </p:attrNameLst>
                                      </p:cBhvr>
                                      <p:to>
                                        <p:strVal val="visible"/>
                                      </p:to>
                                    </p:set>
                                    <p:animEffect transition="in" filter="wipe(up)">
                                      <p:cBhvr>
                                        <p:cTn id="115" dur="500"/>
                                        <p:tgtEl>
                                          <p:spTgt spid="81"/>
                                        </p:tgtEl>
                                      </p:cBhvr>
                                    </p:animEffect>
                                  </p:childTnLst>
                                </p:cTn>
                              </p:par>
                            </p:childTnLst>
                          </p:cTn>
                        </p:par>
                        <p:par>
                          <p:cTn id="116" fill="hold">
                            <p:stCondLst>
                              <p:cond delay="2500"/>
                            </p:stCondLst>
                            <p:childTnLst>
                              <p:par>
                                <p:cTn id="117" presetID="22" presetClass="entr" presetSubtype="1" fill="hold" nodeType="afterEffect">
                                  <p:stCondLst>
                                    <p:cond delay="0"/>
                                  </p:stCondLst>
                                  <p:childTnLst>
                                    <p:set>
                                      <p:cBhvr>
                                        <p:cTn id="118" dur="1" fill="hold">
                                          <p:stCondLst>
                                            <p:cond delay="0"/>
                                          </p:stCondLst>
                                        </p:cTn>
                                        <p:tgtEl>
                                          <p:spTgt spid="82"/>
                                        </p:tgtEl>
                                        <p:attrNameLst>
                                          <p:attrName>style.visibility</p:attrName>
                                        </p:attrNameLst>
                                      </p:cBhvr>
                                      <p:to>
                                        <p:strVal val="visible"/>
                                      </p:to>
                                    </p:set>
                                    <p:animEffect transition="in" filter="wipe(up)">
                                      <p:cBhvr>
                                        <p:cTn id="119" dur="500"/>
                                        <p:tgtEl>
                                          <p:spTgt spid="82"/>
                                        </p:tgtEl>
                                      </p:cBhvr>
                                    </p:animEffect>
                                  </p:childTnLst>
                                </p:cTn>
                              </p:par>
                            </p:childTnLst>
                          </p:cTn>
                        </p:par>
                        <p:par>
                          <p:cTn id="120" fill="hold">
                            <p:stCondLst>
                              <p:cond delay="3000"/>
                            </p:stCondLst>
                            <p:childTnLst>
                              <p:par>
                                <p:cTn id="121" presetID="18" presetClass="entr" presetSubtype="12" fill="hold" grpId="0" nodeType="afterEffect">
                                  <p:stCondLst>
                                    <p:cond delay="0"/>
                                  </p:stCondLst>
                                  <p:childTnLst>
                                    <p:set>
                                      <p:cBhvr>
                                        <p:cTn id="122" dur="1" fill="hold">
                                          <p:stCondLst>
                                            <p:cond delay="0"/>
                                          </p:stCondLst>
                                        </p:cTn>
                                        <p:tgtEl>
                                          <p:spTgt spid="108"/>
                                        </p:tgtEl>
                                        <p:attrNameLst>
                                          <p:attrName>style.visibility</p:attrName>
                                        </p:attrNameLst>
                                      </p:cBhvr>
                                      <p:to>
                                        <p:strVal val="visible"/>
                                      </p:to>
                                    </p:set>
                                    <p:animEffect transition="in" filter="strips(downLeft)">
                                      <p:cBhvr>
                                        <p:cTn id="123" dur="500"/>
                                        <p:tgtEl>
                                          <p:spTgt spid="108"/>
                                        </p:tgtEl>
                                      </p:cBhvr>
                                    </p:animEffect>
                                  </p:childTnLst>
                                </p:cTn>
                              </p:par>
                              <p:par>
                                <p:cTn id="124" presetID="18" presetClass="entr" presetSubtype="12" fill="hold" grpId="0" nodeType="withEffect">
                                  <p:stCondLst>
                                    <p:cond delay="0"/>
                                  </p:stCondLst>
                                  <p:childTnLst>
                                    <p:set>
                                      <p:cBhvr>
                                        <p:cTn id="125" dur="1" fill="hold">
                                          <p:stCondLst>
                                            <p:cond delay="0"/>
                                          </p:stCondLst>
                                        </p:cTn>
                                        <p:tgtEl>
                                          <p:spTgt spid="109"/>
                                        </p:tgtEl>
                                        <p:attrNameLst>
                                          <p:attrName>style.visibility</p:attrName>
                                        </p:attrNameLst>
                                      </p:cBhvr>
                                      <p:to>
                                        <p:strVal val="visible"/>
                                      </p:to>
                                    </p:set>
                                    <p:animEffect transition="in" filter="strips(downLeft)">
                                      <p:cBhvr>
                                        <p:cTn id="126" dur="500"/>
                                        <p:tgtEl>
                                          <p:spTgt spid="1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p:bldP spid="103" grpId="0"/>
      <p:bldP spid="14" grpId="0" bldLvl="0" animBg="1"/>
      <p:bldP spid="63" grpId="0" animBg="1"/>
      <p:bldP spid="104" grpId="0"/>
      <p:bldP spid="105" grpId="0"/>
      <p:bldP spid="106" grpId="0"/>
      <p:bldP spid="107" grpId="0"/>
      <p:bldP spid="108" grpId="0"/>
      <p:bldP spid="109" grpId="0"/>
      <p:bldP spid="35" grpId="0"/>
      <p:bldP spid="10" grpId="0"/>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矩形 3"/>
          <p:cNvSpPr>
            <a:spLocks noChangeArrowheads="1"/>
          </p:cNvSpPr>
          <p:nvPr/>
        </p:nvSpPr>
        <p:spPr bwMode="auto">
          <a:xfrm>
            <a:off x="1073958" y="224898"/>
            <a:ext cx="4794250" cy="582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eaLnBrk="1" hangingPunct="1">
              <a:spcBef>
                <a:spcPct val="0"/>
              </a:spcBef>
              <a:buFont typeface="Arial" panose="020B0604020202020204" pitchFamily="34" charset="0"/>
              <a:buNone/>
            </a:pPr>
            <a:r>
              <a:rPr lang="zh-CN" altLang="en-US" b="1" dirty="0">
                <a:solidFill>
                  <a:schemeClr val="tx1">
                    <a:lumMod val="65000"/>
                    <a:lumOff val="35000"/>
                  </a:schemeClr>
                </a:solidFill>
                <a:latin typeface="Arial" panose="020B0604020202020204" pitchFamily="34" charset="0"/>
                <a:cs typeface="Arial" panose="020B0604020202020204" pitchFamily="34" charset="0"/>
                <a:sym typeface="Impact" panose="020B0806030902050204" pitchFamily="34" charset="0"/>
              </a:rPr>
              <a:t>全面的加密模式</a:t>
            </a:r>
            <a:r>
              <a:rPr lang="en-US" altLang="zh-CN" b="1" dirty="0">
                <a:solidFill>
                  <a:schemeClr val="tx1">
                    <a:lumMod val="65000"/>
                    <a:lumOff val="35000"/>
                  </a:schemeClr>
                </a:solidFill>
                <a:latin typeface="Arial" panose="020B0604020202020204" pitchFamily="34" charset="0"/>
                <a:cs typeface="Arial" panose="020B0604020202020204" pitchFamily="34" charset="0"/>
                <a:sym typeface="Impact" panose="020B0806030902050204" pitchFamily="34" charset="0"/>
              </a:rPr>
              <a:t>-</a:t>
            </a:r>
            <a:r>
              <a:rPr lang="zh-CN" altLang="en-US" b="1" dirty="0">
                <a:solidFill>
                  <a:schemeClr val="tx1">
                    <a:lumMod val="65000"/>
                    <a:lumOff val="35000"/>
                  </a:schemeClr>
                </a:solidFill>
                <a:latin typeface="Arial" panose="020B0604020202020204" pitchFamily="34" charset="0"/>
                <a:cs typeface="Arial" panose="020B0604020202020204" pitchFamily="34" charset="0"/>
                <a:sym typeface="Impact" panose="020B0806030902050204" pitchFamily="34" charset="0"/>
              </a:rPr>
              <a:t>应用场景</a:t>
            </a:r>
            <a:endParaRPr lang="zh-CN" altLang="en-US" b="1" dirty="0">
              <a:solidFill>
                <a:schemeClr val="tx1">
                  <a:lumMod val="65000"/>
                  <a:lumOff val="35000"/>
                </a:schemeClr>
              </a:solidFill>
              <a:latin typeface="Arial" panose="020B0604020202020204" pitchFamily="34" charset="0"/>
              <a:ea typeface="宋体" pitchFamily="2" charset="-122"/>
              <a:cs typeface="Arial" panose="020B0604020202020204" pitchFamily="34" charset="0"/>
              <a:sym typeface="Impact" panose="020B0806030902050204" pitchFamily="34" charset="0"/>
            </a:endParaRPr>
          </a:p>
        </p:txBody>
      </p:sp>
      <p:sp>
        <p:nvSpPr>
          <p:cNvPr id="103" name="文本框 37"/>
          <p:cNvSpPr txBox="1"/>
          <p:nvPr/>
        </p:nvSpPr>
        <p:spPr>
          <a:xfrm>
            <a:off x="1073958" y="759817"/>
            <a:ext cx="2308007" cy="335915"/>
          </a:xfrm>
          <a:prstGeom prst="rect">
            <a:avLst/>
          </a:prstGeom>
          <a:noFill/>
        </p:spPr>
        <p:txBody>
          <a:bodyPr wrap="square" lIns="91431" tIns="45716" rIns="91431" bIns="45716" rtlCol="0">
            <a:spAutoFit/>
          </a:bodyPr>
          <a:lstStyle/>
          <a:p>
            <a:r>
              <a:rPr lang="en-US" altLang="zh-CN" sz="1600" dirty="0">
                <a:solidFill>
                  <a:schemeClr val="tx1">
                    <a:lumMod val="65000"/>
                    <a:lumOff val="35000"/>
                  </a:schemeClr>
                </a:solidFill>
                <a:latin typeface="Arial" panose="020B0604020202020204" pitchFamily="34" charset="0"/>
                <a:cs typeface="Arial" panose="020B0604020202020204" pitchFamily="34" charset="0"/>
              </a:rPr>
              <a:t>Application Scenario</a:t>
            </a:r>
            <a:endParaRPr lang="en-US" altLang="zh-CN" sz="1600" dirty="0">
              <a:solidFill>
                <a:schemeClr val="tx1">
                  <a:lumMod val="65000"/>
                  <a:lumOff val="35000"/>
                </a:schemeClr>
              </a:solidFill>
              <a:latin typeface="Arial" panose="020B0604020202020204" pitchFamily="34" charset="0"/>
              <a:cs typeface="Arial" panose="020B0604020202020204" pitchFamily="34" charset="0"/>
            </a:endParaRPr>
          </a:p>
        </p:txBody>
      </p:sp>
      <p:grpSp>
        <p:nvGrpSpPr>
          <p:cNvPr id="41" name="组合 40"/>
          <p:cNvGrpSpPr/>
          <p:nvPr/>
        </p:nvGrpSpPr>
        <p:grpSpPr>
          <a:xfrm>
            <a:off x="4900930" y="1576705"/>
            <a:ext cx="6275070" cy="763335"/>
            <a:chOff x="4911768" y="1576758"/>
            <a:chExt cx="6253537" cy="763488"/>
          </a:xfrm>
        </p:grpSpPr>
        <p:sp>
          <p:nvSpPr>
            <p:cNvPr id="50" name="矩形 49"/>
            <p:cNvSpPr/>
            <p:nvPr/>
          </p:nvSpPr>
          <p:spPr>
            <a:xfrm>
              <a:off x="4911768" y="1576758"/>
              <a:ext cx="3119755" cy="428711"/>
            </a:xfrm>
            <a:prstGeom prst="rect">
              <a:avLst/>
            </a:prstGeom>
          </p:spPr>
          <p:txBody>
            <a:bodyPr wrap="square" lIns="91431" tIns="45716" rIns="91431" bIns="45716">
              <a:spAutoFit/>
            </a:bodyPr>
            <a:lstStyle/>
            <a:p>
              <a:r>
                <a:rPr lang="zh-CN" altLang="en-US" sz="2200" b="1" dirty="0">
                  <a:solidFill>
                    <a:schemeClr val="tx1">
                      <a:lumMod val="65000"/>
                      <a:lumOff val="35000"/>
                    </a:schemeClr>
                  </a:solidFill>
                  <a:latin typeface="微软雅黑" panose="020B0503020204020204" pitchFamily="34" charset="-122"/>
                  <a:ea typeface="微软雅黑" panose="020B0503020204020204" pitchFamily="34" charset="-122"/>
                </a:rPr>
                <a:t>企业老板或高管</a:t>
              </a:r>
              <a:endParaRPr lang="zh-CN" altLang="en-US" sz="22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51" name="矩形 47"/>
            <p:cNvSpPr>
              <a:spLocks noChangeArrowheads="1"/>
            </p:cNvSpPr>
            <p:nvPr/>
          </p:nvSpPr>
          <p:spPr bwMode="auto">
            <a:xfrm>
              <a:off x="4911768" y="2013791"/>
              <a:ext cx="6253537" cy="326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10000"/>
                </a:lnSpc>
                <a:spcBef>
                  <a:spcPct val="0"/>
                </a:spcBef>
                <a:buNone/>
              </a:pPr>
              <a:r>
                <a:rPr lang="zh-CN" altLang="en-US" sz="1400" dirty="0">
                  <a:solidFill>
                    <a:schemeClr val="tx1">
                      <a:lumMod val="65000"/>
                      <a:lumOff val="35000"/>
                    </a:schemeClr>
                  </a:solidFill>
                  <a:sym typeface="微软雅黑" panose="020B0503020204020204" pitchFamily="34" charset="-122"/>
                </a:rPr>
                <a:t>自由打开、查看、编辑加密文档，明文外发以免客户无法查看。</a:t>
              </a:r>
              <a:endParaRPr lang="zh-CN" altLang="en-US" sz="1400" dirty="0">
                <a:solidFill>
                  <a:schemeClr val="tx1">
                    <a:lumMod val="65000"/>
                    <a:lumOff val="35000"/>
                  </a:schemeClr>
                </a:solidFill>
                <a:sym typeface="微软雅黑" panose="020B0503020204020204" pitchFamily="34" charset="-122"/>
              </a:endParaRPr>
            </a:p>
          </p:txBody>
        </p:sp>
        <p:sp>
          <p:nvSpPr>
            <p:cNvPr id="2" name="矩形 47"/>
            <p:cNvSpPr>
              <a:spLocks noChangeArrowheads="1"/>
            </p:cNvSpPr>
            <p:nvPr/>
          </p:nvSpPr>
          <p:spPr bwMode="auto">
            <a:xfrm>
              <a:off x="4911768" y="2006169"/>
              <a:ext cx="6253537" cy="326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10000"/>
                </a:lnSpc>
                <a:spcBef>
                  <a:spcPct val="0"/>
                </a:spcBef>
                <a:buNone/>
              </a:pPr>
              <a:r>
                <a:rPr lang="zh-CN" altLang="en-US" sz="1400" dirty="0">
                  <a:solidFill>
                    <a:schemeClr val="tx1">
                      <a:lumMod val="65000"/>
                      <a:lumOff val="35000"/>
                    </a:schemeClr>
                  </a:solidFill>
                  <a:sym typeface="微软雅黑" panose="020B0503020204020204" pitchFamily="34" charset="-122"/>
                </a:rPr>
                <a:t>自由打开、查看、编辑加密文档，明文外发以免客户无法查看。</a:t>
              </a:r>
              <a:endParaRPr lang="zh-CN" altLang="en-US" sz="1400" dirty="0">
                <a:solidFill>
                  <a:schemeClr val="tx1">
                    <a:lumMod val="65000"/>
                    <a:lumOff val="35000"/>
                  </a:schemeClr>
                </a:solidFill>
                <a:sym typeface="微软雅黑" panose="020B0503020204020204" pitchFamily="34" charset="-122"/>
              </a:endParaRPr>
            </a:p>
          </p:txBody>
        </p:sp>
      </p:grpSp>
      <p:grpSp>
        <p:nvGrpSpPr>
          <p:cNvPr id="42" name="组合 41"/>
          <p:cNvGrpSpPr/>
          <p:nvPr/>
        </p:nvGrpSpPr>
        <p:grpSpPr>
          <a:xfrm>
            <a:off x="4911768" y="2853252"/>
            <a:ext cx="6253537" cy="763423"/>
            <a:chOff x="4911768" y="2853252"/>
            <a:chExt cx="6253537" cy="763423"/>
          </a:xfrm>
        </p:grpSpPr>
        <p:sp>
          <p:nvSpPr>
            <p:cNvPr id="52" name="矩形 51"/>
            <p:cNvSpPr/>
            <p:nvPr/>
          </p:nvSpPr>
          <p:spPr>
            <a:xfrm>
              <a:off x="4911769" y="2853252"/>
              <a:ext cx="2408441" cy="428625"/>
            </a:xfrm>
            <a:prstGeom prst="rect">
              <a:avLst/>
            </a:prstGeom>
          </p:spPr>
          <p:txBody>
            <a:bodyPr wrap="square" lIns="91431" tIns="45716" rIns="91431" bIns="45716">
              <a:spAutoFit/>
            </a:bodyPr>
            <a:lstStyle/>
            <a:p>
              <a:r>
                <a:rPr lang="zh-CN" altLang="en-US" sz="2200" b="1" dirty="0">
                  <a:solidFill>
                    <a:schemeClr val="tx1">
                      <a:lumMod val="65000"/>
                      <a:lumOff val="35000"/>
                    </a:schemeClr>
                  </a:solidFill>
                  <a:latin typeface="微软雅黑" panose="020B0503020204020204" pitchFamily="34" charset="-122"/>
                  <a:ea typeface="微软雅黑" panose="020B0503020204020204" pitchFamily="34" charset="-122"/>
                </a:rPr>
                <a:t>部门经理</a:t>
              </a:r>
              <a:endParaRPr lang="zh-CN" altLang="en-US" sz="22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53" name="矩形 47"/>
            <p:cNvSpPr>
              <a:spLocks noChangeArrowheads="1"/>
            </p:cNvSpPr>
            <p:nvPr/>
          </p:nvSpPr>
          <p:spPr bwMode="auto">
            <a:xfrm>
              <a:off x="4911768" y="3290285"/>
              <a:ext cx="6253537" cy="326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10000"/>
                </a:lnSpc>
                <a:spcBef>
                  <a:spcPct val="0"/>
                </a:spcBef>
                <a:buNone/>
              </a:pPr>
              <a:r>
                <a:rPr lang="zh-CN" altLang="en-US" sz="1400" dirty="0">
                  <a:solidFill>
                    <a:schemeClr val="tx1">
                      <a:lumMod val="65000"/>
                      <a:lumOff val="35000"/>
                    </a:schemeClr>
                  </a:solidFill>
                  <a:sym typeface="微软雅黑" panose="020B0503020204020204" pitchFamily="34" charset="-122"/>
                </a:rPr>
                <a:t>敏感数据强制加密，非敏感及私人数据不加密，保留一定自由度。</a:t>
              </a:r>
              <a:endParaRPr lang="zh-CN" altLang="en-US" sz="1400" dirty="0">
                <a:solidFill>
                  <a:schemeClr val="tx1">
                    <a:lumMod val="65000"/>
                    <a:lumOff val="35000"/>
                  </a:schemeClr>
                </a:solidFill>
                <a:sym typeface="微软雅黑" panose="020B0503020204020204" pitchFamily="34" charset="-122"/>
              </a:endParaRPr>
            </a:p>
          </p:txBody>
        </p:sp>
      </p:grpSp>
      <p:grpSp>
        <p:nvGrpSpPr>
          <p:cNvPr id="43" name="组合 42"/>
          <p:cNvGrpSpPr/>
          <p:nvPr/>
        </p:nvGrpSpPr>
        <p:grpSpPr>
          <a:xfrm>
            <a:off x="4911768" y="4186896"/>
            <a:ext cx="6253537" cy="763423"/>
            <a:chOff x="4911768" y="4129746"/>
            <a:chExt cx="6253537" cy="763423"/>
          </a:xfrm>
        </p:grpSpPr>
        <p:sp>
          <p:nvSpPr>
            <p:cNvPr id="54" name="矩形 53"/>
            <p:cNvSpPr/>
            <p:nvPr/>
          </p:nvSpPr>
          <p:spPr>
            <a:xfrm>
              <a:off x="4911769" y="4129746"/>
              <a:ext cx="2408441" cy="428625"/>
            </a:xfrm>
            <a:prstGeom prst="rect">
              <a:avLst/>
            </a:prstGeom>
          </p:spPr>
          <p:txBody>
            <a:bodyPr wrap="square" lIns="91431" tIns="45716" rIns="91431" bIns="45716">
              <a:spAutoFit/>
            </a:bodyPr>
            <a:lstStyle/>
            <a:p>
              <a:r>
                <a:rPr lang="zh-CN" altLang="en-US" sz="2200" b="1" dirty="0">
                  <a:solidFill>
                    <a:schemeClr val="tx1">
                      <a:lumMod val="65000"/>
                      <a:lumOff val="35000"/>
                    </a:schemeClr>
                  </a:solidFill>
                  <a:latin typeface="微软雅黑" panose="020B0503020204020204" pitchFamily="34" charset="-122"/>
                  <a:ea typeface="微软雅黑" panose="020B0503020204020204" pitchFamily="34" charset="-122"/>
                </a:rPr>
                <a:t>涉密员工</a:t>
              </a:r>
              <a:endParaRPr lang="zh-CN" altLang="en-US" sz="22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55" name="矩形 47"/>
            <p:cNvSpPr>
              <a:spLocks noChangeArrowheads="1"/>
            </p:cNvSpPr>
            <p:nvPr/>
          </p:nvSpPr>
          <p:spPr bwMode="auto">
            <a:xfrm>
              <a:off x="4911768" y="4566779"/>
              <a:ext cx="6253537" cy="326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10000"/>
                </a:lnSpc>
                <a:spcBef>
                  <a:spcPct val="0"/>
                </a:spcBef>
                <a:buNone/>
              </a:pPr>
              <a:r>
                <a:rPr sz="1400" dirty="0">
                  <a:solidFill>
                    <a:schemeClr val="tx1">
                      <a:lumMod val="65000"/>
                      <a:lumOff val="35000"/>
                    </a:schemeClr>
                  </a:solidFill>
                  <a:sym typeface="微软雅黑" panose="020B0503020204020204" pitchFamily="34" charset="-122"/>
                </a:rPr>
                <a:t>敏感数据必须强制加密，可正常查看、编辑、加密文档</a:t>
              </a:r>
              <a:r>
                <a:rPr lang="zh-CN" sz="1400" dirty="0">
                  <a:solidFill>
                    <a:schemeClr val="tx1">
                      <a:lumMod val="65000"/>
                      <a:lumOff val="35000"/>
                    </a:schemeClr>
                  </a:solidFill>
                  <a:sym typeface="微软雅黑" panose="020B0503020204020204" pitchFamily="34" charset="-122"/>
                </a:rPr>
                <a:t>。</a:t>
              </a:r>
              <a:endParaRPr lang="zh-CN" sz="1400" dirty="0">
                <a:solidFill>
                  <a:schemeClr val="tx1">
                    <a:lumMod val="65000"/>
                    <a:lumOff val="35000"/>
                  </a:schemeClr>
                </a:solidFill>
                <a:sym typeface="微软雅黑" panose="020B0503020204020204" pitchFamily="34" charset="-122"/>
              </a:endParaRPr>
            </a:p>
          </p:txBody>
        </p:sp>
      </p:grpSp>
      <p:grpSp>
        <p:nvGrpSpPr>
          <p:cNvPr id="44" name="组合 43"/>
          <p:cNvGrpSpPr/>
          <p:nvPr/>
        </p:nvGrpSpPr>
        <p:grpSpPr>
          <a:xfrm>
            <a:off x="4911768" y="5406241"/>
            <a:ext cx="6253537" cy="763423"/>
            <a:chOff x="4911768" y="5406241"/>
            <a:chExt cx="6253537" cy="763423"/>
          </a:xfrm>
        </p:grpSpPr>
        <p:sp>
          <p:nvSpPr>
            <p:cNvPr id="56" name="矩形 55"/>
            <p:cNvSpPr/>
            <p:nvPr/>
          </p:nvSpPr>
          <p:spPr>
            <a:xfrm>
              <a:off x="4911769" y="5406241"/>
              <a:ext cx="2408441" cy="428625"/>
            </a:xfrm>
            <a:prstGeom prst="rect">
              <a:avLst/>
            </a:prstGeom>
          </p:spPr>
          <p:txBody>
            <a:bodyPr wrap="square" lIns="91431" tIns="45716" rIns="91431" bIns="45716">
              <a:spAutoFit/>
            </a:bodyPr>
            <a:lstStyle/>
            <a:p>
              <a:r>
                <a:rPr lang="zh-CN" altLang="en-US" sz="2200" b="1" dirty="0">
                  <a:solidFill>
                    <a:schemeClr val="tx1">
                      <a:lumMod val="65000"/>
                      <a:lumOff val="35000"/>
                    </a:schemeClr>
                  </a:solidFill>
                  <a:latin typeface="微软雅黑" panose="020B0503020204020204" pitchFamily="34" charset="-122"/>
                  <a:ea typeface="微软雅黑" panose="020B0503020204020204" pitchFamily="34" charset="-122"/>
                </a:rPr>
                <a:t>普通员工</a:t>
              </a:r>
              <a:endParaRPr lang="zh-CN" altLang="en-US" sz="22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57" name="矩形 47"/>
            <p:cNvSpPr>
              <a:spLocks noChangeArrowheads="1"/>
            </p:cNvSpPr>
            <p:nvPr/>
          </p:nvSpPr>
          <p:spPr bwMode="auto">
            <a:xfrm>
              <a:off x="4911768" y="5843274"/>
              <a:ext cx="6253537" cy="326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10000"/>
                </a:lnSpc>
                <a:spcBef>
                  <a:spcPct val="0"/>
                </a:spcBef>
                <a:buNone/>
              </a:pPr>
              <a:r>
                <a:rPr lang="zh-CN" altLang="en-US" sz="1400" dirty="0">
                  <a:solidFill>
                    <a:schemeClr val="tx1">
                      <a:lumMod val="65000"/>
                      <a:lumOff val="35000"/>
                    </a:schemeClr>
                  </a:solidFill>
                  <a:sym typeface="微软雅黑" panose="020B0503020204020204" pitchFamily="34" charset="-122"/>
                </a:rPr>
                <a:t>无敏感数据，无需加密，由于工作需要，需查看其他部门的加密文档。</a:t>
              </a:r>
              <a:endParaRPr lang="zh-CN" altLang="en-US" sz="1400" dirty="0">
                <a:solidFill>
                  <a:schemeClr val="tx1">
                    <a:lumMod val="65000"/>
                    <a:lumOff val="35000"/>
                  </a:schemeClr>
                </a:solidFill>
                <a:sym typeface="微软雅黑" panose="020B0503020204020204" pitchFamily="34" charset="-122"/>
              </a:endParaRPr>
            </a:p>
          </p:txBody>
        </p:sp>
      </p:grpSp>
      <p:sp>
        <p:nvSpPr>
          <p:cNvPr id="9" name="Oval 25"/>
          <p:cNvSpPr/>
          <p:nvPr/>
        </p:nvSpPr>
        <p:spPr>
          <a:xfrm>
            <a:off x="4427724" y="1898084"/>
            <a:ext cx="192723" cy="192723"/>
          </a:xfrm>
          <a:prstGeom prst="ellipse">
            <a:avLst/>
          </a:prstGeom>
          <a:solidFill>
            <a:schemeClr val="bg1">
              <a:lumMod val="95000"/>
            </a:schemeClr>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a:p>
        </p:txBody>
      </p:sp>
      <p:sp>
        <p:nvSpPr>
          <p:cNvPr id="17" name="Oval 35"/>
          <p:cNvSpPr/>
          <p:nvPr/>
        </p:nvSpPr>
        <p:spPr>
          <a:xfrm>
            <a:off x="4427724" y="3178240"/>
            <a:ext cx="192723" cy="192723"/>
          </a:xfrm>
          <a:prstGeom prst="ellipse">
            <a:avLst/>
          </a:prstGeom>
          <a:solidFill>
            <a:schemeClr val="bg1">
              <a:lumMod val="95000"/>
            </a:schemeClr>
          </a:solidFill>
          <a:ln w="285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a:p>
        </p:txBody>
      </p:sp>
      <p:sp>
        <p:nvSpPr>
          <p:cNvPr id="22" name="Oval 51"/>
          <p:cNvSpPr/>
          <p:nvPr/>
        </p:nvSpPr>
        <p:spPr>
          <a:xfrm>
            <a:off x="4427724" y="4458395"/>
            <a:ext cx="192723" cy="192723"/>
          </a:xfrm>
          <a:prstGeom prst="ellipse">
            <a:avLst/>
          </a:prstGeom>
          <a:solidFill>
            <a:schemeClr val="bg1">
              <a:lumMod val="95000"/>
            </a:schemeClr>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a:p>
        </p:txBody>
      </p:sp>
      <p:sp>
        <p:nvSpPr>
          <p:cNvPr id="27" name="Oval 64"/>
          <p:cNvSpPr/>
          <p:nvPr/>
        </p:nvSpPr>
        <p:spPr>
          <a:xfrm>
            <a:off x="4427724" y="5738551"/>
            <a:ext cx="192723" cy="192723"/>
          </a:xfrm>
          <a:prstGeom prst="ellipse">
            <a:avLst/>
          </a:prstGeom>
          <a:solidFill>
            <a:schemeClr val="bg1">
              <a:lumMod val="95000"/>
            </a:schemeClr>
          </a:solidFill>
          <a:ln w="285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a:p>
        </p:txBody>
      </p:sp>
      <p:grpSp>
        <p:nvGrpSpPr>
          <p:cNvPr id="5" name="Group 30"/>
          <p:cNvGrpSpPr/>
          <p:nvPr/>
        </p:nvGrpSpPr>
        <p:grpSpPr>
          <a:xfrm>
            <a:off x="1329055" y="1508760"/>
            <a:ext cx="3098165" cy="971550"/>
            <a:chOff x="1231550" y="1255634"/>
            <a:chExt cx="2430618" cy="762001"/>
          </a:xfrm>
        </p:grpSpPr>
        <p:sp>
          <p:nvSpPr>
            <p:cNvPr id="6" name="Flowchart: Off-page Connector 22"/>
            <p:cNvSpPr/>
            <p:nvPr/>
          </p:nvSpPr>
          <p:spPr>
            <a:xfrm rot="16200000">
              <a:off x="1829116" y="830137"/>
              <a:ext cx="762000" cy="1612995"/>
            </a:xfrm>
            <a:prstGeom prst="flowChartOffpageConnector">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endParaRPr lang="en-US" sz="5865" dirty="0"/>
            </a:p>
          </p:txBody>
        </p:sp>
        <p:sp>
          <p:nvSpPr>
            <p:cNvPr id="7" name="Round Same Side Corner Rectangle 23"/>
            <p:cNvSpPr/>
            <p:nvPr/>
          </p:nvSpPr>
          <p:spPr>
            <a:xfrm rot="16200000">
              <a:off x="1080978" y="1406206"/>
              <a:ext cx="762001" cy="460857"/>
            </a:xfrm>
            <a:prstGeom prst="round2Same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sz="2800" dirty="0">
                  <a:solidFill>
                    <a:schemeClr val="bg1">
                      <a:lumMod val="50000"/>
                      <a:lumOff val="50000"/>
                    </a:schemeClr>
                  </a:solidFill>
                  <a:latin typeface="Impact" panose="020B0806030902050204" pitchFamily="34" charset="0"/>
                </a:rPr>
                <a:t>01</a:t>
              </a:r>
              <a:endParaRPr lang="en-US" sz="2800" dirty="0">
                <a:solidFill>
                  <a:schemeClr val="bg1">
                    <a:lumMod val="50000"/>
                    <a:lumOff val="50000"/>
                  </a:schemeClr>
                </a:solidFill>
                <a:latin typeface="Impact" panose="020B0806030902050204" pitchFamily="34" charset="0"/>
              </a:endParaRPr>
            </a:p>
          </p:txBody>
        </p:sp>
        <p:cxnSp>
          <p:nvCxnSpPr>
            <p:cNvPr id="8" name="Straight Connector 24"/>
            <p:cNvCxnSpPr>
              <a:endCxn id="9" idx="2"/>
            </p:cNvCxnSpPr>
            <p:nvPr/>
          </p:nvCxnSpPr>
          <p:spPr>
            <a:xfrm flipV="1">
              <a:off x="2991445" y="1636635"/>
              <a:ext cx="670723" cy="2"/>
            </a:xfrm>
            <a:prstGeom prst="line">
              <a:avLst/>
            </a:prstGeom>
            <a:ln w="19050">
              <a:solidFill>
                <a:schemeClr val="accent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 name="Group 40"/>
          <p:cNvGrpSpPr/>
          <p:nvPr/>
        </p:nvGrpSpPr>
        <p:grpSpPr>
          <a:xfrm>
            <a:off x="1326515" y="4069080"/>
            <a:ext cx="3100705" cy="971550"/>
            <a:chOff x="1229546" y="1255634"/>
            <a:chExt cx="2432622" cy="762002"/>
          </a:xfrm>
        </p:grpSpPr>
        <p:sp>
          <p:nvSpPr>
            <p:cNvPr id="19" name="Flowchart: Off-page Connector 47"/>
            <p:cNvSpPr/>
            <p:nvPr/>
          </p:nvSpPr>
          <p:spPr>
            <a:xfrm rot="16200000">
              <a:off x="1829116" y="830138"/>
              <a:ext cx="762000" cy="1612995"/>
            </a:xfrm>
            <a:prstGeom prst="flowChartOffpageConnector">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endParaRPr lang="en-US" sz="3600" dirty="0">
                <a:solidFill>
                  <a:schemeClr val="bg1"/>
                </a:solidFill>
                <a:latin typeface="Impact" panose="020B0806030902050204" pitchFamily="34" charset="0"/>
              </a:endParaRPr>
            </a:p>
          </p:txBody>
        </p:sp>
        <p:sp>
          <p:nvSpPr>
            <p:cNvPr id="20" name="Round Same Side Corner Rectangle 49"/>
            <p:cNvSpPr/>
            <p:nvPr/>
          </p:nvSpPr>
          <p:spPr>
            <a:xfrm rot="16200000">
              <a:off x="1078974" y="1406206"/>
              <a:ext cx="762001" cy="460857"/>
            </a:xfrm>
            <a:prstGeom prst="round2Same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sz="2800" dirty="0">
                  <a:solidFill>
                    <a:schemeClr val="bg1">
                      <a:lumMod val="50000"/>
                      <a:lumOff val="50000"/>
                    </a:schemeClr>
                  </a:solidFill>
                  <a:latin typeface="Impact" panose="020B0806030902050204" pitchFamily="34" charset="0"/>
                </a:rPr>
                <a:t>03</a:t>
              </a:r>
              <a:endParaRPr lang="en-US" sz="2800" dirty="0">
                <a:solidFill>
                  <a:schemeClr val="bg1">
                    <a:lumMod val="50000"/>
                    <a:lumOff val="50000"/>
                  </a:schemeClr>
                </a:solidFill>
                <a:latin typeface="Impact" panose="020B0806030902050204" pitchFamily="34" charset="0"/>
              </a:endParaRPr>
            </a:p>
          </p:txBody>
        </p:sp>
        <p:cxnSp>
          <p:nvCxnSpPr>
            <p:cNvPr id="21" name="Straight Connector 50"/>
            <p:cNvCxnSpPr>
              <a:endCxn id="22" idx="2"/>
            </p:cNvCxnSpPr>
            <p:nvPr/>
          </p:nvCxnSpPr>
          <p:spPr>
            <a:xfrm>
              <a:off x="2991444" y="1636635"/>
              <a:ext cx="670724" cy="1"/>
            </a:xfrm>
            <a:prstGeom prst="line">
              <a:avLst/>
            </a:prstGeom>
            <a:ln w="19050">
              <a:solidFill>
                <a:schemeClr val="accent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 name="Group 31"/>
          <p:cNvGrpSpPr/>
          <p:nvPr/>
        </p:nvGrpSpPr>
        <p:grpSpPr>
          <a:xfrm>
            <a:off x="1329055" y="2788920"/>
            <a:ext cx="3098165" cy="971550"/>
            <a:chOff x="1231549" y="1255634"/>
            <a:chExt cx="2430616" cy="762002"/>
          </a:xfrm>
        </p:grpSpPr>
        <p:sp>
          <p:nvSpPr>
            <p:cNvPr id="14" name="Flowchart: Off-page Connector 32"/>
            <p:cNvSpPr/>
            <p:nvPr/>
          </p:nvSpPr>
          <p:spPr>
            <a:xfrm rot="16200000">
              <a:off x="1829116" y="830138"/>
              <a:ext cx="762000" cy="1612995"/>
            </a:xfrm>
            <a:prstGeom prst="flowChartOffpageConnector">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endParaRPr lang="en-US" sz="3600" dirty="0">
                <a:solidFill>
                  <a:schemeClr val="bg1"/>
                </a:solidFill>
                <a:latin typeface="Impact" panose="020B0806030902050204" pitchFamily="34" charset="0"/>
              </a:endParaRPr>
            </a:p>
          </p:txBody>
        </p:sp>
        <p:sp>
          <p:nvSpPr>
            <p:cNvPr id="15" name="Round Same Side Corner Rectangle 33"/>
            <p:cNvSpPr/>
            <p:nvPr/>
          </p:nvSpPr>
          <p:spPr>
            <a:xfrm rot="16200000">
              <a:off x="1080977" y="1406206"/>
              <a:ext cx="762001" cy="460857"/>
            </a:xfrm>
            <a:prstGeom prst="round2Same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sz="2800" dirty="0">
                  <a:solidFill>
                    <a:schemeClr val="bg1">
                      <a:lumMod val="50000"/>
                      <a:lumOff val="50000"/>
                    </a:schemeClr>
                  </a:solidFill>
                  <a:latin typeface="Impact" panose="020B0806030902050204" pitchFamily="34" charset="0"/>
                </a:rPr>
                <a:t>02</a:t>
              </a:r>
              <a:endParaRPr lang="en-US" sz="2800" dirty="0">
                <a:solidFill>
                  <a:schemeClr val="bg1">
                    <a:lumMod val="50000"/>
                    <a:lumOff val="50000"/>
                  </a:schemeClr>
                </a:solidFill>
                <a:latin typeface="Impact" panose="020B0806030902050204" pitchFamily="34" charset="0"/>
              </a:endParaRPr>
            </a:p>
          </p:txBody>
        </p:sp>
        <p:cxnSp>
          <p:nvCxnSpPr>
            <p:cNvPr id="16" name="Straight Connector 34"/>
            <p:cNvCxnSpPr>
              <a:endCxn id="17" idx="2"/>
            </p:cNvCxnSpPr>
            <p:nvPr/>
          </p:nvCxnSpPr>
          <p:spPr>
            <a:xfrm>
              <a:off x="2991446" y="1636635"/>
              <a:ext cx="670719" cy="1"/>
            </a:xfrm>
            <a:prstGeom prst="line">
              <a:avLst/>
            </a:prstGeom>
            <a:ln w="1905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grpSp>
      <p:grpSp>
        <p:nvGrpSpPr>
          <p:cNvPr id="23" name="Group 56"/>
          <p:cNvGrpSpPr/>
          <p:nvPr/>
        </p:nvGrpSpPr>
        <p:grpSpPr>
          <a:xfrm>
            <a:off x="1326515" y="5349240"/>
            <a:ext cx="3100705" cy="971550"/>
            <a:chOff x="1229545" y="1255634"/>
            <a:chExt cx="2432620" cy="762002"/>
          </a:xfrm>
        </p:grpSpPr>
        <p:sp>
          <p:nvSpPr>
            <p:cNvPr id="24" name="Flowchart: Off-page Connector 59"/>
            <p:cNvSpPr/>
            <p:nvPr/>
          </p:nvSpPr>
          <p:spPr>
            <a:xfrm rot="16200000">
              <a:off x="1829116" y="830138"/>
              <a:ext cx="762000" cy="1612995"/>
            </a:xfrm>
            <a:prstGeom prst="flowChartOffpageConnector">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endParaRPr lang="en-US" sz="3600" dirty="0">
                <a:solidFill>
                  <a:schemeClr val="bg1"/>
                </a:solidFill>
                <a:latin typeface="Impact" panose="020B0806030902050204" pitchFamily="34" charset="0"/>
              </a:endParaRPr>
            </a:p>
          </p:txBody>
        </p:sp>
        <p:sp>
          <p:nvSpPr>
            <p:cNvPr id="25" name="Round Same Side Corner Rectangle 61"/>
            <p:cNvSpPr/>
            <p:nvPr/>
          </p:nvSpPr>
          <p:spPr>
            <a:xfrm rot="16200000">
              <a:off x="1078973" y="1406206"/>
              <a:ext cx="762001" cy="460857"/>
            </a:xfrm>
            <a:prstGeom prst="round2Same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sz="2800" dirty="0">
                  <a:solidFill>
                    <a:schemeClr val="bg1">
                      <a:lumMod val="50000"/>
                      <a:lumOff val="50000"/>
                    </a:schemeClr>
                  </a:solidFill>
                  <a:latin typeface="Impact" panose="020B0806030902050204" pitchFamily="34" charset="0"/>
                </a:rPr>
                <a:t>04</a:t>
              </a:r>
              <a:endParaRPr lang="en-US" sz="2800" dirty="0">
                <a:solidFill>
                  <a:schemeClr val="bg1">
                    <a:lumMod val="50000"/>
                    <a:lumOff val="50000"/>
                  </a:schemeClr>
                </a:solidFill>
                <a:latin typeface="Impact" panose="020B0806030902050204" pitchFamily="34" charset="0"/>
              </a:endParaRPr>
            </a:p>
          </p:txBody>
        </p:sp>
        <p:cxnSp>
          <p:nvCxnSpPr>
            <p:cNvPr id="26" name="Straight Connector 63"/>
            <p:cNvCxnSpPr>
              <a:endCxn id="27" idx="2"/>
            </p:cNvCxnSpPr>
            <p:nvPr/>
          </p:nvCxnSpPr>
          <p:spPr>
            <a:xfrm>
              <a:off x="2991446" y="1636635"/>
              <a:ext cx="670719" cy="1"/>
            </a:xfrm>
            <a:prstGeom prst="line">
              <a:avLst/>
            </a:prstGeom>
            <a:ln w="1905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10" name="文本框 9"/>
          <p:cNvSpPr txBox="1"/>
          <p:nvPr/>
        </p:nvSpPr>
        <p:spPr>
          <a:xfrm>
            <a:off x="2315845" y="1736090"/>
            <a:ext cx="675005" cy="586105"/>
          </a:xfrm>
          <a:prstGeom prst="rect">
            <a:avLst/>
          </a:prstGeom>
          <a:noFill/>
        </p:spPr>
        <p:txBody>
          <a:bodyPr vert="eaVert" wrap="square" rtlCol="0">
            <a:spAutoFit/>
          </a:bodyPr>
          <a:lstStyle/>
          <a:p>
            <a:r>
              <a:rPr lang="zh-CN" altLang="en-US" sz="3200" b="1">
                <a:solidFill>
                  <a:schemeClr val="bg1"/>
                </a:solidFill>
                <a:latin typeface="微软雅黑" panose="020B0503020204020204" pitchFamily="34" charset="-122"/>
                <a:ea typeface="微软雅黑" panose="020B0503020204020204" pitchFamily="34" charset="-122"/>
              </a:rPr>
              <a:t>应</a:t>
            </a:r>
            <a:endParaRPr lang="zh-CN" altLang="en-US" sz="3200" b="1">
              <a:solidFill>
                <a:schemeClr val="bg1"/>
              </a:solidFill>
              <a:latin typeface="微软雅黑" panose="020B0503020204020204" pitchFamily="34" charset="-122"/>
              <a:ea typeface="微软雅黑" panose="020B0503020204020204" pitchFamily="34" charset="-122"/>
            </a:endParaRPr>
          </a:p>
        </p:txBody>
      </p:sp>
      <p:sp>
        <p:nvSpPr>
          <p:cNvPr id="11" name="文本框 10"/>
          <p:cNvSpPr txBox="1"/>
          <p:nvPr/>
        </p:nvSpPr>
        <p:spPr>
          <a:xfrm>
            <a:off x="2315845" y="3009900"/>
            <a:ext cx="675005" cy="586105"/>
          </a:xfrm>
          <a:prstGeom prst="rect">
            <a:avLst/>
          </a:prstGeom>
          <a:noFill/>
        </p:spPr>
        <p:txBody>
          <a:bodyPr vert="eaVert" wrap="square" rtlCol="0">
            <a:spAutoFit/>
          </a:bodyPr>
          <a:lstStyle/>
          <a:p>
            <a:r>
              <a:rPr lang="zh-CN" altLang="en-US" sz="3200" b="1">
                <a:solidFill>
                  <a:schemeClr val="bg1"/>
                </a:solidFill>
                <a:latin typeface="微软雅黑" panose="020B0503020204020204" pitchFamily="34" charset="-122"/>
                <a:ea typeface="微软雅黑" panose="020B0503020204020204" pitchFamily="34" charset="-122"/>
              </a:rPr>
              <a:t>用</a:t>
            </a:r>
            <a:endParaRPr lang="zh-CN" altLang="en-US" sz="3200" b="1">
              <a:solidFill>
                <a:schemeClr val="bg1"/>
              </a:solidFill>
              <a:latin typeface="微软雅黑" panose="020B0503020204020204" pitchFamily="34" charset="-122"/>
              <a:ea typeface="微软雅黑" panose="020B0503020204020204" pitchFamily="34" charset="-122"/>
            </a:endParaRPr>
          </a:p>
        </p:txBody>
      </p:sp>
      <p:sp>
        <p:nvSpPr>
          <p:cNvPr id="12" name="文本框 11"/>
          <p:cNvSpPr txBox="1"/>
          <p:nvPr/>
        </p:nvSpPr>
        <p:spPr>
          <a:xfrm>
            <a:off x="2315845" y="4262120"/>
            <a:ext cx="675005" cy="586105"/>
          </a:xfrm>
          <a:prstGeom prst="rect">
            <a:avLst/>
          </a:prstGeom>
          <a:noFill/>
        </p:spPr>
        <p:txBody>
          <a:bodyPr vert="eaVert" wrap="square" rtlCol="0">
            <a:spAutoFit/>
          </a:bodyPr>
          <a:lstStyle/>
          <a:p>
            <a:r>
              <a:rPr lang="zh-CN" altLang="en-US" sz="3200" b="1">
                <a:solidFill>
                  <a:schemeClr val="bg1"/>
                </a:solidFill>
                <a:latin typeface="微软雅黑" panose="020B0503020204020204" pitchFamily="34" charset="-122"/>
                <a:ea typeface="微软雅黑" panose="020B0503020204020204" pitchFamily="34" charset="-122"/>
              </a:rPr>
              <a:t>需</a:t>
            </a:r>
            <a:endParaRPr lang="zh-CN" altLang="en-US" sz="3200" b="1">
              <a:solidFill>
                <a:schemeClr val="bg1"/>
              </a:solidFill>
              <a:latin typeface="微软雅黑" panose="020B0503020204020204" pitchFamily="34" charset="-122"/>
              <a:ea typeface="微软雅黑" panose="020B0503020204020204" pitchFamily="34" charset="-122"/>
            </a:endParaRPr>
          </a:p>
        </p:txBody>
      </p:sp>
      <p:sp>
        <p:nvSpPr>
          <p:cNvPr id="28" name="文本框 27"/>
          <p:cNvSpPr txBox="1"/>
          <p:nvPr/>
        </p:nvSpPr>
        <p:spPr>
          <a:xfrm>
            <a:off x="2331720" y="5583555"/>
            <a:ext cx="675005" cy="586105"/>
          </a:xfrm>
          <a:prstGeom prst="rect">
            <a:avLst/>
          </a:prstGeom>
          <a:noFill/>
        </p:spPr>
        <p:txBody>
          <a:bodyPr vert="eaVert" wrap="square" rtlCol="0">
            <a:spAutoFit/>
          </a:bodyPr>
          <a:lstStyle/>
          <a:p>
            <a:r>
              <a:rPr lang="zh-CN" altLang="en-US" sz="3200" b="1">
                <a:solidFill>
                  <a:schemeClr val="bg1"/>
                </a:solidFill>
                <a:latin typeface="微软雅黑" panose="020B0503020204020204" pitchFamily="34" charset="-122"/>
                <a:ea typeface="微软雅黑" panose="020B0503020204020204" pitchFamily="34" charset="-122"/>
              </a:rPr>
              <a:t>求</a:t>
            </a:r>
            <a:endParaRPr lang="zh-CN" altLang="en-US" sz="3200" b="1">
              <a:solidFill>
                <a:schemeClr val="bg1"/>
              </a:solidFill>
              <a:latin typeface="微软雅黑" panose="020B0503020204020204" pitchFamily="34" charset="-122"/>
              <a:ea typeface="微软雅黑" panose="020B0503020204020204" pitchFamily="34" charset="-122"/>
            </a:endParaRPr>
          </a:p>
        </p:txBody>
      </p:sp>
      <p:pic>
        <p:nvPicPr>
          <p:cNvPr id="3" name="图片 2" descr="销掌门-透明背景-logo"/>
          <p:cNvPicPr>
            <a:picLocks noChangeAspect="1"/>
          </p:cNvPicPr>
          <p:nvPr/>
        </p:nvPicPr>
        <p:blipFill>
          <a:blip r:embed="rId1" cstate="print"/>
          <a:stretch>
            <a:fillRect/>
          </a:stretch>
        </p:blipFill>
        <p:spPr>
          <a:xfrm>
            <a:off x="10789920" y="167005"/>
            <a:ext cx="1132205" cy="82931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advClick="0" advTm="0">
        <p:push dir="r"/>
      </p:transition>
    </mc:Choice>
    <mc:Fallback>
      <p:transition spd="slow" advClick="0" advTm="0">
        <p:push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2"/>
                                        </p:tgtEl>
                                        <p:attrNameLst>
                                          <p:attrName>style.visibility</p:attrName>
                                        </p:attrNameLst>
                                      </p:cBhvr>
                                      <p:to>
                                        <p:strVal val="visible"/>
                                      </p:to>
                                    </p:set>
                                    <p:animEffect transition="in" filter="wipe(left)">
                                      <p:cBhvr>
                                        <p:cTn id="7" dur="500"/>
                                        <p:tgtEl>
                                          <p:spTgt spid="10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03"/>
                                        </p:tgtEl>
                                        <p:attrNameLst>
                                          <p:attrName>style.visibility</p:attrName>
                                        </p:attrNameLst>
                                      </p:cBhvr>
                                      <p:to>
                                        <p:strVal val="visible"/>
                                      </p:to>
                                    </p:set>
                                    <p:animEffect transition="in" filter="wipe(left)">
                                      <p:cBhvr>
                                        <p:cTn id="11" dur="500"/>
                                        <p:tgtEl>
                                          <p:spTgt spid="10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left)">
                                      <p:cBhvr>
                                        <p:cTn id="16" dur="500"/>
                                        <p:tgtEl>
                                          <p:spTgt spid="5"/>
                                        </p:tgtEl>
                                      </p:cBhvr>
                                    </p:animEffect>
                                  </p:childTnLst>
                                </p:cTn>
                              </p:par>
                            </p:childTnLst>
                          </p:cTn>
                        </p:par>
                        <p:par>
                          <p:cTn id="17" fill="hold">
                            <p:stCondLst>
                              <p:cond delay="500"/>
                            </p:stCondLst>
                            <p:childTnLst>
                              <p:par>
                                <p:cTn id="18" presetID="1" presetClass="entr" presetSubtype="0" fill="hold" grpId="0" nodeType="afterEffect">
                                  <p:stCondLst>
                                    <p:cond delay="0"/>
                                  </p:stCondLst>
                                  <p:childTnLst>
                                    <p:set>
                                      <p:cBhvr>
                                        <p:cTn id="19" dur="1" fill="hold">
                                          <p:stCondLst>
                                            <p:cond delay="0"/>
                                          </p:stCondLst>
                                        </p:cTn>
                                        <p:tgtEl>
                                          <p:spTgt spid="9"/>
                                        </p:tgtEl>
                                        <p:attrNameLst>
                                          <p:attrName>style.visibility</p:attrName>
                                        </p:attrNameLst>
                                      </p:cBhvr>
                                      <p:to>
                                        <p:strVal val="visible"/>
                                      </p:to>
                                    </p:set>
                                  </p:childTnLst>
                                </p:cTn>
                              </p:par>
                            </p:childTnLst>
                          </p:cTn>
                        </p:par>
                        <p:par>
                          <p:cTn id="20" fill="hold">
                            <p:stCondLst>
                              <p:cond delay="500"/>
                            </p:stCondLst>
                            <p:childTnLst>
                              <p:par>
                                <p:cTn id="21" presetID="2" presetClass="entr" presetSubtype="2" fill="hold" nodeType="afterEffect">
                                  <p:stCondLst>
                                    <p:cond delay="0"/>
                                  </p:stCondLst>
                                  <p:childTnLst>
                                    <p:set>
                                      <p:cBhvr>
                                        <p:cTn id="22" dur="1" fill="hold">
                                          <p:stCondLst>
                                            <p:cond delay="0"/>
                                          </p:stCondLst>
                                        </p:cTn>
                                        <p:tgtEl>
                                          <p:spTgt spid="41"/>
                                        </p:tgtEl>
                                        <p:attrNameLst>
                                          <p:attrName>style.visibility</p:attrName>
                                        </p:attrNameLst>
                                      </p:cBhvr>
                                      <p:to>
                                        <p:strVal val="visible"/>
                                      </p:to>
                                    </p:set>
                                    <p:anim calcmode="lin" valueType="num">
                                      <p:cBhvr additive="base">
                                        <p:cTn id="23" dur="500" fill="hold"/>
                                        <p:tgtEl>
                                          <p:spTgt spid="41"/>
                                        </p:tgtEl>
                                        <p:attrNameLst>
                                          <p:attrName>ppt_x</p:attrName>
                                        </p:attrNameLst>
                                      </p:cBhvr>
                                      <p:tavLst>
                                        <p:tav tm="0">
                                          <p:val>
                                            <p:strVal val="1+#ppt_w/2"/>
                                          </p:val>
                                        </p:tav>
                                        <p:tav tm="100000">
                                          <p:val>
                                            <p:strVal val="#ppt_x"/>
                                          </p:val>
                                        </p:tav>
                                      </p:tavLst>
                                    </p:anim>
                                    <p:anim calcmode="lin" valueType="num">
                                      <p:cBhvr additive="base">
                                        <p:cTn id="24" dur="500" fill="hold"/>
                                        <p:tgtEl>
                                          <p:spTgt spid="41"/>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left)">
                                      <p:cBhvr>
                                        <p:cTn id="29" dur="500"/>
                                        <p:tgtEl>
                                          <p:spTgt spid="13"/>
                                        </p:tgtEl>
                                      </p:cBhvr>
                                    </p:animEffect>
                                  </p:childTnLst>
                                </p:cTn>
                              </p:par>
                            </p:childTnLst>
                          </p:cTn>
                        </p:par>
                        <p:par>
                          <p:cTn id="30" fill="hold">
                            <p:stCondLst>
                              <p:cond delay="500"/>
                            </p:stCondLst>
                            <p:childTnLst>
                              <p:par>
                                <p:cTn id="31" presetID="1" presetClass="entr" presetSubtype="0" fill="hold" grpId="0" nodeType="after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childTnLst>
                          </p:cTn>
                        </p:par>
                        <p:par>
                          <p:cTn id="33" fill="hold">
                            <p:stCondLst>
                              <p:cond delay="500"/>
                            </p:stCondLst>
                            <p:childTnLst>
                              <p:par>
                                <p:cTn id="34" presetID="2" presetClass="entr" presetSubtype="2" fill="hold" nodeType="afterEffect">
                                  <p:stCondLst>
                                    <p:cond delay="0"/>
                                  </p:stCondLst>
                                  <p:childTnLst>
                                    <p:set>
                                      <p:cBhvr>
                                        <p:cTn id="35" dur="1" fill="hold">
                                          <p:stCondLst>
                                            <p:cond delay="0"/>
                                          </p:stCondLst>
                                        </p:cTn>
                                        <p:tgtEl>
                                          <p:spTgt spid="42"/>
                                        </p:tgtEl>
                                        <p:attrNameLst>
                                          <p:attrName>style.visibility</p:attrName>
                                        </p:attrNameLst>
                                      </p:cBhvr>
                                      <p:to>
                                        <p:strVal val="visible"/>
                                      </p:to>
                                    </p:set>
                                    <p:anim calcmode="lin" valueType="num">
                                      <p:cBhvr additive="base">
                                        <p:cTn id="36" dur="500" fill="hold"/>
                                        <p:tgtEl>
                                          <p:spTgt spid="42"/>
                                        </p:tgtEl>
                                        <p:attrNameLst>
                                          <p:attrName>ppt_x</p:attrName>
                                        </p:attrNameLst>
                                      </p:cBhvr>
                                      <p:tavLst>
                                        <p:tav tm="0">
                                          <p:val>
                                            <p:strVal val="1+#ppt_w/2"/>
                                          </p:val>
                                        </p:tav>
                                        <p:tav tm="100000">
                                          <p:val>
                                            <p:strVal val="#ppt_x"/>
                                          </p:val>
                                        </p:tav>
                                      </p:tavLst>
                                    </p:anim>
                                    <p:anim calcmode="lin" valueType="num">
                                      <p:cBhvr additive="base">
                                        <p:cTn id="37" dur="500" fill="hold"/>
                                        <p:tgtEl>
                                          <p:spTgt spid="42"/>
                                        </p:tgtEl>
                                        <p:attrNameLst>
                                          <p:attrName>ppt_y</p:attrName>
                                        </p:attrNameLst>
                                      </p:cBhvr>
                                      <p:tavLst>
                                        <p:tav tm="0">
                                          <p:val>
                                            <p:strVal val="#ppt_y"/>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wipe(left)">
                                      <p:cBhvr>
                                        <p:cTn id="42" dur="500"/>
                                        <p:tgtEl>
                                          <p:spTgt spid="18"/>
                                        </p:tgtEl>
                                      </p:cBhvr>
                                    </p:animEffect>
                                  </p:childTnLst>
                                </p:cTn>
                              </p:par>
                            </p:childTnLst>
                          </p:cTn>
                        </p:par>
                        <p:par>
                          <p:cTn id="43" fill="hold">
                            <p:stCondLst>
                              <p:cond delay="500"/>
                            </p:stCondLst>
                            <p:childTnLst>
                              <p:par>
                                <p:cTn id="44" presetID="1" presetClass="entr" presetSubtype="0" fill="hold" grpId="0" nodeType="afterEffect">
                                  <p:stCondLst>
                                    <p:cond delay="0"/>
                                  </p:stCondLst>
                                  <p:childTnLst>
                                    <p:set>
                                      <p:cBhvr>
                                        <p:cTn id="45" dur="1" fill="hold">
                                          <p:stCondLst>
                                            <p:cond delay="0"/>
                                          </p:stCondLst>
                                        </p:cTn>
                                        <p:tgtEl>
                                          <p:spTgt spid="22"/>
                                        </p:tgtEl>
                                        <p:attrNameLst>
                                          <p:attrName>style.visibility</p:attrName>
                                        </p:attrNameLst>
                                      </p:cBhvr>
                                      <p:to>
                                        <p:strVal val="visible"/>
                                      </p:to>
                                    </p:set>
                                  </p:childTnLst>
                                </p:cTn>
                              </p:par>
                            </p:childTnLst>
                          </p:cTn>
                        </p:par>
                        <p:par>
                          <p:cTn id="46" fill="hold">
                            <p:stCondLst>
                              <p:cond delay="500"/>
                            </p:stCondLst>
                            <p:childTnLst>
                              <p:par>
                                <p:cTn id="47" presetID="2" presetClass="entr" presetSubtype="2" fill="hold" nodeType="afterEffect">
                                  <p:stCondLst>
                                    <p:cond delay="0"/>
                                  </p:stCondLst>
                                  <p:childTnLst>
                                    <p:set>
                                      <p:cBhvr>
                                        <p:cTn id="48" dur="1" fill="hold">
                                          <p:stCondLst>
                                            <p:cond delay="0"/>
                                          </p:stCondLst>
                                        </p:cTn>
                                        <p:tgtEl>
                                          <p:spTgt spid="43"/>
                                        </p:tgtEl>
                                        <p:attrNameLst>
                                          <p:attrName>style.visibility</p:attrName>
                                        </p:attrNameLst>
                                      </p:cBhvr>
                                      <p:to>
                                        <p:strVal val="visible"/>
                                      </p:to>
                                    </p:set>
                                    <p:anim calcmode="lin" valueType="num">
                                      <p:cBhvr additive="base">
                                        <p:cTn id="49" dur="500" fill="hold"/>
                                        <p:tgtEl>
                                          <p:spTgt spid="43"/>
                                        </p:tgtEl>
                                        <p:attrNameLst>
                                          <p:attrName>ppt_x</p:attrName>
                                        </p:attrNameLst>
                                      </p:cBhvr>
                                      <p:tavLst>
                                        <p:tav tm="0">
                                          <p:val>
                                            <p:strVal val="1+#ppt_w/2"/>
                                          </p:val>
                                        </p:tav>
                                        <p:tav tm="100000">
                                          <p:val>
                                            <p:strVal val="#ppt_x"/>
                                          </p:val>
                                        </p:tav>
                                      </p:tavLst>
                                    </p:anim>
                                    <p:anim calcmode="lin" valueType="num">
                                      <p:cBhvr additive="base">
                                        <p:cTn id="50" dur="500" fill="hold"/>
                                        <p:tgtEl>
                                          <p:spTgt spid="43"/>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nodeType="clickEffect">
                                  <p:stCondLst>
                                    <p:cond delay="0"/>
                                  </p:stCondLst>
                                  <p:childTnLst>
                                    <p:set>
                                      <p:cBhvr>
                                        <p:cTn id="54" dur="1" fill="hold">
                                          <p:stCondLst>
                                            <p:cond delay="0"/>
                                          </p:stCondLst>
                                        </p:cTn>
                                        <p:tgtEl>
                                          <p:spTgt spid="23"/>
                                        </p:tgtEl>
                                        <p:attrNameLst>
                                          <p:attrName>style.visibility</p:attrName>
                                        </p:attrNameLst>
                                      </p:cBhvr>
                                      <p:to>
                                        <p:strVal val="visible"/>
                                      </p:to>
                                    </p:set>
                                    <p:animEffect transition="in" filter="wipe(left)">
                                      <p:cBhvr>
                                        <p:cTn id="55" dur="500"/>
                                        <p:tgtEl>
                                          <p:spTgt spid="23"/>
                                        </p:tgtEl>
                                      </p:cBhvr>
                                    </p:animEffect>
                                  </p:childTnLst>
                                </p:cTn>
                              </p:par>
                            </p:childTnLst>
                          </p:cTn>
                        </p:par>
                        <p:par>
                          <p:cTn id="56" fill="hold">
                            <p:stCondLst>
                              <p:cond delay="500"/>
                            </p:stCondLst>
                            <p:childTnLst>
                              <p:par>
                                <p:cTn id="57" presetID="1" presetClass="entr" presetSubtype="0" fill="hold" grpId="0" nodeType="afterEffect">
                                  <p:stCondLst>
                                    <p:cond delay="0"/>
                                  </p:stCondLst>
                                  <p:childTnLst>
                                    <p:set>
                                      <p:cBhvr>
                                        <p:cTn id="58" dur="1" fill="hold">
                                          <p:stCondLst>
                                            <p:cond delay="0"/>
                                          </p:stCondLst>
                                        </p:cTn>
                                        <p:tgtEl>
                                          <p:spTgt spid="27"/>
                                        </p:tgtEl>
                                        <p:attrNameLst>
                                          <p:attrName>style.visibility</p:attrName>
                                        </p:attrNameLst>
                                      </p:cBhvr>
                                      <p:to>
                                        <p:strVal val="visible"/>
                                      </p:to>
                                    </p:set>
                                  </p:childTnLst>
                                </p:cTn>
                              </p:par>
                            </p:childTnLst>
                          </p:cTn>
                        </p:par>
                        <p:par>
                          <p:cTn id="59" fill="hold">
                            <p:stCondLst>
                              <p:cond delay="500"/>
                            </p:stCondLst>
                            <p:childTnLst>
                              <p:par>
                                <p:cTn id="60" presetID="2" presetClass="entr" presetSubtype="2" fill="hold" nodeType="afterEffect">
                                  <p:stCondLst>
                                    <p:cond delay="0"/>
                                  </p:stCondLst>
                                  <p:childTnLst>
                                    <p:set>
                                      <p:cBhvr>
                                        <p:cTn id="61" dur="1" fill="hold">
                                          <p:stCondLst>
                                            <p:cond delay="0"/>
                                          </p:stCondLst>
                                        </p:cTn>
                                        <p:tgtEl>
                                          <p:spTgt spid="44"/>
                                        </p:tgtEl>
                                        <p:attrNameLst>
                                          <p:attrName>style.visibility</p:attrName>
                                        </p:attrNameLst>
                                      </p:cBhvr>
                                      <p:to>
                                        <p:strVal val="visible"/>
                                      </p:to>
                                    </p:set>
                                    <p:anim calcmode="lin" valueType="num">
                                      <p:cBhvr additive="base">
                                        <p:cTn id="62" dur="500" fill="hold"/>
                                        <p:tgtEl>
                                          <p:spTgt spid="44"/>
                                        </p:tgtEl>
                                        <p:attrNameLst>
                                          <p:attrName>ppt_x</p:attrName>
                                        </p:attrNameLst>
                                      </p:cBhvr>
                                      <p:tavLst>
                                        <p:tav tm="0">
                                          <p:val>
                                            <p:strVal val="1+#ppt_w/2"/>
                                          </p:val>
                                        </p:tav>
                                        <p:tav tm="100000">
                                          <p:val>
                                            <p:strVal val="#ppt_x"/>
                                          </p:val>
                                        </p:tav>
                                      </p:tavLst>
                                    </p:anim>
                                    <p:anim calcmode="lin" valueType="num">
                                      <p:cBhvr additive="base">
                                        <p:cTn id="63" dur="500" fill="hold"/>
                                        <p:tgtEl>
                                          <p:spTgt spid="44"/>
                                        </p:tgtEl>
                                        <p:attrNameLst>
                                          <p:attrName>ppt_y</p:attrName>
                                        </p:attrNameLst>
                                      </p:cBhvr>
                                      <p:tavLst>
                                        <p:tav tm="0">
                                          <p:val>
                                            <p:strVal val="#ppt_y"/>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2" presetClass="entr" presetSubtype="4" fill="hold" grpId="0" nodeType="clickEffect">
                                  <p:stCondLst>
                                    <p:cond delay="0"/>
                                  </p:stCondLst>
                                  <p:childTnLst>
                                    <p:set>
                                      <p:cBhvr>
                                        <p:cTn id="67" dur="1" fill="hold">
                                          <p:stCondLst>
                                            <p:cond delay="0"/>
                                          </p:stCondLst>
                                        </p:cTn>
                                        <p:tgtEl>
                                          <p:spTgt spid="10"/>
                                        </p:tgtEl>
                                        <p:attrNameLst>
                                          <p:attrName>style.visibility</p:attrName>
                                        </p:attrNameLst>
                                      </p:cBhvr>
                                      <p:to>
                                        <p:strVal val="visible"/>
                                      </p:to>
                                    </p:set>
                                    <p:anim calcmode="lin" valueType="num">
                                      <p:cBhvr additive="base">
                                        <p:cTn id="68" dur="500" fill="hold"/>
                                        <p:tgtEl>
                                          <p:spTgt spid="10"/>
                                        </p:tgtEl>
                                        <p:attrNameLst>
                                          <p:attrName>ppt_x</p:attrName>
                                        </p:attrNameLst>
                                      </p:cBhvr>
                                      <p:tavLst>
                                        <p:tav tm="0">
                                          <p:val>
                                            <p:strVal val="#ppt_x"/>
                                          </p:val>
                                        </p:tav>
                                        <p:tav tm="100000">
                                          <p:val>
                                            <p:strVal val="#ppt_x"/>
                                          </p:val>
                                        </p:tav>
                                      </p:tavLst>
                                    </p:anim>
                                    <p:anim calcmode="lin" valueType="num">
                                      <p:cBhvr additive="base">
                                        <p:cTn id="69" dur="500" fill="hold"/>
                                        <p:tgtEl>
                                          <p:spTgt spid="10"/>
                                        </p:tgtEl>
                                        <p:attrNameLst>
                                          <p:attrName>ppt_y</p:attrName>
                                        </p:attrNameLst>
                                      </p:cBhvr>
                                      <p:tavLst>
                                        <p:tav tm="0">
                                          <p:val>
                                            <p:strVal val="1+#ppt_h/2"/>
                                          </p:val>
                                        </p:tav>
                                        <p:tav tm="100000">
                                          <p:val>
                                            <p:strVal val="#ppt_y"/>
                                          </p:val>
                                        </p:tav>
                                      </p:tavLst>
                                    </p:anim>
                                  </p:childTnLst>
                                </p:cTn>
                              </p:par>
                              <p:par>
                                <p:cTn id="70" presetID="2" presetClass="entr" presetSubtype="4" fill="hold" grpId="0" nodeType="withEffect">
                                  <p:stCondLst>
                                    <p:cond delay="0"/>
                                  </p:stCondLst>
                                  <p:childTnLst>
                                    <p:set>
                                      <p:cBhvr>
                                        <p:cTn id="71" dur="1" fill="hold">
                                          <p:stCondLst>
                                            <p:cond delay="0"/>
                                          </p:stCondLst>
                                        </p:cTn>
                                        <p:tgtEl>
                                          <p:spTgt spid="11"/>
                                        </p:tgtEl>
                                        <p:attrNameLst>
                                          <p:attrName>style.visibility</p:attrName>
                                        </p:attrNameLst>
                                      </p:cBhvr>
                                      <p:to>
                                        <p:strVal val="visible"/>
                                      </p:to>
                                    </p:set>
                                    <p:anim calcmode="lin" valueType="num">
                                      <p:cBhvr additive="base">
                                        <p:cTn id="72" dur="500" fill="hold"/>
                                        <p:tgtEl>
                                          <p:spTgt spid="11"/>
                                        </p:tgtEl>
                                        <p:attrNameLst>
                                          <p:attrName>ppt_x</p:attrName>
                                        </p:attrNameLst>
                                      </p:cBhvr>
                                      <p:tavLst>
                                        <p:tav tm="0">
                                          <p:val>
                                            <p:strVal val="#ppt_x"/>
                                          </p:val>
                                        </p:tav>
                                        <p:tav tm="100000">
                                          <p:val>
                                            <p:strVal val="#ppt_x"/>
                                          </p:val>
                                        </p:tav>
                                      </p:tavLst>
                                    </p:anim>
                                    <p:anim calcmode="lin" valueType="num">
                                      <p:cBhvr additive="base">
                                        <p:cTn id="73" dur="500" fill="hold"/>
                                        <p:tgtEl>
                                          <p:spTgt spid="11"/>
                                        </p:tgtEl>
                                        <p:attrNameLst>
                                          <p:attrName>ppt_y</p:attrName>
                                        </p:attrNameLst>
                                      </p:cBhvr>
                                      <p:tavLst>
                                        <p:tav tm="0">
                                          <p:val>
                                            <p:strVal val="1+#ppt_h/2"/>
                                          </p:val>
                                        </p:tav>
                                        <p:tav tm="100000">
                                          <p:val>
                                            <p:strVal val="#ppt_y"/>
                                          </p:val>
                                        </p:tav>
                                      </p:tavLst>
                                    </p:anim>
                                  </p:childTnLst>
                                </p:cTn>
                              </p:par>
                              <p:par>
                                <p:cTn id="74" presetID="2" presetClass="entr" presetSubtype="4" fill="hold" grpId="0" nodeType="withEffect">
                                  <p:stCondLst>
                                    <p:cond delay="0"/>
                                  </p:stCondLst>
                                  <p:childTnLst>
                                    <p:set>
                                      <p:cBhvr>
                                        <p:cTn id="75" dur="1" fill="hold">
                                          <p:stCondLst>
                                            <p:cond delay="0"/>
                                          </p:stCondLst>
                                        </p:cTn>
                                        <p:tgtEl>
                                          <p:spTgt spid="12"/>
                                        </p:tgtEl>
                                        <p:attrNameLst>
                                          <p:attrName>style.visibility</p:attrName>
                                        </p:attrNameLst>
                                      </p:cBhvr>
                                      <p:to>
                                        <p:strVal val="visible"/>
                                      </p:to>
                                    </p:set>
                                    <p:anim calcmode="lin" valueType="num">
                                      <p:cBhvr additive="base">
                                        <p:cTn id="76" dur="500" fill="hold"/>
                                        <p:tgtEl>
                                          <p:spTgt spid="12"/>
                                        </p:tgtEl>
                                        <p:attrNameLst>
                                          <p:attrName>ppt_x</p:attrName>
                                        </p:attrNameLst>
                                      </p:cBhvr>
                                      <p:tavLst>
                                        <p:tav tm="0">
                                          <p:val>
                                            <p:strVal val="#ppt_x"/>
                                          </p:val>
                                        </p:tav>
                                        <p:tav tm="100000">
                                          <p:val>
                                            <p:strVal val="#ppt_x"/>
                                          </p:val>
                                        </p:tav>
                                      </p:tavLst>
                                    </p:anim>
                                    <p:anim calcmode="lin" valueType="num">
                                      <p:cBhvr additive="base">
                                        <p:cTn id="77" dur="500" fill="hold"/>
                                        <p:tgtEl>
                                          <p:spTgt spid="12"/>
                                        </p:tgtEl>
                                        <p:attrNameLst>
                                          <p:attrName>ppt_y</p:attrName>
                                        </p:attrNameLst>
                                      </p:cBhvr>
                                      <p:tavLst>
                                        <p:tav tm="0">
                                          <p:val>
                                            <p:strVal val="1+#ppt_h/2"/>
                                          </p:val>
                                        </p:tav>
                                        <p:tav tm="100000">
                                          <p:val>
                                            <p:strVal val="#ppt_y"/>
                                          </p:val>
                                        </p:tav>
                                      </p:tavLst>
                                    </p:anim>
                                  </p:childTnLst>
                                </p:cTn>
                              </p:par>
                              <p:par>
                                <p:cTn id="78" presetID="2" presetClass="entr" presetSubtype="4" fill="hold" grpId="0" nodeType="withEffect">
                                  <p:stCondLst>
                                    <p:cond delay="0"/>
                                  </p:stCondLst>
                                  <p:childTnLst>
                                    <p:set>
                                      <p:cBhvr>
                                        <p:cTn id="79" dur="1" fill="hold">
                                          <p:stCondLst>
                                            <p:cond delay="0"/>
                                          </p:stCondLst>
                                        </p:cTn>
                                        <p:tgtEl>
                                          <p:spTgt spid="28"/>
                                        </p:tgtEl>
                                        <p:attrNameLst>
                                          <p:attrName>style.visibility</p:attrName>
                                        </p:attrNameLst>
                                      </p:cBhvr>
                                      <p:to>
                                        <p:strVal val="visible"/>
                                      </p:to>
                                    </p:set>
                                    <p:anim calcmode="lin" valueType="num">
                                      <p:cBhvr additive="base">
                                        <p:cTn id="80" dur="500" fill="hold"/>
                                        <p:tgtEl>
                                          <p:spTgt spid="28"/>
                                        </p:tgtEl>
                                        <p:attrNameLst>
                                          <p:attrName>ppt_x</p:attrName>
                                        </p:attrNameLst>
                                      </p:cBhvr>
                                      <p:tavLst>
                                        <p:tav tm="0">
                                          <p:val>
                                            <p:strVal val="#ppt_x"/>
                                          </p:val>
                                        </p:tav>
                                        <p:tav tm="100000">
                                          <p:val>
                                            <p:strVal val="#ppt_x"/>
                                          </p:val>
                                        </p:tav>
                                      </p:tavLst>
                                    </p:anim>
                                    <p:anim calcmode="lin" valueType="num">
                                      <p:cBhvr additive="base">
                                        <p:cTn id="81"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p:bldP spid="103" grpId="0"/>
      <p:bldP spid="10" grpId="0"/>
      <p:bldP spid="11" grpId="0"/>
      <p:bldP spid="12" grpId="0"/>
      <p:bldP spid="28" grpId="0"/>
      <p:bldP spid="9" grpId="0" animBg="1"/>
      <p:bldP spid="17" grpId="0" animBg="1"/>
      <p:bldP spid="22" grpId="0" animBg="1"/>
      <p:bldP spid="2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矩形 3"/>
          <p:cNvSpPr>
            <a:spLocks noChangeArrowheads="1"/>
          </p:cNvSpPr>
          <p:nvPr/>
        </p:nvSpPr>
        <p:spPr bwMode="auto">
          <a:xfrm>
            <a:off x="1073958" y="224898"/>
            <a:ext cx="4794250" cy="582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eaLnBrk="1" hangingPunct="1">
              <a:spcBef>
                <a:spcPct val="0"/>
              </a:spcBef>
              <a:buFont typeface="Arial" panose="020B0604020202020204" pitchFamily="34" charset="0"/>
              <a:buNone/>
            </a:pPr>
            <a:r>
              <a:rPr lang="zh-CN" altLang="en-US" b="1" dirty="0">
                <a:solidFill>
                  <a:schemeClr val="tx1">
                    <a:lumMod val="65000"/>
                    <a:lumOff val="35000"/>
                  </a:schemeClr>
                </a:solidFill>
                <a:latin typeface="Arial" panose="020B0604020202020204" pitchFamily="34" charset="0"/>
                <a:cs typeface="Arial" panose="020B0604020202020204" pitchFamily="34" charset="0"/>
                <a:sym typeface="Impact" panose="020B0806030902050204" pitchFamily="34" charset="0"/>
              </a:rPr>
              <a:t>全面的加密模式</a:t>
            </a:r>
            <a:r>
              <a:rPr lang="en-US" altLang="zh-CN" b="1" dirty="0">
                <a:solidFill>
                  <a:schemeClr val="tx1">
                    <a:lumMod val="65000"/>
                    <a:lumOff val="35000"/>
                  </a:schemeClr>
                </a:solidFill>
                <a:latin typeface="Arial" panose="020B0604020202020204" pitchFamily="34" charset="0"/>
                <a:cs typeface="Arial" panose="020B0604020202020204" pitchFamily="34" charset="0"/>
                <a:sym typeface="Impact" panose="020B0806030902050204" pitchFamily="34" charset="0"/>
              </a:rPr>
              <a:t>-</a:t>
            </a:r>
            <a:r>
              <a:rPr lang="zh-CN" altLang="en-US" b="1" dirty="0">
                <a:solidFill>
                  <a:schemeClr val="tx1">
                    <a:lumMod val="65000"/>
                    <a:lumOff val="35000"/>
                  </a:schemeClr>
                </a:solidFill>
                <a:latin typeface="Arial" panose="020B0604020202020204" pitchFamily="34" charset="0"/>
                <a:cs typeface="Arial" panose="020B0604020202020204" pitchFamily="34" charset="0"/>
                <a:sym typeface="Impact" panose="020B0806030902050204" pitchFamily="34" charset="0"/>
              </a:rPr>
              <a:t>解决方案</a:t>
            </a:r>
            <a:endParaRPr lang="zh-CN" altLang="en-US" b="1" dirty="0">
              <a:solidFill>
                <a:schemeClr val="tx1">
                  <a:lumMod val="65000"/>
                  <a:lumOff val="35000"/>
                </a:schemeClr>
              </a:solidFill>
              <a:latin typeface="Arial" panose="020B0604020202020204" pitchFamily="34" charset="0"/>
              <a:ea typeface="宋体" pitchFamily="2" charset="-122"/>
              <a:cs typeface="Arial" panose="020B0604020202020204" pitchFamily="34" charset="0"/>
              <a:sym typeface="Impact" panose="020B0806030902050204" pitchFamily="34" charset="0"/>
            </a:endParaRPr>
          </a:p>
        </p:txBody>
      </p:sp>
      <p:sp>
        <p:nvSpPr>
          <p:cNvPr id="103" name="文本框 37"/>
          <p:cNvSpPr txBox="1"/>
          <p:nvPr/>
        </p:nvSpPr>
        <p:spPr>
          <a:xfrm>
            <a:off x="1073958" y="759817"/>
            <a:ext cx="2308007" cy="335915"/>
          </a:xfrm>
          <a:prstGeom prst="rect">
            <a:avLst/>
          </a:prstGeom>
          <a:noFill/>
        </p:spPr>
        <p:txBody>
          <a:bodyPr wrap="square" lIns="91431" tIns="45716" rIns="91431" bIns="45716" rtlCol="0">
            <a:spAutoFit/>
          </a:bodyPr>
          <a:lstStyle/>
          <a:p>
            <a:r>
              <a:rPr lang="en-US" altLang="zh-CN" sz="1600" dirty="0">
                <a:solidFill>
                  <a:schemeClr val="tx1">
                    <a:lumMod val="65000"/>
                    <a:lumOff val="35000"/>
                  </a:schemeClr>
                </a:solidFill>
                <a:latin typeface="Arial" panose="020B0604020202020204" pitchFamily="34" charset="0"/>
                <a:cs typeface="Arial" panose="020B0604020202020204" pitchFamily="34" charset="0"/>
              </a:rPr>
              <a:t>Product Solution</a:t>
            </a:r>
            <a:endParaRPr lang="en-US" altLang="zh-CN" sz="16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9" name="Oval 25"/>
          <p:cNvSpPr/>
          <p:nvPr/>
        </p:nvSpPr>
        <p:spPr>
          <a:xfrm>
            <a:off x="4427724" y="1595189"/>
            <a:ext cx="192723" cy="192723"/>
          </a:xfrm>
          <a:prstGeom prst="ellipse">
            <a:avLst/>
          </a:prstGeom>
          <a:solidFill>
            <a:schemeClr val="bg1">
              <a:lumMod val="95000"/>
            </a:schemeClr>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a:p>
        </p:txBody>
      </p:sp>
      <p:sp>
        <p:nvSpPr>
          <p:cNvPr id="17" name="Oval 35"/>
          <p:cNvSpPr/>
          <p:nvPr/>
        </p:nvSpPr>
        <p:spPr>
          <a:xfrm>
            <a:off x="4427724" y="3126805"/>
            <a:ext cx="192723" cy="192723"/>
          </a:xfrm>
          <a:prstGeom prst="ellipse">
            <a:avLst/>
          </a:prstGeom>
          <a:solidFill>
            <a:schemeClr val="bg1">
              <a:lumMod val="95000"/>
            </a:schemeClr>
          </a:solidFill>
          <a:ln w="285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a:p>
        </p:txBody>
      </p:sp>
      <p:sp>
        <p:nvSpPr>
          <p:cNvPr id="22" name="Oval 51"/>
          <p:cNvSpPr/>
          <p:nvPr/>
        </p:nvSpPr>
        <p:spPr>
          <a:xfrm>
            <a:off x="4427724" y="4635560"/>
            <a:ext cx="192723" cy="192723"/>
          </a:xfrm>
          <a:prstGeom prst="ellipse">
            <a:avLst/>
          </a:prstGeom>
          <a:solidFill>
            <a:schemeClr val="bg1">
              <a:lumMod val="95000"/>
            </a:schemeClr>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a:p>
        </p:txBody>
      </p:sp>
      <p:sp>
        <p:nvSpPr>
          <p:cNvPr id="27" name="Oval 64"/>
          <p:cNvSpPr/>
          <p:nvPr/>
        </p:nvSpPr>
        <p:spPr>
          <a:xfrm>
            <a:off x="4427724" y="5881426"/>
            <a:ext cx="192723" cy="192723"/>
          </a:xfrm>
          <a:prstGeom prst="ellipse">
            <a:avLst/>
          </a:prstGeom>
          <a:solidFill>
            <a:schemeClr val="bg1">
              <a:lumMod val="95000"/>
            </a:schemeClr>
          </a:solidFill>
          <a:ln w="285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a:p>
        </p:txBody>
      </p:sp>
      <p:grpSp>
        <p:nvGrpSpPr>
          <p:cNvPr id="5" name="Group 30"/>
          <p:cNvGrpSpPr/>
          <p:nvPr/>
        </p:nvGrpSpPr>
        <p:grpSpPr>
          <a:xfrm>
            <a:off x="1329055" y="1205865"/>
            <a:ext cx="3098800" cy="971550"/>
            <a:chOff x="1231550" y="1255634"/>
            <a:chExt cx="2431116" cy="762001"/>
          </a:xfrm>
        </p:grpSpPr>
        <p:sp>
          <p:nvSpPr>
            <p:cNvPr id="6" name="Flowchart: Off-page Connector 22"/>
            <p:cNvSpPr/>
            <p:nvPr/>
          </p:nvSpPr>
          <p:spPr>
            <a:xfrm rot="16200000">
              <a:off x="1829116" y="830137"/>
              <a:ext cx="762000" cy="1612995"/>
            </a:xfrm>
            <a:prstGeom prst="flowChartOffpageConnector">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endParaRPr lang="en-US" sz="5865" dirty="0"/>
            </a:p>
          </p:txBody>
        </p:sp>
        <p:sp>
          <p:nvSpPr>
            <p:cNvPr id="7" name="Round Same Side Corner Rectangle 23"/>
            <p:cNvSpPr/>
            <p:nvPr/>
          </p:nvSpPr>
          <p:spPr>
            <a:xfrm rot="16200000">
              <a:off x="1080978" y="1406206"/>
              <a:ext cx="762001" cy="460857"/>
            </a:xfrm>
            <a:prstGeom prst="round2Same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sz="2800" dirty="0">
                  <a:solidFill>
                    <a:schemeClr val="bg1">
                      <a:lumMod val="50000"/>
                      <a:lumOff val="50000"/>
                    </a:schemeClr>
                  </a:solidFill>
                  <a:latin typeface="Impact" panose="020B0806030902050204" pitchFamily="34" charset="0"/>
                </a:rPr>
                <a:t>01</a:t>
              </a:r>
              <a:endParaRPr lang="en-US" sz="2800" dirty="0">
                <a:solidFill>
                  <a:schemeClr val="bg1">
                    <a:lumMod val="50000"/>
                    <a:lumOff val="50000"/>
                  </a:schemeClr>
                </a:solidFill>
                <a:latin typeface="Impact" panose="020B0806030902050204" pitchFamily="34" charset="0"/>
              </a:endParaRPr>
            </a:p>
          </p:txBody>
        </p:sp>
        <p:cxnSp>
          <p:nvCxnSpPr>
            <p:cNvPr id="8" name="Straight Connector 24"/>
            <p:cNvCxnSpPr>
              <a:endCxn id="9" idx="2"/>
            </p:cNvCxnSpPr>
            <p:nvPr/>
          </p:nvCxnSpPr>
          <p:spPr>
            <a:xfrm flipV="1">
              <a:off x="2991943" y="1632153"/>
              <a:ext cx="670723" cy="2"/>
            </a:xfrm>
            <a:prstGeom prst="line">
              <a:avLst/>
            </a:prstGeom>
            <a:ln w="19050">
              <a:solidFill>
                <a:schemeClr val="accent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 name="Group 40"/>
          <p:cNvGrpSpPr/>
          <p:nvPr/>
        </p:nvGrpSpPr>
        <p:grpSpPr>
          <a:xfrm>
            <a:off x="1326515" y="4246245"/>
            <a:ext cx="3101340" cy="971550"/>
            <a:chOff x="1229546" y="1255634"/>
            <a:chExt cx="2433120" cy="762002"/>
          </a:xfrm>
        </p:grpSpPr>
        <p:sp>
          <p:nvSpPr>
            <p:cNvPr id="19" name="Flowchart: Off-page Connector 47"/>
            <p:cNvSpPr/>
            <p:nvPr/>
          </p:nvSpPr>
          <p:spPr>
            <a:xfrm rot="16200000">
              <a:off x="1829116" y="830138"/>
              <a:ext cx="762000" cy="1612995"/>
            </a:xfrm>
            <a:prstGeom prst="flowChartOffpageConnector">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endParaRPr lang="en-US" sz="3600" dirty="0">
                <a:solidFill>
                  <a:schemeClr val="bg1"/>
                </a:solidFill>
                <a:latin typeface="Impact" panose="020B0806030902050204" pitchFamily="34" charset="0"/>
              </a:endParaRPr>
            </a:p>
          </p:txBody>
        </p:sp>
        <p:sp>
          <p:nvSpPr>
            <p:cNvPr id="20" name="Round Same Side Corner Rectangle 49"/>
            <p:cNvSpPr/>
            <p:nvPr/>
          </p:nvSpPr>
          <p:spPr>
            <a:xfrm rot="16200000">
              <a:off x="1078974" y="1406206"/>
              <a:ext cx="762001" cy="460857"/>
            </a:xfrm>
            <a:prstGeom prst="round2Same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sz="2800" dirty="0">
                  <a:solidFill>
                    <a:schemeClr val="bg1">
                      <a:lumMod val="50000"/>
                      <a:lumOff val="50000"/>
                    </a:schemeClr>
                  </a:solidFill>
                  <a:latin typeface="Impact" panose="020B0806030902050204" pitchFamily="34" charset="0"/>
                </a:rPr>
                <a:t>03</a:t>
              </a:r>
              <a:endParaRPr lang="en-US" sz="2800" dirty="0">
                <a:solidFill>
                  <a:schemeClr val="bg1">
                    <a:lumMod val="50000"/>
                    <a:lumOff val="50000"/>
                  </a:schemeClr>
                </a:solidFill>
                <a:latin typeface="Impact" panose="020B0806030902050204" pitchFamily="34" charset="0"/>
              </a:endParaRPr>
            </a:p>
          </p:txBody>
        </p:sp>
        <p:cxnSp>
          <p:nvCxnSpPr>
            <p:cNvPr id="21" name="Straight Connector 50"/>
            <p:cNvCxnSpPr>
              <a:endCxn id="22" idx="2"/>
            </p:cNvCxnSpPr>
            <p:nvPr/>
          </p:nvCxnSpPr>
          <p:spPr>
            <a:xfrm>
              <a:off x="2991942" y="1632152"/>
              <a:ext cx="670724" cy="1"/>
            </a:xfrm>
            <a:prstGeom prst="line">
              <a:avLst/>
            </a:prstGeom>
            <a:ln w="19050">
              <a:solidFill>
                <a:schemeClr val="accent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 name="Group 31"/>
          <p:cNvGrpSpPr/>
          <p:nvPr/>
        </p:nvGrpSpPr>
        <p:grpSpPr>
          <a:xfrm>
            <a:off x="1329055" y="2737485"/>
            <a:ext cx="3098800" cy="971550"/>
            <a:chOff x="1231549" y="1255634"/>
            <a:chExt cx="2431114" cy="762002"/>
          </a:xfrm>
        </p:grpSpPr>
        <p:sp>
          <p:nvSpPr>
            <p:cNvPr id="14" name="Flowchart: Off-page Connector 32"/>
            <p:cNvSpPr/>
            <p:nvPr/>
          </p:nvSpPr>
          <p:spPr>
            <a:xfrm rot="16200000">
              <a:off x="1829116" y="830138"/>
              <a:ext cx="762000" cy="1612995"/>
            </a:xfrm>
            <a:prstGeom prst="flowChartOffpageConnector">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endParaRPr lang="en-US" sz="3600" dirty="0">
                <a:solidFill>
                  <a:schemeClr val="bg1"/>
                </a:solidFill>
                <a:latin typeface="Impact" panose="020B0806030902050204" pitchFamily="34" charset="0"/>
              </a:endParaRPr>
            </a:p>
          </p:txBody>
        </p:sp>
        <p:sp>
          <p:nvSpPr>
            <p:cNvPr id="15" name="Round Same Side Corner Rectangle 33"/>
            <p:cNvSpPr/>
            <p:nvPr/>
          </p:nvSpPr>
          <p:spPr>
            <a:xfrm rot="16200000">
              <a:off x="1080977" y="1406206"/>
              <a:ext cx="762001" cy="460857"/>
            </a:xfrm>
            <a:prstGeom prst="round2Same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sz="2800" dirty="0">
                  <a:solidFill>
                    <a:schemeClr val="bg1">
                      <a:lumMod val="50000"/>
                      <a:lumOff val="50000"/>
                    </a:schemeClr>
                  </a:solidFill>
                  <a:latin typeface="Impact" panose="020B0806030902050204" pitchFamily="34" charset="0"/>
                </a:rPr>
                <a:t>02</a:t>
              </a:r>
              <a:endParaRPr lang="en-US" sz="2800" dirty="0">
                <a:solidFill>
                  <a:schemeClr val="bg1">
                    <a:lumMod val="50000"/>
                    <a:lumOff val="50000"/>
                  </a:schemeClr>
                </a:solidFill>
                <a:latin typeface="Impact" panose="020B0806030902050204" pitchFamily="34" charset="0"/>
              </a:endParaRPr>
            </a:p>
          </p:txBody>
        </p:sp>
        <p:cxnSp>
          <p:nvCxnSpPr>
            <p:cNvPr id="16" name="Straight Connector 34"/>
            <p:cNvCxnSpPr>
              <a:endCxn id="17" idx="2"/>
            </p:cNvCxnSpPr>
            <p:nvPr/>
          </p:nvCxnSpPr>
          <p:spPr>
            <a:xfrm>
              <a:off x="2991944" y="1632153"/>
              <a:ext cx="670719" cy="1"/>
            </a:xfrm>
            <a:prstGeom prst="line">
              <a:avLst/>
            </a:prstGeom>
            <a:ln w="1905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grpSp>
      <p:grpSp>
        <p:nvGrpSpPr>
          <p:cNvPr id="23" name="Group 56"/>
          <p:cNvGrpSpPr/>
          <p:nvPr/>
        </p:nvGrpSpPr>
        <p:grpSpPr>
          <a:xfrm>
            <a:off x="1326515" y="5492115"/>
            <a:ext cx="3101340" cy="971550"/>
            <a:chOff x="1229545" y="1255634"/>
            <a:chExt cx="2433118" cy="762002"/>
          </a:xfrm>
        </p:grpSpPr>
        <p:sp>
          <p:nvSpPr>
            <p:cNvPr id="24" name="Flowchart: Off-page Connector 59"/>
            <p:cNvSpPr/>
            <p:nvPr/>
          </p:nvSpPr>
          <p:spPr>
            <a:xfrm rot="16200000">
              <a:off x="1829116" y="830138"/>
              <a:ext cx="762000" cy="1612995"/>
            </a:xfrm>
            <a:prstGeom prst="flowChartOffpageConnector">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endParaRPr lang="en-US" sz="3600" dirty="0">
                <a:solidFill>
                  <a:schemeClr val="bg1"/>
                </a:solidFill>
                <a:latin typeface="Impact" panose="020B0806030902050204" pitchFamily="34" charset="0"/>
              </a:endParaRPr>
            </a:p>
          </p:txBody>
        </p:sp>
        <p:sp>
          <p:nvSpPr>
            <p:cNvPr id="25" name="Round Same Side Corner Rectangle 61"/>
            <p:cNvSpPr/>
            <p:nvPr/>
          </p:nvSpPr>
          <p:spPr>
            <a:xfrm rot="16200000">
              <a:off x="1078973" y="1406206"/>
              <a:ext cx="762001" cy="460857"/>
            </a:xfrm>
            <a:prstGeom prst="round2Same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sz="2800" dirty="0">
                  <a:solidFill>
                    <a:schemeClr val="bg1">
                      <a:lumMod val="50000"/>
                      <a:lumOff val="50000"/>
                    </a:schemeClr>
                  </a:solidFill>
                  <a:latin typeface="Impact" panose="020B0806030902050204" pitchFamily="34" charset="0"/>
                </a:rPr>
                <a:t>04</a:t>
              </a:r>
              <a:endParaRPr lang="en-US" sz="2800" dirty="0">
                <a:solidFill>
                  <a:schemeClr val="bg1">
                    <a:lumMod val="50000"/>
                    <a:lumOff val="50000"/>
                  </a:schemeClr>
                </a:solidFill>
                <a:latin typeface="Impact" panose="020B0806030902050204" pitchFamily="34" charset="0"/>
              </a:endParaRPr>
            </a:p>
          </p:txBody>
        </p:sp>
        <p:cxnSp>
          <p:nvCxnSpPr>
            <p:cNvPr id="26" name="Straight Connector 63"/>
            <p:cNvCxnSpPr>
              <a:endCxn id="27" idx="2"/>
            </p:cNvCxnSpPr>
            <p:nvPr/>
          </p:nvCxnSpPr>
          <p:spPr>
            <a:xfrm>
              <a:off x="2991944" y="1641117"/>
              <a:ext cx="670719" cy="1"/>
            </a:xfrm>
            <a:prstGeom prst="line">
              <a:avLst/>
            </a:prstGeom>
            <a:ln w="1905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10" name="文本框 9"/>
          <p:cNvSpPr txBox="1"/>
          <p:nvPr/>
        </p:nvSpPr>
        <p:spPr>
          <a:xfrm>
            <a:off x="2315845" y="1433195"/>
            <a:ext cx="675005" cy="586105"/>
          </a:xfrm>
          <a:prstGeom prst="rect">
            <a:avLst/>
          </a:prstGeom>
          <a:noFill/>
        </p:spPr>
        <p:txBody>
          <a:bodyPr vert="eaVert" wrap="square" rtlCol="0">
            <a:spAutoFit/>
          </a:bodyPr>
          <a:lstStyle/>
          <a:p>
            <a:r>
              <a:rPr lang="zh-CN" altLang="en-US" sz="3200" b="1">
                <a:solidFill>
                  <a:schemeClr val="bg1"/>
                </a:solidFill>
                <a:latin typeface="微软雅黑" panose="020B0503020204020204" pitchFamily="34" charset="-122"/>
                <a:ea typeface="微软雅黑" panose="020B0503020204020204" pitchFamily="34" charset="-122"/>
              </a:rPr>
              <a:t>解</a:t>
            </a:r>
            <a:endParaRPr lang="zh-CN" altLang="en-US" sz="3200" b="1">
              <a:solidFill>
                <a:schemeClr val="bg1"/>
              </a:solidFill>
              <a:latin typeface="微软雅黑" panose="020B0503020204020204" pitchFamily="34" charset="-122"/>
              <a:ea typeface="微软雅黑" panose="020B0503020204020204" pitchFamily="34" charset="-122"/>
            </a:endParaRPr>
          </a:p>
        </p:txBody>
      </p:sp>
      <p:sp>
        <p:nvSpPr>
          <p:cNvPr id="11" name="文本框 10"/>
          <p:cNvSpPr txBox="1"/>
          <p:nvPr/>
        </p:nvSpPr>
        <p:spPr>
          <a:xfrm>
            <a:off x="2315845" y="2958465"/>
            <a:ext cx="675005" cy="586105"/>
          </a:xfrm>
          <a:prstGeom prst="rect">
            <a:avLst/>
          </a:prstGeom>
          <a:noFill/>
        </p:spPr>
        <p:txBody>
          <a:bodyPr vert="eaVert" wrap="square" rtlCol="0">
            <a:spAutoFit/>
          </a:bodyPr>
          <a:lstStyle/>
          <a:p>
            <a:r>
              <a:rPr lang="zh-CN" altLang="en-US" sz="3200" b="1">
                <a:solidFill>
                  <a:schemeClr val="bg1"/>
                </a:solidFill>
                <a:latin typeface="微软雅黑" panose="020B0503020204020204" pitchFamily="34" charset="-122"/>
                <a:ea typeface="微软雅黑" panose="020B0503020204020204" pitchFamily="34" charset="-122"/>
              </a:rPr>
              <a:t>决</a:t>
            </a:r>
            <a:endParaRPr lang="zh-CN" altLang="en-US" sz="3200" b="1">
              <a:solidFill>
                <a:schemeClr val="bg1"/>
              </a:solidFill>
              <a:latin typeface="微软雅黑" panose="020B0503020204020204" pitchFamily="34" charset="-122"/>
              <a:ea typeface="微软雅黑" panose="020B0503020204020204" pitchFamily="34" charset="-122"/>
            </a:endParaRPr>
          </a:p>
        </p:txBody>
      </p:sp>
      <p:sp>
        <p:nvSpPr>
          <p:cNvPr id="12" name="文本框 11"/>
          <p:cNvSpPr txBox="1"/>
          <p:nvPr/>
        </p:nvSpPr>
        <p:spPr>
          <a:xfrm>
            <a:off x="2315845" y="4439285"/>
            <a:ext cx="675005" cy="586105"/>
          </a:xfrm>
          <a:prstGeom prst="rect">
            <a:avLst/>
          </a:prstGeom>
          <a:noFill/>
        </p:spPr>
        <p:txBody>
          <a:bodyPr vert="eaVert" wrap="square" rtlCol="0">
            <a:spAutoFit/>
          </a:bodyPr>
          <a:lstStyle/>
          <a:p>
            <a:r>
              <a:rPr lang="zh-CN" altLang="en-US" sz="3200" b="1">
                <a:solidFill>
                  <a:schemeClr val="bg1"/>
                </a:solidFill>
                <a:latin typeface="微软雅黑" panose="020B0503020204020204" pitchFamily="34" charset="-122"/>
                <a:ea typeface="微软雅黑" panose="020B0503020204020204" pitchFamily="34" charset="-122"/>
              </a:rPr>
              <a:t>方</a:t>
            </a:r>
            <a:endParaRPr lang="zh-CN" altLang="en-US" sz="3200" b="1">
              <a:solidFill>
                <a:schemeClr val="bg1"/>
              </a:solidFill>
              <a:latin typeface="微软雅黑" panose="020B0503020204020204" pitchFamily="34" charset="-122"/>
              <a:ea typeface="微软雅黑" panose="020B0503020204020204" pitchFamily="34" charset="-122"/>
            </a:endParaRPr>
          </a:p>
        </p:txBody>
      </p:sp>
      <p:sp>
        <p:nvSpPr>
          <p:cNvPr id="28" name="文本框 27"/>
          <p:cNvSpPr txBox="1"/>
          <p:nvPr/>
        </p:nvSpPr>
        <p:spPr>
          <a:xfrm>
            <a:off x="2331720" y="5726430"/>
            <a:ext cx="675005" cy="586105"/>
          </a:xfrm>
          <a:prstGeom prst="rect">
            <a:avLst/>
          </a:prstGeom>
          <a:noFill/>
        </p:spPr>
        <p:txBody>
          <a:bodyPr vert="eaVert" wrap="square" rtlCol="0">
            <a:spAutoFit/>
          </a:bodyPr>
          <a:lstStyle/>
          <a:p>
            <a:r>
              <a:rPr lang="zh-CN" altLang="en-US" sz="3200" b="1">
                <a:solidFill>
                  <a:schemeClr val="bg1"/>
                </a:solidFill>
                <a:latin typeface="微软雅黑" panose="020B0503020204020204" pitchFamily="34" charset="-122"/>
                <a:ea typeface="微软雅黑" panose="020B0503020204020204" pitchFamily="34" charset="-122"/>
              </a:rPr>
              <a:t>案</a:t>
            </a:r>
            <a:endParaRPr lang="zh-CN" altLang="en-US" sz="3200" b="1">
              <a:solidFill>
                <a:schemeClr val="bg1"/>
              </a:solidFill>
              <a:latin typeface="微软雅黑" panose="020B0503020204020204" pitchFamily="34" charset="-122"/>
              <a:ea typeface="微软雅黑" panose="020B0503020204020204" pitchFamily="34" charset="-122"/>
            </a:endParaRPr>
          </a:p>
        </p:txBody>
      </p:sp>
      <p:sp>
        <p:nvSpPr>
          <p:cNvPr id="2" name="Oval 22"/>
          <p:cNvSpPr/>
          <p:nvPr/>
        </p:nvSpPr>
        <p:spPr>
          <a:xfrm>
            <a:off x="4799227" y="1217195"/>
            <a:ext cx="933656" cy="933652"/>
          </a:xfrm>
          <a:prstGeom prst="ellipse">
            <a:avLst/>
          </a:prstGeom>
          <a:solidFill>
            <a:schemeClr val="tx1">
              <a:lumMod val="85000"/>
              <a:lumOff val="1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35" b="1" dirty="0">
              <a:solidFill>
                <a:schemeClr val="tx2">
                  <a:lumMod val="75000"/>
                </a:schemeClr>
              </a:solidFill>
              <a:latin typeface="FontAwesome" pitchFamily="2" charset="0"/>
            </a:endParaRPr>
          </a:p>
        </p:txBody>
      </p:sp>
      <p:sp>
        <p:nvSpPr>
          <p:cNvPr id="3" name="TextBox 149"/>
          <p:cNvSpPr txBox="1"/>
          <p:nvPr/>
        </p:nvSpPr>
        <p:spPr>
          <a:xfrm>
            <a:off x="4768216" y="1517561"/>
            <a:ext cx="995680" cy="337185"/>
          </a:xfrm>
          <a:prstGeom prst="rect">
            <a:avLst/>
          </a:prstGeom>
          <a:noFill/>
        </p:spPr>
        <p:txBody>
          <a:bodyPr wrap="none" rtlCol="0">
            <a:spAutoFit/>
          </a:bodyPr>
          <a:lstStyle>
            <a:defPPr>
              <a:defRPr lang="zh-CN"/>
            </a:defPPr>
            <a:lvl1pPr algn="r">
              <a:defRPr sz="1400">
                <a:solidFill>
                  <a:schemeClr val="bg1">
                    <a:lumMod val="65000"/>
                  </a:schemeClr>
                </a:solidFill>
                <a:latin typeface="Arial Black" panose="020B0A04020102020204" pitchFamily="34" charset="0"/>
              </a:defRPr>
            </a:lvl1pPr>
          </a:lstStyle>
          <a:p>
            <a:pPr algn="ctr"/>
            <a:r>
              <a:rPr lang="zh-CN" sz="1600" dirty="0">
                <a:solidFill>
                  <a:schemeClr val="bg1">
                    <a:lumMod val="95000"/>
                  </a:schemeClr>
                </a:solidFill>
              </a:rPr>
              <a:t>企业高管</a:t>
            </a:r>
            <a:endParaRPr lang="zh-CN" sz="1600" dirty="0">
              <a:solidFill>
                <a:schemeClr val="bg1">
                  <a:lumMod val="95000"/>
                </a:schemeClr>
              </a:solidFill>
            </a:endParaRPr>
          </a:p>
        </p:txBody>
      </p:sp>
      <p:sp>
        <p:nvSpPr>
          <p:cNvPr id="74" name="圆角矩形 73"/>
          <p:cNvSpPr/>
          <p:nvPr/>
        </p:nvSpPr>
        <p:spPr>
          <a:xfrm>
            <a:off x="5805488" y="1149985"/>
            <a:ext cx="4068762" cy="1079500"/>
          </a:xfrm>
          <a:prstGeom prst="roundRect">
            <a:avLst>
              <a:gd name="adj" fmla="val 9503"/>
            </a:avLst>
          </a:prstGeom>
          <a:noFill/>
          <a:ln w="9525">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buFontTx/>
              <a:buNone/>
              <a:defRPr/>
            </a:pPr>
            <a:endParaRPr lang="zh-CN" altLang="en-US" sz="1600" noProof="1"/>
          </a:p>
        </p:txBody>
      </p:sp>
      <p:cxnSp>
        <p:nvCxnSpPr>
          <p:cNvPr id="63" name="直接箭头连接符 62"/>
          <p:cNvCxnSpPr/>
          <p:nvPr/>
        </p:nvCxnSpPr>
        <p:spPr>
          <a:xfrm>
            <a:off x="7600315" y="1758950"/>
            <a:ext cx="1441450" cy="1588"/>
          </a:xfrm>
          <a:prstGeom prst="straightConnector1">
            <a:avLst/>
          </a:prstGeom>
          <a:ln w="38100">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grpSp>
        <p:nvGrpSpPr>
          <p:cNvPr id="4" name="组合 63"/>
          <p:cNvGrpSpPr/>
          <p:nvPr/>
        </p:nvGrpSpPr>
        <p:grpSpPr bwMode="auto">
          <a:xfrm>
            <a:off x="9068753" y="1189038"/>
            <a:ext cx="719137" cy="966787"/>
            <a:chOff x="3214678" y="3533935"/>
            <a:chExt cx="720000" cy="967338"/>
          </a:xfrm>
        </p:grpSpPr>
        <p:pic>
          <p:nvPicPr>
            <p:cNvPr id="16431" name="Picture 2" descr="E:\市场部文档\产品图片\400个常用ppt图标_ppt宝藏_www.pptbz\400个常用ppt图标_ppt宝藏_www.pptbz\400个常用ppt图标(25)_ppt宝藏_www.pptbz.com.pn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214678" y="3533935"/>
              <a:ext cx="720000" cy="7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32" name="TextBox 66"/>
            <p:cNvSpPr txBox="1">
              <a:spLocks noChangeArrowheads="1"/>
            </p:cNvSpPr>
            <p:nvPr/>
          </p:nvSpPr>
          <p:spPr bwMode="auto">
            <a:xfrm>
              <a:off x="3286116" y="4162719"/>
              <a:ext cx="59503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itchFamily="2" charset="-122"/>
                </a:defRPr>
              </a:lvl1pPr>
              <a:lvl2pPr marL="742950" indent="-285750" eaLnBrk="0" hangingPunct="0">
                <a:defRPr>
                  <a:solidFill>
                    <a:schemeClr val="tx1"/>
                  </a:solidFill>
                  <a:latin typeface="Calibri" panose="020F0502020204030204" pitchFamily="34" charset="0"/>
                  <a:ea typeface="宋体" pitchFamily="2" charset="-122"/>
                </a:defRPr>
              </a:lvl2pPr>
              <a:lvl3pPr marL="1143000" indent="-228600" eaLnBrk="0" hangingPunct="0">
                <a:defRPr>
                  <a:solidFill>
                    <a:schemeClr val="tx1"/>
                  </a:solidFill>
                  <a:latin typeface="Calibri" panose="020F0502020204030204" pitchFamily="34" charset="0"/>
                  <a:ea typeface="宋体" pitchFamily="2" charset="-122"/>
                </a:defRPr>
              </a:lvl3pPr>
              <a:lvl4pPr marL="1600200" indent="-228600" eaLnBrk="0" hangingPunct="0">
                <a:defRPr>
                  <a:solidFill>
                    <a:schemeClr val="tx1"/>
                  </a:solidFill>
                  <a:latin typeface="Calibri" panose="020F0502020204030204" pitchFamily="34" charset="0"/>
                  <a:ea typeface="宋体" pitchFamily="2" charset="-122"/>
                </a:defRPr>
              </a:lvl4pPr>
              <a:lvl5pPr marL="2057400" indent="-228600" eaLnBrk="0" hangingPunct="0">
                <a:defRPr>
                  <a:solidFill>
                    <a:schemeClr val="tx1"/>
                  </a:solidFill>
                  <a:latin typeface="Calibri" panose="020F0502020204030204" pitchFamily="34" charset="0"/>
                  <a:ea typeface="宋体"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9pPr>
            </a:lstStyle>
            <a:p>
              <a:pPr eaLnBrk="1" hangingPunct="1"/>
              <a:r>
                <a:rPr lang="zh-CN" altLang="en-US" sz="1600">
                  <a:latin typeface="微软雅黑" panose="020B0503020204020204" pitchFamily="34" charset="-122"/>
                  <a:ea typeface="微软雅黑" panose="020B0503020204020204" pitchFamily="34" charset="-122"/>
                </a:rPr>
                <a:t>明文</a:t>
              </a:r>
              <a:endParaRPr lang="zh-CN" altLang="en-US" sz="1600">
                <a:latin typeface="微软雅黑" panose="020B0503020204020204" pitchFamily="34" charset="-122"/>
                <a:ea typeface="微软雅黑" panose="020B0503020204020204" pitchFamily="34" charset="-122"/>
              </a:endParaRPr>
            </a:p>
          </p:txBody>
        </p:sp>
      </p:grpSp>
      <p:sp>
        <p:nvSpPr>
          <p:cNvPr id="69" name="TextBox 68"/>
          <p:cNvSpPr txBox="1">
            <a:spLocks noChangeArrowheads="1"/>
          </p:cNvSpPr>
          <p:nvPr/>
        </p:nvSpPr>
        <p:spPr bwMode="auto">
          <a:xfrm>
            <a:off x="7697788" y="1403668"/>
            <a:ext cx="1198880" cy="3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itchFamily="2" charset="-122"/>
              </a:defRPr>
            </a:lvl1pPr>
            <a:lvl2pPr marL="742950" indent="-285750" eaLnBrk="0" hangingPunct="0">
              <a:defRPr>
                <a:solidFill>
                  <a:schemeClr val="tx1"/>
                </a:solidFill>
                <a:latin typeface="Calibri" panose="020F0502020204030204" pitchFamily="34" charset="0"/>
                <a:ea typeface="宋体" pitchFamily="2" charset="-122"/>
              </a:defRPr>
            </a:lvl2pPr>
            <a:lvl3pPr marL="1143000" indent="-228600" eaLnBrk="0" hangingPunct="0">
              <a:defRPr>
                <a:solidFill>
                  <a:schemeClr val="tx1"/>
                </a:solidFill>
                <a:latin typeface="Calibri" panose="020F0502020204030204" pitchFamily="34" charset="0"/>
                <a:ea typeface="宋体" pitchFamily="2" charset="-122"/>
              </a:defRPr>
            </a:lvl3pPr>
            <a:lvl4pPr marL="1600200" indent="-228600" eaLnBrk="0" hangingPunct="0">
              <a:defRPr>
                <a:solidFill>
                  <a:schemeClr val="tx1"/>
                </a:solidFill>
                <a:latin typeface="Calibri" panose="020F0502020204030204" pitchFamily="34" charset="0"/>
                <a:ea typeface="宋体" pitchFamily="2" charset="-122"/>
              </a:defRPr>
            </a:lvl4pPr>
            <a:lvl5pPr marL="2057400" indent="-228600" eaLnBrk="0" hangingPunct="0">
              <a:defRPr>
                <a:solidFill>
                  <a:schemeClr val="tx1"/>
                </a:solidFill>
                <a:latin typeface="Calibri" panose="020F0502020204030204" pitchFamily="34" charset="0"/>
                <a:ea typeface="宋体"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9pPr>
          </a:lstStyle>
          <a:p>
            <a:pPr eaLnBrk="1" hangingPunct="1"/>
            <a:r>
              <a:rPr lang="zh-CN" altLang="en-US" sz="1600">
                <a:latin typeface="微软雅黑" panose="020B0503020204020204" pitchFamily="34" charset="-122"/>
                <a:ea typeface="微软雅黑" panose="020B0503020204020204" pitchFamily="34" charset="-122"/>
              </a:rPr>
              <a:t>编辑、保存</a:t>
            </a:r>
            <a:endParaRPr lang="zh-CN" altLang="en-US" sz="1600">
              <a:latin typeface="微软雅黑" panose="020B0503020204020204" pitchFamily="34" charset="-122"/>
              <a:ea typeface="微软雅黑" panose="020B0503020204020204" pitchFamily="34" charset="-122"/>
            </a:endParaRPr>
          </a:p>
        </p:txBody>
      </p:sp>
      <p:grpSp>
        <p:nvGrpSpPr>
          <p:cNvPr id="29" name="组合 78"/>
          <p:cNvGrpSpPr/>
          <p:nvPr/>
        </p:nvGrpSpPr>
        <p:grpSpPr bwMode="auto">
          <a:xfrm>
            <a:off x="6757353" y="1193800"/>
            <a:ext cx="719137" cy="962025"/>
            <a:chOff x="5085312" y="4254860"/>
            <a:chExt cx="720000" cy="961448"/>
          </a:xfrm>
        </p:grpSpPr>
        <p:grpSp>
          <p:nvGrpSpPr>
            <p:cNvPr id="16427" name="组合 59"/>
            <p:cNvGrpSpPr/>
            <p:nvPr/>
          </p:nvGrpSpPr>
          <p:grpSpPr bwMode="auto">
            <a:xfrm>
              <a:off x="5085312" y="4254860"/>
              <a:ext cx="720000" cy="961448"/>
              <a:chOff x="428596" y="3462497"/>
              <a:chExt cx="720000" cy="961448"/>
            </a:xfrm>
          </p:grpSpPr>
          <p:pic>
            <p:nvPicPr>
              <p:cNvPr id="16429" name="Picture 2" descr="E:\市场部文档\产品图片\400个常用ppt图标_ppt宝藏_www.pptbz\400个常用ppt图标_ppt宝藏_www.pptbz\400个常用ppt图标(25)_ppt宝藏_www.pptbz.com.pn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28596" y="3462497"/>
                <a:ext cx="720000" cy="7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30" name="TextBox 61"/>
              <p:cNvSpPr txBox="1">
                <a:spLocks noChangeArrowheads="1"/>
              </p:cNvSpPr>
              <p:nvPr/>
            </p:nvSpPr>
            <p:spPr bwMode="auto">
              <a:xfrm>
                <a:off x="486386" y="4085391"/>
                <a:ext cx="59503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itchFamily="2" charset="-122"/>
                  </a:defRPr>
                </a:lvl1pPr>
                <a:lvl2pPr marL="742950" indent="-285750" eaLnBrk="0" hangingPunct="0">
                  <a:defRPr>
                    <a:solidFill>
                      <a:schemeClr val="tx1"/>
                    </a:solidFill>
                    <a:latin typeface="Calibri" panose="020F0502020204030204" pitchFamily="34" charset="0"/>
                    <a:ea typeface="宋体" pitchFamily="2" charset="-122"/>
                  </a:defRPr>
                </a:lvl2pPr>
                <a:lvl3pPr marL="1143000" indent="-228600" eaLnBrk="0" hangingPunct="0">
                  <a:defRPr>
                    <a:solidFill>
                      <a:schemeClr val="tx1"/>
                    </a:solidFill>
                    <a:latin typeface="Calibri" panose="020F0502020204030204" pitchFamily="34" charset="0"/>
                    <a:ea typeface="宋体" pitchFamily="2" charset="-122"/>
                  </a:defRPr>
                </a:lvl3pPr>
                <a:lvl4pPr marL="1600200" indent="-228600" eaLnBrk="0" hangingPunct="0">
                  <a:defRPr>
                    <a:solidFill>
                      <a:schemeClr val="tx1"/>
                    </a:solidFill>
                    <a:latin typeface="Calibri" panose="020F0502020204030204" pitchFamily="34" charset="0"/>
                    <a:ea typeface="宋体" pitchFamily="2" charset="-122"/>
                  </a:defRPr>
                </a:lvl4pPr>
                <a:lvl5pPr marL="2057400" indent="-228600" eaLnBrk="0" hangingPunct="0">
                  <a:defRPr>
                    <a:solidFill>
                      <a:schemeClr val="tx1"/>
                    </a:solidFill>
                    <a:latin typeface="Calibri" panose="020F0502020204030204" pitchFamily="34" charset="0"/>
                    <a:ea typeface="宋体"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9pPr>
              </a:lstStyle>
              <a:p>
                <a:pPr eaLnBrk="1" hangingPunct="1"/>
                <a:r>
                  <a:rPr lang="zh-CN" altLang="en-US" sz="1600">
                    <a:latin typeface="微软雅黑" panose="020B0503020204020204" pitchFamily="34" charset="-122"/>
                    <a:ea typeface="微软雅黑" panose="020B0503020204020204" pitchFamily="34" charset="-122"/>
                  </a:rPr>
                  <a:t>密文</a:t>
                </a:r>
                <a:endParaRPr lang="zh-CN" altLang="en-US" sz="1600">
                  <a:latin typeface="微软雅黑" panose="020B0503020204020204" pitchFamily="34" charset="-122"/>
                  <a:ea typeface="微软雅黑" panose="020B0503020204020204" pitchFamily="34" charset="-122"/>
                </a:endParaRPr>
              </a:p>
            </p:txBody>
          </p:sp>
        </p:grpSp>
        <p:pic>
          <p:nvPicPr>
            <p:cNvPr id="16428" name="Picture 3" descr="E:\市场部文档\产品图片\400个常用ppt图标_ppt宝藏_www.pptbz\400个常用ppt图标_ppt宝藏_www.pptbz\400个常用ppt图标(57)_ppt宝藏_www.pptbz.com.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65180" y="4399428"/>
              <a:ext cx="540000" cy="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1" name="TextBox 70"/>
          <p:cNvSpPr txBox="1"/>
          <p:nvPr/>
        </p:nvSpPr>
        <p:spPr>
          <a:xfrm>
            <a:off x="5904865" y="1309688"/>
            <a:ext cx="908685" cy="675640"/>
          </a:xfrm>
          <a:prstGeom prst="rect">
            <a:avLst/>
          </a:prstGeom>
          <a:noFill/>
        </p:spPr>
        <p:txBody>
          <a:bodyPr wrap="none">
            <a:spAutoFit/>
          </a:bodyPr>
          <a:lstStyle/>
          <a:p>
            <a:pPr fontAlgn="auto">
              <a:buFontTx/>
              <a:buNone/>
              <a:defRPr/>
            </a:pPr>
            <a:r>
              <a:rPr lang="zh-CN" altLang="en-US" b="1" noProof="1">
                <a:solidFill>
                  <a:schemeClr val="tx1"/>
                </a:solidFill>
                <a:latin typeface="微软雅黑" panose="020B0503020204020204" pitchFamily="34" charset="-122"/>
                <a:ea typeface="微软雅黑" panose="020B0503020204020204" pitchFamily="34" charset="-122"/>
              </a:rPr>
              <a:t>只解密</a:t>
            </a:r>
            <a:endParaRPr lang="en-US" altLang="zh-CN" b="1" noProof="1">
              <a:solidFill>
                <a:schemeClr val="tx1"/>
              </a:solidFill>
              <a:latin typeface="微软雅黑" panose="020B0503020204020204" pitchFamily="34" charset="-122"/>
              <a:ea typeface="微软雅黑" panose="020B0503020204020204" pitchFamily="34" charset="-122"/>
            </a:endParaRPr>
          </a:p>
          <a:p>
            <a:pPr fontAlgn="auto">
              <a:buFontTx/>
              <a:buNone/>
              <a:defRPr/>
            </a:pPr>
            <a:r>
              <a:rPr lang="zh-CN" altLang="en-US" b="1" noProof="1">
                <a:solidFill>
                  <a:schemeClr val="tx1"/>
                </a:solidFill>
                <a:latin typeface="微软雅黑" panose="020B0503020204020204" pitchFamily="34" charset="-122"/>
                <a:ea typeface="微软雅黑" panose="020B0503020204020204" pitchFamily="34" charset="-122"/>
              </a:rPr>
              <a:t>不加密</a:t>
            </a:r>
            <a:endParaRPr lang="zh-CN" altLang="en-US" b="1" noProof="1">
              <a:solidFill>
                <a:schemeClr val="tx1"/>
              </a:solidFill>
              <a:latin typeface="微软雅黑" panose="020B0503020204020204" pitchFamily="34" charset="-122"/>
              <a:ea typeface="微软雅黑" panose="020B0503020204020204" pitchFamily="34" charset="-122"/>
            </a:endParaRPr>
          </a:p>
        </p:txBody>
      </p:sp>
      <p:sp>
        <p:nvSpPr>
          <p:cNvPr id="83" name="Rectangle 34"/>
          <p:cNvSpPr/>
          <p:nvPr/>
        </p:nvSpPr>
        <p:spPr>
          <a:xfrm>
            <a:off x="10149840" y="1149985"/>
            <a:ext cx="1201420" cy="105791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p>
        </p:txBody>
      </p:sp>
      <p:sp>
        <p:nvSpPr>
          <p:cNvPr id="32" name="文本框 31"/>
          <p:cNvSpPr txBox="1"/>
          <p:nvPr/>
        </p:nvSpPr>
        <p:spPr>
          <a:xfrm>
            <a:off x="10179685" y="1341755"/>
            <a:ext cx="1137920" cy="583565"/>
          </a:xfrm>
          <a:prstGeom prst="rect">
            <a:avLst/>
          </a:prstGeom>
          <a:noFill/>
        </p:spPr>
        <p:txBody>
          <a:bodyPr wrap="square" rtlCol="0" anchor="t">
            <a:spAutoFit/>
          </a:bodyPr>
          <a:lstStyle/>
          <a:p>
            <a:pPr algn="ctr"/>
            <a:r>
              <a:rPr lang="zh-CN" altLang="en-US" sz="1600">
                <a:solidFill>
                  <a:schemeClr val="bg1"/>
                </a:solidFill>
              </a:rPr>
              <a:t>高度自由</a:t>
            </a:r>
            <a:endParaRPr lang="zh-CN" altLang="en-US" sz="1600">
              <a:solidFill>
                <a:schemeClr val="bg1"/>
              </a:solidFill>
            </a:endParaRPr>
          </a:p>
          <a:p>
            <a:pPr algn="ctr"/>
            <a:r>
              <a:rPr lang="zh-CN" altLang="en-US" sz="1600">
                <a:solidFill>
                  <a:schemeClr val="bg1"/>
                </a:solidFill>
              </a:rPr>
              <a:t>高效办公</a:t>
            </a:r>
            <a:endParaRPr lang="zh-CN" altLang="en-US" sz="1600">
              <a:solidFill>
                <a:schemeClr val="bg1"/>
              </a:solidFill>
            </a:endParaRPr>
          </a:p>
        </p:txBody>
      </p:sp>
      <p:sp>
        <p:nvSpPr>
          <p:cNvPr id="33" name="Oval 22"/>
          <p:cNvSpPr/>
          <p:nvPr/>
        </p:nvSpPr>
        <p:spPr>
          <a:xfrm>
            <a:off x="4783352" y="2795805"/>
            <a:ext cx="933656" cy="933652"/>
          </a:xfrm>
          <a:prstGeom prst="ellipse">
            <a:avLst/>
          </a:prstGeom>
          <a:solidFill>
            <a:srgbClr val="00B0F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35" b="1" dirty="0">
              <a:solidFill>
                <a:schemeClr val="tx2">
                  <a:lumMod val="75000"/>
                </a:schemeClr>
              </a:solidFill>
              <a:latin typeface="FontAwesome" pitchFamily="2" charset="0"/>
            </a:endParaRPr>
          </a:p>
        </p:txBody>
      </p:sp>
      <p:sp>
        <p:nvSpPr>
          <p:cNvPr id="34" name="TextBox 149"/>
          <p:cNvSpPr txBox="1"/>
          <p:nvPr/>
        </p:nvSpPr>
        <p:spPr>
          <a:xfrm>
            <a:off x="4752341" y="3096171"/>
            <a:ext cx="995680" cy="337185"/>
          </a:xfrm>
          <a:prstGeom prst="rect">
            <a:avLst/>
          </a:prstGeom>
          <a:noFill/>
        </p:spPr>
        <p:txBody>
          <a:bodyPr wrap="none" rtlCol="0">
            <a:spAutoFit/>
          </a:bodyPr>
          <a:lstStyle>
            <a:defPPr>
              <a:defRPr lang="zh-CN"/>
            </a:defPPr>
            <a:lvl1pPr algn="r">
              <a:defRPr sz="1400">
                <a:solidFill>
                  <a:schemeClr val="bg1">
                    <a:lumMod val="65000"/>
                  </a:schemeClr>
                </a:solidFill>
                <a:latin typeface="Arial Black" panose="020B0A04020102020204" pitchFamily="34" charset="0"/>
              </a:defRPr>
            </a:lvl1pPr>
          </a:lstStyle>
          <a:p>
            <a:pPr algn="ctr"/>
            <a:r>
              <a:rPr lang="zh-CN" sz="1600" dirty="0">
                <a:solidFill>
                  <a:schemeClr val="bg1">
                    <a:lumMod val="95000"/>
                  </a:schemeClr>
                </a:solidFill>
              </a:rPr>
              <a:t>部门经理</a:t>
            </a:r>
            <a:endParaRPr lang="zh-CN" sz="1600" dirty="0">
              <a:solidFill>
                <a:schemeClr val="bg1">
                  <a:lumMod val="95000"/>
                </a:schemeClr>
              </a:solidFill>
            </a:endParaRPr>
          </a:p>
        </p:txBody>
      </p:sp>
      <p:sp>
        <p:nvSpPr>
          <p:cNvPr id="59" name="Rectangle 34"/>
          <p:cNvSpPr/>
          <p:nvPr/>
        </p:nvSpPr>
        <p:spPr>
          <a:xfrm>
            <a:off x="10133965" y="2472690"/>
            <a:ext cx="1201420" cy="168592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p>
        </p:txBody>
      </p:sp>
      <p:sp>
        <p:nvSpPr>
          <p:cNvPr id="60" name="文本框 59"/>
          <p:cNvSpPr txBox="1"/>
          <p:nvPr/>
        </p:nvSpPr>
        <p:spPr>
          <a:xfrm>
            <a:off x="10163810" y="2686050"/>
            <a:ext cx="1137920" cy="1322070"/>
          </a:xfrm>
          <a:prstGeom prst="rect">
            <a:avLst/>
          </a:prstGeom>
          <a:noFill/>
        </p:spPr>
        <p:txBody>
          <a:bodyPr wrap="square" rtlCol="0" anchor="t">
            <a:spAutoFit/>
          </a:bodyPr>
          <a:lstStyle/>
          <a:p>
            <a:pPr algn="ctr"/>
            <a:r>
              <a:rPr lang="zh-CN" altLang="en-US" sz="1600">
                <a:solidFill>
                  <a:schemeClr val="bg1"/>
                </a:solidFill>
              </a:rPr>
              <a:t>既有效防止信息泄密又实现人性化的办公</a:t>
            </a:r>
            <a:endParaRPr lang="zh-CN" altLang="en-US" sz="1600">
              <a:solidFill>
                <a:schemeClr val="bg1"/>
              </a:solidFill>
            </a:endParaRPr>
          </a:p>
        </p:txBody>
      </p:sp>
      <p:sp>
        <p:nvSpPr>
          <p:cNvPr id="61" name="Oval 22"/>
          <p:cNvSpPr/>
          <p:nvPr/>
        </p:nvSpPr>
        <p:spPr>
          <a:xfrm>
            <a:off x="4784622" y="4340125"/>
            <a:ext cx="933656" cy="933652"/>
          </a:xfrm>
          <a:prstGeom prst="ellipse">
            <a:avLst/>
          </a:prstGeom>
          <a:solidFill>
            <a:schemeClr val="tx1">
              <a:lumMod val="85000"/>
              <a:lumOff val="1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35" b="1" dirty="0">
              <a:solidFill>
                <a:schemeClr val="tx2">
                  <a:lumMod val="75000"/>
                </a:schemeClr>
              </a:solidFill>
              <a:latin typeface="FontAwesome" pitchFamily="2" charset="0"/>
            </a:endParaRPr>
          </a:p>
        </p:txBody>
      </p:sp>
      <p:sp>
        <p:nvSpPr>
          <p:cNvPr id="62" name="TextBox 149"/>
          <p:cNvSpPr txBox="1"/>
          <p:nvPr/>
        </p:nvSpPr>
        <p:spPr>
          <a:xfrm>
            <a:off x="4753611" y="4617631"/>
            <a:ext cx="995680" cy="337185"/>
          </a:xfrm>
          <a:prstGeom prst="rect">
            <a:avLst/>
          </a:prstGeom>
          <a:noFill/>
        </p:spPr>
        <p:txBody>
          <a:bodyPr wrap="none" rtlCol="0">
            <a:spAutoFit/>
          </a:bodyPr>
          <a:lstStyle>
            <a:defPPr>
              <a:defRPr lang="zh-CN"/>
            </a:defPPr>
            <a:lvl1pPr algn="r">
              <a:defRPr sz="1400">
                <a:solidFill>
                  <a:schemeClr val="bg1">
                    <a:lumMod val="65000"/>
                  </a:schemeClr>
                </a:solidFill>
                <a:latin typeface="Arial Black" panose="020B0A04020102020204" pitchFamily="34" charset="0"/>
              </a:defRPr>
            </a:lvl1pPr>
          </a:lstStyle>
          <a:p>
            <a:pPr algn="ctr"/>
            <a:r>
              <a:rPr lang="zh-CN" sz="1600" dirty="0">
                <a:solidFill>
                  <a:schemeClr val="bg1">
                    <a:lumMod val="95000"/>
                  </a:schemeClr>
                </a:solidFill>
              </a:rPr>
              <a:t>涉密员工</a:t>
            </a:r>
            <a:endParaRPr lang="zh-CN" sz="1600" dirty="0">
              <a:solidFill>
                <a:schemeClr val="bg1">
                  <a:lumMod val="95000"/>
                </a:schemeClr>
              </a:solidFill>
            </a:endParaRPr>
          </a:p>
        </p:txBody>
      </p:sp>
      <p:sp>
        <p:nvSpPr>
          <p:cNvPr id="64" name="圆角矩形 63"/>
          <p:cNvSpPr/>
          <p:nvPr/>
        </p:nvSpPr>
        <p:spPr>
          <a:xfrm>
            <a:off x="5830570" y="4389120"/>
            <a:ext cx="4067810" cy="885190"/>
          </a:xfrm>
          <a:prstGeom prst="roundRect">
            <a:avLst>
              <a:gd name="adj" fmla="val 9503"/>
            </a:avLst>
          </a:prstGeom>
          <a:noFill/>
          <a:ln w="9525">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buFontTx/>
              <a:buNone/>
              <a:defRPr/>
            </a:pPr>
            <a:endParaRPr lang="zh-CN" altLang="en-US" sz="1600" noProof="1"/>
          </a:p>
        </p:txBody>
      </p:sp>
      <p:cxnSp>
        <p:nvCxnSpPr>
          <p:cNvPr id="65" name="直接箭头连接符 64"/>
          <p:cNvCxnSpPr/>
          <p:nvPr/>
        </p:nvCxnSpPr>
        <p:spPr>
          <a:xfrm>
            <a:off x="7585710" y="4893310"/>
            <a:ext cx="1441450" cy="1588"/>
          </a:xfrm>
          <a:prstGeom prst="straightConnector1">
            <a:avLst/>
          </a:prstGeom>
          <a:ln w="38100">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grpSp>
        <p:nvGrpSpPr>
          <p:cNvPr id="66" name="组合 63"/>
          <p:cNvGrpSpPr/>
          <p:nvPr/>
        </p:nvGrpSpPr>
        <p:grpSpPr bwMode="auto">
          <a:xfrm>
            <a:off x="6757670" y="4468495"/>
            <a:ext cx="631822" cy="787399"/>
            <a:chOff x="3214678" y="3533935"/>
            <a:chExt cx="807663" cy="1100457"/>
          </a:xfrm>
        </p:grpSpPr>
        <p:pic>
          <p:nvPicPr>
            <p:cNvPr id="67" name="Picture 2" descr="E:\市场部文档\产品图片\400个常用ppt图标_ppt宝藏_www.pptbz\400个常用ppt图标_ppt宝藏_www.pptbz\400个常用ppt图标(25)_ppt宝藏_www.pptbz.com.pn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214678" y="3533935"/>
              <a:ext cx="720000" cy="7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 name="TextBox 66"/>
            <p:cNvSpPr txBox="1">
              <a:spLocks noChangeArrowheads="1"/>
            </p:cNvSpPr>
            <p:nvPr/>
          </p:nvSpPr>
          <p:spPr bwMode="auto">
            <a:xfrm>
              <a:off x="3227662" y="4163148"/>
              <a:ext cx="794679" cy="471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itchFamily="2" charset="-122"/>
                </a:defRPr>
              </a:lvl1pPr>
              <a:lvl2pPr marL="742950" indent="-285750" eaLnBrk="0" hangingPunct="0">
                <a:defRPr>
                  <a:solidFill>
                    <a:schemeClr val="tx1"/>
                  </a:solidFill>
                  <a:latin typeface="Calibri" panose="020F0502020204030204" pitchFamily="34" charset="0"/>
                  <a:ea typeface="宋体" pitchFamily="2" charset="-122"/>
                </a:defRPr>
              </a:lvl2pPr>
              <a:lvl3pPr marL="1143000" indent="-228600" eaLnBrk="0" hangingPunct="0">
                <a:defRPr>
                  <a:solidFill>
                    <a:schemeClr val="tx1"/>
                  </a:solidFill>
                  <a:latin typeface="Calibri" panose="020F0502020204030204" pitchFamily="34" charset="0"/>
                  <a:ea typeface="宋体" pitchFamily="2" charset="-122"/>
                </a:defRPr>
              </a:lvl3pPr>
              <a:lvl4pPr marL="1600200" indent="-228600" eaLnBrk="0" hangingPunct="0">
                <a:defRPr>
                  <a:solidFill>
                    <a:schemeClr val="tx1"/>
                  </a:solidFill>
                  <a:latin typeface="Calibri" panose="020F0502020204030204" pitchFamily="34" charset="0"/>
                  <a:ea typeface="宋体" pitchFamily="2" charset="-122"/>
                </a:defRPr>
              </a:lvl4pPr>
              <a:lvl5pPr marL="2057400" indent="-228600" eaLnBrk="0" hangingPunct="0">
                <a:defRPr>
                  <a:solidFill>
                    <a:schemeClr val="tx1"/>
                  </a:solidFill>
                  <a:latin typeface="Calibri" panose="020F0502020204030204" pitchFamily="34" charset="0"/>
                  <a:ea typeface="宋体"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9pPr>
            </a:lstStyle>
            <a:p>
              <a:pPr eaLnBrk="1" hangingPunct="1"/>
              <a:r>
                <a:rPr lang="zh-CN" altLang="en-US" sz="1600">
                  <a:latin typeface="微软雅黑" panose="020B0503020204020204" pitchFamily="34" charset="-122"/>
                  <a:ea typeface="微软雅黑" panose="020B0503020204020204" pitchFamily="34" charset="-122"/>
                </a:rPr>
                <a:t>明文</a:t>
              </a:r>
              <a:endParaRPr lang="zh-CN" altLang="en-US" sz="1600">
                <a:latin typeface="微软雅黑" panose="020B0503020204020204" pitchFamily="34" charset="-122"/>
                <a:ea typeface="微软雅黑" panose="020B0503020204020204" pitchFamily="34" charset="-122"/>
              </a:endParaRPr>
            </a:p>
          </p:txBody>
        </p:sp>
      </p:grpSp>
      <p:sp>
        <p:nvSpPr>
          <p:cNvPr id="70" name="TextBox 68"/>
          <p:cNvSpPr txBox="1">
            <a:spLocks noChangeArrowheads="1"/>
          </p:cNvSpPr>
          <p:nvPr/>
        </p:nvSpPr>
        <p:spPr bwMode="auto">
          <a:xfrm>
            <a:off x="7683183" y="4517073"/>
            <a:ext cx="1198880" cy="3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itchFamily="2" charset="-122"/>
              </a:defRPr>
            </a:lvl1pPr>
            <a:lvl2pPr marL="742950" indent="-285750" eaLnBrk="0" hangingPunct="0">
              <a:defRPr>
                <a:solidFill>
                  <a:schemeClr val="tx1"/>
                </a:solidFill>
                <a:latin typeface="Calibri" panose="020F0502020204030204" pitchFamily="34" charset="0"/>
                <a:ea typeface="宋体" pitchFamily="2" charset="-122"/>
              </a:defRPr>
            </a:lvl2pPr>
            <a:lvl3pPr marL="1143000" indent="-228600" eaLnBrk="0" hangingPunct="0">
              <a:defRPr>
                <a:solidFill>
                  <a:schemeClr val="tx1"/>
                </a:solidFill>
                <a:latin typeface="Calibri" panose="020F0502020204030204" pitchFamily="34" charset="0"/>
                <a:ea typeface="宋体" pitchFamily="2" charset="-122"/>
              </a:defRPr>
            </a:lvl3pPr>
            <a:lvl4pPr marL="1600200" indent="-228600" eaLnBrk="0" hangingPunct="0">
              <a:defRPr>
                <a:solidFill>
                  <a:schemeClr val="tx1"/>
                </a:solidFill>
                <a:latin typeface="Calibri" panose="020F0502020204030204" pitchFamily="34" charset="0"/>
                <a:ea typeface="宋体" pitchFamily="2" charset="-122"/>
              </a:defRPr>
            </a:lvl4pPr>
            <a:lvl5pPr marL="2057400" indent="-228600" eaLnBrk="0" hangingPunct="0">
              <a:defRPr>
                <a:solidFill>
                  <a:schemeClr val="tx1"/>
                </a:solidFill>
                <a:latin typeface="Calibri" panose="020F0502020204030204" pitchFamily="34" charset="0"/>
                <a:ea typeface="宋体"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9pPr>
          </a:lstStyle>
          <a:p>
            <a:pPr eaLnBrk="1" hangingPunct="1"/>
            <a:r>
              <a:rPr lang="zh-CN" altLang="en-US" sz="1600">
                <a:latin typeface="微软雅黑" panose="020B0503020204020204" pitchFamily="34" charset="-122"/>
                <a:ea typeface="微软雅黑" panose="020B0503020204020204" pitchFamily="34" charset="-122"/>
              </a:rPr>
              <a:t>编辑、保存</a:t>
            </a:r>
            <a:endParaRPr lang="zh-CN" altLang="en-US" sz="1600">
              <a:latin typeface="微软雅黑" panose="020B0503020204020204" pitchFamily="34" charset="-122"/>
              <a:ea typeface="微软雅黑" panose="020B0503020204020204" pitchFamily="34" charset="-122"/>
            </a:endParaRPr>
          </a:p>
        </p:txBody>
      </p:sp>
      <p:grpSp>
        <p:nvGrpSpPr>
          <p:cNvPr id="72" name="组合 78"/>
          <p:cNvGrpSpPr/>
          <p:nvPr/>
        </p:nvGrpSpPr>
        <p:grpSpPr bwMode="auto">
          <a:xfrm>
            <a:off x="9021445" y="4476115"/>
            <a:ext cx="809625" cy="809625"/>
            <a:chOff x="5085312" y="4145630"/>
            <a:chExt cx="822581" cy="1254671"/>
          </a:xfrm>
        </p:grpSpPr>
        <p:grpSp>
          <p:nvGrpSpPr>
            <p:cNvPr id="73" name="组合 59"/>
            <p:cNvGrpSpPr/>
            <p:nvPr/>
          </p:nvGrpSpPr>
          <p:grpSpPr bwMode="auto">
            <a:xfrm>
              <a:off x="5085312" y="4254860"/>
              <a:ext cx="822581" cy="1145441"/>
              <a:chOff x="428596" y="3462497"/>
              <a:chExt cx="822581" cy="1145441"/>
            </a:xfrm>
          </p:grpSpPr>
          <p:pic>
            <p:nvPicPr>
              <p:cNvPr id="75" name="Picture 2" descr="E:\市场部文档\产品图片\400个常用ppt图标_ppt宝藏_www.pptbz\400个常用ppt图标_ppt宝藏_www.pptbz\400个常用ppt图标(25)_ppt宝藏_www.pptbz.com.pn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28596" y="3462497"/>
                <a:ext cx="720000" cy="7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 name="TextBox 61"/>
              <p:cNvSpPr txBox="1">
                <a:spLocks noChangeArrowheads="1"/>
              </p:cNvSpPr>
              <p:nvPr/>
            </p:nvSpPr>
            <p:spPr bwMode="auto">
              <a:xfrm>
                <a:off x="486661" y="4085404"/>
                <a:ext cx="764516" cy="522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itchFamily="2" charset="-122"/>
                  </a:defRPr>
                </a:lvl1pPr>
                <a:lvl2pPr marL="742950" indent="-285750" eaLnBrk="0" hangingPunct="0">
                  <a:defRPr>
                    <a:solidFill>
                      <a:schemeClr val="tx1"/>
                    </a:solidFill>
                    <a:latin typeface="Calibri" panose="020F0502020204030204" pitchFamily="34" charset="0"/>
                    <a:ea typeface="宋体" pitchFamily="2" charset="-122"/>
                  </a:defRPr>
                </a:lvl2pPr>
                <a:lvl3pPr marL="1143000" indent="-228600" eaLnBrk="0" hangingPunct="0">
                  <a:defRPr>
                    <a:solidFill>
                      <a:schemeClr val="tx1"/>
                    </a:solidFill>
                    <a:latin typeface="Calibri" panose="020F0502020204030204" pitchFamily="34" charset="0"/>
                    <a:ea typeface="宋体" pitchFamily="2" charset="-122"/>
                  </a:defRPr>
                </a:lvl3pPr>
                <a:lvl4pPr marL="1600200" indent="-228600" eaLnBrk="0" hangingPunct="0">
                  <a:defRPr>
                    <a:solidFill>
                      <a:schemeClr val="tx1"/>
                    </a:solidFill>
                    <a:latin typeface="Calibri" panose="020F0502020204030204" pitchFamily="34" charset="0"/>
                    <a:ea typeface="宋体" pitchFamily="2" charset="-122"/>
                  </a:defRPr>
                </a:lvl4pPr>
                <a:lvl5pPr marL="2057400" indent="-228600" eaLnBrk="0" hangingPunct="0">
                  <a:defRPr>
                    <a:solidFill>
                      <a:schemeClr val="tx1"/>
                    </a:solidFill>
                    <a:latin typeface="Calibri" panose="020F0502020204030204" pitchFamily="34" charset="0"/>
                    <a:ea typeface="宋体"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9pPr>
              </a:lstStyle>
              <a:p>
                <a:pPr eaLnBrk="1" hangingPunct="1"/>
                <a:r>
                  <a:rPr lang="zh-CN" altLang="en-US" sz="1600">
                    <a:latin typeface="微软雅黑" panose="020B0503020204020204" pitchFamily="34" charset="-122"/>
                    <a:ea typeface="微软雅黑" panose="020B0503020204020204" pitchFamily="34" charset="-122"/>
                  </a:rPr>
                  <a:t>密文</a:t>
                </a:r>
                <a:endParaRPr lang="zh-CN" altLang="en-US" sz="1600">
                  <a:latin typeface="微软雅黑" panose="020B0503020204020204" pitchFamily="34" charset="-122"/>
                  <a:ea typeface="微软雅黑" panose="020B0503020204020204" pitchFamily="34" charset="-122"/>
                </a:endParaRPr>
              </a:p>
            </p:txBody>
          </p:sp>
        </p:grpSp>
        <p:pic>
          <p:nvPicPr>
            <p:cNvPr id="77" name="Picture 3" descr="E:\市场部文档\产品图片\400个常用ppt图标_ppt宝藏_www.pptbz\400个常用ppt图标_ppt宝藏_www.pptbz\400个常用ppt图标(57)_ppt宝藏_www.pptbz.com.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65312" y="4145630"/>
              <a:ext cx="540000" cy="794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8" name="TextBox 70"/>
          <p:cNvSpPr txBox="1"/>
          <p:nvPr/>
        </p:nvSpPr>
        <p:spPr>
          <a:xfrm>
            <a:off x="5964555" y="4461193"/>
            <a:ext cx="666750" cy="675640"/>
          </a:xfrm>
          <a:prstGeom prst="rect">
            <a:avLst/>
          </a:prstGeom>
          <a:noFill/>
        </p:spPr>
        <p:txBody>
          <a:bodyPr wrap="none">
            <a:spAutoFit/>
          </a:bodyPr>
          <a:lstStyle/>
          <a:p>
            <a:pPr fontAlgn="auto">
              <a:buFontTx/>
              <a:buNone/>
              <a:defRPr/>
            </a:pPr>
            <a:r>
              <a:rPr lang="zh-CN" b="1" noProof="1">
                <a:solidFill>
                  <a:schemeClr val="tx1"/>
                </a:solidFill>
                <a:latin typeface="微软雅黑" panose="020B0503020204020204" pitchFamily="34" charset="-122"/>
                <a:ea typeface="微软雅黑" panose="020B0503020204020204" pitchFamily="34" charset="-122"/>
              </a:rPr>
              <a:t>强制</a:t>
            </a:r>
            <a:endParaRPr lang="zh-CN" b="1" noProof="1">
              <a:solidFill>
                <a:schemeClr val="tx1"/>
              </a:solidFill>
              <a:latin typeface="微软雅黑" panose="020B0503020204020204" pitchFamily="34" charset="-122"/>
              <a:ea typeface="微软雅黑" panose="020B0503020204020204" pitchFamily="34" charset="-122"/>
            </a:endParaRPr>
          </a:p>
          <a:p>
            <a:pPr fontAlgn="auto">
              <a:buFontTx/>
              <a:buNone/>
              <a:defRPr/>
            </a:pPr>
            <a:r>
              <a:rPr lang="zh-CN" b="1" noProof="1">
                <a:solidFill>
                  <a:schemeClr val="tx1"/>
                </a:solidFill>
                <a:latin typeface="微软雅黑" panose="020B0503020204020204" pitchFamily="34" charset="-122"/>
                <a:ea typeface="微软雅黑" panose="020B0503020204020204" pitchFamily="34" charset="-122"/>
              </a:rPr>
              <a:t>加密</a:t>
            </a:r>
            <a:endParaRPr lang="zh-CN" b="1" noProof="1">
              <a:solidFill>
                <a:schemeClr val="tx1"/>
              </a:solidFill>
              <a:latin typeface="微软雅黑" panose="020B0503020204020204" pitchFamily="34" charset="-122"/>
              <a:ea typeface="微软雅黑" panose="020B0503020204020204" pitchFamily="34" charset="-122"/>
            </a:endParaRPr>
          </a:p>
        </p:txBody>
      </p:sp>
      <p:sp>
        <p:nvSpPr>
          <p:cNvPr id="79" name="Rectangle 34"/>
          <p:cNvSpPr/>
          <p:nvPr/>
        </p:nvSpPr>
        <p:spPr>
          <a:xfrm>
            <a:off x="10135235" y="4389120"/>
            <a:ext cx="1201420" cy="85915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p>
        </p:txBody>
      </p:sp>
      <p:sp>
        <p:nvSpPr>
          <p:cNvPr id="80" name="文本框 79"/>
          <p:cNvSpPr txBox="1"/>
          <p:nvPr/>
        </p:nvSpPr>
        <p:spPr>
          <a:xfrm>
            <a:off x="10165080" y="4498975"/>
            <a:ext cx="1137920" cy="583565"/>
          </a:xfrm>
          <a:prstGeom prst="rect">
            <a:avLst/>
          </a:prstGeom>
          <a:noFill/>
        </p:spPr>
        <p:txBody>
          <a:bodyPr wrap="square" rtlCol="0" anchor="t">
            <a:spAutoFit/>
          </a:bodyPr>
          <a:lstStyle/>
          <a:p>
            <a:pPr algn="ctr"/>
            <a:r>
              <a:rPr lang="zh-CN" altLang="en-US" sz="1600">
                <a:solidFill>
                  <a:schemeClr val="bg1"/>
                </a:solidFill>
              </a:rPr>
              <a:t>有效防止信息泄密</a:t>
            </a:r>
            <a:endParaRPr lang="zh-CN" altLang="en-US" sz="1600">
              <a:solidFill>
                <a:schemeClr val="bg1"/>
              </a:solidFill>
            </a:endParaRPr>
          </a:p>
        </p:txBody>
      </p:sp>
      <p:sp>
        <p:nvSpPr>
          <p:cNvPr id="81" name="Oval 22"/>
          <p:cNvSpPr/>
          <p:nvPr/>
        </p:nvSpPr>
        <p:spPr>
          <a:xfrm>
            <a:off x="4774462" y="5558690"/>
            <a:ext cx="933656" cy="933652"/>
          </a:xfrm>
          <a:prstGeom prst="ellipse">
            <a:avLst/>
          </a:prstGeom>
          <a:solidFill>
            <a:srgbClr val="00B0F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35" b="1" dirty="0">
              <a:solidFill>
                <a:schemeClr val="tx2">
                  <a:lumMod val="75000"/>
                </a:schemeClr>
              </a:solidFill>
              <a:latin typeface="FontAwesome" pitchFamily="2" charset="0"/>
            </a:endParaRPr>
          </a:p>
        </p:txBody>
      </p:sp>
      <p:sp>
        <p:nvSpPr>
          <p:cNvPr id="82" name="TextBox 149"/>
          <p:cNvSpPr txBox="1"/>
          <p:nvPr/>
        </p:nvSpPr>
        <p:spPr>
          <a:xfrm>
            <a:off x="4743451" y="5859056"/>
            <a:ext cx="995680" cy="337185"/>
          </a:xfrm>
          <a:prstGeom prst="rect">
            <a:avLst/>
          </a:prstGeom>
          <a:noFill/>
        </p:spPr>
        <p:txBody>
          <a:bodyPr wrap="none" rtlCol="0">
            <a:spAutoFit/>
          </a:bodyPr>
          <a:lstStyle>
            <a:defPPr>
              <a:defRPr lang="zh-CN"/>
            </a:defPPr>
            <a:lvl1pPr algn="r">
              <a:defRPr sz="1400">
                <a:solidFill>
                  <a:schemeClr val="bg1">
                    <a:lumMod val="65000"/>
                  </a:schemeClr>
                </a:solidFill>
                <a:latin typeface="Arial Black" panose="020B0A04020102020204" pitchFamily="34" charset="0"/>
              </a:defRPr>
            </a:lvl1pPr>
          </a:lstStyle>
          <a:p>
            <a:pPr algn="ctr"/>
            <a:r>
              <a:rPr lang="zh-CN" sz="1600" dirty="0">
                <a:solidFill>
                  <a:schemeClr val="bg1">
                    <a:lumMod val="95000"/>
                  </a:schemeClr>
                </a:solidFill>
              </a:rPr>
              <a:t>普通员工</a:t>
            </a:r>
            <a:endParaRPr lang="zh-CN" sz="1600" dirty="0">
              <a:solidFill>
                <a:schemeClr val="bg1">
                  <a:lumMod val="95000"/>
                </a:schemeClr>
              </a:solidFill>
            </a:endParaRPr>
          </a:p>
        </p:txBody>
      </p:sp>
      <p:sp>
        <p:nvSpPr>
          <p:cNvPr id="84" name="圆角矩形 83"/>
          <p:cNvSpPr/>
          <p:nvPr/>
        </p:nvSpPr>
        <p:spPr>
          <a:xfrm>
            <a:off x="5781040" y="5491480"/>
            <a:ext cx="4116705" cy="1079500"/>
          </a:xfrm>
          <a:prstGeom prst="roundRect">
            <a:avLst>
              <a:gd name="adj" fmla="val 9503"/>
            </a:avLst>
          </a:prstGeom>
          <a:noFill/>
          <a:ln w="9525">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buFontTx/>
              <a:buNone/>
              <a:defRPr/>
            </a:pPr>
            <a:endParaRPr lang="zh-CN" altLang="en-US" sz="1600" noProof="1"/>
          </a:p>
        </p:txBody>
      </p:sp>
      <p:grpSp>
        <p:nvGrpSpPr>
          <p:cNvPr id="90" name="组合 78"/>
          <p:cNvGrpSpPr/>
          <p:nvPr/>
        </p:nvGrpSpPr>
        <p:grpSpPr bwMode="auto">
          <a:xfrm>
            <a:off x="6732588" y="5535295"/>
            <a:ext cx="719137" cy="962025"/>
            <a:chOff x="5085312" y="4254860"/>
            <a:chExt cx="720000" cy="961448"/>
          </a:xfrm>
        </p:grpSpPr>
        <p:grpSp>
          <p:nvGrpSpPr>
            <p:cNvPr id="91" name="组合 59"/>
            <p:cNvGrpSpPr/>
            <p:nvPr/>
          </p:nvGrpSpPr>
          <p:grpSpPr bwMode="auto">
            <a:xfrm>
              <a:off x="5085312" y="4254860"/>
              <a:ext cx="720000" cy="961448"/>
              <a:chOff x="428596" y="3462497"/>
              <a:chExt cx="720000" cy="961448"/>
            </a:xfrm>
          </p:grpSpPr>
          <p:pic>
            <p:nvPicPr>
              <p:cNvPr id="92" name="Picture 2" descr="E:\市场部文档\产品图片\400个常用ppt图标_ppt宝藏_www.pptbz\400个常用ppt图标_ppt宝藏_www.pptbz\400个常用ppt图标(25)_ppt宝藏_www.pptbz.com.pn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28596" y="3462497"/>
                <a:ext cx="720000" cy="7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 name="TextBox 61"/>
              <p:cNvSpPr txBox="1">
                <a:spLocks noChangeArrowheads="1"/>
              </p:cNvSpPr>
              <p:nvPr/>
            </p:nvSpPr>
            <p:spPr bwMode="auto">
              <a:xfrm>
                <a:off x="486386" y="4085391"/>
                <a:ext cx="59503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itchFamily="2" charset="-122"/>
                  </a:defRPr>
                </a:lvl1pPr>
                <a:lvl2pPr marL="742950" indent="-285750" eaLnBrk="0" hangingPunct="0">
                  <a:defRPr>
                    <a:solidFill>
                      <a:schemeClr val="tx1"/>
                    </a:solidFill>
                    <a:latin typeface="Calibri" panose="020F0502020204030204" pitchFamily="34" charset="0"/>
                    <a:ea typeface="宋体" pitchFamily="2" charset="-122"/>
                  </a:defRPr>
                </a:lvl2pPr>
                <a:lvl3pPr marL="1143000" indent="-228600" eaLnBrk="0" hangingPunct="0">
                  <a:defRPr>
                    <a:solidFill>
                      <a:schemeClr val="tx1"/>
                    </a:solidFill>
                    <a:latin typeface="Calibri" panose="020F0502020204030204" pitchFamily="34" charset="0"/>
                    <a:ea typeface="宋体" pitchFamily="2" charset="-122"/>
                  </a:defRPr>
                </a:lvl3pPr>
                <a:lvl4pPr marL="1600200" indent="-228600" eaLnBrk="0" hangingPunct="0">
                  <a:defRPr>
                    <a:solidFill>
                      <a:schemeClr val="tx1"/>
                    </a:solidFill>
                    <a:latin typeface="Calibri" panose="020F0502020204030204" pitchFamily="34" charset="0"/>
                    <a:ea typeface="宋体" pitchFamily="2" charset="-122"/>
                  </a:defRPr>
                </a:lvl4pPr>
                <a:lvl5pPr marL="2057400" indent="-228600" eaLnBrk="0" hangingPunct="0">
                  <a:defRPr>
                    <a:solidFill>
                      <a:schemeClr val="tx1"/>
                    </a:solidFill>
                    <a:latin typeface="Calibri" panose="020F0502020204030204" pitchFamily="34" charset="0"/>
                    <a:ea typeface="宋体"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9pPr>
              </a:lstStyle>
              <a:p>
                <a:pPr eaLnBrk="1" hangingPunct="1"/>
                <a:r>
                  <a:rPr lang="zh-CN" altLang="en-US" sz="1600">
                    <a:latin typeface="微软雅黑" panose="020B0503020204020204" pitchFamily="34" charset="-122"/>
                    <a:ea typeface="微软雅黑" panose="020B0503020204020204" pitchFamily="34" charset="-122"/>
                  </a:rPr>
                  <a:t>密文</a:t>
                </a:r>
                <a:endParaRPr lang="zh-CN" altLang="en-US" sz="1600">
                  <a:latin typeface="微软雅黑" panose="020B0503020204020204" pitchFamily="34" charset="-122"/>
                  <a:ea typeface="微软雅黑" panose="020B0503020204020204" pitchFamily="34" charset="-122"/>
                </a:endParaRPr>
              </a:p>
            </p:txBody>
          </p:sp>
        </p:grpSp>
        <p:pic>
          <p:nvPicPr>
            <p:cNvPr id="94" name="Picture 3" descr="E:\市场部文档\产品图片\400个常用ppt图标_ppt宝藏_www.pptbz\400个常用ppt图标_ppt宝藏_www.pptbz\400个常用ppt图标(57)_ppt宝藏_www.pptbz.com.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65180" y="4399428"/>
              <a:ext cx="540000" cy="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5" name="TextBox 70"/>
          <p:cNvSpPr txBox="1"/>
          <p:nvPr/>
        </p:nvSpPr>
        <p:spPr>
          <a:xfrm>
            <a:off x="5954395" y="5651183"/>
            <a:ext cx="666750" cy="675640"/>
          </a:xfrm>
          <a:prstGeom prst="rect">
            <a:avLst/>
          </a:prstGeom>
          <a:noFill/>
        </p:spPr>
        <p:txBody>
          <a:bodyPr wrap="none">
            <a:spAutoFit/>
          </a:bodyPr>
          <a:lstStyle/>
          <a:p>
            <a:pPr fontAlgn="auto">
              <a:buFontTx/>
              <a:buNone/>
              <a:defRPr/>
            </a:pPr>
            <a:r>
              <a:rPr lang="zh-CN" altLang="en-US" b="1" noProof="1">
                <a:solidFill>
                  <a:schemeClr val="tx1"/>
                </a:solidFill>
                <a:latin typeface="微软雅黑" panose="020B0503020204020204" pitchFamily="34" charset="-122"/>
                <a:ea typeface="微软雅黑" panose="020B0503020204020204" pitchFamily="34" charset="-122"/>
              </a:rPr>
              <a:t>只读</a:t>
            </a:r>
            <a:endParaRPr lang="zh-CN" altLang="en-US" b="1" noProof="1">
              <a:solidFill>
                <a:schemeClr val="tx1"/>
              </a:solidFill>
              <a:latin typeface="微软雅黑" panose="020B0503020204020204" pitchFamily="34" charset="-122"/>
              <a:ea typeface="微软雅黑" panose="020B0503020204020204" pitchFamily="34" charset="-122"/>
            </a:endParaRPr>
          </a:p>
          <a:p>
            <a:pPr fontAlgn="auto">
              <a:buFontTx/>
              <a:buNone/>
              <a:defRPr/>
            </a:pPr>
            <a:r>
              <a:rPr lang="zh-CN" altLang="en-US" b="1" noProof="1">
                <a:solidFill>
                  <a:schemeClr val="tx1"/>
                </a:solidFill>
                <a:latin typeface="微软雅黑" panose="020B0503020204020204" pitchFamily="34" charset="-122"/>
                <a:ea typeface="微软雅黑" panose="020B0503020204020204" pitchFamily="34" charset="-122"/>
              </a:rPr>
              <a:t>加密</a:t>
            </a:r>
            <a:endParaRPr lang="zh-CN" altLang="en-US" b="1" noProof="1">
              <a:solidFill>
                <a:schemeClr val="tx1"/>
              </a:solidFill>
              <a:latin typeface="微软雅黑" panose="020B0503020204020204" pitchFamily="34" charset="-122"/>
              <a:ea typeface="微软雅黑" panose="020B0503020204020204" pitchFamily="34" charset="-122"/>
            </a:endParaRPr>
          </a:p>
        </p:txBody>
      </p:sp>
      <p:sp>
        <p:nvSpPr>
          <p:cNvPr id="96" name="Rectangle 34"/>
          <p:cNvSpPr/>
          <p:nvPr/>
        </p:nvSpPr>
        <p:spPr>
          <a:xfrm>
            <a:off x="10136505" y="5491480"/>
            <a:ext cx="1201420" cy="108013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p>
        </p:txBody>
      </p:sp>
      <p:sp>
        <p:nvSpPr>
          <p:cNvPr id="97" name="文本框 96"/>
          <p:cNvSpPr txBox="1"/>
          <p:nvPr/>
        </p:nvSpPr>
        <p:spPr>
          <a:xfrm>
            <a:off x="10209530" y="5631815"/>
            <a:ext cx="1046480" cy="829945"/>
          </a:xfrm>
          <a:prstGeom prst="rect">
            <a:avLst/>
          </a:prstGeom>
          <a:noFill/>
        </p:spPr>
        <p:txBody>
          <a:bodyPr wrap="square" rtlCol="0" anchor="t">
            <a:spAutoFit/>
          </a:bodyPr>
          <a:lstStyle/>
          <a:p>
            <a:pPr algn="ctr" eaLnBrk="1" hangingPunct="1"/>
            <a:r>
              <a:rPr lang="zh-CN" altLang="en-US" sz="1600">
                <a:solidFill>
                  <a:schemeClr val="bg1"/>
                </a:solidFill>
                <a:latin typeface="微软雅黑" panose="020B0503020204020204" pitchFamily="34" charset="-122"/>
                <a:ea typeface="微软雅黑" panose="020B0503020204020204" pitchFamily="34" charset="-122"/>
                <a:sym typeface="+mn-ea"/>
              </a:rPr>
              <a:t>既满足工作需要又经济高效</a:t>
            </a:r>
            <a:endParaRPr lang="zh-CN" altLang="en-US" sz="1600">
              <a:solidFill>
                <a:schemeClr val="bg1"/>
              </a:solidFill>
              <a:latin typeface="微软雅黑" panose="020B0503020204020204" pitchFamily="34" charset="-122"/>
              <a:ea typeface="微软雅黑" panose="020B0503020204020204" pitchFamily="34" charset="-122"/>
              <a:sym typeface="+mn-ea"/>
            </a:endParaRPr>
          </a:p>
        </p:txBody>
      </p:sp>
      <p:grpSp>
        <p:nvGrpSpPr>
          <p:cNvPr id="100" name="组合 30"/>
          <p:cNvGrpSpPr/>
          <p:nvPr/>
        </p:nvGrpSpPr>
        <p:grpSpPr bwMode="auto">
          <a:xfrm>
            <a:off x="9069070" y="2444433"/>
            <a:ext cx="652463" cy="871537"/>
            <a:chOff x="3214678" y="3533935"/>
            <a:chExt cx="652825" cy="870806"/>
          </a:xfrm>
        </p:grpSpPr>
        <p:pic>
          <p:nvPicPr>
            <p:cNvPr id="16440" name="Picture 2" descr="E:\市场部文档\产品图片\400个常用ppt图标_ppt宝藏_www.pptbz\400个常用ppt图标_ppt宝藏_www.pptbz\400个常用ppt图标(25)_ppt宝藏_www.pptbz.com.pn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214678" y="3533935"/>
              <a:ext cx="612000" cy="61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41" name="TextBox 33"/>
            <p:cNvSpPr txBox="1">
              <a:spLocks noChangeArrowheads="1"/>
            </p:cNvSpPr>
            <p:nvPr/>
          </p:nvSpPr>
          <p:spPr bwMode="auto">
            <a:xfrm>
              <a:off x="3272468" y="4066187"/>
              <a:ext cx="59503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itchFamily="2" charset="-122"/>
                </a:defRPr>
              </a:lvl1pPr>
              <a:lvl2pPr marL="742950" indent="-285750" eaLnBrk="0" hangingPunct="0">
                <a:defRPr>
                  <a:solidFill>
                    <a:schemeClr val="tx1"/>
                  </a:solidFill>
                  <a:latin typeface="Calibri" panose="020F0502020204030204" pitchFamily="34" charset="0"/>
                  <a:ea typeface="宋体" pitchFamily="2" charset="-122"/>
                </a:defRPr>
              </a:lvl2pPr>
              <a:lvl3pPr marL="1143000" indent="-228600" eaLnBrk="0" hangingPunct="0">
                <a:defRPr>
                  <a:solidFill>
                    <a:schemeClr val="tx1"/>
                  </a:solidFill>
                  <a:latin typeface="Calibri" panose="020F0502020204030204" pitchFamily="34" charset="0"/>
                  <a:ea typeface="宋体" pitchFamily="2" charset="-122"/>
                </a:defRPr>
              </a:lvl3pPr>
              <a:lvl4pPr marL="1600200" indent="-228600" eaLnBrk="0" hangingPunct="0">
                <a:defRPr>
                  <a:solidFill>
                    <a:schemeClr val="tx1"/>
                  </a:solidFill>
                  <a:latin typeface="Calibri" panose="020F0502020204030204" pitchFamily="34" charset="0"/>
                  <a:ea typeface="宋体" pitchFamily="2" charset="-122"/>
                </a:defRPr>
              </a:lvl4pPr>
              <a:lvl5pPr marL="2057400" indent="-228600" eaLnBrk="0" hangingPunct="0">
                <a:defRPr>
                  <a:solidFill>
                    <a:schemeClr val="tx1"/>
                  </a:solidFill>
                  <a:latin typeface="Calibri" panose="020F0502020204030204" pitchFamily="34" charset="0"/>
                  <a:ea typeface="宋体"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9pPr>
            </a:lstStyle>
            <a:p>
              <a:pPr eaLnBrk="1" hangingPunct="1"/>
              <a:r>
                <a:rPr lang="zh-CN" altLang="en-US" sz="1600">
                  <a:latin typeface="微软雅黑" panose="020B0503020204020204" pitchFamily="34" charset="-122"/>
                  <a:ea typeface="微软雅黑" panose="020B0503020204020204" pitchFamily="34" charset="-122"/>
                </a:rPr>
                <a:t>明文</a:t>
              </a:r>
              <a:endParaRPr lang="zh-CN" altLang="en-US" sz="1600">
                <a:latin typeface="微软雅黑" panose="020B0503020204020204" pitchFamily="34" charset="-122"/>
                <a:ea typeface="微软雅黑" panose="020B0503020204020204" pitchFamily="34" charset="-122"/>
              </a:endParaRPr>
            </a:p>
          </p:txBody>
        </p:sp>
      </p:grpSp>
      <p:grpSp>
        <p:nvGrpSpPr>
          <p:cNvPr id="101" name="组合 26"/>
          <p:cNvGrpSpPr/>
          <p:nvPr/>
        </p:nvGrpSpPr>
        <p:grpSpPr bwMode="auto">
          <a:xfrm>
            <a:off x="6763068" y="2438718"/>
            <a:ext cx="639762" cy="884237"/>
            <a:chOff x="428596" y="3462497"/>
            <a:chExt cx="639177" cy="884454"/>
          </a:xfrm>
        </p:grpSpPr>
        <p:pic>
          <p:nvPicPr>
            <p:cNvPr id="104" name="Picture 2" descr="E:\市场部文档\产品图片\400个常用ppt图标_ppt宝藏_www.pptbz\400个常用ppt图标_ppt宝藏_www.pptbz\400个常用ppt图标(25)_ppt宝藏_www.pptbz.com.pn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28596" y="3462497"/>
              <a:ext cx="612000" cy="61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 name="TextBox 28"/>
            <p:cNvSpPr txBox="1">
              <a:spLocks noChangeArrowheads="1"/>
            </p:cNvSpPr>
            <p:nvPr/>
          </p:nvSpPr>
          <p:spPr bwMode="auto">
            <a:xfrm>
              <a:off x="472738" y="4008397"/>
              <a:ext cx="59503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itchFamily="2" charset="-122"/>
                </a:defRPr>
              </a:lvl1pPr>
              <a:lvl2pPr marL="742950" indent="-285750" eaLnBrk="0" hangingPunct="0">
                <a:defRPr>
                  <a:solidFill>
                    <a:schemeClr val="tx1"/>
                  </a:solidFill>
                  <a:latin typeface="Calibri" panose="020F0502020204030204" pitchFamily="34" charset="0"/>
                  <a:ea typeface="宋体" pitchFamily="2" charset="-122"/>
                </a:defRPr>
              </a:lvl2pPr>
              <a:lvl3pPr marL="1143000" indent="-228600" eaLnBrk="0" hangingPunct="0">
                <a:defRPr>
                  <a:solidFill>
                    <a:schemeClr val="tx1"/>
                  </a:solidFill>
                  <a:latin typeface="Calibri" panose="020F0502020204030204" pitchFamily="34" charset="0"/>
                  <a:ea typeface="宋体" pitchFamily="2" charset="-122"/>
                </a:defRPr>
              </a:lvl3pPr>
              <a:lvl4pPr marL="1600200" indent="-228600" eaLnBrk="0" hangingPunct="0">
                <a:defRPr>
                  <a:solidFill>
                    <a:schemeClr val="tx1"/>
                  </a:solidFill>
                  <a:latin typeface="Calibri" panose="020F0502020204030204" pitchFamily="34" charset="0"/>
                  <a:ea typeface="宋体" pitchFamily="2" charset="-122"/>
                </a:defRPr>
              </a:lvl4pPr>
              <a:lvl5pPr marL="2057400" indent="-228600" eaLnBrk="0" hangingPunct="0">
                <a:defRPr>
                  <a:solidFill>
                    <a:schemeClr val="tx1"/>
                  </a:solidFill>
                  <a:latin typeface="Calibri" panose="020F0502020204030204" pitchFamily="34" charset="0"/>
                  <a:ea typeface="宋体"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9pPr>
            </a:lstStyle>
            <a:p>
              <a:pPr eaLnBrk="1" hangingPunct="1"/>
              <a:r>
                <a:rPr lang="zh-CN" altLang="en-US" sz="1600">
                  <a:latin typeface="微软雅黑" panose="020B0503020204020204" pitchFamily="34" charset="-122"/>
                  <a:ea typeface="微软雅黑" panose="020B0503020204020204" pitchFamily="34" charset="-122"/>
                </a:rPr>
                <a:t>明文</a:t>
              </a:r>
              <a:endParaRPr lang="zh-CN" altLang="en-US" sz="1600">
                <a:latin typeface="微软雅黑" panose="020B0503020204020204" pitchFamily="34" charset="-122"/>
                <a:ea typeface="微软雅黑" panose="020B0503020204020204" pitchFamily="34" charset="-122"/>
              </a:endParaRPr>
            </a:p>
          </p:txBody>
        </p:sp>
      </p:grpSp>
      <p:cxnSp>
        <p:nvCxnSpPr>
          <p:cNvPr id="106" name="直接箭头连接符 105"/>
          <p:cNvCxnSpPr/>
          <p:nvPr/>
        </p:nvCxnSpPr>
        <p:spPr>
          <a:xfrm>
            <a:off x="7539355" y="2910205"/>
            <a:ext cx="1439863" cy="1588"/>
          </a:xfrm>
          <a:prstGeom prst="straightConnector1">
            <a:avLst/>
          </a:prstGeom>
          <a:ln w="38100">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107" name="TextBox 35"/>
          <p:cNvSpPr txBox="1">
            <a:spLocks noChangeArrowheads="1"/>
          </p:cNvSpPr>
          <p:nvPr/>
        </p:nvSpPr>
        <p:spPr bwMode="auto">
          <a:xfrm>
            <a:off x="7623493" y="2572068"/>
            <a:ext cx="1198880" cy="3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itchFamily="2" charset="-122"/>
              </a:defRPr>
            </a:lvl1pPr>
            <a:lvl2pPr marL="742950" indent="-285750" eaLnBrk="0" hangingPunct="0">
              <a:defRPr>
                <a:solidFill>
                  <a:schemeClr val="tx1"/>
                </a:solidFill>
                <a:latin typeface="Calibri" panose="020F0502020204030204" pitchFamily="34" charset="0"/>
                <a:ea typeface="宋体" pitchFamily="2" charset="-122"/>
              </a:defRPr>
            </a:lvl2pPr>
            <a:lvl3pPr marL="1143000" indent="-228600" eaLnBrk="0" hangingPunct="0">
              <a:defRPr>
                <a:solidFill>
                  <a:schemeClr val="tx1"/>
                </a:solidFill>
                <a:latin typeface="Calibri" panose="020F0502020204030204" pitchFamily="34" charset="0"/>
                <a:ea typeface="宋体" pitchFamily="2" charset="-122"/>
              </a:defRPr>
            </a:lvl3pPr>
            <a:lvl4pPr marL="1600200" indent="-228600" eaLnBrk="0" hangingPunct="0">
              <a:defRPr>
                <a:solidFill>
                  <a:schemeClr val="tx1"/>
                </a:solidFill>
                <a:latin typeface="Calibri" panose="020F0502020204030204" pitchFamily="34" charset="0"/>
                <a:ea typeface="宋体" pitchFamily="2" charset="-122"/>
              </a:defRPr>
            </a:lvl4pPr>
            <a:lvl5pPr marL="2057400" indent="-228600" eaLnBrk="0" hangingPunct="0">
              <a:defRPr>
                <a:solidFill>
                  <a:schemeClr val="tx1"/>
                </a:solidFill>
                <a:latin typeface="Calibri" panose="020F0502020204030204" pitchFamily="34" charset="0"/>
                <a:ea typeface="宋体"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9pPr>
          </a:lstStyle>
          <a:p>
            <a:pPr eaLnBrk="1" hangingPunct="1"/>
            <a:r>
              <a:rPr lang="zh-CN" altLang="en-US" sz="1600" dirty="0">
                <a:latin typeface="微软雅黑" panose="020B0503020204020204" pitchFamily="34" charset="-122"/>
                <a:ea typeface="微软雅黑" panose="020B0503020204020204" pitchFamily="34" charset="-122"/>
              </a:rPr>
              <a:t>编辑、保存</a:t>
            </a:r>
            <a:endParaRPr lang="zh-CN" altLang="en-US" sz="1600" dirty="0">
              <a:latin typeface="微软雅黑" panose="020B0503020204020204" pitchFamily="34" charset="-122"/>
              <a:ea typeface="微软雅黑" panose="020B0503020204020204" pitchFamily="34" charset="-122"/>
            </a:endParaRPr>
          </a:p>
        </p:txBody>
      </p:sp>
      <p:cxnSp>
        <p:nvCxnSpPr>
          <p:cNvPr id="108" name="直接箭头连接符 107"/>
          <p:cNvCxnSpPr/>
          <p:nvPr/>
        </p:nvCxnSpPr>
        <p:spPr>
          <a:xfrm>
            <a:off x="7537768" y="3824605"/>
            <a:ext cx="1441450" cy="1588"/>
          </a:xfrm>
          <a:prstGeom prst="straightConnector1">
            <a:avLst/>
          </a:prstGeom>
          <a:ln w="38100">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grpSp>
        <p:nvGrpSpPr>
          <p:cNvPr id="109" name="组合 40"/>
          <p:cNvGrpSpPr/>
          <p:nvPr/>
        </p:nvGrpSpPr>
        <p:grpSpPr bwMode="auto">
          <a:xfrm>
            <a:off x="9069705" y="3345180"/>
            <a:ext cx="625475" cy="866775"/>
            <a:chOff x="3214678" y="3533935"/>
            <a:chExt cx="625529" cy="867608"/>
          </a:xfrm>
        </p:grpSpPr>
        <p:pic>
          <p:nvPicPr>
            <p:cNvPr id="110" name="Picture 2" descr="E:\市场部文档\产品图片\400个常用ppt图标_ppt宝藏_www.pptbz\400个常用ppt图标_ppt宝藏_www.pptbz\400个常用ppt图标(25)_ppt宝藏_www.pptbz.com.pn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214678" y="3533935"/>
              <a:ext cx="612000" cy="61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 name="Picture 3" descr="E:\市场部文档\产品图片\400个常用ppt图标_ppt宝藏_www.pptbz\400个常用ppt图标_ppt宝藏_www.pptbz\400个常用ppt图标(57)_ppt宝藏_www.pptbz.com.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86116" y="3676811"/>
              <a:ext cx="468000" cy="46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 name="TextBox 43"/>
            <p:cNvSpPr txBox="1">
              <a:spLocks noChangeArrowheads="1"/>
            </p:cNvSpPr>
            <p:nvPr/>
          </p:nvSpPr>
          <p:spPr bwMode="auto">
            <a:xfrm>
              <a:off x="3245172" y="4062989"/>
              <a:ext cx="59503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itchFamily="2" charset="-122"/>
                </a:defRPr>
              </a:lvl1pPr>
              <a:lvl2pPr marL="742950" indent="-285750" eaLnBrk="0" hangingPunct="0">
                <a:defRPr>
                  <a:solidFill>
                    <a:schemeClr val="tx1"/>
                  </a:solidFill>
                  <a:latin typeface="Calibri" panose="020F0502020204030204" pitchFamily="34" charset="0"/>
                  <a:ea typeface="宋体" pitchFamily="2" charset="-122"/>
                </a:defRPr>
              </a:lvl2pPr>
              <a:lvl3pPr marL="1143000" indent="-228600" eaLnBrk="0" hangingPunct="0">
                <a:defRPr>
                  <a:solidFill>
                    <a:schemeClr val="tx1"/>
                  </a:solidFill>
                  <a:latin typeface="Calibri" panose="020F0502020204030204" pitchFamily="34" charset="0"/>
                  <a:ea typeface="宋体" pitchFamily="2" charset="-122"/>
                </a:defRPr>
              </a:lvl3pPr>
              <a:lvl4pPr marL="1600200" indent="-228600" eaLnBrk="0" hangingPunct="0">
                <a:defRPr>
                  <a:solidFill>
                    <a:schemeClr val="tx1"/>
                  </a:solidFill>
                  <a:latin typeface="Calibri" panose="020F0502020204030204" pitchFamily="34" charset="0"/>
                  <a:ea typeface="宋体" pitchFamily="2" charset="-122"/>
                </a:defRPr>
              </a:lvl4pPr>
              <a:lvl5pPr marL="2057400" indent="-228600" eaLnBrk="0" hangingPunct="0">
                <a:defRPr>
                  <a:solidFill>
                    <a:schemeClr val="tx1"/>
                  </a:solidFill>
                  <a:latin typeface="Calibri" panose="020F0502020204030204" pitchFamily="34" charset="0"/>
                  <a:ea typeface="宋体"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9pPr>
            </a:lstStyle>
            <a:p>
              <a:pPr eaLnBrk="1" hangingPunct="1"/>
              <a:r>
                <a:rPr lang="zh-CN" altLang="en-US" sz="1600">
                  <a:latin typeface="微软雅黑" panose="020B0503020204020204" pitchFamily="34" charset="-122"/>
                  <a:ea typeface="微软雅黑" panose="020B0503020204020204" pitchFamily="34" charset="-122"/>
                </a:rPr>
                <a:t>密文</a:t>
              </a:r>
              <a:endParaRPr lang="zh-CN" altLang="en-US" sz="1600">
                <a:latin typeface="微软雅黑" panose="020B0503020204020204" pitchFamily="34" charset="-122"/>
                <a:ea typeface="微软雅黑" panose="020B0503020204020204" pitchFamily="34" charset="-122"/>
              </a:endParaRPr>
            </a:p>
          </p:txBody>
        </p:sp>
      </p:grpSp>
      <p:sp>
        <p:nvSpPr>
          <p:cNvPr id="113" name="TextBox 45"/>
          <p:cNvSpPr txBox="1">
            <a:spLocks noChangeArrowheads="1"/>
          </p:cNvSpPr>
          <p:nvPr/>
        </p:nvSpPr>
        <p:spPr bwMode="auto">
          <a:xfrm>
            <a:off x="7609205" y="3460750"/>
            <a:ext cx="1198880" cy="3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itchFamily="2" charset="-122"/>
              </a:defRPr>
            </a:lvl1pPr>
            <a:lvl2pPr marL="742950" indent="-285750" eaLnBrk="0" hangingPunct="0">
              <a:defRPr>
                <a:solidFill>
                  <a:schemeClr val="tx1"/>
                </a:solidFill>
                <a:latin typeface="Calibri" panose="020F0502020204030204" pitchFamily="34" charset="0"/>
                <a:ea typeface="宋体" pitchFamily="2" charset="-122"/>
              </a:defRPr>
            </a:lvl2pPr>
            <a:lvl3pPr marL="1143000" indent="-228600" eaLnBrk="0" hangingPunct="0">
              <a:defRPr>
                <a:solidFill>
                  <a:schemeClr val="tx1"/>
                </a:solidFill>
                <a:latin typeface="Calibri" panose="020F0502020204030204" pitchFamily="34" charset="0"/>
                <a:ea typeface="宋体" pitchFamily="2" charset="-122"/>
              </a:defRPr>
            </a:lvl3pPr>
            <a:lvl4pPr marL="1600200" indent="-228600" eaLnBrk="0" hangingPunct="0">
              <a:defRPr>
                <a:solidFill>
                  <a:schemeClr val="tx1"/>
                </a:solidFill>
                <a:latin typeface="Calibri" panose="020F0502020204030204" pitchFamily="34" charset="0"/>
                <a:ea typeface="宋体" pitchFamily="2" charset="-122"/>
              </a:defRPr>
            </a:lvl4pPr>
            <a:lvl5pPr marL="2057400" indent="-228600" eaLnBrk="0" hangingPunct="0">
              <a:defRPr>
                <a:solidFill>
                  <a:schemeClr val="tx1"/>
                </a:solidFill>
                <a:latin typeface="Calibri" panose="020F0502020204030204" pitchFamily="34" charset="0"/>
                <a:ea typeface="宋体"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9pPr>
          </a:lstStyle>
          <a:p>
            <a:pPr eaLnBrk="1" hangingPunct="1"/>
            <a:r>
              <a:rPr lang="zh-CN" altLang="en-US" sz="1600">
                <a:latin typeface="微软雅黑" panose="020B0503020204020204" pitchFamily="34" charset="-122"/>
                <a:ea typeface="微软雅黑" panose="020B0503020204020204" pitchFamily="34" charset="-122"/>
              </a:rPr>
              <a:t>编辑、保存</a:t>
            </a:r>
            <a:endParaRPr lang="zh-CN" altLang="en-US" sz="1600">
              <a:latin typeface="微软雅黑" panose="020B0503020204020204" pitchFamily="34" charset="-122"/>
              <a:ea typeface="微软雅黑" panose="020B0503020204020204" pitchFamily="34" charset="-122"/>
            </a:endParaRPr>
          </a:p>
        </p:txBody>
      </p:sp>
      <p:grpSp>
        <p:nvGrpSpPr>
          <p:cNvPr id="114" name="组合 77"/>
          <p:cNvGrpSpPr/>
          <p:nvPr/>
        </p:nvGrpSpPr>
        <p:grpSpPr bwMode="auto">
          <a:xfrm>
            <a:off x="6767513" y="3366453"/>
            <a:ext cx="612775" cy="857250"/>
            <a:chOff x="343108" y="5172314"/>
            <a:chExt cx="612000" cy="857158"/>
          </a:xfrm>
        </p:grpSpPr>
        <p:grpSp>
          <p:nvGrpSpPr>
            <p:cNvPr id="115" name="组合 36"/>
            <p:cNvGrpSpPr/>
            <p:nvPr/>
          </p:nvGrpSpPr>
          <p:grpSpPr bwMode="auto">
            <a:xfrm>
              <a:off x="343108" y="5172314"/>
              <a:ext cx="612000" cy="857158"/>
              <a:chOff x="428596" y="3462497"/>
              <a:chExt cx="612000" cy="857158"/>
            </a:xfrm>
          </p:grpSpPr>
          <p:pic>
            <p:nvPicPr>
              <p:cNvPr id="116" name="Picture 2" descr="E:\市场部文档\产品图片\400个常用ppt图标_ppt宝藏_www.pptbz\400个常用ppt图标_ppt宝藏_www.pptbz\400个常用ppt图标(25)_ppt宝藏_www.pptbz.com.pn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28596" y="3462497"/>
                <a:ext cx="612000" cy="61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 name="TextBox 38"/>
              <p:cNvSpPr txBox="1">
                <a:spLocks noChangeArrowheads="1"/>
              </p:cNvSpPr>
              <p:nvPr/>
            </p:nvSpPr>
            <p:spPr bwMode="auto">
              <a:xfrm>
                <a:off x="442646" y="3981101"/>
                <a:ext cx="59503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itchFamily="2" charset="-122"/>
                  </a:defRPr>
                </a:lvl1pPr>
                <a:lvl2pPr marL="742950" indent="-285750" eaLnBrk="0" hangingPunct="0">
                  <a:defRPr>
                    <a:solidFill>
                      <a:schemeClr val="tx1"/>
                    </a:solidFill>
                    <a:latin typeface="Calibri" panose="020F0502020204030204" pitchFamily="34" charset="0"/>
                    <a:ea typeface="宋体" pitchFamily="2" charset="-122"/>
                  </a:defRPr>
                </a:lvl2pPr>
                <a:lvl3pPr marL="1143000" indent="-228600" eaLnBrk="0" hangingPunct="0">
                  <a:defRPr>
                    <a:solidFill>
                      <a:schemeClr val="tx1"/>
                    </a:solidFill>
                    <a:latin typeface="Calibri" panose="020F0502020204030204" pitchFamily="34" charset="0"/>
                    <a:ea typeface="宋体" pitchFamily="2" charset="-122"/>
                  </a:defRPr>
                </a:lvl3pPr>
                <a:lvl4pPr marL="1600200" indent="-228600" eaLnBrk="0" hangingPunct="0">
                  <a:defRPr>
                    <a:solidFill>
                      <a:schemeClr val="tx1"/>
                    </a:solidFill>
                    <a:latin typeface="Calibri" panose="020F0502020204030204" pitchFamily="34" charset="0"/>
                    <a:ea typeface="宋体" pitchFamily="2" charset="-122"/>
                  </a:defRPr>
                </a:lvl4pPr>
                <a:lvl5pPr marL="2057400" indent="-228600" eaLnBrk="0" hangingPunct="0">
                  <a:defRPr>
                    <a:solidFill>
                      <a:schemeClr val="tx1"/>
                    </a:solidFill>
                    <a:latin typeface="Calibri" panose="020F0502020204030204" pitchFamily="34" charset="0"/>
                    <a:ea typeface="宋体"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9pPr>
              </a:lstStyle>
              <a:p>
                <a:pPr eaLnBrk="1" hangingPunct="1"/>
                <a:r>
                  <a:rPr lang="zh-CN" altLang="en-US" sz="1600">
                    <a:latin typeface="微软雅黑" panose="020B0503020204020204" pitchFamily="34" charset="-122"/>
                    <a:ea typeface="微软雅黑" panose="020B0503020204020204" pitchFamily="34" charset="-122"/>
                  </a:rPr>
                  <a:t>密文</a:t>
                </a:r>
                <a:endParaRPr lang="zh-CN" altLang="en-US" sz="1600">
                  <a:latin typeface="微软雅黑" panose="020B0503020204020204" pitchFamily="34" charset="-122"/>
                  <a:ea typeface="微软雅黑" panose="020B0503020204020204" pitchFamily="34" charset="-122"/>
                </a:endParaRPr>
              </a:p>
            </p:txBody>
          </p:sp>
        </p:grpSp>
        <p:pic>
          <p:nvPicPr>
            <p:cNvPr id="118" name="Picture 3" descr="E:\市场部文档\产品图片\400个常用ppt图标_ppt宝藏_www.pptbz\400个常用ppt图标_ppt宝藏_www.pptbz\400个常用ppt图标(57)_ppt宝藏_www.pptbz.com.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2976" y="5286388"/>
              <a:ext cx="468000" cy="46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9" name="TextBox 47"/>
          <p:cNvSpPr txBox="1"/>
          <p:nvPr/>
        </p:nvSpPr>
        <p:spPr>
          <a:xfrm>
            <a:off x="5959793" y="2964180"/>
            <a:ext cx="666750" cy="675640"/>
          </a:xfrm>
          <a:prstGeom prst="rect">
            <a:avLst/>
          </a:prstGeom>
          <a:noFill/>
        </p:spPr>
        <p:txBody>
          <a:bodyPr wrap="none">
            <a:spAutoFit/>
          </a:bodyPr>
          <a:lstStyle/>
          <a:p>
            <a:pPr fontAlgn="auto">
              <a:buFontTx/>
              <a:buNone/>
              <a:defRPr/>
            </a:pPr>
            <a:r>
              <a:rPr lang="zh-CN" altLang="en-US" b="1" noProof="1">
                <a:solidFill>
                  <a:schemeClr val="tx1"/>
                </a:solidFill>
                <a:latin typeface="微软雅黑" panose="020B0503020204020204" pitchFamily="34" charset="-122"/>
                <a:ea typeface="微软雅黑" panose="020B0503020204020204" pitchFamily="34" charset="-122"/>
              </a:rPr>
              <a:t>智能</a:t>
            </a:r>
            <a:endParaRPr lang="en-US" altLang="zh-CN" b="1" noProof="1">
              <a:solidFill>
                <a:schemeClr val="tx1"/>
              </a:solidFill>
              <a:latin typeface="微软雅黑" panose="020B0503020204020204" pitchFamily="34" charset="-122"/>
              <a:ea typeface="微软雅黑" panose="020B0503020204020204" pitchFamily="34" charset="-122"/>
            </a:endParaRPr>
          </a:p>
          <a:p>
            <a:pPr fontAlgn="auto">
              <a:buFontTx/>
              <a:buNone/>
              <a:defRPr/>
            </a:pPr>
            <a:r>
              <a:rPr lang="zh-CN" altLang="en-US" b="1" noProof="1">
                <a:solidFill>
                  <a:schemeClr val="tx1"/>
                </a:solidFill>
                <a:latin typeface="微软雅黑" panose="020B0503020204020204" pitchFamily="34" charset="-122"/>
                <a:ea typeface="微软雅黑" panose="020B0503020204020204" pitchFamily="34" charset="-122"/>
              </a:rPr>
              <a:t>加密</a:t>
            </a:r>
            <a:endParaRPr lang="zh-CN" altLang="en-US" b="1" noProof="1">
              <a:solidFill>
                <a:schemeClr val="tx1"/>
              </a:solidFill>
              <a:latin typeface="微软雅黑" panose="020B0503020204020204" pitchFamily="34" charset="-122"/>
              <a:ea typeface="微软雅黑" panose="020B0503020204020204" pitchFamily="34" charset="-122"/>
            </a:endParaRPr>
          </a:p>
        </p:txBody>
      </p:sp>
      <p:sp>
        <p:nvSpPr>
          <p:cNvPr id="120" name="圆角矩形 119"/>
          <p:cNvSpPr/>
          <p:nvPr/>
        </p:nvSpPr>
        <p:spPr>
          <a:xfrm>
            <a:off x="5829618" y="2394268"/>
            <a:ext cx="4068762" cy="1800225"/>
          </a:xfrm>
          <a:prstGeom prst="roundRect">
            <a:avLst>
              <a:gd name="adj" fmla="val 5445"/>
            </a:avLst>
          </a:prstGeom>
          <a:noFill/>
          <a:ln w="9525">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buFontTx/>
              <a:buNone/>
              <a:defRPr/>
            </a:pPr>
            <a:endParaRPr lang="zh-CN" altLang="en-US" sz="1600" noProof="1"/>
          </a:p>
        </p:txBody>
      </p:sp>
      <p:pic>
        <p:nvPicPr>
          <p:cNvPr id="1026" name="Picture 2" descr="E:\市场部文档\产品图片\400个常用ppt图标_ppt宝藏_www.pptbz\400个常用ppt图标_ppt宝藏_www.pptbz\400个常用ppt图标(282)_ppt宝藏_www.pptbz.com.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80375" y="5597208"/>
            <a:ext cx="900113" cy="90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TextBox 25"/>
          <p:cNvSpPr txBox="1">
            <a:spLocks noChangeArrowheads="1"/>
          </p:cNvSpPr>
          <p:nvPr/>
        </p:nvSpPr>
        <p:spPr bwMode="auto">
          <a:xfrm>
            <a:off x="8866188" y="5740083"/>
            <a:ext cx="995680" cy="583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itchFamily="2" charset="-122"/>
              </a:defRPr>
            </a:lvl1pPr>
            <a:lvl2pPr marL="742950" indent="-285750" eaLnBrk="0" hangingPunct="0">
              <a:defRPr>
                <a:solidFill>
                  <a:schemeClr val="tx1"/>
                </a:solidFill>
                <a:latin typeface="Calibri" panose="020F0502020204030204" pitchFamily="34" charset="0"/>
                <a:ea typeface="宋体" pitchFamily="2" charset="-122"/>
              </a:defRPr>
            </a:lvl2pPr>
            <a:lvl3pPr marL="1143000" indent="-228600" eaLnBrk="0" hangingPunct="0">
              <a:defRPr>
                <a:solidFill>
                  <a:schemeClr val="tx1"/>
                </a:solidFill>
                <a:latin typeface="Calibri" panose="020F0502020204030204" pitchFamily="34" charset="0"/>
                <a:ea typeface="宋体" pitchFamily="2" charset="-122"/>
              </a:defRPr>
            </a:lvl3pPr>
            <a:lvl4pPr marL="1600200" indent="-228600" eaLnBrk="0" hangingPunct="0">
              <a:defRPr>
                <a:solidFill>
                  <a:schemeClr val="tx1"/>
                </a:solidFill>
                <a:latin typeface="Calibri" panose="020F0502020204030204" pitchFamily="34" charset="0"/>
                <a:ea typeface="宋体" pitchFamily="2" charset="-122"/>
              </a:defRPr>
            </a:lvl4pPr>
            <a:lvl5pPr marL="2057400" indent="-228600" eaLnBrk="0" hangingPunct="0">
              <a:defRPr>
                <a:solidFill>
                  <a:schemeClr val="tx1"/>
                </a:solidFill>
                <a:latin typeface="Calibri" panose="020F0502020204030204" pitchFamily="34" charset="0"/>
                <a:ea typeface="宋体"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9pPr>
          </a:lstStyle>
          <a:p>
            <a:pPr eaLnBrk="1" hangingPunct="1"/>
            <a:r>
              <a:rPr lang="zh-CN" altLang="en-US" sz="1600" dirty="0">
                <a:latin typeface="微软雅黑" panose="020B0503020204020204" pitchFamily="34" charset="-122"/>
                <a:ea typeface="微软雅黑" panose="020B0503020204020204" pitchFamily="34" charset="-122"/>
              </a:rPr>
              <a:t>只能读取</a:t>
            </a:r>
            <a:endParaRPr lang="en-US" altLang="zh-CN" sz="1600" dirty="0">
              <a:latin typeface="微软雅黑" panose="020B0503020204020204" pitchFamily="34" charset="-122"/>
              <a:ea typeface="微软雅黑" panose="020B0503020204020204" pitchFamily="34" charset="-122"/>
            </a:endParaRPr>
          </a:p>
          <a:p>
            <a:pPr eaLnBrk="1" hangingPunct="1"/>
            <a:r>
              <a:rPr lang="zh-CN" altLang="en-US" sz="1600" dirty="0">
                <a:latin typeface="微软雅黑" panose="020B0503020204020204" pitchFamily="34" charset="-122"/>
                <a:ea typeface="微软雅黑" panose="020B0503020204020204" pitchFamily="34" charset="-122"/>
              </a:rPr>
              <a:t>不可编辑</a:t>
            </a:r>
            <a:endParaRPr lang="zh-CN" altLang="en-US" sz="1600" dirty="0">
              <a:latin typeface="微软雅黑" panose="020B0503020204020204" pitchFamily="34" charset="-122"/>
              <a:ea typeface="微软雅黑" panose="020B0503020204020204" pitchFamily="34" charset="-122"/>
            </a:endParaRPr>
          </a:p>
        </p:txBody>
      </p:sp>
      <p:cxnSp>
        <p:nvCxnSpPr>
          <p:cNvPr id="31" name="直接箭头连接符 30"/>
          <p:cNvCxnSpPr/>
          <p:nvPr/>
        </p:nvCxnSpPr>
        <p:spPr>
          <a:xfrm flipV="1">
            <a:off x="7478395" y="5989955"/>
            <a:ext cx="742950" cy="1270"/>
          </a:xfrm>
          <a:prstGeom prst="straightConnector1">
            <a:avLst/>
          </a:prstGeom>
          <a:ln w="38100">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pic>
        <p:nvPicPr>
          <p:cNvPr id="35" name="图片 34" descr="销掌门-透明背景-logo"/>
          <p:cNvPicPr>
            <a:picLocks noChangeAspect="1"/>
          </p:cNvPicPr>
          <p:nvPr/>
        </p:nvPicPr>
        <p:blipFill>
          <a:blip r:embed="rId5" cstate="print"/>
          <a:stretch>
            <a:fillRect/>
          </a:stretch>
        </p:blipFill>
        <p:spPr>
          <a:xfrm>
            <a:off x="10789920" y="167005"/>
            <a:ext cx="1132205" cy="82931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advClick="0" advTm="0">
        <p:push/>
      </p:transition>
    </mc:Choice>
    <mc:Fallback>
      <p:transition spd="slow" advClick="0" advTm="0">
        <p:push/>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2"/>
                                        </p:tgtEl>
                                        <p:attrNameLst>
                                          <p:attrName>style.visibility</p:attrName>
                                        </p:attrNameLst>
                                      </p:cBhvr>
                                      <p:to>
                                        <p:strVal val="visible"/>
                                      </p:to>
                                    </p:set>
                                    <p:animEffect transition="in" filter="wipe(left)">
                                      <p:cBhvr>
                                        <p:cTn id="7" dur="500"/>
                                        <p:tgtEl>
                                          <p:spTgt spid="10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03"/>
                                        </p:tgtEl>
                                        <p:attrNameLst>
                                          <p:attrName>style.visibility</p:attrName>
                                        </p:attrNameLst>
                                      </p:cBhvr>
                                      <p:to>
                                        <p:strVal val="visible"/>
                                      </p:to>
                                    </p:set>
                                    <p:animEffect transition="in" filter="wipe(left)">
                                      <p:cBhvr>
                                        <p:cTn id="11" dur="500"/>
                                        <p:tgtEl>
                                          <p:spTgt spid="103"/>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ppt_x"/>
                                          </p:val>
                                        </p:tav>
                                        <p:tav tm="100000">
                                          <p:val>
                                            <p:strVal val="#ppt_x"/>
                                          </p:val>
                                        </p:tav>
                                      </p:tavLst>
                                    </p:anim>
                                    <p:anim calcmode="lin" valueType="num">
                                      <p:cBhvr additive="base">
                                        <p:cTn id="17" dur="500" fill="hold"/>
                                        <p:tgtEl>
                                          <p:spTgt spid="5"/>
                                        </p:tgtEl>
                                        <p:attrNameLst>
                                          <p:attrName>ppt_y</p:attrName>
                                        </p:attrNameLst>
                                      </p:cBhvr>
                                      <p:tavLst>
                                        <p:tav tm="0">
                                          <p:val>
                                            <p:strVal val="1+#ppt_h/2"/>
                                          </p:val>
                                        </p:tav>
                                        <p:tav tm="100000">
                                          <p:val>
                                            <p:strVal val="#ppt_y"/>
                                          </p:val>
                                        </p:tav>
                                      </p:tavLst>
                                    </p:anim>
                                  </p:childTnLst>
                                </p:cTn>
                              </p:par>
                            </p:childTnLst>
                          </p:cTn>
                        </p:par>
                        <p:par>
                          <p:cTn id="18" fill="hold">
                            <p:stCondLst>
                              <p:cond delay="500"/>
                            </p:stCondLst>
                            <p:childTnLst>
                              <p:par>
                                <p:cTn id="19" presetID="23" presetClass="entr" presetSubtype="16" fill="hold" grpId="0" nodeType="after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childTnLst>
                                </p:cTn>
                              </p:par>
                            </p:childTnLst>
                          </p:cTn>
                        </p:par>
                        <p:par>
                          <p:cTn id="23" fill="hold">
                            <p:stCondLst>
                              <p:cond delay="1000"/>
                            </p:stCondLst>
                            <p:childTnLst>
                              <p:par>
                                <p:cTn id="24" presetID="23" presetClass="entr" presetSubtype="16" fill="hold" grpId="0" nodeType="afterEffect">
                                  <p:stCondLst>
                                    <p:cond delay="0"/>
                                  </p:stCondLst>
                                  <p:childTnLst>
                                    <p:set>
                                      <p:cBhvr>
                                        <p:cTn id="25" dur="1" fill="hold">
                                          <p:stCondLst>
                                            <p:cond delay="0"/>
                                          </p:stCondLst>
                                        </p:cTn>
                                        <p:tgtEl>
                                          <p:spTgt spid="2"/>
                                        </p:tgtEl>
                                        <p:attrNameLst>
                                          <p:attrName>style.visibility</p:attrName>
                                        </p:attrNameLst>
                                      </p:cBhvr>
                                      <p:to>
                                        <p:strVal val="visible"/>
                                      </p:to>
                                    </p:set>
                                    <p:anim calcmode="lin" valueType="num">
                                      <p:cBhvr>
                                        <p:cTn id="26" dur="500" fill="hold"/>
                                        <p:tgtEl>
                                          <p:spTgt spid="2"/>
                                        </p:tgtEl>
                                        <p:attrNameLst>
                                          <p:attrName>ppt_w</p:attrName>
                                        </p:attrNameLst>
                                      </p:cBhvr>
                                      <p:tavLst>
                                        <p:tav tm="0">
                                          <p:val>
                                            <p:fltVal val="0"/>
                                          </p:val>
                                        </p:tav>
                                        <p:tav tm="100000">
                                          <p:val>
                                            <p:strVal val="#ppt_w"/>
                                          </p:val>
                                        </p:tav>
                                      </p:tavLst>
                                    </p:anim>
                                    <p:anim calcmode="lin" valueType="num">
                                      <p:cBhvr>
                                        <p:cTn id="27" dur="500" fill="hold"/>
                                        <p:tgtEl>
                                          <p:spTgt spid="2"/>
                                        </p:tgtEl>
                                        <p:attrNameLst>
                                          <p:attrName>ppt_h</p:attrName>
                                        </p:attrNameLst>
                                      </p:cBhvr>
                                      <p:tavLst>
                                        <p:tav tm="0">
                                          <p:val>
                                            <p:fltVal val="0"/>
                                          </p:val>
                                        </p:tav>
                                        <p:tav tm="100000">
                                          <p:val>
                                            <p:strVal val="#ppt_h"/>
                                          </p:val>
                                        </p:tav>
                                      </p:tavLst>
                                    </p:anim>
                                  </p:childTnLst>
                                </p:cTn>
                              </p:par>
                              <p:par>
                                <p:cTn id="28" presetID="23" presetClass="entr" presetSubtype="16" fill="hold" grpId="0" nodeType="withEffect">
                                  <p:stCondLst>
                                    <p:cond delay="0"/>
                                  </p:stCondLst>
                                  <p:childTnLst>
                                    <p:set>
                                      <p:cBhvr>
                                        <p:cTn id="29" dur="1" fill="hold">
                                          <p:stCondLst>
                                            <p:cond delay="0"/>
                                          </p:stCondLst>
                                        </p:cTn>
                                        <p:tgtEl>
                                          <p:spTgt spid="3"/>
                                        </p:tgtEl>
                                        <p:attrNameLst>
                                          <p:attrName>style.visibility</p:attrName>
                                        </p:attrNameLst>
                                      </p:cBhvr>
                                      <p:to>
                                        <p:strVal val="visible"/>
                                      </p:to>
                                    </p:set>
                                    <p:anim calcmode="lin" valueType="num">
                                      <p:cBhvr>
                                        <p:cTn id="30" dur="500" fill="hold"/>
                                        <p:tgtEl>
                                          <p:spTgt spid="3"/>
                                        </p:tgtEl>
                                        <p:attrNameLst>
                                          <p:attrName>ppt_w</p:attrName>
                                        </p:attrNameLst>
                                      </p:cBhvr>
                                      <p:tavLst>
                                        <p:tav tm="0">
                                          <p:val>
                                            <p:fltVal val="0"/>
                                          </p:val>
                                        </p:tav>
                                        <p:tav tm="100000">
                                          <p:val>
                                            <p:strVal val="#ppt_w"/>
                                          </p:val>
                                        </p:tav>
                                      </p:tavLst>
                                    </p:anim>
                                    <p:anim calcmode="lin" valueType="num">
                                      <p:cBhvr>
                                        <p:cTn id="31" dur="500" fill="hold"/>
                                        <p:tgtEl>
                                          <p:spTgt spid="3"/>
                                        </p:tgtEl>
                                        <p:attrNameLst>
                                          <p:attrName>ppt_h</p:attrName>
                                        </p:attrNameLst>
                                      </p:cBhvr>
                                      <p:tavLst>
                                        <p:tav tm="0">
                                          <p:val>
                                            <p:fltVal val="0"/>
                                          </p:val>
                                        </p:tav>
                                        <p:tav tm="100000">
                                          <p:val>
                                            <p:strVal val="#ppt_h"/>
                                          </p:val>
                                        </p:tav>
                                      </p:tavLst>
                                    </p:anim>
                                  </p:childTnLst>
                                </p:cTn>
                              </p:par>
                              <p:par>
                                <p:cTn id="32" presetID="12" presetClass="entr" presetSubtype="4" fill="hold" grpId="0" nodeType="withEffect">
                                  <p:stCondLst>
                                    <p:cond delay="0"/>
                                  </p:stCondLst>
                                  <p:childTnLst>
                                    <p:set>
                                      <p:cBhvr>
                                        <p:cTn id="33" dur="1" fill="hold">
                                          <p:stCondLst>
                                            <p:cond delay="0"/>
                                          </p:stCondLst>
                                        </p:cTn>
                                        <p:tgtEl>
                                          <p:spTgt spid="74"/>
                                        </p:tgtEl>
                                        <p:attrNameLst>
                                          <p:attrName>style.visibility</p:attrName>
                                        </p:attrNameLst>
                                      </p:cBhvr>
                                      <p:to>
                                        <p:strVal val="visible"/>
                                      </p:to>
                                    </p:set>
                                    <p:animEffect transition="in" filter="slide(fromBottom)">
                                      <p:cBhvr>
                                        <p:cTn id="34" dur="500"/>
                                        <p:tgtEl>
                                          <p:spTgt spid="74"/>
                                        </p:tgtEl>
                                      </p:cBhvr>
                                    </p:animEffect>
                                  </p:childTnLst>
                                </p:cTn>
                              </p:par>
                              <p:par>
                                <p:cTn id="35" presetID="12" presetClass="entr" presetSubtype="4" fill="hold" nodeType="withEffect">
                                  <p:stCondLst>
                                    <p:cond delay="0"/>
                                  </p:stCondLst>
                                  <p:childTnLst>
                                    <p:set>
                                      <p:cBhvr>
                                        <p:cTn id="36" dur="1" fill="hold">
                                          <p:stCondLst>
                                            <p:cond delay="0"/>
                                          </p:stCondLst>
                                        </p:cTn>
                                        <p:tgtEl>
                                          <p:spTgt spid="63"/>
                                        </p:tgtEl>
                                        <p:attrNameLst>
                                          <p:attrName>style.visibility</p:attrName>
                                        </p:attrNameLst>
                                      </p:cBhvr>
                                      <p:to>
                                        <p:strVal val="visible"/>
                                      </p:to>
                                    </p:set>
                                    <p:animEffect transition="in" filter="slide(fromBottom)">
                                      <p:cBhvr>
                                        <p:cTn id="37" dur="500"/>
                                        <p:tgtEl>
                                          <p:spTgt spid="63"/>
                                        </p:tgtEl>
                                      </p:cBhvr>
                                    </p:animEffect>
                                  </p:childTnLst>
                                </p:cTn>
                              </p:par>
                              <p:par>
                                <p:cTn id="38" presetID="12" presetClass="entr" presetSubtype="4" fill="hold" nodeType="with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slide(fromBottom)">
                                      <p:cBhvr>
                                        <p:cTn id="40" dur="500"/>
                                        <p:tgtEl>
                                          <p:spTgt spid="4"/>
                                        </p:tgtEl>
                                      </p:cBhvr>
                                    </p:animEffect>
                                  </p:childTnLst>
                                </p:cTn>
                              </p:par>
                              <p:par>
                                <p:cTn id="41" presetID="12" presetClass="entr" presetSubtype="4" fill="hold" grpId="0" nodeType="withEffect">
                                  <p:stCondLst>
                                    <p:cond delay="0"/>
                                  </p:stCondLst>
                                  <p:childTnLst>
                                    <p:set>
                                      <p:cBhvr>
                                        <p:cTn id="42" dur="1" fill="hold">
                                          <p:stCondLst>
                                            <p:cond delay="0"/>
                                          </p:stCondLst>
                                        </p:cTn>
                                        <p:tgtEl>
                                          <p:spTgt spid="69"/>
                                        </p:tgtEl>
                                        <p:attrNameLst>
                                          <p:attrName>style.visibility</p:attrName>
                                        </p:attrNameLst>
                                      </p:cBhvr>
                                      <p:to>
                                        <p:strVal val="visible"/>
                                      </p:to>
                                    </p:set>
                                    <p:animEffect transition="in" filter="slide(fromBottom)">
                                      <p:cBhvr>
                                        <p:cTn id="43" dur="500"/>
                                        <p:tgtEl>
                                          <p:spTgt spid="69"/>
                                        </p:tgtEl>
                                      </p:cBhvr>
                                    </p:animEffect>
                                  </p:childTnLst>
                                </p:cTn>
                              </p:par>
                              <p:par>
                                <p:cTn id="44" presetID="12" presetClass="entr" presetSubtype="4" fill="hold" nodeType="withEffect">
                                  <p:stCondLst>
                                    <p:cond delay="0"/>
                                  </p:stCondLst>
                                  <p:childTnLst>
                                    <p:set>
                                      <p:cBhvr>
                                        <p:cTn id="45" dur="1" fill="hold">
                                          <p:stCondLst>
                                            <p:cond delay="0"/>
                                          </p:stCondLst>
                                        </p:cTn>
                                        <p:tgtEl>
                                          <p:spTgt spid="29"/>
                                        </p:tgtEl>
                                        <p:attrNameLst>
                                          <p:attrName>style.visibility</p:attrName>
                                        </p:attrNameLst>
                                      </p:cBhvr>
                                      <p:to>
                                        <p:strVal val="visible"/>
                                      </p:to>
                                    </p:set>
                                    <p:animEffect transition="in" filter="slide(fromBottom)">
                                      <p:cBhvr>
                                        <p:cTn id="46" dur="500"/>
                                        <p:tgtEl>
                                          <p:spTgt spid="29"/>
                                        </p:tgtEl>
                                      </p:cBhvr>
                                    </p:animEffect>
                                  </p:childTnLst>
                                </p:cTn>
                              </p:par>
                              <p:par>
                                <p:cTn id="47" presetID="12" presetClass="entr" presetSubtype="4" fill="hold" grpId="0" nodeType="withEffect">
                                  <p:stCondLst>
                                    <p:cond delay="0"/>
                                  </p:stCondLst>
                                  <p:childTnLst>
                                    <p:set>
                                      <p:cBhvr>
                                        <p:cTn id="48" dur="1" fill="hold">
                                          <p:stCondLst>
                                            <p:cond delay="0"/>
                                          </p:stCondLst>
                                        </p:cTn>
                                        <p:tgtEl>
                                          <p:spTgt spid="71"/>
                                        </p:tgtEl>
                                        <p:attrNameLst>
                                          <p:attrName>style.visibility</p:attrName>
                                        </p:attrNameLst>
                                      </p:cBhvr>
                                      <p:to>
                                        <p:strVal val="visible"/>
                                      </p:to>
                                    </p:set>
                                    <p:animEffect transition="in" filter="slide(fromBottom)">
                                      <p:cBhvr>
                                        <p:cTn id="49" dur="500"/>
                                        <p:tgtEl>
                                          <p:spTgt spid="71"/>
                                        </p:tgtEl>
                                      </p:cBhvr>
                                    </p:animEffect>
                                  </p:childTnLst>
                                </p:cTn>
                              </p:par>
                            </p:childTnLst>
                          </p:cTn>
                        </p:par>
                        <p:par>
                          <p:cTn id="50" fill="hold">
                            <p:stCondLst>
                              <p:cond delay="1500"/>
                            </p:stCondLst>
                            <p:childTnLst>
                              <p:par>
                                <p:cTn id="51" presetID="2" presetClass="entr" presetSubtype="2" fill="hold" grpId="0" nodeType="afterEffect">
                                  <p:stCondLst>
                                    <p:cond delay="0"/>
                                  </p:stCondLst>
                                  <p:childTnLst>
                                    <p:set>
                                      <p:cBhvr>
                                        <p:cTn id="52" dur="1" fill="hold">
                                          <p:stCondLst>
                                            <p:cond delay="0"/>
                                          </p:stCondLst>
                                        </p:cTn>
                                        <p:tgtEl>
                                          <p:spTgt spid="83"/>
                                        </p:tgtEl>
                                        <p:attrNameLst>
                                          <p:attrName>style.visibility</p:attrName>
                                        </p:attrNameLst>
                                      </p:cBhvr>
                                      <p:to>
                                        <p:strVal val="visible"/>
                                      </p:to>
                                    </p:set>
                                    <p:anim calcmode="lin" valueType="num">
                                      <p:cBhvr additive="base">
                                        <p:cTn id="53" dur="500" fill="hold"/>
                                        <p:tgtEl>
                                          <p:spTgt spid="83"/>
                                        </p:tgtEl>
                                        <p:attrNameLst>
                                          <p:attrName>ppt_x</p:attrName>
                                        </p:attrNameLst>
                                      </p:cBhvr>
                                      <p:tavLst>
                                        <p:tav tm="0">
                                          <p:val>
                                            <p:strVal val="1+#ppt_w/2"/>
                                          </p:val>
                                        </p:tav>
                                        <p:tav tm="100000">
                                          <p:val>
                                            <p:strVal val="#ppt_x"/>
                                          </p:val>
                                        </p:tav>
                                      </p:tavLst>
                                    </p:anim>
                                    <p:anim calcmode="lin" valueType="num">
                                      <p:cBhvr additive="base">
                                        <p:cTn id="54" dur="500" fill="hold"/>
                                        <p:tgtEl>
                                          <p:spTgt spid="83"/>
                                        </p:tgtEl>
                                        <p:attrNameLst>
                                          <p:attrName>ppt_y</p:attrName>
                                        </p:attrNameLst>
                                      </p:cBhvr>
                                      <p:tavLst>
                                        <p:tav tm="0">
                                          <p:val>
                                            <p:strVal val="#ppt_y"/>
                                          </p:val>
                                        </p:tav>
                                        <p:tav tm="100000">
                                          <p:val>
                                            <p:strVal val="#ppt_y"/>
                                          </p:val>
                                        </p:tav>
                                      </p:tavLst>
                                    </p:anim>
                                  </p:childTnLst>
                                </p:cTn>
                              </p:par>
                              <p:par>
                                <p:cTn id="55" presetID="2" presetClass="entr" presetSubtype="2" fill="hold" grpId="0" nodeType="withEffect">
                                  <p:stCondLst>
                                    <p:cond delay="0"/>
                                  </p:stCondLst>
                                  <p:childTnLst>
                                    <p:set>
                                      <p:cBhvr>
                                        <p:cTn id="56" dur="1" fill="hold">
                                          <p:stCondLst>
                                            <p:cond delay="0"/>
                                          </p:stCondLst>
                                        </p:cTn>
                                        <p:tgtEl>
                                          <p:spTgt spid="32"/>
                                        </p:tgtEl>
                                        <p:attrNameLst>
                                          <p:attrName>style.visibility</p:attrName>
                                        </p:attrNameLst>
                                      </p:cBhvr>
                                      <p:to>
                                        <p:strVal val="visible"/>
                                      </p:to>
                                    </p:set>
                                    <p:anim calcmode="lin" valueType="num">
                                      <p:cBhvr additive="base">
                                        <p:cTn id="57" dur="500" fill="hold"/>
                                        <p:tgtEl>
                                          <p:spTgt spid="32"/>
                                        </p:tgtEl>
                                        <p:attrNameLst>
                                          <p:attrName>ppt_x</p:attrName>
                                        </p:attrNameLst>
                                      </p:cBhvr>
                                      <p:tavLst>
                                        <p:tav tm="0">
                                          <p:val>
                                            <p:strVal val="1+#ppt_w/2"/>
                                          </p:val>
                                        </p:tav>
                                        <p:tav tm="100000">
                                          <p:val>
                                            <p:strVal val="#ppt_x"/>
                                          </p:val>
                                        </p:tav>
                                      </p:tavLst>
                                    </p:anim>
                                    <p:anim calcmode="lin" valueType="num">
                                      <p:cBhvr additive="base">
                                        <p:cTn id="58" dur="500" fill="hold"/>
                                        <p:tgtEl>
                                          <p:spTgt spid="32"/>
                                        </p:tgtEl>
                                        <p:attrNameLst>
                                          <p:attrName>ppt_y</p:attrName>
                                        </p:attrNameLst>
                                      </p:cBhvr>
                                      <p:tavLst>
                                        <p:tav tm="0">
                                          <p:val>
                                            <p:strVal val="#ppt_y"/>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nodeType="clickEffect">
                                  <p:stCondLst>
                                    <p:cond delay="0"/>
                                  </p:stCondLst>
                                  <p:childTnLst>
                                    <p:set>
                                      <p:cBhvr>
                                        <p:cTn id="62" dur="1" fill="hold">
                                          <p:stCondLst>
                                            <p:cond delay="0"/>
                                          </p:stCondLst>
                                        </p:cTn>
                                        <p:tgtEl>
                                          <p:spTgt spid="13"/>
                                        </p:tgtEl>
                                        <p:attrNameLst>
                                          <p:attrName>style.visibility</p:attrName>
                                        </p:attrNameLst>
                                      </p:cBhvr>
                                      <p:to>
                                        <p:strVal val="visible"/>
                                      </p:to>
                                    </p:set>
                                    <p:anim calcmode="lin" valueType="num">
                                      <p:cBhvr additive="base">
                                        <p:cTn id="63" dur="500" fill="hold"/>
                                        <p:tgtEl>
                                          <p:spTgt spid="13"/>
                                        </p:tgtEl>
                                        <p:attrNameLst>
                                          <p:attrName>ppt_x</p:attrName>
                                        </p:attrNameLst>
                                      </p:cBhvr>
                                      <p:tavLst>
                                        <p:tav tm="0">
                                          <p:val>
                                            <p:strVal val="#ppt_x"/>
                                          </p:val>
                                        </p:tav>
                                        <p:tav tm="100000">
                                          <p:val>
                                            <p:strVal val="#ppt_x"/>
                                          </p:val>
                                        </p:tav>
                                      </p:tavLst>
                                    </p:anim>
                                    <p:anim calcmode="lin" valueType="num">
                                      <p:cBhvr additive="base">
                                        <p:cTn id="64" dur="500" fill="hold"/>
                                        <p:tgtEl>
                                          <p:spTgt spid="13"/>
                                        </p:tgtEl>
                                        <p:attrNameLst>
                                          <p:attrName>ppt_y</p:attrName>
                                        </p:attrNameLst>
                                      </p:cBhvr>
                                      <p:tavLst>
                                        <p:tav tm="0">
                                          <p:val>
                                            <p:strVal val="1+#ppt_h/2"/>
                                          </p:val>
                                        </p:tav>
                                        <p:tav tm="100000">
                                          <p:val>
                                            <p:strVal val="#ppt_y"/>
                                          </p:val>
                                        </p:tav>
                                      </p:tavLst>
                                    </p:anim>
                                  </p:childTnLst>
                                </p:cTn>
                              </p:par>
                            </p:childTnLst>
                          </p:cTn>
                        </p:par>
                        <p:par>
                          <p:cTn id="65" fill="hold">
                            <p:stCondLst>
                              <p:cond delay="500"/>
                            </p:stCondLst>
                            <p:childTnLst>
                              <p:par>
                                <p:cTn id="66" presetID="23" presetClass="entr" presetSubtype="16" fill="hold" grpId="0" nodeType="afterEffect">
                                  <p:stCondLst>
                                    <p:cond delay="0"/>
                                  </p:stCondLst>
                                  <p:childTnLst>
                                    <p:set>
                                      <p:cBhvr>
                                        <p:cTn id="67" dur="1" fill="hold">
                                          <p:stCondLst>
                                            <p:cond delay="0"/>
                                          </p:stCondLst>
                                        </p:cTn>
                                        <p:tgtEl>
                                          <p:spTgt spid="17"/>
                                        </p:tgtEl>
                                        <p:attrNameLst>
                                          <p:attrName>style.visibility</p:attrName>
                                        </p:attrNameLst>
                                      </p:cBhvr>
                                      <p:to>
                                        <p:strVal val="visible"/>
                                      </p:to>
                                    </p:set>
                                    <p:anim calcmode="lin" valueType="num">
                                      <p:cBhvr>
                                        <p:cTn id="68" dur="500" fill="hold"/>
                                        <p:tgtEl>
                                          <p:spTgt spid="17"/>
                                        </p:tgtEl>
                                        <p:attrNameLst>
                                          <p:attrName>ppt_w</p:attrName>
                                        </p:attrNameLst>
                                      </p:cBhvr>
                                      <p:tavLst>
                                        <p:tav tm="0">
                                          <p:val>
                                            <p:fltVal val="0"/>
                                          </p:val>
                                        </p:tav>
                                        <p:tav tm="100000">
                                          <p:val>
                                            <p:strVal val="#ppt_w"/>
                                          </p:val>
                                        </p:tav>
                                      </p:tavLst>
                                    </p:anim>
                                    <p:anim calcmode="lin" valueType="num">
                                      <p:cBhvr>
                                        <p:cTn id="69" dur="500" fill="hold"/>
                                        <p:tgtEl>
                                          <p:spTgt spid="17"/>
                                        </p:tgtEl>
                                        <p:attrNameLst>
                                          <p:attrName>ppt_h</p:attrName>
                                        </p:attrNameLst>
                                      </p:cBhvr>
                                      <p:tavLst>
                                        <p:tav tm="0">
                                          <p:val>
                                            <p:fltVal val="0"/>
                                          </p:val>
                                        </p:tav>
                                        <p:tav tm="100000">
                                          <p:val>
                                            <p:strVal val="#ppt_h"/>
                                          </p:val>
                                        </p:tav>
                                      </p:tavLst>
                                    </p:anim>
                                  </p:childTnLst>
                                </p:cTn>
                              </p:par>
                            </p:childTnLst>
                          </p:cTn>
                        </p:par>
                        <p:par>
                          <p:cTn id="70" fill="hold">
                            <p:stCondLst>
                              <p:cond delay="1000"/>
                            </p:stCondLst>
                            <p:childTnLst>
                              <p:par>
                                <p:cTn id="71" presetID="23" presetClass="entr" presetSubtype="16" fill="hold" grpId="0" nodeType="afterEffect">
                                  <p:stCondLst>
                                    <p:cond delay="0"/>
                                  </p:stCondLst>
                                  <p:childTnLst>
                                    <p:set>
                                      <p:cBhvr>
                                        <p:cTn id="72" dur="1" fill="hold">
                                          <p:stCondLst>
                                            <p:cond delay="0"/>
                                          </p:stCondLst>
                                        </p:cTn>
                                        <p:tgtEl>
                                          <p:spTgt spid="33"/>
                                        </p:tgtEl>
                                        <p:attrNameLst>
                                          <p:attrName>style.visibility</p:attrName>
                                        </p:attrNameLst>
                                      </p:cBhvr>
                                      <p:to>
                                        <p:strVal val="visible"/>
                                      </p:to>
                                    </p:set>
                                    <p:anim calcmode="lin" valueType="num">
                                      <p:cBhvr>
                                        <p:cTn id="73" dur="500" fill="hold"/>
                                        <p:tgtEl>
                                          <p:spTgt spid="33"/>
                                        </p:tgtEl>
                                        <p:attrNameLst>
                                          <p:attrName>ppt_w</p:attrName>
                                        </p:attrNameLst>
                                      </p:cBhvr>
                                      <p:tavLst>
                                        <p:tav tm="0">
                                          <p:val>
                                            <p:fltVal val="0"/>
                                          </p:val>
                                        </p:tav>
                                        <p:tav tm="100000">
                                          <p:val>
                                            <p:strVal val="#ppt_w"/>
                                          </p:val>
                                        </p:tav>
                                      </p:tavLst>
                                    </p:anim>
                                    <p:anim calcmode="lin" valueType="num">
                                      <p:cBhvr>
                                        <p:cTn id="74" dur="500" fill="hold"/>
                                        <p:tgtEl>
                                          <p:spTgt spid="33"/>
                                        </p:tgtEl>
                                        <p:attrNameLst>
                                          <p:attrName>ppt_h</p:attrName>
                                        </p:attrNameLst>
                                      </p:cBhvr>
                                      <p:tavLst>
                                        <p:tav tm="0">
                                          <p:val>
                                            <p:fltVal val="0"/>
                                          </p:val>
                                        </p:tav>
                                        <p:tav tm="100000">
                                          <p:val>
                                            <p:strVal val="#ppt_h"/>
                                          </p:val>
                                        </p:tav>
                                      </p:tavLst>
                                    </p:anim>
                                  </p:childTnLst>
                                </p:cTn>
                              </p:par>
                              <p:par>
                                <p:cTn id="75" presetID="23" presetClass="entr" presetSubtype="16" fill="hold" grpId="0" nodeType="withEffect">
                                  <p:stCondLst>
                                    <p:cond delay="0"/>
                                  </p:stCondLst>
                                  <p:childTnLst>
                                    <p:set>
                                      <p:cBhvr>
                                        <p:cTn id="76" dur="1" fill="hold">
                                          <p:stCondLst>
                                            <p:cond delay="0"/>
                                          </p:stCondLst>
                                        </p:cTn>
                                        <p:tgtEl>
                                          <p:spTgt spid="34"/>
                                        </p:tgtEl>
                                        <p:attrNameLst>
                                          <p:attrName>style.visibility</p:attrName>
                                        </p:attrNameLst>
                                      </p:cBhvr>
                                      <p:to>
                                        <p:strVal val="visible"/>
                                      </p:to>
                                    </p:set>
                                    <p:anim calcmode="lin" valueType="num">
                                      <p:cBhvr>
                                        <p:cTn id="77" dur="500" fill="hold"/>
                                        <p:tgtEl>
                                          <p:spTgt spid="34"/>
                                        </p:tgtEl>
                                        <p:attrNameLst>
                                          <p:attrName>ppt_w</p:attrName>
                                        </p:attrNameLst>
                                      </p:cBhvr>
                                      <p:tavLst>
                                        <p:tav tm="0">
                                          <p:val>
                                            <p:fltVal val="0"/>
                                          </p:val>
                                        </p:tav>
                                        <p:tav tm="100000">
                                          <p:val>
                                            <p:strVal val="#ppt_w"/>
                                          </p:val>
                                        </p:tav>
                                      </p:tavLst>
                                    </p:anim>
                                    <p:anim calcmode="lin" valueType="num">
                                      <p:cBhvr>
                                        <p:cTn id="78" dur="500" fill="hold"/>
                                        <p:tgtEl>
                                          <p:spTgt spid="34"/>
                                        </p:tgtEl>
                                        <p:attrNameLst>
                                          <p:attrName>ppt_h</p:attrName>
                                        </p:attrNameLst>
                                      </p:cBhvr>
                                      <p:tavLst>
                                        <p:tav tm="0">
                                          <p:val>
                                            <p:fltVal val="0"/>
                                          </p:val>
                                        </p:tav>
                                        <p:tav tm="100000">
                                          <p:val>
                                            <p:strVal val="#ppt_h"/>
                                          </p:val>
                                        </p:tav>
                                      </p:tavLst>
                                    </p:anim>
                                  </p:childTnLst>
                                </p:cTn>
                              </p:par>
                              <p:par>
                                <p:cTn id="79" presetID="12" presetClass="entr" presetSubtype="4" fill="hold" nodeType="withEffect">
                                  <p:stCondLst>
                                    <p:cond delay="0"/>
                                  </p:stCondLst>
                                  <p:childTnLst>
                                    <p:set>
                                      <p:cBhvr>
                                        <p:cTn id="80" dur="1" fill="hold">
                                          <p:stCondLst>
                                            <p:cond delay="0"/>
                                          </p:stCondLst>
                                        </p:cTn>
                                        <p:tgtEl>
                                          <p:spTgt spid="100"/>
                                        </p:tgtEl>
                                        <p:attrNameLst>
                                          <p:attrName>style.visibility</p:attrName>
                                        </p:attrNameLst>
                                      </p:cBhvr>
                                      <p:to>
                                        <p:strVal val="visible"/>
                                      </p:to>
                                    </p:set>
                                    <p:animEffect transition="in" filter="slide(fromBottom)">
                                      <p:cBhvr>
                                        <p:cTn id="81" dur="500"/>
                                        <p:tgtEl>
                                          <p:spTgt spid="100"/>
                                        </p:tgtEl>
                                      </p:cBhvr>
                                    </p:animEffect>
                                  </p:childTnLst>
                                </p:cTn>
                              </p:par>
                              <p:par>
                                <p:cTn id="82" presetID="12" presetClass="entr" presetSubtype="4" fill="hold" nodeType="withEffect">
                                  <p:stCondLst>
                                    <p:cond delay="0"/>
                                  </p:stCondLst>
                                  <p:childTnLst>
                                    <p:set>
                                      <p:cBhvr>
                                        <p:cTn id="83" dur="1" fill="hold">
                                          <p:stCondLst>
                                            <p:cond delay="0"/>
                                          </p:stCondLst>
                                        </p:cTn>
                                        <p:tgtEl>
                                          <p:spTgt spid="101"/>
                                        </p:tgtEl>
                                        <p:attrNameLst>
                                          <p:attrName>style.visibility</p:attrName>
                                        </p:attrNameLst>
                                      </p:cBhvr>
                                      <p:to>
                                        <p:strVal val="visible"/>
                                      </p:to>
                                    </p:set>
                                    <p:animEffect transition="in" filter="slide(fromBottom)">
                                      <p:cBhvr>
                                        <p:cTn id="84" dur="500"/>
                                        <p:tgtEl>
                                          <p:spTgt spid="101"/>
                                        </p:tgtEl>
                                      </p:cBhvr>
                                    </p:animEffect>
                                  </p:childTnLst>
                                </p:cTn>
                              </p:par>
                              <p:par>
                                <p:cTn id="85" presetID="12" presetClass="entr" presetSubtype="4" fill="hold" nodeType="withEffect">
                                  <p:stCondLst>
                                    <p:cond delay="0"/>
                                  </p:stCondLst>
                                  <p:childTnLst>
                                    <p:set>
                                      <p:cBhvr>
                                        <p:cTn id="86" dur="1" fill="hold">
                                          <p:stCondLst>
                                            <p:cond delay="0"/>
                                          </p:stCondLst>
                                        </p:cTn>
                                        <p:tgtEl>
                                          <p:spTgt spid="106"/>
                                        </p:tgtEl>
                                        <p:attrNameLst>
                                          <p:attrName>style.visibility</p:attrName>
                                        </p:attrNameLst>
                                      </p:cBhvr>
                                      <p:to>
                                        <p:strVal val="visible"/>
                                      </p:to>
                                    </p:set>
                                    <p:animEffect transition="in" filter="slide(fromBottom)">
                                      <p:cBhvr>
                                        <p:cTn id="87" dur="500"/>
                                        <p:tgtEl>
                                          <p:spTgt spid="106"/>
                                        </p:tgtEl>
                                      </p:cBhvr>
                                    </p:animEffect>
                                  </p:childTnLst>
                                </p:cTn>
                              </p:par>
                              <p:par>
                                <p:cTn id="88" presetID="12" presetClass="entr" presetSubtype="4" fill="hold" grpId="0" nodeType="withEffect">
                                  <p:stCondLst>
                                    <p:cond delay="0"/>
                                  </p:stCondLst>
                                  <p:childTnLst>
                                    <p:set>
                                      <p:cBhvr>
                                        <p:cTn id="89" dur="1" fill="hold">
                                          <p:stCondLst>
                                            <p:cond delay="0"/>
                                          </p:stCondLst>
                                        </p:cTn>
                                        <p:tgtEl>
                                          <p:spTgt spid="107"/>
                                        </p:tgtEl>
                                        <p:attrNameLst>
                                          <p:attrName>style.visibility</p:attrName>
                                        </p:attrNameLst>
                                      </p:cBhvr>
                                      <p:to>
                                        <p:strVal val="visible"/>
                                      </p:to>
                                    </p:set>
                                    <p:animEffect transition="in" filter="slide(fromBottom)">
                                      <p:cBhvr>
                                        <p:cTn id="90" dur="500"/>
                                        <p:tgtEl>
                                          <p:spTgt spid="107"/>
                                        </p:tgtEl>
                                      </p:cBhvr>
                                    </p:animEffect>
                                  </p:childTnLst>
                                </p:cTn>
                              </p:par>
                              <p:par>
                                <p:cTn id="91" presetID="12" presetClass="entr" presetSubtype="4" fill="hold" nodeType="withEffect">
                                  <p:stCondLst>
                                    <p:cond delay="0"/>
                                  </p:stCondLst>
                                  <p:childTnLst>
                                    <p:set>
                                      <p:cBhvr>
                                        <p:cTn id="92" dur="1" fill="hold">
                                          <p:stCondLst>
                                            <p:cond delay="0"/>
                                          </p:stCondLst>
                                        </p:cTn>
                                        <p:tgtEl>
                                          <p:spTgt spid="108"/>
                                        </p:tgtEl>
                                        <p:attrNameLst>
                                          <p:attrName>style.visibility</p:attrName>
                                        </p:attrNameLst>
                                      </p:cBhvr>
                                      <p:to>
                                        <p:strVal val="visible"/>
                                      </p:to>
                                    </p:set>
                                    <p:animEffect transition="in" filter="slide(fromBottom)">
                                      <p:cBhvr>
                                        <p:cTn id="93" dur="500"/>
                                        <p:tgtEl>
                                          <p:spTgt spid="108"/>
                                        </p:tgtEl>
                                      </p:cBhvr>
                                    </p:animEffect>
                                  </p:childTnLst>
                                </p:cTn>
                              </p:par>
                              <p:par>
                                <p:cTn id="94" presetID="12" presetClass="entr" presetSubtype="4" fill="hold" nodeType="withEffect">
                                  <p:stCondLst>
                                    <p:cond delay="0"/>
                                  </p:stCondLst>
                                  <p:childTnLst>
                                    <p:set>
                                      <p:cBhvr>
                                        <p:cTn id="95" dur="1" fill="hold">
                                          <p:stCondLst>
                                            <p:cond delay="0"/>
                                          </p:stCondLst>
                                        </p:cTn>
                                        <p:tgtEl>
                                          <p:spTgt spid="109"/>
                                        </p:tgtEl>
                                        <p:attrNameLst>
                                          <p:attrName>style.visibility</p:attrName>
                                        </p:attrNameLst>
                                      </p:cBhvr>
                                      <p:to>
                                        <p:strVal val="visible"/>
                                      </p:to>
                                    </p:set>
                                    <p:animEffect transition="in" filter="slide(fromBottom)">
                                      <p:cBhvr>
                                        <p:cTn id="96" dur="500"/>
                                        <p:tgtEl>
                                          <p:spTgt spid="109"/>
                                        </p:tgtEl>
                                      </p:cBhvr>
                                    </p:animEffect>
                                  </p:childTnLst>
                                </p:cTn>
                              </p:par>
                              <p:par>
                                <p:cTn id="97" presetID="12" presetClass="entr" presetSubtype="4" fill="hold" grpId="0" nodeType="withEffect">
                                  <p:stCondLst>
                                    <p:cond delay="0"/>
                                  </p:stCondLst>
                                  <p:childTnLst>
                                    <p:set>
                                      <p:cBhvr>
                                        <p:cTn id="98" dur="1" fill="hold">
                                          <p:stCondLst>
                                            <p:cond delay="0"/>
                                          </p:stCondLst>
                                        </p:cTn>
                                        <p:tgtEl>
                                          <p:spTgt spid="113"/>
                                        </p:tgtEl>
                                        <p:attrNameLst>
                                          <p:attrName>style.visibility</p:attrName>
                                        </p:attrNameLst>
                                      </p:cBhvr>
                                      <p:to>
                                        <p:strVal val="visible"/>
                                      </p:to>
                                    </p:set>
                                    <p:animEffect transition="in" filter="slide(fromBottom)">
                                      <p:cBhvr>
                                        <p:cTn id="99" dur="500"/>
                                        <p:tgtEl>
                                          <p:spTgt spid="113"/>
                                        </p:tgtEl>
                                      </p:cBhvr>
                                    </p:animEffect>
                                  </p:childTnLst>
                                </p:cTn>
                              </p:par>
                              <p:par>
                                <p:cTn id="100" presetID="12" presetClass="entr" presetSubtype="4" fill="hold" nodeType="withEffect">
                                  <p:stCondLst>
                                    <p:cond delay="0"/>
                                  </p:stCondLst>
                                  <p:childTnLst>
                                    <p:set>
                                      <p:cBhvr>
                                        <p:cTn id="101" dur="1" fill="hold">
                                          <p:stCondLst>
                                            <p:cond delay="0"/>
                                          </p:stCondLst>
                                        </p:cTn>
                                        <p:tgtEl>
                                          <p:spTgt spid="114"/>
                                        </p:tgtEl>
                                        <p:attrNameLst>
                                          <p:attrName>style.visibility</p:attrName>
                                        </p:attrNameLst>
                                      </p:cBhvr>
                                      <p:to>
                                        <p:strVal val="visible"/>
                                      </p:to>
                                    </p:set>
                                    <p:animEffect transition="in" filter="slide(fromBottom)">
                                      <p:cBhvr>
                                        <p:cTn id="102" dur="500"/>
                                        <p:tgtEl>
                                          <p:spTgt spid="114"/>
                                        </p:tgtEl>
                                      </p:cBhvr>
                                    </p:animEffect>
                                  </p:childTnLst>
                                </p:cTn>
                              </p:par>
                              <p:par>
                                <p:cTn id="103" presetID="12" presetClass="entr" presetSubtype="4" fill="hold" grpId="0" nodeType="withEffect">
                                  <p:stCondLst>
                                    <p:cond delay="0"/>
                                  </p:stCondLst>
                                  <p:childTnLst>
                                    <p:set>
                                      <p:cBhvr>
                                        <p:cTn id="104" dur="1" fill="hold">
                                          <p:stCondLst>
                                            <p:cond delay="0"/>
                                          </p:stCondLst>
                                        </p:cTn>
                                        <p:tgtEl>
                                          <p:spTgt spid="119"/>
                                        </p:tgtEl>
                                        <p:attrNameLst>
                                          <p:attrName>style.visibility</p:attrName>
                                        </p:attrNameLst>
                                      </p:cBhvr>
                                      <p:to>
                                        <p:strVal val="visible"/>
                                      </p:to>
                                    </p:set>
                                    <p:animEffect transition="in" filter="slide(fromBottom)">
                                      <p:cBhvr>
                                        <p:cTn id="105" dur="500"/>
                                        <p:tgtEl>
                                          <p:spTgt spid="119"/>
                                        </p:tgtEl>
                                      </p:cBhvr>
                                    </p:animEffect>
                                  </p:childTnLst>
                                </p:cTn>
                              </p:par>
                              <p:par>
                                <p:cTn id="106" presetID="12" presetClass="entr" presetSubtype="4" fill="hold" grpId="0" nodeType="withEffect">
                                  <p:stCondLst>
                                    <p:cond delay="0"/>
                                  </p:stCondLst>
                                  <p:childTnLst>
                                    <p:set>
                                      <p:cBhvr>
                                        <p:cTn id="107" dur="1" fill="hold">
                                          <p:stCondLst>
                                            <p:cond delay="0"/>
                                          </p:stCondLst>
                                        </p:cTn>
                                        <p:tgtEl>
                                          <p:spTgt spid="120"/>
                                        </p:tgtEl>
                                        <p:attrNameLst>
                                          <p:attrName>style.visibility</p:attrName>
                                        </p:attrNameLst>
                                      </p:cBhvr>
                                      <p:to>
                                        <p:strVal val="visible"/>
                                      </p:to>
                                    </p:set>
                                    <p:animEffect transition="in" filter="slide(fromBottom)">
                                      <p:cBhvr>
                                        <p:cTn id="108" dur="500"/>
                                        <p:tgtEl>
                                          <p:spTgt spid="120"/>
                                        </p:tgtEl>
                                      </p:cBhvr>
                                    </p:animEffect>
                                  </p:childTnLst>
                                </p:cTn>
                              </p:par>
                              <p:par>
                                <p:cTn id="109" presetID="2" presetClass="entr" presetSubtype="2" fill="hold" grpId="0" nodeType="withEffect">
                                  <p:stCondLst>
                                    <p:cond delay="0"/>
                                  </p:stCondLst>
                                  <p:childTnLst>
                                    <p:set>
                                      <p:cBhvr>
                                        <p:cTn id="110" dur="1" fill="hold">
                                          <p:stCondLst>
                                            <p:cond delay="0"/>
                                          </p:stCondLst>
                                        </p:cTn>
                                        <p:tgtEl>
                                          <p:spTgt spid="59"/>
                                        </p:tgtEl>
                                        <p:attrNameLst>
                                          <p:attrName>style.visibility</p:attrName>
                                        </p:attrNameLst>
                                      </p:cBhvr>
                                      <p:to>
                                        <p:strVal val="visible"/>
                                      </p:to>
                                    </p:set>
                                    <p:anim calcmode="lin" valueType="num">
                                      <p:cBhvr additive="base">
                                        <p:cTn id="111" dur="500" fill="hold"/>
                                        <p:tgtEl>
                                          <p:spTgt spid="59"/>
                                        </p:tgtEl>
                                        <p:attrNameLst>
                                          <p:attrName>ppt_x</p:attrName>
                                        </p:attrNameLst>
                                      </p:cBhvr>
                                      <p:tavLst>
                                        <p:tav tm="0">
                                          <p:val>
                                            <p:strVal val="1+#ppt_w/2"/>
                                          </p:val>
                                        </p:tav>
                                        <p:tav tm="100000">
                                          <p:val>
                                            <p:strVal val="#ppt_x"/>
                                          </p:val>
                                        </p:tav>
                                      </p:tavLst>
                                    </p:anim>
                                    <p:anim calcmode="lin" valueType="num">
                                      <p:cBhvr additive="base">
                                        <p:cTn id="112" dur="500" fill="hold"/>
                                        <p:tgtEl>
                                          <p:spTgt spid="59"/>
                                        </p:tgtEl>
                                        <p:attrNameLst>
                                          <p:attrName>ppt_y</p:attrName>
                                        </p:attrNameLst>
                                      </p:cBhvr>
                                      <p:tavLst>
                                        <p:tav tm="0">
                                          <p:val>
                                            <p:strVal val="#ppt_y"/>
                                          </p:val>
                                        </p:tav>
                                        <p:tav tm="100000">
                                          <p:val>
                                            <p:strVal val="#ppt_y"/>
                                          </p:val>
                                        </p:tav>
                                      </p:tavLst>
                                    </p:anim>
                                  </p:childTnLst>
                                </p:cTn>
                              </p:par>
                              <p:par>
                                <p:cTn id="113" presetID="2" presetClass="entr" presetSubtype="2" fill="hold" grpId="0" nodeType="withEffect">
                                  <p:stCondLst>
                                    <p:cond delay="0"/>
                                  </p:stCondLst>
                                  <p:childTnLst>
                                    <p:set>
                                      <p:cBhvr>
                                        <p:cTn id="114" dur="1" fill="hold">
                                          <p:stCondLst>
                                            <p:cond delay="0"/>
                                          </p:stCondLst>
                                        </p:cTn>
                                        <p:tgtEl>
                                          <p:spTgt spid="60"/>
                                        </p:tgtEl>
                                        <p:attrNameLst>
                                          <p:attrName>style.visibility</p:attrName>
                                        </p:attrNameLst>
                                      </p:cBhvr>
                                      <p:to>
                                        <p:strVal val="visible"/>
                                      </p:to>
                                    </p:set>
                                    <p:anim calcmode="lin" valueType="num">
                                      <p:cBhvr additive="base">
                                        <p:cTn id="115" dur="500" fill="hold"/>
                                        <p:tgtEl>
                                          <p:spTgt spid="60"/>
                                        </p:tgtEl>
                                        <p:attrNameLst>
                                          <p:attrName>ppt_x</p:attrName>
                                        </p:attrNameLst>
                                      </p:cBhvr>
                                      <p:tavLst>
                                        <p:tav tm="0">
                                          <p:val>
                                            <p:strVal val="1+#ppt_w/2"/>
                                          </p:val>
                                        </p:tav>
                                        <p:tav tm="100000">
                                          <p:val>
                                            <p:strVal val="#ppt_x"/>
                                          </p:val>
                                        </p:tav>
                                      </p:tavLst>
                                    </p:anim>
                                    <p:anim calcmode="lin" valueType="num">
                                      <p:cBhvr additive="base">
                                        <p:cTn id="116" dur="500" fill="hold"/>
                                        <p:tgtEl>
                                          <p:spTgt spid="60"/>
                                        </p:tgtEl>
                                        <p:attrNameLst>
                                          <p:attrName>ppt_y</p:attrName>
                                        </p:attrNameLst>
                                      </p:cBhvr>
                                      <p:tavLst>
                                        <p:tav tm="0">
                                          <p:val>
                                            <p:strVal val="#ppt_y"/>
                                          </p:val>
                                        </p:tav>
                                        <p:tav tm="100000">
                                          <p:val>
                                            <p:strVal val="#ppt_y"/>
                                          </p:val>
                                        </p:tav>
                                      </p:tavLst>
                                    </p:anim>
                                  </p:childTnLst>
                                </p:cTn>
                              </p:par>
                            </p:childTnLst>
                          </p:cTn>
                        </p:par>
                      </p:childTnLst>
                    </p:cTn>
                  </p:par>
                  <p:par>
                    <p:cTn id="117" fill="hold">
                      <p:stCondLst>
                        <p:cond delay="indefinite"/>
                      </p:stCondLst>
                      <p:childTnLst>
                        <p:par>
                          <p:cTn id="118" fill="hold">
                            <p:stCondLst>
                              <p:cond delay="0"/>
                            </p:stCondLst>
                            <p:childTnLst>
                              <p:par>
                                <p:cTn id="119" presetID="2" presetClass="entr" presetSubtype="4" fill="hold" nodeType="clickEffect">
                                  <p:stCondLst>
                                    <p:cond delay="0"/>
                                  </p:stCondLst>
                                  <p:childTnLst>
                                    <p:set>
                                      <p:cBhvr>
                                        <p:cTn id="120" dur="1" fill="hold">
                                          <p:stCondLst>
                                            <p:cond delay="0"/>
                                          </p:stCondLst>
                                        </p:cTn>
                                        <p:tgtEl>
                                          <p:spTgt spid="18"/>
                                        </p:tgtEl>
                                        <p:attrNameLst>
                                          <p:attrName>style.visibility</p:attrName>
                                        </p:attrNameLst>
                                      </p:cBhvr>
                                      <p:to>
                                        <p:strVal val="visible"/>
                                      </p:to>
                                    </p:set>
                                    <p:anim calcmode="lin" valueType="num">
                                      <p:cBhvr additive="base">
                                        <p:cTn id="121" dur="500" fill="hold"/>
                                        <p:tgtEl>
                                          <p:spTgt spid="18"/>
                                        </p:tgtEl>
                                        <p:attrNameLst>
                                          <p:attrName>ppt_x</p:attrName>
                                        </p:attrNameLst>
                                      </p:cBhvr>
                                      <p:tavLst>
                                        <p:tav tm="0">
                                          <p:val>
                                            <p:strVal val="#ppt_x"/>
                                          </p:val>
                                        </p:tav>
                                        <p:tav tm="100000">
                                          <p:val>
                                            <p:strVal val="#ppt_x"/>
                                          </p:val>
                                        </p:tav>
                                      </p:tavLst>
                                    </p:anim>
                                    <p:anim calcmode="lin" valueType="num">
                                      <p:cBhvr additive="base">
                                        <p:cTn id="122" dur="500" fill="hold"/>
                                        <p:tgtEl>
                                          <p:spTgt spid="18"/>
                                        </p:tgtEl>
                                        <p:attrNameLst>
                                          <p:attrName>ppt_y</p:attrName>
                                        </p:attrNameLst>
                                      </p:cBhvr>
                                      <p:tavLst>
                                        <p:tav tm="0">
                                          <p:val>
                                            <p:strVal val="1+#ppt_h/2"/>
                                          </p:val>
                                        </p:tav>
                                        <p:tav tm="100000">
                                          <p:val>
                                            <p:strVal val="#ppt_y"/>
                                          </p:val>
                                        </p:tav>
                                      </p:tavLst>
                                    </p:anim>
                                  </p:childTnLst>
                                </p:cTn>
                              </p:par>
                            </p:childTnLst>
                          </p:cTn>
                        </p:par>
                        <p:par>
                          <p:cTn id="123" fill="hold">
                            <p:stCondLst>
                              <p:cond delay="500"/>
                            </p:stCondLst>
                            <p:childTnLst>
                              <p:par>
                                <p:cTn id="124" presetID="23" presetClass="entr" presetSubtype="16" fill="hold" grpId="0" nodeType="afterEffect">
                                  <p:stCondLst>
                                    <p:cond delay="0"/>
                                  </p:stCondLst>
                                  <p:childTnLst>
                                    <p:set>
                                      <p:cBhvr>
                                        <p:cTn id="125" dur="1" fill="hold">
                                          <p:stCondLst>
                                            <p:cond delay="0"/>
                                          </p:stCondLst>
                                        </p:cTn>
                                        <p:tgtEl>
                                          <p:spTgt spid="22"/>
                                        </p:tgtEl>
                                        <p:attrNameLst>
                                          <p:attrName>style.visibility</p:attrName>
                                        </p:attrNameLst>
                                      </p:cBhvr>
                                      <p:to>
                                        <p:strVal val="visible"/>
                                      </p:to>
                                    </p:set>
                                    <p:anim calcmode="lin" valueType="num">
                                      <p:cBhvr>
                                        <p:cTn id="126" dur="500" fill="hold"/>
                                        <p:tgtEl>
                                          <p:spTgt spid="22"/>
                                        </p:tgtEl>
                                        <p:attrNameLst>
                                          <p:attrName>ppt_w</p:attrName>
                                        </p:attrNameLst>
                                      </p:cBhvr>
                                      <p:tavLst>
                                        <p:tav tm="0">
                                          <p:val>
                                            <p:fltVal val="0"/>
                                          </p:val>
                                        </p:tav>
                                        <p:tav tm="100000">
                                          <p:val>
                                            <p:strVal val="#ppt_w"/>
                                          </p:val>
                                        </p:tav>
                                      </p:tavLst>
                                    </p:anim>
                                    <p:anim calcmode="lin" valueType="num">
                                      <p:cBhvr>
                                        <p:cTn id="127" dur="500" fill="hold"/>
                                        <p:tgtEl>
                                          <p:spTgt spid="22"/>
                                        </p:tgtEl>
                                        <p:attrNameLst>
                                          <p:attrName>ppt_h</p:attrName>
                                        </p:attrNameLst>
                                      </p:cBhvr>
                                      <p:tavLst>
                                        <p:tav tm="0">
                                          <p:val>
                                            <p:fltVal val="0"/>
                                          </p:val>
                                        </p:tav>
                                        <p:tav tm="100000">
                                          <p:val>
                                            <p:strVal val="#ppt_h"/>
                                          </p:val>
                                        </p:tav>
                                      </p:tavLst>
                                    </p:anim>
                                  </p:childTnLst>
                                </p:cTn>
                              </p:par>
                            </p:childTnLst>
                          </p:cTn>
                        </p:par>
                        <p:par>
                          <p:cTn id="128" fill="hold">
                            <p:stCondLst>
                              <p:cond delay="1000"/>
                            </p:stCondLst>
                            <p:childTnLst>
                              <p:par>
                                <p:cTn id="129" presetID="23" presetClass="entr" presetSubtype="16" fill="hold" grpId="0" nodeType="afterEffect">
                                  <p:stCondLst>
                                    <p:cond delay="0"/>
                                  </p:stCondLst>
                                  <p:childTnLst>
                                    <p:set>
                                      <p:cBhvr>
                                        <p:cTn id="130" dur="1" fill="hold">
                                          <p:stCondLst>
                                            <p:cond delay="0"/>
                                          </p:stCondLst>
                                        </p:cTn>
                                        <p:tgtEl>
                                          <p:spTgt spid="61"/>
                                        </p:tgtEl>
                                        <p:attrNameLst>
                                          <p:attrName>style.visibility</p:attrName>
                                        </p:attrNameLst>
                                      </p:cBhvr>
                                      <p:to>
                                        <p:strVal val="visible"/>
                                      </p:to>
                                    </p:set>
                                    <p:anim calcmode="lin" valueType="num">
                                      <p:cBhvr>
                                        <p:cTn id="131" dur="500" fill="hold"/>
                                        <p:tgtEl>
                                          <p:spTgt spid="61"/>
                                        </p:tgtEl>
                                        <p:attrNameLst>
                                          <p:attrName>ppt_w</p:attrName>
                                        </p:attrNameLst>
                                      </p:cBhvr>
                                      <p:tavLst>
                                        <p:tav tm="0">
                                          <p:val>
                                            <p:fltVal val="0"/>
                                          </p:val>
                                        </p:tav>
                                        <p:tav tm="100000">
                                          <p:val>
                                            <p:strVal val="#ppt_w"/>
                                          </p:val>
                                        </p:tav>
                                      </p:tavLst>
                                    </p:anim>
                                    <p:anim calcmode="lin" valueType="num">
                                      <p:cBhvr>
                                        <p:cTn id="132" dur="500" fill="hold"/>
                                        <p:tgtEl>
                                          <p:spTgt spid="61"/>
                                        </p:tgtEl>
                                        <p:attrNameLst>
                                          <p:attrName>ppt_h</p:attrName>
                                        </p:attrNameLst>
                                      </p:cBhvr>
                                      <p:tavLst>
                                        <p:tav tm="0">
                                          <p:val>
                                            <p:fltVal val="0"/>
                                          </p:val>
                                        </p:tav>
                                        <p:tav tm="100000">
                                          <p:val>
                                            <p:strVal val="#ppt_h"/>
                                          </p:val>
                                        </p:tav>
                                      </p:tavLst>
                                    </p:anim>
                                  </p:childTnLst>
                                </p:cTn>
                              </p:par>
                              <p:par>
                                <p:cTn id="133" presetID="23" presetClass="entr" presetSubtype="16" fill="hold" grpId="0" nodeType="withEffect">
                                  <p:stCondLst>
                                    <p:cond delay="0"/>
                                  </p:stCondLst>
                                  <p:childTnLst>
                                    <p:set>
                                      <p:cBhvr>
                                        <p:cTn id="134" dur="1" fill="hold">
                                          <p:stCondLst>
                                            <p:cond delay="0"/>
                                          </p:stCondLst>
                                        </p:cTn>
                                        <p:tgtEl>
                                          <p:spTgt spid="62"/>
                                        </p:tgtEl>
                                        <p:attrNameLst>
                                          <p:attrName>style.visibility</p:attrName>
                                        </p:attrNameLst>
                                      </p:cBhvr>
                                      <p:to>
                                        <p:strVal val="visible"/>
                                      </p:to>
                                    </p:set>
                                    <p:anim calcmode="lin" valueType="num">
                                      <p:cBhvr>
                                        <p:cTn id="135" dur="500" fill="hold"/>
                                        <p:tgtEl>
                                          <p:spTgt spid="62"/>
                                        </p:tgtEl>
                                        <p:attrNameLst>
                                          <p:attrName>ppt_w</p:attrName>
                                        </p:attrNameLst>
                                      </p:cBhvr>
                                      <p:tavLst>
                                        <p:tav tm="0">
                                          <p:val>
                                            <p:fltVal val="0"/>
                                          </p:val>
                                        </p:tav>
                                        <p:tav tm="100000">
                                          <p:val>
                                            <p:strVal val="#ppt_w"/>
                                          </p:val>
                                        </p:tav>
                                      </p:tavLst>
                                    </p:anim>
                                    <p:anim calcmode="lin" valueType="num">
                                      <p:cBhvr>
                                        <p:cTn id="136" dur="500" fill="hold"/>
                                        <p:tgtEl>
                                          <p:spTgt spid="62"/>
                                        </p:tgtEl>
                                        <p:attrNameLst>
                                          <p:attrName>ppt_h</p:attrName>
                                        </p:attrNameLst>
                                      </p:cBhvr>
                                      <p:tavLst>
                                        <p:tav tm="0">
                                          <p:val>
                                            <p:fltVal val="0"/>
                                          </p:val>
                                        </p:tav>
                                        <p:tav tm="100000">
                                          <p:val>
                                            <p:strVal val="#ppt_h"/>
                                          </p:val>
                                        </p:tav>
                                      </p:tavLst>
                                    </p:anim>
                                  </p:childTnLst>
                                </p:cTn>
                              </p:par>
                              <p:par>
                                <p:cTn id="137" presetID="12" presetClass="entr" presetSubtype="4" fill="hold" grpId="0" nodeType="withEffect">
                                  <p:stCondLst>
                                    <p:cond delay="0"/>
                                  </p:stCondLst>
                                  <p:childTnLst>
                                    <p:set>
                                      <p:cBhvr>
                                        <p:cTn id="138" dur="1" fill="hold">
                                          <p:stCondLst>
                                            <p:cond delay="0"/>
                                          </p:stCondLst>
                                        </p:cTn>
                                        <p:tgtEl>
                                          <p:spTgt spid="64"/>
                                        </p:tgtEl>
                                        <p:attrNameLst>
                                          <p:attrName>style.visibility</p:attrName>
                                        </p:attrNameLst>
                                      </p:cBhvr>
                                      <p:to>
                                        <p:strVal val="visible"/>
                                      </p:to>
                                    </p:set>
                                    <p:animEffect transition="in" filter="slide(fromBottom)">
                                      <p:cBhvr>
                                        <p:cTn id="139" dur="500"/>
                                        <p:tgtEl>
                                          <p:spTgt spid="64"/>
                                        </p:tgtEl>
                                      </p:cBhvr>
                                    </p:animEffect>
                                  </p:childTnLst>
                                </p:cTn>
                              </p:par>
                              <p:par>
                                <p:cTn id="140" presetID="12" presetClass="entr" presetSubtype="4" fill="hold" nodeType="withEffect">
                                  <p:stCondLst>
                                    <p:cond delay="0"/>
                                  </p:stCondLst>
                                  <p:childTnLst>
                                    <p:set>
                                      <p:cBhvr>
                                        <p:cTn id="141" dur="1" fill="hold">
                                          <p:stCondLst>
                                            <p:cond delay="0"/>
                                          </p:stCondLst>
                                        </p:cTn>
                                        <p:tgtEl>
                                          <p:spTgt spid="65"/>
                                        </p:tgtEl>
                                        <p:attrNameLst>
                                          <p:attrName>style.visibility</p:attrName>
                                        </p:attrNameLst>
                                      </p:cBhvr>
                                      <p:to>
                                        <p:strVal val="visible"/>
                                      </p:to>
                                    </p:set>
                                    <p:animEffect transition="in" filter="slide(fromBottom)">
                                      <p:cBhvr>
                                        <p:cTn id="142" dur="500"/>
                                        <p:tgtEl>
                                          <p:spTgt spid="65"/>
                                        </p:tgtEl>
                                      </p:cBhvr>
                                    </p:animEffect>
                                  </p:childTnLst>
                                </p:cTn>
                              </p:par>
                              <p:par>
                                <p:cTn id="143" presetID="12" presetClass="entr" presetSubtype="4" fill="hold" nodeType="withEffect">
                                  <p:stCondLst>
                                    <p:cond delay="0"/>
                                  </p:stCondLst>
                                  <p:childTnLst>
                                    <p:set>
                                      <p:cBhvr>
                                        <p:cTn id="144" dur="1" fill="hold">
                                          <p:stCondLst>
                                            <p:cond delay="0"/>
                                          </p:stCondLst>
                                        </p:cTn>
                                        <p:tgtEl>
                                          <p:spTgt spid="66"/>
                                        </p:tgtEl>
                                        <p:attrNameLst>
                                          <p:attrName>style.visibility</p:attrName>
                                        </p:attrNameLst>
                                      </p:cBhvr>
                                      <p:to>
                                        <p:strVal val="visible"/>
                                      </p:to>
                                    </p:set>
                                    <p:animEffect transition="in" filter="slide(fromBottom)">
                                      <p:cBhvr>
                                        <p:cTn id="145" dur="500"/>
                                        <p:tgtEl>
                                          <p:spTgt spid="66"/>
                                        </p:tgtEl>
                                      </p:cBhvr>
                                    </p:animEffect>
                                  </p:childTnLst>
                                </p:cTn>
                              </p:par>
                              <p:par>
                                <p:cTn id="146" presetID="12" presetClass="entr" presetSubtype="4" fill="hold" grpId="0" nodeType="withEffect">
                                  <p:stCondLst>
                                    <p:cond delay="0"/>
                                  </p:stCondLst>
                                  <p:childTnLst>
                                    <p:set>
                                      <p:cBhvr>
                                        <p:cTn id="147" dur="1" fill="hold">
                                          <p:stCondLst>
                                            <p:cond delay="0"/>
                                          </p:stCondLst>
                                        </p:cTn>
                                        <p:tgtEl>
                                          <p:spTgt spid="70"/>
                                        </p:tgtEl>
                                        <p:attrNameLst>
                                          <p:attrName>style.visibility</p:attrName>
                                        </p:attrNameLst>
                                      </p:cBhvr>
                                      <p:to>
                                        <p:strVal val="visible"/>
                                      </p:to>
                                    </p:set>
                                    <p:animEffect transition="in" filter="slide(fromBottom)">
                                      <p:cBhvr>
                                        <p:cTn id="148" dur="500"/>
                                        <p:tgtEl>
                                          <p:spTgt spid="70"/>
                                        </p:tgtEl>
                                      </p:cBhvr>
                                    </p:animEffect>
                                  </p:childTnLst>
                                </p:cTn>
                              </p:par>
                              <p:par>
                                <p:cTn id="149" presetID="12" presetClass="entr" presetSubtype="4" fill="hold" nodeType="withEffect">
                                  <p:stCondLst>
                                    <p:cond delay="0"/>
                                  </p:stCondLst>
                                  <p:childTnLst>
                                    <p:set>
                                      <p:cBhvr>
                                        <p:cTn id="150" dur="1" fill="hold">
                                          <p:stCondLst>
                                            <p:cond delay="0"/>
                                          </p:stCondLst>
                                        </p:cTn>
                                        <p:tgtEl>
                                          <p:spTgt spid="72"/>
                                        </p:tgtEl>
                                        <p:attrNameLst>
                                          <p:attrName>style.visibility</p:attrName>
                                        </p:attrNameLst>
                                      </p:cBhvr>
                                      <p:to>
                                        <p:strVal val="visible"/>
                                      </p:to>
                                    </p:set>
                                    <p:animEffect transition="in" filter="slide(fromBottom)">
                                      <p:cBhvr>
                                        <p:cTn id="151" dur="500"/>
                                        <p:tgtEl>
                                          <p:spTgt spid="72"/>
                                        </p:tgtEl>
                                      </p:cBhvr>
                                    </p:animEffect>
                                  </p:childTnLst>
                                </p:cTn>
                              </p:par>
                              <p:par>
                                <p:cTn id="152" presetID="12" presetClass="entr" presetSubtype="4" fill="hold" grpId="0" nodeType="withEffect">
                                  <p:stCondLst>
                                    <p:cond delay="0"/>
                                  </p:stCondLst>
                                  <p:childTnLst>
                                    <p:set>
                                      <p:cBhvr>
                                        <p:cTn id="153" dur="1" fill="hold">
                                          <p:stCondLst>
                                            <p:cond delay="0"/>
                                          </p:stCondLst>
                                        </p:cTn>
                                        <p:tgtEl>
                                          <p:spTgt spid="78"/>
                                        </p:tgtEl>
                                        <p:attrNameLst>
                                          <p:attrName>style.visibility</p:attrName>
                                        </p:attrNameLst>
                                      </p:cBhvr>
                                      <p:to>
                                        <p:strVal val="visible"/>
                                      </p:to>
                                    </p:set>
                                    <p:animEffect transition="in" filter="slide(fromBottom)">
                                      <p:cBhvr>
                                        <p:cTn id="154" dur="500"/>
                                        <p:tgtEl>
                                          <p:spTgt spid="78"/>
                                        </p:tgtEl>
                                      </p:cBhvr>
                                    </p:animEffect>
                                  </p:childTnLst>
                                </p:cTn>
                              </p:par>
                              <p:par>
                                <p:cTn id="155" presetID="2" presetClass="entr" presetSubtype="2" fill="hold" grpId="0" nodeType="withEffect">
                                  <p:stCondLst>
                                    <p:cond delay="0"/>
                                  </p:stCondLst>
                                  <p:childTnLst>
                                    <p:set>
                                      <p:cBhvr>
                                        <p:cTn id="156" dur="1" fill="hold">
                                          <p:stCondLst>
                                            <p:cond delay="0"/>
                                          </p:stCondLst>
                                        </p:cTn>
                                        <p:tgtEl>
                                          <p:spTgt spid="79"/>
                                        </p:tgtEl>
                                        <p:attrNameLst>
                                          <p:attrName>style.visibility</p:attrName>
                                        </p:attrNameLst>
                                      </p:cBhvr>
                                      <p:to>
                                        <p:strVal val="visible"/>
                                      </p:to>
                                    </p:set>
                                    <p:anim calcmode="lin" valueType="num">
                                      <p:cBhvr additive="base">
                                        <p:cTn id="157" dur="500" fill="hold"/>
                                        <p:tgtEl>
                                          <p:spTgt spid="79"/>
                                        </p:tgtEl>
                                        <p:attrNameLst>
                                          <p:attrName>ppt_x</p:attrName>
                                        </p:attrNameLst>
                                      </p:cBhvr>
                                      <p:tavLst>
                                        <p:tav tm="0">
                                          <p:val>
                                            <p:strVal val="1+#ppt_w/2"/>
                                          </p:val>
                                        </p:tav>
                                        <p:tav tm="100000">
                                          <p:val>
                                            <p:strVal val="#ppt_x"/>
                                          </p:val>
                                        </p:tav>
                                      </p:tavLst>
                                    </p:anim>
                                    <p:anim calcmode="lin" valueType="num">
                                      <p:cBhvr additive="base">
                                        <p:cTn id="158" dur="500" fill="hold"/>
                                        <p:tgtEl>
                                          <p:spTgt spid="79"/>
                                        </p:tgtEl>
                                        <p:attrNameLst>
                                          <p:attrName>ppt_y</p:attrName>
                                        </p:attrNameLst>
                                      </p:cBhvr>
                                      <p:tavLst>
                                        <p:tav tm="0">
                                          <p:val>
                                            <p:strVal val="#ppt_y"/>
                                          </p:val>
                                        </p:tav>
                                        <p:tav tm="100000">
                                          <p:val>
                                            <p:strVal val="#ppt_y"/>
                                          </p:val>
                                        </p:tav>
                                      </p:tavLst>
                                    </p:anim>
                                  </p:childTnLst>
                                </p:cTn>
                              </p:par>
                              <p:par>
                                <p:cTn id="159" presetID="2" presetClass="entr" presetSubtype="2" fill="hold" grpId="0" nodeType="withEffect">
                                  <p:stCondLst>
                                    <p:cond delay="0"/>
                                  </p:stCondLst>
                                  <p:childTnLst>
                                    <p:set>
                                      <p:cBhvr>
                                        <p:cTn id="160" dur="1" fill="hold">
                                          <p:stCondLst>
                                            <p:cond delay="0"/>
                                          </p:stCondLst>
                                        </p:cTn>
                                        <p:tgtEl>
                                          <p:spTgt spid="80"/>
                                        </p:tgtEl>
                                        <p:attrNameLst>
                                          <p:attrName>style.visibility</p:attrName>
                                        </p:attrNameLst>
                                      </p:cBhvr>
                                      <p:to>
                                        <p:strVal val="visible"/>
                                      </p:to>
                                    </p:set>
                                    <p:anim calcmode="lin" valueType="num">
                                      <p:cBhvr additive="base">
                                        <p:cTn id="161" dur="500" fill="hold"/>
                                        <p:tgtEl>
                                          <p:spTgt spid="80"/>
                                        </p:tgtEl>
                                        <p:attrNameLst>
                                          <p:attrName>ppt_x</p:attrName>
                                        </p:attrNameLst>
                                      </p:cBhvr>
                                      <p:tavLst>
                                        <p:tav tm="0">
                                          <p:val>
                                            <p:strVal val="1+#ppt_w/2"/>
                                          </p:val>
                                        </p:tav>
                                        <p:tav tm="100000">
                                          <p:val>
                                            <p:strVal val="#ppt_x"/>
                                          </p:val>
                                        </p:tav>
                                      </p:tavLst>
                                    </p:anim>
                                    <p:anim calcmode="lin" valueType="num">
                                      <p:cBhvr additive="base">
                                        <p:cTn id="162" dur="500" fill="hold"/>
                                        <p:tgtEl>
                                          <p:spTgt spid="80"/>
                                        </p:tgtEl>
                                        <p:attrNameLst>
                                          <p:attrName>ppt_y</p:attrName>
                                        </p:attrNameLst>
                                      </p:cBhvr>
                                      <p:tavLst>
                                        <p:tav tm="0">
                                          <p:val>
                                            <p:strVal val="#ppt_y"/>
                                          </p:val>
                                        </p:tav>
                                        <p:tav tm="100000">
                                          <p:val>
                                            <p:strVal val="#ppt_y"/>
                                          </p:val>
                                        </p:tav>
                                      </p:tavLst>
                                    </p:anim>
                                  </p:childTnLst>
                                </p:cTn>
                              </p:par>
                            </p:childTnLst>
                          </p:cTn>
                        </p:par>
                      </p:childTnLst>
                    </p:cTn>
                  </p:par>
                  <p:par>
                    <p:cTn id="163" fill="hold">
                      <p:stCondLst>
                        <p:cond delay="indefinite"/>
                      </p:stCondLst>
                      <p:childTnLst>
                        <p:par>
                          <p:cTn id="164" fill="hold">
                            <p:stCondLst>
                              <p:cond delay="0"/>
                            </p:stCondLst>
                            <p:childTnLst>
                              <p:par>
                                <p:cTn id="165" presetID="2" presetClass="entr" presetSubtype="4" fill="hold" nodeType="clickEffect">
                                  <p:stCondLst>
                                    <p:cond delay="0"/>
                                  </p:stCondLst>
                                  <p:childTnLst>
                                    <p:set>
                                      <p:cBhvr>
                                        <p:cTn id="166" dur="1" fill="hold">
                                          <p:stCondLst>
                                            <p:cond delay="0"/>
                                          </p:stCondLst>
                                        </p:cTn>
                                        <p:tgtEl>
                                          <p:spTgt spid="23"/>
                                        </p:tgtEl>
                                        <p:attrNameLst>
                                          <p:attrName>style.visibility</p:attrName>
                                        </p:attrNameLst>
                                      </p:cBhvr>
                                      <p:to>
                                        <p:strVal val="visible"/>
                                      </p:to>
                                    </p:set>
                                    <p:anim calcmode="lin" valueType="num">
                                      <p:cBhvr additive="base">
                                        <p:cTn id="167" dur="500" fill="hold"/>
                                        <p:tgtEl>
                                          <p:spTgt spid="23"/>
                                        </p:tgtEl>
                                        <p:attrNameLst>
                                          <p:attrName>ppt_x</p:attrName>
                                        </p:attrNameLst>
                                      </p:cBhvr>
                                      <p:tavLst>
                                        <p:tav tm="0">
                                          <p:val>
                                            <p:strVal val="#ppt_x"/>
                                          </p:val>
                                        </p:tav>
                                        <p:tav tm="100000">
                                          <p:val>
                                            <p:strVal val="#ppt_x"/>
                                          </p:val>
                                        </p:tav>
                                      </p:tavLst>
                                    </p:anim>
                                    <p:anim calcmode="lin" valueType="num">
                                      <p:cBhvr additive="base">
                                        <p:cTn id="168" dur="500" fill="hold"/>
                                        <p:tgtEl>
                                          <p:spTgt spid="23"/>
                                        </p:tgtEl>
                                        <p:attrNameLst>
                                          <p:attrName>ppt_y</p:attrName>
                                        </p:attrNameLst>
                                      </p:cBhvr>
                                      <p:tavLst>
                                        <p:tav tm="0">
                                          <p:val>
                                            <p:strVal val="1+#ppt_h/2"/>
                                          </p:val>
                                        </p:tav>
                                        <p:tav tm="100000">
                                          <p:val>
                                            <p:strVal val="#ppt_y"/>
                                          </p:val>
                                        </p:tav>
                                      </p:tavLst>
                                    </p:anim>
                                  </p:childTnLst>
                                </p:cTn>
                              </p:par>
                            </p:childTnLst>
                          </p:cTn>
                        </p:par>
                        <p:par>
                          <p:cTn id="169" fill="hold">
                            <p:stCondLst>
                              <p:cond delay="500"/>
                            </p:stCondLst>
                            <p:childTnLst>
                              <p:par>
                                <p:cTn id="170" presetID="23" presetClass="entr" presetSubtype="16" fill="hold" grpId="0" nodeType="afterEffect">
                                  <p:stCondLst>
                                    <p:cond delay="0"/>
                                  </p:stCondLst>
                                  <p:childTnLst>
                                    <p:set>
                                      <p:cBhvr>
                                        <p:cTn id="171" dur="1" fill="hold">
                                          <p:stCondLst>
                                            <p:cond delay="0"/>
                                          </p:stCondLst>
                                        </p:cTn>
                                        <p:tgtEl>
                                          <p:spTgt spid="27"/>
                                        </p:tgtEl>
                                        <p:attrNameLst>
                                          <p:attrName>style.visibility</p:attrName>
                                        </p:attrNameLst>
                                      </p:cBhvr>
                                      <p:to>
                                        <p:strVal val="visible"/>
                                      </p:to>
                                    </p:set>
                                    <p:anim calcmode="lin" valueType="num">
                                      <p:cBhvr>
                                        <p:cTn id="172" dur="500" fill="hold"/>
                                        <p:tgtEl>
                                          <p:spTgt spid="27"/>
                                        </p:tgtEl>
                                        <p:attrNameLst>
                                          <p:attrName>ppt_w</p:attrName>
                                        </p:attrNameLst>
                                      </p:cBhvr>
                                      <p:tavLst>
                                        <p:tav tm="0">
                                          <p:val>
                                            <p:fltVal val="0"/>
                                          </p:val>
                                        </p:tav>
                                        <p:tav tm="100000">
                                          <p:val>
                                            <p:strVal val="#ppt_w"/>
                                          </p:val>
                                        </p:tav>
                                      </p:tavLst>
                                    </p:anim>
                                    <p:anim calcmode="lin" valueType="num">
                                      <p:cBhvr>
                                        <p:cTn id="173" dur="500" fill="hold"/>
                                        <p:tgtEl>
                                          <p:spTgt spid="27"/>
                                        </p:tgtEl>
                                        <p:attrNameLst>
                                          <p:attrName>ppt_h</p:attrName>
                                        </p:attrNameLst>
                                      </p:cBhvr>
                                      <p:tavLst>
                                        <p:tav tm="0">
                                          <p:val>
                                            <p:fltVal val="0"/>
                                          </p:val>
                                        </p:tav>
                                        <p:tav tm="100000">
                                          <p:val>
                                            <p:strVal val="#ppt_h"/>
                                          </p:val>
                                        </p:tav>
                                      </p:tavLst>
                                    </p:anim>
                                  </p:childTnLst>
                                </p:cTn>
                              </p:par>
                            </p:childTnLst>
                          </p:cTn>
                        </p:par>
                        <p:par>
                          <p:cTn id="174" fill="hold">
                            <p:stCondLst>
                              <p:cond delay="1000"/>
                            </p:stCondLst>
                            <p:childTnLst>
                              <p:par>
                                <p:cTn id="175" presetID="23" presetClass="entr" presetSubtype="16" fill="hold" grpId="0" nodeType="afterEffect">
                                  <p:stCondLst>
                                    <p:cond delay="0"/>
                                  </p:stCondLst>
                                  <p:childTnLst>
                                    <p:set>
                                      <p:cBhvr>
                                        <p:cTn id="176" dur="1" fill="hold">
                                          <p:stCondLst>
                                            <p:cond delay="0"/>
                                          </p:stCondLst>
                                        </p:cTn>
                                        <p:tgtEl>
                                          <p:spTgt spid="81"/>
                                        </p:tgtEl>
                                        <p:attrNameLst>
                                          <p:attrName>style.visibility</p:attrName>
                                        </p:attrNameLst>
                                      </p:cBhvr>
                                      <p:to>
                                        <p:strVal val="visible"/>
                                      </p:to>
                                    </p:set>
                                    <p:anim calcmode="lin" valueType="num">
                                      <p:cBhvr>
                                        <p:cTn id="177" dur="500" fill="hold"/>
                                        <p:tgtEl>
                                          <p:spTgt spid="81"/>
                                        </p:tgtEl>
                                        <p:attrNameLst>
                                          <p:attrName>ppt_w</p:attrName>
                                        </p:attrNameLst>
                                      </p:cBhvr>
                                      <p:tavLst>
                                        <p:tav tm="0">
                                          <p:val>
                                            <p:fltVal val="0"/>
                                          </p:val>
                                        </p:tav>
                                        <p:tav tm="100000">
                                          <p:val>
                                            <p:strVal val="#ppt_w"/>
                                          </p:val>
                                        </p:tav>
                                      </p:tavLst>
                                    </p:anim>
                                    <p:anim calcmode="lin" valueType="num">
                                      <p:cBhvr>
                                        <p:cTn id="178" dur="500" fill="hold"/>
                                        <p:tgtEl>
                                          <p:spTgt spid="81"/>
                                        </p:tgtEl>
                                        <p:attrNameLst>
                                          <p:attrName>ppt_h</p:attrName>
                                        </p:attrNameLst>
                                      </p:cBhvr>
                                      <p:tavLst>
                                        <p:tav tm="0">
                                          <p:val>
                                            <p:fltVal val="0"/>
                                          </p:val>
                                        </p:tav>
                                        <p:tav tm="100000">
                                          <p:val>
                                            <p:strVal val="#ppt_h"/>
                                          </p:val>
                                        </p:tav>
                                      </p:tavLst>
                                    </p:anim>
                                  </p:childTnLst>
                                </p:cTn>
                              </p:par>
                              <p:par>
                                <p:cTn id="179" presetID="23" presetClass="entr" presetSubtype="16" fill="hold" grpId="0" nodeType="withEffect">
                                  <p:stCondLst>
                                    <p:cond delay="0"/>
                                  </p:stCondLst>
                                  <p:childTnLst>
                                    <p:set>
                                      <p:cBhvr>
                                        <p:cTn id="180" dur="1" fill="hold">
                                          <p:stCondLst>
                                            <p:cond delay="0"/>
                                          </p:stCondLst>
                                        </p:cTn>
                                        <p:tgtEl>
                                          <p:spTgt spid="82"/>
                                        </p:tgtEl>
                                        <p:attrNameLst>
                                          <p:attrName>style.visibility</p:attrName>
                                        </p:attrNameLst>
                                      </p:cBhvr>
                                      <p:to>
                                        <p:strVal val="visible"/>
                                      </p:to>
                                    </p:set>
                                    <p:anim calcmode="lin" valueType="num">
                                      <p:cBhvr>
                                        <p:cTn id="181" dur="500" fill="hold"/>
                                        <p:tgtEl>
                                          <p:spTgt spid="82"/>
                                        </p:tgtEl>
                                        <p:attrNameLst>
                                          <p:attrName>ppt_w</p:attrName>
                                        </p:attrNameLst>
                                      </p:cBhvr>
                                      <p:tavLst>
                                        <p:tav tm="0">
                                          <p:val>
                                            <p:fltVal val="0"/>
                                          </p:val>
                                        </p:tav>
                                        <p:tav tm="100000">
                                          <p:val>
                                            <p:strVal val="#ppt_w"/>
                                          </p:val>
                                        </p:tav>
                                      </p:tavLst>
                                    </p:anim>
                                    <p:anim calcmode="lin" valueType="num">
                                      <p:cBhvr>
                                        <p:cTn id="182" dur="500" fill="hold"/>
                                        <p:tgtEl>
                                          <p:spTgt spid="82"/>
                                        </p:tgtEl>
                                        <p:attrNameLst>
                                          <p:attrName>ppt_h</p:attrName>
                                        </p:attrNameLst>
                                      </p:cBhvr>
                                      <p:tavLst>
                                        <p:tav tm="0">
                                          <p:val>
                                            <p:fltVal val="0"/>
                                          </p:val>
                                        </p:tav>
                                        <p:tav tm="100000">
                                          <p:val>
                                            <p:strVal val="#ppt_h"/>
                                          </p:val>
                                        </p:tav>
                                      </p:tavLst>
                                    </p:anim>
                                  </p:childTnLst>
                                </p:cTn>
                              </p:par>
                              <p:par>
                                <p:cTn id="183" presetID="12" presetClass="entr" presetSubtype="4" fill="hold" grpId="0" nodeType="withEffect">
                                  <p:stCondLst>
                                    <p:cond delay="0"/>
                                  </p:stCondLst>
                                  <p:childTnLst>
                                    <p:set>
                                      <p:cBhvr>
                                        <p:cTn id="184" dur="1" fill="hold">
                                          <p:stCondLst>
                                            <p:cond delay="0"/>
                                          </p:stCondLst>
                                        </p:cTn>
                                        <p:tgtEl>
                                          <p:spTgt spid="84"/>
                                        </p:tgtEl>
                                        <p:attrNameLst>
                                          <p:attrName>style.visibility</p:attrName>
                                        </p:attrNameLst>
                                      </p:cBhvr>
                                      <p:to>
                                        <p:strVal val="visible"/>
                                      </p:to>
                                    </p:set>
                                    <p:animEffect transition="in" filter="slide(fromBottom)">
                                      <p:cBhvr>
                                        <p:cTn id="185" dur="500"/>
                                        <p:tgtEl>
                                          <p:spTgt spid="84"/>
                                        </p:tgtEl>
                                      </p:cBhvr>
                                    </p:animEffect>
                                  </p:childTnLst>
                                </p:cTn>
                              </p:par>
                              <p:par>
                                <p:cTn id="186" presetID="12" presetClass="entr" presetSubtype="4" fill="hold" nodeType="withEffect">
                                  <p:stCondLst>
                                    <p:cond delay="0"/>
                                  </p:stCondLst>
                                  <p:childTnLst>
                                    <p:set>
                                      <p:cBhvr>
                                        <p:cTn id="187" dur="1" fill="hold">
                                          <p:stCondLst>
                                            <p:cond delay="0"/>
                                          </p:stCondLst>
                                        </p:cTn>
                                        <p:tgtEl>
                                          <p:spTgt spid="90"/>
                                        </p:tgtEl>
                                        <p:attrNameLst>
                                          <p:attrName>style.visibility</p:attrName>
                                        </p:attrNameLst>
                                      </p:cBhvr>
                                      <p:to>
                                        <p:strVal val="visible"/>
                                      </p:to>
                                    </p:set>
                                    <p:animEffect transition="in" filter="slide(fromBottom)">
                                      <p:cBhvr>
                                        <p:cTn id="188" dur="500"/>
                                        <p:tgtEl>
                                          <p:spTgt spid="90"/>
                                        </p:tgtEl>
                                      </p:cBhvr>
                                    </p:animEffect>
                                  </p:childTnLst>
                                </p:cTn>
                              </p:par>
                              <p:par>
                                <p:cTn id="189" presetID="12" presetClass="entr" presetSubtype="4" fill="hold" grpId="0" nodeType="withEffect">
                                  <p:stCondLst>
                                    <p:cond delay="0"/>
                                  </p:stCondLst>
                                  <p:childTnLst>
                                    <p:set>
                                      <p:cBhvr>
                                        <p:cTn id="190" dur="1" fill="hold">
                                          <p:stCondLst>
                                            <p:cond delay="0"/>
                                          </p:stCondLst>
                                        </p:cTn>
                                        <p:tgtEl>
                                          <p:spTgt spid="95"/>
                                        </p:tgtEl>
                                        <p:attrNameLst>
                                          <p:attrName>style.visibility</p:attrName>
                                        </p:attrNameLst>
                                      </p:cBhvr>
                                      <p:to>
                                        <p:strVal val="visible"/>
                                      </p:to>
                                    </p:set>
                                    <p:animEffect transition="in" filter="slide(fromBottom)">
                                      <p:cBhvr>
                                        <p:cTn id="191" dur="500"/>
                                        <p:tgtEl>
                                          <p:spTgt spid="95"/>
                                        </p:tgtEl>
                                      </p:cBhvr>
                                    </p:animEffect>
                                  </p:childTnLst>
                                </p:cTn>
                              </p:par>
                              <p:par>
                                <p:cTn id="192" presetID="12" presetClass="entr" presetSubtype="4" fill="hold" nodeType="withEffect">
                                  <p:stCondLst>
                                    <p:cond delay="0"/>
                                  </p:stCondLst>
                                  <p:childTnLst>
                                    <p:set>
                                      <p:cBhvr>
                                        <p:cTn id="193" dur="1" fill="hold">
                                          <p:stCondLst>
                                            <p:cond delay="0"/>
                                          </p:stCondLst>
                                        </p:cTn>
                                        <p:tgtEl>
                                          <p:spTgt spid="1026"/>
                                        </p:tgtEl>
                                        <p:attrNameLst>
                                          <p:attrName>style.visibility</p:attrName>
                                        </p:attrNameLst>
                                      </p:cBhvr>
                                      <p:to>
                                        <p:strVal val="visible"/>
                                      </p:to>
                                    </p:set>
                                    <p:animEffect transition="in" filter="slide(fromBottom)">
                                      <p:cBhvr>
                                        <p:cTn id="194" dur="500"/>
                                        <p:tgtEl>
                                          <p:spTgt spid="1026"/>
                                        </p:tgtEl>
                                      </p:cBhvr>
                                    </p:animEffect>
                                  </p:childTnLst>
                                </p:cTn>
                              </p:par>
                              <p:par>
                                <p:cTn id="195" presetID="12" presetClass="entr" presetSubtype="4" fill="hold" grpId="0" nodeType="withEffect">
                                  <p:stCondLst>
                                    <p:cond delay="0"/>
                                  </p:stCondLst>
                                  <p:childTnLst>
                                    <p:set>
                                      <p:cBhvr>
                                        <p:cTn id="196" dur="1" fill="hold">
                                          <p:stCondLst>
                                            <p:cond delay="0"/>
                                          </p:stCondLst>
                                        </p:cTn>
                                        <p:tgtEl>
                                          <p:spTgt spid="30"/>
                                        </p:tgtEl>
                                        <p:attrNameLst>
                                          <p:attrName>style.visibility</p:attrName>
                                        </p:attrNameLst>
                                      </p:cBhvr>
                                      <p:to>
                                        <p:strVal val="visible"/>
                                      </p:to>
                                    </p:set>
                                    <p:animEffect transition="in" filter="slide(fromBottom)">
                                      <p:cBhvr>
                                        <p:cTn id="197" dur="500"/>
                                        <p:tgtEl>
                                          <p:spTgt spid="30"/>
                                        </p:tgtEl>
                                      </p:cBhvr>
                                    </p:animEffect>
                                  </p:childTnLst>
                                </p:cTn>
                              </p:par>
                              <p:par>
                                <p:cTn id="198" presetID="12" presetClass="entr" presetSubtype="4" fill="hold" nodeType="withEffect">
                                  <p:stCondLst>
                                    <p:cond delay="0"/>
                                  </p:stCondLst>
                                  <p:childTnLst>
                                    <p:set>
                                      <p:cBhvr>
                                        <p:cTn id="199" dur="1" fill="hold">
                                          <p:stCondLst>
                                            <p:cond delay="0"/>
                                          </p:stCondLst>
                                        </p:cTn>
                                        <p:tgtEl>
                                          <p:spTgt spid="31"/>
                                        </p:tgtEl>
                                        <p:attrNameLst>
                                          <p:attrName>style.visibility</p:attrName>
                                        </p:attrNameLst>
                                      </p:cBhvr>
                                      <p:to>
                                        <p:strVal val="visible"/>
                                      </p:to>
                                    </p:set>
                                    <p:animEffect transition="in" filter="slide(fromBottom)">
                                      <p:cBhvr>
                                        <p:cTn id="200" dur="500"/>
                                        <p:tgtEl>
                                          <p:spTgt spid="31"/>
                                        </p:tgtEl>
                                      </p:cBhvr>
                                    </p:animEffect>
                                  </p:childTnLst>
                                </p:cTn>
                              </p:par>
                              <p:par>
                                <p:cTn id="201" presetID="2" presetClass="entr" presetSubtype="2" fill="hold" grpId="0" nodeType="withEffect">
                                  <p:stCondLst>
                                    <p:cond delay="0"/>
                                  </p:stCondLst>
                                  <p:childTnLst>
                                    <p:set>
                                      <p:cBhvr>
                                        <p:cTn id="202" dur="1" fill="hold">
                                          <p:stCondLst>
                                            <p:cond delay="0"/>
                                          </p:stCondLst>
                                        </p:cTn>
                                        <p:tgtEl>
                                          <p:spTgt spid="96"/>
                                        </p:tgtEl>
                                        <p:attrNameLst>
                                          <p:attrName>style.visibility</p:attrName>
                                        </p:attrNameLst>
                                      </p:cBhvr>
                                      <p:to>
                                        <p:strVal val="visible"/>
                                      </p:to>
                                    </p:set>
                                    <p:anim calcmode="lin" valueType="num">
                                      <p:cBhvr additive="base">
                                        <p:cTn id="203" dur="500" fill="hold"/>
                                        <p:tgtEl>
                                          <p:spTgt spid="96"/>
                                        </p:tgtEl>
                                        <p:attrNameLst>
                                          <p:attrName>ppt_x</p:attrName>
                                        </p:attrNameLst>
                                      </p:cBhvr>
                                      <p:tavLst>
                                        <p:tav tm="0">
                                          <p:val>
                                            <p:strVal val="1+#ppt_w/2"/>
                                          </p:val>
                                        </p:tav>
                                        <p:tav tm="100000">
                                          <p:val>
                                            <p:strVal val="#ppt_x"/>
                                          </p:val>
                                        </p:tav>
                                      </p:tavLst>
                                    </p:anim>
                                    <p:anim calcmode="lin" valueType="num">
                                      <p:cBhvr additive="base">
                                        <p:cTn id="204" dur="500" fill="hold"/>
                                        <p:tgtEl>
                                          <p:spTgt spid="96"/>
                                        </p:tgtEl>
                                        <p:attrNameLst>
                                          <p:attrName>ppt_y</p:attrName>
                                        </p:attrNameLst>
                                      </p:cBhvr>
                                      <p:tavLst>
                                        <p:tav tm="0">
                                          <p:val>
                                            <p:strVal val="#ppt_y"/>
                                          </p:val>
                                        </p:tav>
                                        <p:tav tm="100000">
                                          <p:val>
                                            <p:strVal val="#ppt_y"/>
                                          </p:val>
                                        </p:tav>
                                      </p:tavLst>
                                    </p:anim>
                                  </p:childTnLst>
                                </p:cTn>
                              </p:par>
                              <p:par>
                                <p:cTn id="205" presetID="2" presetClass="entr" presetSubtype="2" fill="hold" grpId="0" nodeType="withEffect">
                                  <p:stCondLst>
                                    <p:cond delay="0"/>
                                  </p:stCondLst>
                                  <p:childTnLst>
                                    <p:set>
                                      <p:cBhvr>
                                        <p:cTn id="206" dur="1" fill="hold">
                                          <p:stCondLst>
                                            <p:cond delay="0"/>
                                          </p:stCondLst>
                                        </p:cTn>
                                        <p:tgtEl>
                                          <p:spTgt spid="97"/>
                                        </p:tgtEl>
                                        <p:attrNameLst>
                                          <p:attrName>style.visibility</p:attrName>
                                        </p:attrNameLst>
                                      </p:cBhvr>
                                      <p:to>
                                        <p:strVal val="visible"/>
                                      </p:to>
                                    </p:set>
                                    <p:anim calcmode="lin" valueType="num">
                                      <p:cBhvr additive="base">
                                        <p:cTn id="207" dur="500" fill="hold"/>
                                        <p:tgtEl>
                                          <p:spTgt spid="97"/>
                                        </p:tgtEl>
                                        <p:attrNameLst>
                                          <p:attrName>ppt_x</p:attrName>
                                        </p:attrNameLst>
                                      </p:cBhvr>
                                      <p:tavLst>
                                        <p:tav tm="0">
                                          <p:val>
                                            <p:strVal val="1+#ppt_w/2"/>
                                          </p:val>
                                        </p:tav>
                                        <p:tav tm="100000">
                                          <p:val>
                                            <p:strVal val="#ppt_x"/>
                                          </p:val>
                                        </p:tav>
                                      </p:tavLst>
                                    </p:anim>
                                    <p:anim calcmode="lin" valueType="num">
                                      <p:cBhvr additive="base">
                                        <p:cTn id="208" dur="500" fill="hold"/>
                                        <p:tgtEl>
                                          <p:spTgt spid="97"/>
                                        </p:tgtEl>
                                        <p:attrNameLst>
                                          <p:attrName>ppt_y</p:attrName>
                                        </p:attrNameLst>
                                      </p:cBhvr>
                                      <p:tavLst>
                                        <p:tav tm="0">
                                          <p:val>
                                            <p:strVal val="#ppt_y"/>
                                          </p:val>
                                        </p:tav>
                                        <p:tav tm="100000">
                                          <p:val>
                                            <p:strVal val="#ppt_y"/>
                                          </p:val>
                                        </p:tav>
                                      </p:tavLst>
                                    </p:anim>
                                  </p:childTnLst>
                                </p:cTn>
                              </p:par>
                            </p:childTnLst>
                          </p:cTn>
                        </p:par>
                      </p:childTnLst>
                    </p:cTn>
                  </p:par>
                  <p:par>
                    <p:cTn id="209" fill="hold">
                      <p:stCondLst>
                        <p:cond delay="indefinite"/>
                      </p:stCondLst>
                      <p:childTnLst>
                        <p:par>
                          <p:cTn id="210" fill="hold">
                            <p:stCondLst>
                              <p:cond delay="0"/>
                            </p:stCondLst>
                            <p:childTnLst>
                              <p:par>
                                <p:cTn id="211" presetID="2" presetClass="entr" presetSubtype="4" fill="hold" grpId="0" nodeType="clickEffect">
                                  <p:stCondLst>
                                    <p:cond delay="0"/>
                                  </p:stCondLst>
                                  <p:childTnLst>
                                    <p:set>
                                      <p:cBhvr>
                                        <p:cTn id="212" dur="1" fill="hold">
                                          <p:stCondLst>
                                            <p:cond delay="0"/>
                                          </p:stCondLst>
                                        </p:cTn>
                                        <p:tgtEl>
                                          <p:spTgt spid="10"/>
                                        </p:tgtEl>
                                        <p:attrNameLst>
                                          <p:attrName>style.visibility</p:attrName>
                                        </p:attrNameLst>
                                      </p:cBhvr>
                                      <p:to>
                                        <p:strVal val="visible"/>
                                      </p:to>
                                    </p:set>
                                    <p:anim calcmode="lin" valueType="num">
                                      <p:cBhvr additive="base">
                                        <p:cTn id="213" dur="500" fill="hold"/>
                                        <p:tgtEl>
                                          <p:spTgt spid="10"/>
                                        </p:tgtEl>
                                        <p:attrNameLst>
                                          <p:attrName>ppt_x</p:attrName>
                                        </p:attrNameLst>
                                      </p:cBhvr>
                                      <p:tavLst>
                                        <p:tav tm="0">
                                          <p:val>
                                            <p:strVal val="#ppt_x"/>
                                          </p:val>
                                        </p:tav>
                                        <p:tav tm="100000">
                                          <p:val>
                                            <p:strVal val="#ppt_x"/>
                                          </p:val>
                                        </p:tav>
                                      </p:tavLst>
                                    </p:anim>
                                    <p:anim calcmode="lin" valueType="num">
                                      <p:cBhvr additive="base">
                                        <p:cTn id="214" dur="500" fill="hold"/>
                                        <p:tgtEl>
                                          <p:spTgt spid="10"/>
                                        </p:tgtEl>
                                        <p:attrNameLst>
                                          <p:attrName>ppt_y</p:attrName>
                                        </p:attrNameLst>
                                      </p:cBhvr>
                                      <p:tavLst>
                                        <p:tav tm="0">
                                          <p:val>
                                            <p:strVal val="1+#ppt_h/2"/>
                                          </p:val>
                                        </p:tav>
                                        <p:tav tm="100000">
                                          <p:val>
                                            <p:strVal val="#ppt_y"/>
                                          </p:val>
                                        </p:tav>
                                      </p:tavLst>
                                    </p:anim>
                                  </p:childTnLst>
                                </p:cTn>
                              </p:par>
                              <p:par>
                                <p:cTn id="215" presetID="2" presetClass="entr" presetSubtype="4" fill="hold" grpId="0" nodeType="withEffect">
                                  <p:stCondLst>
                                    <p:cond delay="0"/>
                                  </p:stCondLst>
                                  <p:childTnLst>
                                    <p:set>
                                      <p:cBhvr>
                                        <p:cTn id="216" dur="1" fill="hold">
                                          <p:stCondLst>
                                            <p:cond delay="0"/>
                                          </p:stCondLst>
                                        </p:cTn>
                                        <p:tgtEl>
                                          <p:spTgt spid="11"/>
                                        </p:tgtEl>
                                        <p:attrNameLst>
                                          <p:attrName>style.visibility</p:attrName>
                                        </p:attrNameLst>
                                      </p:cBhvr>
                                      <p:to>
                                        <p:strVal val="visible"/>
                                      </p:to>
                                    </p:set>
                                    <p:anim calcmode="lin" valueType="num">
                                      <p:cBhvr additive="base">
                                        <p:cTn id="217" dur="500" fill="hold"/>
                                        <p:tgtEl>
                                          <p:spTgt spid="11"/>
                                        </p:tgtEl>
                                        <p:attrNameLst>
                                          <p:attrName>ppt_x</p:attrName>
                                        </p:attrNameLst>
                                      </p:cBhvr>
                                      <p:tavLst>
                                        <p:tav tm="0">
                                          <p:val>
                                            <p:strVal val="#ppt_x"/>
                                          </p:val>
                                        </p:tav>
                                        <p:tav tm="100000">
                                          <p:val>
                                            <p:strVal val="#ppt_x"/>
                                          </p:val>
                                        </p:tav>
                                      </p:tavLst>
                                    </p:anim>
                                    <p:anim calcmode="lin" valueType="num">
                                      <p:cBhvr additive="base">
                                        <p:cTn id="218" dur="500" fill="hold"/>
                                        <p:tgtEl>
                                          <p:spTgt spid="11"/>
                                        </p:tgtEl>
                                        <p:attrNameLst>
                                          <p:attrName>ppt_y</p:attrName>
                                        </p:attrNameLst>
                                      </p:cBhvr>
                                      <p:tavLst>
                                        <p:tav tm="0">
                                          <p:val>
                                            <p:strVal val="1+#ppt_h/2"/>
                                          </p:val>
                                        </p:tav>
                                        <p:tav tm="100000">
                                          <p:val>
                                            <p:strVal val="#ppt_y"/>
                                          </p:val>
                                        </p:tav>
                                      </p:tavLst>
                                    </p:anim>
                                  </p:childTnLst>
                                </p:cTn>
                              </p:par>
                              <p:par>
                                <p:cTn id="219" presetID="2" presetClass="entr" presetSubtype="4" fill="hold" grpId="0" nodeType="withEffect">
                                  <p:stCondLst>
                                    <p:cond delay="0"/>
                                  </p:stCondLst>
                                  <p:childTnLst>
                                    <p:set>
                                      <p:cBhvr>
                                        <p:cTn id="220" dur="1" fill="hold">
                                          <p:stCondLst>
                                            <p:cond delay="0"/>
                                          </p:stCondLst>
                                        </p:cTn>
                                        <p:tgtEl>
                                          <p:spTgt spid="12"/>
                                        </p:tgtEl>
                                        <p:attrNameLst>
                                          <p:attrName>style.visibility</p:attrName>
                                        </p:attrNameLst>
                                      </p:cBhvr>
                                      <p:to>
                                        <p:strVal val="visible"/>
                                      </p:to>
                                    </p:set>
                                    <p:anim calcmode="lin" valueType="num">
                                      <p:cBhvr additive="base">
                                        <p:cTn id="221" dur="500" fill="hold"/>
                                        <p:tgtEl>
                                          <p:spTgt spid="12"/>
                                        </p:tgtEl>
                                        <p:attrNameLst>
                                          <p:attrName>ppt_x</p:attrName>
                                        </p:attrNameLst>
                                      </p:cBhvr>
                                      <p:tavLst>
                                        <p:tav tm="0">
                                          <p:val>
                                            <p:strVal val="#ppt_x"/>
                                          </p:val>
                                        </p:tav>
                                        <p:tav tm="100000">
                                          <p:val>
                                            <p:strVal val="#ppt_x"/>
                                          </p:val>
                                        </p:tav>
                                      </p:tavLst>
                                    </p:anim>
                                    <p:anim calcmode="lin" valueType="num">
                                      <p:cBhvr additive="base">
                                        <p:cTn id="222" dur="500" fill="hold"/>
                                        <p:tgtEl>
                                          <p:spTgt spid="12"/>
                                        </p:tgtEl>
                                        <p:attrNameLst>
                                          <p:attrName>ppt_y</p:attrName>
                                        </p:attrNameLst>
                                      </p:cBhvr>
                                      <p:tavLst>
                                        <p:tav tm="0">
                                          <p:val>
                                            <p:strVal val="1+#ppt_h/2"/>
                                          </p:val>
                                        </p:tav>
                                        <p:tav tm="100000">
                                          <p:val>
                                            <p:strVal val="#ppt_y"/>
                                          </p:val>
                                        </p:tav>
                                      </p:tavLst>
                                    </p:anim>
                                  </p:childTnLst>
                                </p:cTn>
                              </p:par>
                              <p:par>
                                <p:cTn id="223" presetID="2" presetClass="entr" presetSubtype="4" fill="hold" grpId="0" nodeType="withEffect">
                                  <p:stCondLst>
                                    <p:cond delay="0"/>
                                  </p:stCondLst>
                                  <p:childTnLst>
                                    <p:set>
                                      <p:cBhvr>
                                        <p:cTn id="224" dur="1" fill="hold">
                                          <p:stCondLst>
                                            <p:cond delay="0"/>
                                          </p:stCondLst>
                                        </p:cTn>
                                        <p:tgtEl>
                                          <p:spTgt spid="28"/>
                                        </p:tgtEl>
                                        <p:attrNameLst>
                                          <p:attrName>style.visibility</p:attrName>
                                        </p:attrNameLst>
                                      </p:cBhvr>
                                      <p:to>
                                        <p:strVal val="visible"/>
                                      </p:to>
                                    </p:set>
                                    <p:anim calcmode="lin" valueType="num">
                                      <p:cBhvr additive="base">
                                        <p:cTn id="225" dur="500" fill="hold"/>
                                        <p:tgtEl>
                                          <p:spTgt spid="28"/>
                                        </p:tgtEl>
                                        <p:attrNameLst>
                                          <p:attrName>ppt_x</p:attrName>
                                        </p:attrNameLst>
                                      </p:cBhvr>
                                      <p:tavLst>
                                        <p:tav tm="0">
                                          <p:val>
                                            <p:strVal val="#ppt_x"/>
                                          </p:val>
                                        </p:tav>
                                        <p:tav tm="100000">
                                          <p:val>
                                            <p:strVal val="#ppt_x"/>
                                          </p:val>
                                        </p:tav>
                                      </p:tavLst>
                                    </p:anim>
                                    <p:anim calcmode="lin" valueType="num">
                                      <p:cBhvr additive="base">
                                        <p:cTn id="226"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p:bldP spid="103" grpId="0"/>
      <p:bldP spid="9" grpId="0" bldLvl="0" animBg="1"/>
      <p:bldP spid="17" grpId="0" bldLvl="0" animBg="1"/>
      <p:bldP spid="22" grpId="0" bldLvl="0" animBg="1"/>
      <p:bldP spid="27" grpId="0" bldLvl="0" animBg="1"/>
      <p:bldP spid="2" grpId="0" bldLvl="0" animBg="1"/>
      <p:bldP spid="3" grpId="0"/>
      <p:bldP spid="74" grpId="0" bldLvl="0" animBg="1"/>
      <p:bldP spid="69" grpId="0"/>
      <p:bldP spid="71" grpId="0"/>
      <p:bldP spid="33" grpId="0" bldLvl="0" animBg="1"/>
      <p:bldP spid="34" grpId="0"/>
      <p:bldP spid="61" grpId="0" bldLvl="0" animBg="1"/>
      <p:bldP spid="62" grpId="0"/>
      <p:bldP spid="64" grpId="0" bldLvl="0" animBg="1"/>
      <p:bldP spid="70" grpId="0"/>
      <p:bldP spid="78" grpId="0"/>
      <p:bldP spid="81" grpId="0" bldLvl="0" animBg="1"/>
      <p:bldP spid="82" grpId="0"/>
      <p:bldP spid="84" grpId="0" bldLvl="0" animBg="1"/>
      <p:bldP spid="95" grpId="0"/>
      <p:bldP spid="107" grpId="0"/>
      <p:bldP spid="113" grpId="0"/>
      <p:bldP spid="119" grpId="0"/>
      <p:bldP spid="120" grpId="0" bldLvl="0" animBg="1"/>
      <p:bldP spid="30" grpId="0"/>
      <p:bldP spid="83" grpId="0" animBg="1"/>
      <p:bldP spid="32" grpId="0"/>
      <p:bldP spid="59" grpId="0" animBg="1"/>
      <p:bldP spid="60" grpId="0"/>
      <p:bldP spid="79" grpId="0" animBg="1"/>
      <p:bldP spid="80" grpId="0"/>
      <p:bldP spid="96" grpId="0" animBg="1"/>
      <p:bldP spid="97" grpId="0"/>
      <p:bldP spid="10" grpId="0"/>
      <p:bldP spid="11" grpId="0"/>
      <p:bldP spid="12" grpId="0"/>
      <p:bldP spid="2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1254760" y="3093720"/>
            <a:ext cx="4667885" cy="23622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2" name="矩形 3"/>
          <p:cNvSpPr>
            <a:spLocks noChangeArrowheads="1"/>
          </p:cNvSpPr>
          <p:nvPr/>
        </p:nvSpPr>
        <p:spPr bwMode="auto">
          <a:xfrm>
            <a:off x="1073958" y="224898"/>
            <a:ext cx="5608320" cy="582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eaLnBrk="1" hangingPunct="1">
              <a:spcBef>
                <a:spcPct val="0"/>
              </a:spcBef>
              <a:buFont typeface="Arial" panose="020B0604020202020204" pitchFamily="34" charset="0"/>
              <a:buNone/>
            </a:pPr>
            <a:r>
              <a:rPr lang="zh-CN" altLang="en-US" b="1" dirty="0">
                <a:solidFill>
                  <a:schemeClr val="tx1">
                    <a:lumMod val="65000"/>
                    <a:lumOff val="35000"/>
                  </a:schemeClr>
                </a:solidFill>
                <a:latin typeface="Arial" panose="020B0604020202020204" pitchFamily="34" charset="0"/>
                <a:cs typeface="Arial" panose="020B0604020202020204" pitchFamily="34" charset="0"/>
                <a:sym typeface="Impact" panose="020B0806030902050204" pitchFamily="34" charset="0"/>
              </a:rPr>
              <a:t>全面的加密模式</a:t>
            </a:r>
            <a:r>
              <a:rPr lang="en-US" altLang="zh-CN" b="1" dirty="0">
                <a:solidFill>
                  <a:schemeClr val="tx1">
                    <a:lumMod val="65000"/>
                    <a:lumOff val="35000"/>
                  </a:schemeClr>
                </a:solidFill>
                <a:latin typeface="Arial" panose="020B0604020202020204" pitchFamily="34" charset="0"/>
                <a:cs typeface="Arial" panose="020B0604020202020204" pitchFamily="34" charset="0"/>
                <a:sym typeface="Impact" panose="020B0806030902050204" pitchFamily="34" charset="0"/>
              </a:rPr>
              <a:t>-</a:t>
            </a:r>
            <a:r>
              <a:rPr lang="zh-CN" altLang="en-US" b="1" dirty="0">
                <a:solidFill>
                  <a:schemeClr val="tx1">
                    <a:lumMod val="65000"/>
                    <a:lumOff val="35000"/>
                  </a:schemeClr>
                </a:solidFill>
                <a:latin typeface="Arial" panose="020B0604020202020204" pitchFamily="34" charset="0"/>
                <a:cs typeface="Arial" panose="020B0604020202020204" pitchFamily="34" charset="0"/>
                <a:sym typeface="Impact" panose="020B0806030902050204" pitchFamily="34" charset="0"/>
              </a:rPr>
              <a:t>只解密不加密</a:t>
            </a:r>
            <a:endParaRPr lang="zh-CN" altLang="en-US" b="1" dirty="0">
              <a:solidFill>
                <a:schemeClr val="tx1">
                  <a:lumMod val="65000"/>
                  <a:lumOff val="35000"/>
                </a:schemeClr>
              </a:solidFill>
              <a:latin typeface="Arial" panose="020B0604020202020204" pitchFamily="34" charset="0"/>
              <a:ea typeface="宋体" pitchFamily="2" charset="-122"/>
              <a:cs typeface="Arial" panose="020B0604020202020204" pitchFamily="34" charset="0"/>
              <a:sym typeface="Impact" panose="020B0806030902050204" pitchFamily="34" charset="0"/>
            </a:endParaRPr>
          </a:p>
        </p:txBody>
      </p:sp>
      <p:sp>
        <p:nvSpPr>
          <p:cNvPr id="103" name="文本框 37"/>
          <p:cNvSpPr txBox="1"/>
          <p:nvPr/>
        </p:nvSpPr>
        <p:spPr>
          <a:xfrm>
            <a:off x="1073958" y="759817"/>
            <a:ext cx="2308007" cy="335915"/>
          </a:xfrm>
          <a:prstGeom prst="rect">
            <a:avLst/>
          </a:prstGeom>
          <a:noFill/>
        </p:spPr>
        <p:txBody>
          <a:bodyPr wrap="square" lIns="91431" tIns="45716" rIns="91431" bIns="45716" rtlCol="0">
            <a:spAutoFit/>
          </a:bodyPr>
          <a:lstStyle/>
          <a:p>
            <a:r>
              <a:rPr lang="en-US" altLang="zh-CN" sz="1600" dirty="0">
                <a:solidFill>
                  <a:schemeClr val="tx1">
                    <a:lumMod val="65000"/>
                    <a:lumOff val="35000"/>
                  </a:schemeClr>
                </a:solidFill>
                <a:latin typeface="Arial" panose="020B0604020202020204" pitchFamily="34" charset="0"/>
                <a:cs typeface="Arial" panose="020B0604020202020204" pitchFamily="34" charset="0"/>
              </a:rPr>
              <a:t>Encryption Mode</a:t>
            </a:r>
            <a:endParaRPr lang="en-US" altLang="zh-CN" sz="1600" dirty="0">
              <a:solidFill>
                <a:schemeClr val="tx1">
                  <a:lumMod val="65000"/>
                  <a:lumOff val="35000"/>
                </a:schemeClr>
              </a:solidFill>
              <a:latin typeface="Arial" panose="020B0604020202020204" pitchFamily="34" charset="0"/>
              <a:cs typeface="Arial" panose="020B0604020202020204" pitchFamily="34" charset="0"/>
            </a:endParaRPr>
          </a:p>
        </p:txBody>
      </p:sp>
      <p:grpSp>
        <p:nvGrpSpPr>
          <p:cNvPr id="26" name="组合 26"/>
          <p:cNvGrpSpPr/>
          <p:nvPr/>
        </p:nvGrpSpPr>
        <p:grpSpPr bwMode="auto">
          <a:xfrm>
            <a:off x="2509815" y="4265240"/>
            <a:ext cx="639762" cy="884237"/>
            <a:chOff x="428596" y="3462497"/>
            <a:chExt cx="639177" cy="884454"/>
          </a:xfrm>
        </p:grpSpPr>
        <p:pic>
          <p:nvPicPr>
            <p:cNvPr id="27" name="Picture 2" descr="E:\市场部文档\产品图片\400个常用ppt图标_ppt宝藏_www.pptbz\400个常用ppt图标_ppt宝藏_www.pptbz\400个常用ppt图标(25)_ppt宝藏_www.pptbz.com.pn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28596" y="3462497"/>
              <a:ext cx="612000" cy="61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TextBox 28"/>
            <p:cNvSpPr txBox="1">
              <a:spLocks noChangeArrowheads="1"/>
            </p:cNvSpPr>
            <p:nvPr/>
          </p:nvSpPr>
          <p:spPr bwMode="auto">
            <a:xfrm>
              <a:off x="472738" y="4008397"/>
              <a:ext cx="59503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itchFamily="2" charset="-122"/>
                </a:defRPr>
              </a:lvl1pPr>
              <a:lvl2pPr marL="742950" indent="-285750" eaLnBrk="0" hangingPunct="0">
                <a:defRPr>
                  <a:solidFill>
                    <a:schemeClr val="tx1"/>
                  </a:solidFill>
                  <a:latin typeface="Calibri" panose="020F0502020204030204" pitchFamily="34" charset="0"/>
                  <a:ea typeface="宋体" pitchFamily="2" charset="-122"/>
                </a:defRPr>
              </a:lvl2pPr>
              <a:lvl3pPr marL="1143000" indent="-228600" eaLnBrk="0" hangingPunct="0">
                <a:defRPr>
                  <a:solidFill>
                    <a:schemeClr val="tx1"/>
                  </a:solidFill>
                  <a:latin typeface="Calibri" panose="020F0502020204030204" pitchFamily="34" charset="0"/>
                  <a:ea typeface="宋体" pitchFamily="2" charset="-122"/>
                </a:defRPr>
              </a:lvl3pPr>
              <a:lvl4pPr marL="1600200" indent="-228600" eaLnBrk="0" hangingPunct="0">
                <a:defRPr>
                  <a:solidFill>
                    <a:schemeClr val="tx1"/>
                  </a:solidFill>
                  <a:latin typeface="Calibri" panose="020F0502020204030204" pitchFamily="34" charset="0"/>
                  <a:ea typeface="宋体" pitchFamily="2" charset="-122"/>
                </a:defRPr>
              </a:lvl4pPr>
              <a:lvl5pPr marL="2057400" indent="-228600" eaLnBrk="0" hangingPunct="0">
                <a:defRPr>
                  <a:solidFill>
                    <a:schemeClr val="tx1"/>
                  </a:solidFill>
                  <a:latin typeface="Calibri" panose="020F0502020204030204" pitchFamily="34" charset="0"/>
                  <a:ea typeface="宋体"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9pPr>
            </a:lstStyle>
            <a:p>
              <a:pPr eaLnBrk="1" hangingPunct="1"/>
              <a:r>
                <a:rPr lang="zh-CN" altLang="en-US" sz="1600">
                  <a:solidFill>
                    <a:schemeClr val="bg1"/>
                  </a:solidFill>
                  <a:latin typeface="微软雅黑" panose="020B0503020204020204" pitchFamily="34" charset="-122"/>
                  <a:ea typeface="微软雅黑" panose="020B0503020204020204" pitchFamily="34" charset="-122"/>
                </a:rPr>
                <a:t>明文</a:t>
              </a:r>
              <a:endParaRPr lang="zh-CN" altLang="en-US" sz="1600">
                <a:solidFill>
                  <a:schemeClr val="bg1"/>
                </a:solidFill>
                <a:latin typeface="微软雅黑" panose="020B0503020204020204" pitchFamily="34" charset="-122"/>
                <a:ea typeface="微软雅黑" panose="020B0503020204020204" pitchFamily="34" charset="-122"/>
              </a:endParaRPr>
            </a:p>
          </p:txBody>
        </p:sp>
      </p:grpSp>
      <p:cxnSp>
        <p:nvCxnSpPr>
          <p:cNvPr id="30" name="直接箭头连接符 29"/>
          <p:cNvCxnSpPr/>
          <p:nvPr/>
        </p:nvCxnSpPr>
        <p:spPr>
          <a:xfrm>
            <a:off x="3270227" y="3908052"/>
            <a:ext cx="1439863" cy="1588"/>
          </a:xfrm>
          <a:prstGeom prst="straightConnector1">
            <a:avLst/>
          </a:prstGeom>
          <a:ln w="19050">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grpSp>
        <p:nvGrpSpPr>
          <p:cNvPr id="31" name="组合 30"/>
          <p:cNvGrpSpPr/>
          <p:nvPr/>
        </p:nvGrpSpPr>
        <p:grpSpPr bwMode="auto">
          <a:xfrm>
            <a:off x="4787877" y="3417515"/>
            <a:ext cx="652463" cy="871537"/>
            <a:chOff x="3214678" y="3533935"/>
            <a:chExt cx="652825" cy="870806"/>
          </a:xfrm>
        </p:grpSpPr>
        <p:pic>
          <p:nvPicPr>
            <p:cNvPr id="32" name="Picture 2" descr="E:\市场部文档\产品图片\400个常用ppt图标_ppt宝藏_www.pptbz\400个常用ppt图标_ppt宝藏_www.pptbz\400个常用ppt图标(25)_ppt宝藏_www.pptbz.com.pn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214678" y="3533935"/>
              <a:ext cx="612000" cy="61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TextBox 33"/>
            <p:cNvSpPr txBox="1">
              <a:spLocks noChangeArrowheads="1"/>
            </p:cNvSpPr>
            <p:nvPr/>
          </p:nvSpPr>
          <p:spPr bwMode="auto">
            <a:xfrm>
              <a:off x="3272468" y="4066187"/>
              <a:ext cx="59503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itchFamily="2" charset="-122"/>
                </a:defRPr>
              </a:lvl1pPr>
              <a:lvl2pPr marL="742950" indent="-285750" eaLnBrk="0" hangingPunct="0">
                <a:defRPr>
                  <a:solidFill>
                    <a:schemeClr val="tx1"/>
                  </a:solidFill>
                  <a:latin typeface="Calibri" panose="020F0502020204030204" pitchFamily="34" charset="0"/>
                  <a:ea typeface="宋体" pitchFamily="2" charset="-122"/>
                </a:defRPr>
              </a:lvl2pPr>
              <a:lvl3pPr marL="1143000" indent="-228600" eaLnBrk="0" hangingPunct="0">
                <a:defRPr>
                  <a:solidFill>
                    <a:schemeClr val="tx1"/>
                  </a:solidFill>
                  <a:latin typeface="Calibri" panose="020F0502020204030204" pitchFamily="34" charset="0"/>
                  <a:ea typeface="宋体" pitchFamily="2" charset="-122"/>
                </a:defRPr>
              </a:lvl3pPr>
              <a:lvl4pPr marL="1600200" indent="-228600" eaLnBrk="0" hangingPunct="0">
                <a:defRPr>
                  <a:solidFill>
                    <a:schemeClr val="tx1"/>
                  </a:solidFill>
                  <a:latin typeface="Calibri" panose="020F0502020204030204" pitchFamily="34" charset="0"/>
                  <a:ea typeface="宋体" pitchFamily="2" charset="-122"/>
                </a:defRPr>
              </a:lvl4pPr>
              <a:lvl5pPr marL="2057400" indent="-228600" eaLnBrk="0" hangingPunct="0">
                <a:defRPr>
                  <a:solidFill>
                    <a:schemeClr val="tx1"/>
                  </a:solidFill>
                  <a:latin typeface="Calibri" panose="020F0502020204030204" pitchFamily="34" charset="0"/>
                  <a:ea typeface="宋体"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9pPr>
            </a:lstStyle>
            <a:p>
              <a:pPr eaLnBrk="1" hangingPunct="1"/>
              <a:r>
                <a:rPr lang="zh-CN" altLang="en-US" sz="1600">
                  <a:solidFill>
                    <a:schemeClr val="bg1"/>
                  </a:solidFill>
                  <a:latin typeface="微软雅黑" panose="020B0503020204020204" pitchFamily="34" charset="-122"/>
                  <a:ea typeface="微软雅黑" panose="020B0503020204020204" pitchFamily="34" charset="-122"/>
                </a:rPr>
                <a:t>明文</a:t>
              </a:r>
              <a:endParaRPr lang="zh-CN" altLang="en-US" sz="1600">
                <a:solidFill>
                  <a:schemeClr val="bg1"/>
                </a:solidFill>
                <a:latin typeface="微软雅黑" panose="020B0503020204020204" pitchFamily="34" charset="-122"/>
                <a:ea typeface="微软雅黑" panose="020B0503020204020204" pitchFamily="34" charset="-122"/>
              </a:endParaRPr>
            </a:p>
          </p:txBody>
        </p:sp>
      </p:grpSp>
      <p:sp>
        <p:nvSpPr>
          <p:cNvPr id="35" name="TextBox 35"/>
          <p:cNvSpPr txBox="1">
            <a:spLocks noChangeArrowheads="1"/>
          </p:cNvSpPr>
          <p:nvPr/>
        </p:nvSpPr>
        <p:spPr bwMode="auto">
          <a:xfrm>
            <a:off x="3341665" y="3550865"/>
            <a:ext cx="1198880" cy="3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itchFamily="2" charset="-122"/>
              </a:defRPr>
            </a:lvl1pPr>
            <a:lvl2pPr marL="742950" indent="-285750" eaLnBrk="0" hangingPunct="0">
              <a:defRPr>
                <a:solidFill>
                  <a:schemeClr val="tx1"/>
                </a:solidFill>
                <a:latin typeface="Calibri" panose="020F0502020204030204" pitchFamily="34" charset="0"/>
                <a:ea typeface="宋体" pitchFamily="2" charset="-122"/>
              </a:defRPr>
            </a:lvl2pPr>
            <a:lvl3pPr marL="1143000" indent="-228600" eaLnBrk="0" hangingPunct="0">
              <a:defRPr>
                <a:solidFill>
                  <a:schemeClr val="tx1"/>
                </a:solidFill>
                <a:latin typeface="Calibri" panose="020F0502020204030204" pitchFamily="34" charset="0"/>
                <a:ea typeface="宋体" pitchFamily="2" charset="-122"/>
              </a:defRPr>
            </a:lvl3pPr>
            <a:lvl4pPr marL="1600200" indent="-228600" eaLnBrk="0" hangingPunct="0">
              <a:defRPr>
                <a:solidFill>
                  <a:schemeClr val="tx1"/>
                </a:solidFill>
                <a:latin typeface="Calibri" panose="020F0502020204030204" pitchFamily="34" charset="0"/>
                <a:ea typeface="宋体" pitchFamily="2" charset="-122"/>
              </a:defRPr>
            </a:lvl4pPr>
            <a:lvl5pPr marL="2057400" indent="-228600" eaLnBrk="0" hangingPunct="0">
              <a:defRPr>
                <a:solidFill>
                  <a:schemeClr val="tx1"/>
                </a:solidFill>
                <a:latin typeface="Calibri" panose="020F0502020204030204" pitchFamily="34" charset="0"/>
                <a:ea typeface="宋体"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9pPr>
          </a:lstStyle>
          <a:p>
            <a:pPr eaLnBrk="1" hangingPunct="1"/>
            <a:r>
              <a:rPr lang="zh-CN" altLang="en-US" sz="1600" dirty="0">
                <a:solidFill>
                  <a:schemeClr val="tx1"/>
                </a:solidFill>
                <a:latin typeface="微软雅黑" panose="020B0503020204020204" pitchFamily="34" charset="-122"/>
                <a:ea typeface="微软雅黑" panose="020B0503020204020204" pitchFamily="34" charset="-122"/>
              </a:rPr>
              <a:t>编辑、保存</a:t>
            </a:r>
            <a:endParaRPr lang="zh-CN" altLang="en-US" sz="1600" dirty="0">
              <a:solidFill>
                <a:schemeClr val="tx1"/>
              </a:solidFill>
              <a:latin typeface="微软雅黑" panose="020B0503020204020204" pitchFamily="34" charset="-122"/>
              <a:ea typeface="微软雅黑" panose="020B0503020204020204" pitchFamily="34" charset="-122"/>
            </a:endParaRPr>
          </a:p>
        </p:txBody>
      </p:sp>
      <p:cxnSp>
        <p:nvCxnSpPr>
          <p:cNvPr id="36" name="直接箭头连接符 35"/>
          <p:cNvCxnSpPr/>
          <p:nvPr/>
        </p:nvCxnSpPr>
        <p:spPr>
          <a:xfrm>
            <a:off x="3255940" y="4803402"/>
            <a:ext cx="1441450" cy="1588"/>
          </a:xfrm>
          <a:prstGeom prst="straightConnector1">
            <a:avLst/>
          </a:prstGeom>
          <a:ln w="19050">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41" name="TextBox 45"/>
          <p:cNvSpPr txBox="1">
            <a:spLocks noChangeArrowheads="1"/>
          </p:cNvSpPr>
          <p:nvPr/>
        </p:nvSpPr>
        <p:spPr bwMode="auto">
          <a:xfrm>
            <a:off x="3327377" y="4432562"/>
            <a:ext cx="1198880" cy="3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itchFamily="2" charset="-122"/>
              </a:defRPr>
            </a:lvl1pPr>
            <a:lvl2pPr marL="742950" indent="-285750" eaLnBrk="0" hangingPunct="0">
              <a:defRPr>
                <a:solidFill>
                  <a:schemeClr val="tx1"/>
                </a:solidFill>
                <a:latin typeface="Calibri" panose="020F0502020204030204" pitchFamily="34" charset="0"/>
                <a:ea typeface="宋体" pitchFamily="2" charset="-122"/>
              </a:defRPr>
            </a:lvl2pPr>
            <a:lvl3pPr marL="1143000" indent="-228600" eaLnBrk="0" hangingPunct="0">
              <a:defRPr>
                <a:solidFill>
                  <a:schemeClr val="tx1"/>
                </a:solidFill>
                <a:latin typeface="Calibri" panose="020F0502020204030204" pitchFamily="34" charset="0"/>
                <a:ea typeface="宋体" pitchFamily="2" charset="-122"/>
              </a:defRPr>
            </a:lvl3pPr>
            <a:lvl4pPr marL="1600200" indent="-228600" eaLnBrk="0" hangingPunct="0">
              <a:defRPr>
                <a:solidFill>
                  <a:schemeClr val="tx1"/>
                </a:solidFill>
                <a:latin typeface="Calibri" panose="020F0502020204030204" pitchFamily="34" charset="0"/>
                <a:ea typeface="宋体" pitchFamily="2" charset="-122"/>
              </a:defRPr>
            </a:lvl4pPr>
            <a:lvl5pPr marL="2057400" indent="-228600" eaLnBrk="0" hangingPunct="0">
              <a:defRPr>
                <a:solidFill>
                  <a:schemeClr val="tx1"/>
                </a:solidFill>
                <a:latin typeface="Calibri" panose="020F0502020204030204" pitchFamily="34" charset="0"/>
                <a:ea typeface="宋体"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9pPr>
          </a:lstStyle>
          <a:p>
            <a:pPr eaLnBrk="1" hangingPunct="1"/>
            <a:r>
              <a:rPr lang="zh-CN" altLang="en-US" sz="1600" dirty="0">
                <a:solidFill>
                  <a:schemeClr val="tx1"/>
                </a:solidFill>
                <a:latin typeface="微软雅黑" panose="020B0503020204020204" pitchFamily="34" charset="-122"/>
                <a:ea typeface="微软雅黑" panose="020B0503020204020204" pitchFamily="34" charset="-122"/>
              </a:rPr>
              <a:t>编辑、保存</a:t>
            </a:r>
            <a:endParaRPr lang="zh-CN" altLang="en-US" sz="1600" dirty="0">
              <a:solidFill>
                <a:schemeClr val="tx1"/>
              </a:solidFill>
              <a:latin typeface="微软雅黑" panose="020B0503020204020204" pitchFamily="34" charset="-122"/>
              <a:ea typeface="微软雅黑" panose="020B0503020204020204" pitchFamily="34" charset="-122"/>
            </a:endParaRPr>
          </a:p>
        </p:txBody>
      </p:sp>
      <p:grpSp>
        <p:nvGrpSpPr>
          <p:cNvPr id="42" name="组合 77"/>
          <p:cNvGrpSpPr/>
          <p:nvPr/>
        </p:nvGrpSpPr>
        <p:grpSpPr bwMode="auto">
          <a:xfrm>
            <a:off x="2495210" y="3420055"/>
            <a:ext cx="612775" cy="857250"/>
            <a:chOff x="343108" y="5172314"/>
            <a:chExt cx="612000" cy="857158"/>
          </a:xfrm>
        </p:grpSpPr>
        <p:grpSp>
          <p:nvGrpSpPr>
            <p:cNvPr id="43" name="组合 36"/>
            <p:cNvGrpSpPr/>
            <p:nvPr/>
          </p:nvGrpSpPr>
          <p:grpSpPr bwMode="auto">
            <a:xfrm>
              <a:off x="343108" y="5172314"/>
              <a:ext cx="612000" cy="857158"/>
              <a:chOff x="428596" y="3462497"/>
              <a:chExt cx="612000" cy="857158"/>
            </a:xfrm>
          </p:grpSpPr>
          <p:pic>
            <p:nvPicPr>
              <p:cNvPr id="46" name="Picture 2" descr="E:\市场部文档\产品图片\400个常用ppt图标_ppt宝藏_www.pptbz\400个常用ppt图标_ppt宝藏_www.pptbz\400个常用ppt图标(25)_ppt宝藏_www.pptbz.com.pn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28596" y="3462497"/>
                <a:ext cx="612000" cy="61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TextBox 38"/>
              <p:cNvSpPr txBox="1">
                <a:spLocks noChangeArrowheads="1"/>
              </p:cNvSpPr>
              <p:nvPr/>
            </p:nvSpPr>
            <p:spPr bwMode="auto">
              <a:xfrm>
                <a:off x="442646" y="3981101"/>
                <a:ext cx="59503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itchFamily="2" charset="-122"/>
                  </a:defRPr>
                </a:lvl1pPr>
                <a:lvl2pPr marL="742950" indent="-285750" eaLnBrk="0" hangingPunct="0">
                  <a:defRPr>
                    <a:solidFill>
                      <a:schemeClr val="tx1"/>
                    </a:solidFill>
                    <a:latin typeface="Calibri" panose="020F0502020204030204" pitchFamily="34" charset="0"/>
                    <a:ea typeface="宋体" pitchFamily="2" charset="-122"/>
                  </a:defRPr>
                </a:lvl2pPr>
                <a:lvl3pPr marL="1143000" indent="-228600" eaLnBrk="0" hangingPunct="0">
                  <a:defRPr>
                    <a:solidFill>
                      <a:schemeClr val="tx1"/>
                    </a:solidFill>
                    <a:latin typeface="Calibri" panose="020F0502020204030204" pitchFamily="34" charset="0"/>
                    <a:ea typeface="宋体" pitchFamily="2" charset="-122"/>
                  </a:defRPr>
                </a:lvl3pPr>
                <a:lvl4pPr marL="1600200" indent="-228600" eaLnBrk="0" hangingPunct="0">
                  <a:defRPr>
                    <a:solidFill>
                      <a:schemeClr val="tx1"/>
                    </a:solidFill>
                    <a:latin typeface="Calibri" panose="020F0502020204030204" pitchFamily="34" charset="0"/>
                    <a:ea typeface="宋体" pitchFamily="2" charset="-122"/>
                  </a:defRPr>
                </a:lvl4pPr>
                <a:lvl5pPr marL="2057400" indent="-228600" eaLnBrk="0" hangingPunct="0">
                  <a:defRPr>
                    <a:solidFill>
                      <a:schemeClr val="tx1"/>
                    </a:solidFill>
                    <a:latin typeface="Calibri" panose="020F0502020204030204" pitchFamily="34" charset="0"/>
                    <a:ea typeface="宋体"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9pPr>
              </a:lstStyle>
              <a:p>
                <a:pPr eaLnBrk="1" hangingPunct="1"/>
                <a:r>
                  <a:rPr lang="zh-CN" altLang="en-US" sz="1600">
                    <a:solidFill>
                      <a:schemeClr val="bg1"/>
                    </a:solidFill>
                    <a:latin typeface="微软雅黑" panose="020B0503020204020204" pitchFamily="34" charset="-122"/>
                    <a:ea typeface="微软雅黑" panose="020B0503020204020204" pitchFamily="34" charset="-122"/>
                  </a:rPr>
                  <a:t>密文</a:t>
                </a:r>
                <a:endParaRPr lang="zh-CN" altLang="en-US" sz="1600">
                  <a:solidFill>
                    <a:schemeClr val="bg1"/>
                  </a:solidFill>
                  <a:latin typeface="微软雅黑" panose="020B0503020204020204" pitchFamily="34" charset="-122"/>
                  <a:ea typeface="微软雅黑" panose="020B0503020204020204" pitchFamily="34" charset="-122"/>
                </a:endParaRPr>
              </a:p>
            </p:txBody>
          </p:sp>
        </p:grpSp>
        <p:pic>
          <p:nvPicPr>
            <p:cNvPr id="44" name="Picture 3" descr="E:\市场部文档\产品图片\400个常用ppt图标_ppt宝藏_www.pptbz\400个常用ppt图标_ppt宝藏_www.pptbz\400个常用ppt图标(57)_ppt宝藏_www.pptbz.com.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2976" y="5286388"/>
              <a:ext cx="468000" cy="46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1" name="TextBox 47"/>
          <p:cNvSpPr txBox="1"/>
          <p:nvPr/>
        </p:nvSpPr>
        <p:spPr>
          <a:xfrm>
            <a:off x="1597955" y="3942977"/>
            <a:ext cx="908685" cy="675640"/>
          </a:xfrm>
          <a:prstGeom prst="rect">
            <a:avLst/>
          </a:prstGeom>
          <a:noFill/>
        </p:spPr>
        <p:txBody>
          <a:bodyPr wrap="none">
            <a:spAutoFit/>
          </a:bodyPr>
          <a:lstStyle/>
          <a:p>
            <a:pPr fontAlgn="auto">
              <a:buFontTx/>
              <a:buNone/>
              <a:defRPr/>
            </a:pPr>
            <a:r>
              <a:rPr lang="zh-CN" altLang="en-US" b="1" noProof="1">
                <a:solidFill>
                  <a:schemeClr val="tx1"/>
                </a:solidFill>
                <a:latin typeface="微软雅黑" panose="020B0503020204020204" pitchFamily="34" charset="-122"/>
                <a:ea typeface="微软雅黑" panose="020B0503020204020204" pitchFamily="34" charset="-122"/>
              </a:rPr>
              <a:t>只解密</a:t>
            </a:r>
            <a:endParaRPr lang="zh-CN" altLang="en-US" b="1" noProof="1">
              <a:solidFill>
                <a:schemeClr val="tx1"/>
              </a:solidFill>
              <a:latin typeface="微软雅黑" panose="020B0503020204020204" pitchFamily="34" charset="-122"/>
              <a:ea typeface="微软雅黑" panose="020B0503020204020204" pitchFamily="34" charset="-122"/>
            </a:endParaRPr>
          </a:p>
          <a:p>
            <a:pPr fontAlgn="auto">
              <a:buFontTx/>
              <a:buNone/>
              <a:defRPr/>
            </a:pPr>
            <a:r>
              <a:rPr lang="zh-CN" altLang="en-US" b="1" noProof="1">
                <a:solidFill>
                  <a:schemeClr val="tx1"/>
                </a:solidFill>
                <a:latin typeface="微软雅黑" panose="020B0503020204020204" pitchFamily="34" charset="-122"/>
                <a:ea typeface="微软雅黑" panose="020B0503020204020204" pitchFamily="34" charset="-122"/>
              </a:rPr>
              <a:t>不加密</a:t>
            </a:r>
            <a:endParaRPr lang="zh-CN" altLang="en-US" b="1" noProof="1">
              <a:solidFill>
                <a:schemeClr val="tx1"/>
              </a:solidFill>
              <a:latin typeface="微软雅黑" panose="020B0503020204020204" pitchFamily="34" charset="-122"/>
              <a:ea typeface="微软雅黑" panose="020B0503020204020204" pitchFamily="34" charset="-122"/>
            </a:endParaRPr>
          </a:p>
        </p:txBody>
      </p:sp>
      <p:sp>
        <p:nvSpPr>
          <p:cNvPr id="5" name="圆角矩形 74"/>
          <p:cNvSpPr/>
          <p:nvPr/>
        </p:nvSpPr>
        <p:spPr>
          <a:xfrm>
            <a:off x="1547790" y="3373065"/>
            <a:ext cx="4068762" cy="1800225"/>
          </a:xfrm>
          <a:prstGeom prst="roundRect">
            <a:avLst>
              <a:gd name="adj" fmla="val 5445"/>
            </a:avLst>
          </a:prstGeom>
          <a:noFill/>
          <a:ln w="9525">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buFontTx/>
              <a:buNone/>
              <a:defRPr/>
            </a:pPr>
            <a:endParaRPr lang="zh-CN" altLang="en-US" sz="1600" noProof="1"/>
          </a:p>
        </p:txBody>
      </p:sp>
      <p:cxnSp>
        <p:nvCxnSpPr>
          <p:cNvPr id="53" name="直接连接符 52"/>
          <p:cNvCxnSpPr/>
          <p:nvPr/>
        </p:nvCxnSpPr>
        <p:spPr>
          <a:xfrm>
            <a:off x="2489177" y="4265240"/>
            <a:ext cx="3060700" cy="1587"/>
          </a:xfrm>
          <a:prstGeom prst="line">
            <a:avLst/>
          </a:prstGeom>
          <a:ln>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8" name="Round Same Side Corner Rectangle 23"/>
          <p:cNvSpPr/>
          <p:nvPr/>
        </p:nvSpPr>
        <p:spPr>
          <a:xfrm rot="16200000">
            <a:off x="5835739" y="3337104"/>
            <a:ext cx="971355" cy="587474"/>
          </a:xfrm>
          <a:prstGeom prst="round2Same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sz="2800" dirty="0">
                <a:solidFill>
                  <a:schemeClr val="bg1">
                    <a:lumMod val="50000"/>
                    <a:lumOff val="50000"/>
                  </a:schemeClr>
                </a:solidFill>
                <a:latin typeface="Impact" panose="020B0806030902050204" pitchFamily="34" charset="0"/>
              </a:rPr>
              <a:t>01</a:t>
            </a:r>
            <a:endParaRPr lang="en-US" sz="2800" dirty="0">
              <a:solidFill>
                <a:schemeClr val="bg1">
                  <a:lumMod val="50000"/>
                  <a:lumOff val="50000"/>
                </a:schemeClr>
              </a:solidFill>
              <a:latin typeface="Impact" panose="020B0806030902050204" pitchFamily="34" charset="0"/>
            </a:endParaRPr>
          </a:p>
        </p:txBody>
      </p:sp>
      <p:sp>
        <p:nvSpPr>
          <p:cNvPr id="12" name="Flowchart: Off-page Connector 22"/>
          <p:cNvSpPr/>
          <p:nvPr/>
        </p:nvSpPr>
        <p:spPr>
          <a:xfrm rot="16200000">
            <a:off x="6759575" y="3000375"/>
            <a:ext cx="971550" cy="1261110"/>
          </a:xfrm>
          <a:prstGeom prst="flowChartOffpageConnector">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endParaRPr lang="en-US" sz="5865" dirty="0"/>
          </a:p>
        </p:txBody>
      </p:sp>
      <p:grpSp>
        <p:nvGrpSpPr>
          <p:cNvPr id="13" name="组合 12"/>
          <p:cNvGrpSpPr/>
          <p:nvPr/>
        </p:nvGrpSpPr>
        <p:grpSpPr>
          <a:xfrm>
            <a:off x="7949565" y="3105785"/>
            <a:ext cx="3609340" cy="932283"/>
            <a:chOff x="4911768" y="1576758"/>
            <a:chExt cx="6253537" cy="932390"/>
          </a:xfrm>
        </p:grpSpPr>
        <p:sp>
          <p:nvSpPr>
            <p:cNvPr id="20" name="矩形 19"/>
            <p:cNvSpPr/>
            <p:nvPr/>
          </p:nvSpPr>
          <p:spPr>
            <a:xfrm>
              <a:off x="4911768" y="1576758"/>
              <a:ext cx="5979587" cy="428674"/>
            </a:xfrm>
            <a:prstGeom prst="rect">
              <a:avLst/>
            </a:prstGeom>
          </p:spPr>
          <p:txBody>
            <a:bodyPr wrap="square" lIns="91431" tIns="45716" rIns="91431" bIns="45716">
              <a:spAutoFit/>
            </a:bodyPr>
            <a:lstStyle/>
            <a:p>
              <a:r>
                <a:rPr lang="zh-CN" altLang="en-US" sz="2200" b="1" dirty="0">
                  <a:solidFill>
                    <a:schemeClr val="tx1">
                      <a:lumMod val="65000"/>
                      <a:lumOff val="35000"/>
                    </a:schemeClr>
                  </a:solidFill>
                  <a:latin typeface="微软雅黑" panose="020B0503020204020204" pitchFamily="34" charset="-122"/>
                  <a:ea typeface="微软雅黑" panose="020B0503020204020204" pitchFamily="34" charset="-122"/>
                </a:rPr>
                <a:t>打开加密文件时</a:t>
              </a:r>
              <a:endParaRPr lang="en-US" altLang="zh-CN" sz="22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21" name="矩形 47"/>
            <p:cNvSpPr>
              <a:spLocks noChangeArrowheads="1"/>
            </p:cNvSpPr>
            <p:nvPr/>
          </p:nvSpPr>
          <p:spPr bwMode="auto">
            <a:xfrm>
              <a:off x="4911768" y="2013791"/>
              <a:ext cx="6253537" cy="495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10000"/>
                </a:lnSpc>
                <a:spcBef>
                  <a:spcPct val="0"/>
                </a:spcBef>
                <a:buNone/>
              </a:pPr>
              <a:r>
                <a:rPr lang="zh-CN" altLang="en-US" sz="1200" dirty="0">
                  <a:solidFill>
                    <a:schemeClr val="tx1">
                      <a:lumMod val="65000"/>
                      <a:lumOff val="35000"/>
                    </a:schemeClr>
                  </a:solidFill>
                  <a:sym typeface="微软雅黑" panose="020B0503020204020204" pitchFamily="34" charset="-122"/>
                </a:rPr>
                <a:t>当用户打开的文件为加密文件时，则编辑保存后变成明文；</a:t>
              </a:r>
              <a:endParaRPr lang="zh-CN" altLang="en-US" sz="1200" dirty="0">
                <a:solidFill>
                  <a:schemeClr val="tx1">
                    <a:lumMod val="65000"/>
                    <a:lumOff val="35000"/>
                  </a:schemeClr>
                </a:solidFill>
                <a:sym typeface="微软雅黑" panose="020B0503020204020204" pitchFamily="34" charset="-122"/>
              </a:endParaRPr>
            </a:p>
          </p:txBody>
        </p:sp>
      </p:grpSp>
      <p:grpSp>
        <p:nvGrpSpPr>
          <p:cNvPr id="22" name="组合 77"/>
          <p:cNvGrpSpPr/>
          <p:nvPr/>
        </p:nvGrpSpPr>
        <p:grpSpPr bwMode="auto">
          <a:xfrm>
            <a:off x="6824640" y="3195900"/>
            <a:ext cx="612775" cy="857250"/>
            <a:chOff x="343108" y="5172314"/>
            <a:chExt cx="612000" cy="857158"/>
          </a:xfrm>
        </p:grpSpPr>
        <p:grpSp>
          <p:nvGrpSpPr>
            <p:cNvPr id="23" name="组合 36"/>
            <p:cNvGrpSpPr/>
            <p:nvPr/>
          </p:nvGrpSpPr>
          <p:grpSpPr bwMode="auto">
            <a:xfrm>
              <a:off x="343108" y="5172314"/>
              <a:ext cx="612000" cy="857158"/>
              <a:chOff x="428596" y="3462497"/>
              <a:chExt cx="612000" cy="857158"/>
            </a:xfrm>
          </p:grpSpPr>
          <p:pic>
            <p:nvPicPr>
              <p:cNvPr id="24" name="Picture 2" descr="E:\市场部文档\产品图片\400个常用ppt图标_ppt宝藏_www.pptbz\400个常用ppt图标_ppt宝藏_www.pptbz\400个常用ppt图标(25)_ppt宝藏_www.pptbz.com.pn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28596" y="3462497"/>
                <a:ext cx="612000" cy="61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Box 38"/>
              <p:cNvSpPr txBox="1">
                <a:spLocks noChangeArrowheads="1"/>
              </p:cNvSpPr>
              <p:nvPr/>
            </p:nvSpPr>
            <p:spPr bwMode="auto">
              <a:xfrm>
                <a:off x="442646" y="3981101"/>
                <a:ext cx="59503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itchFamily="2" charset="-122"/>
                  </a:defRPr>
                </a:lvl1pPr>
                <a:lvl2pPr marL="742950" indent="-285750" eaLnBrk="0" hangingPunct="0">
                  <a:defRPr>
                    <a:solidFill>
                      <a:schemeClr val="tx1"/>
                    </a:solidFill>
                    <a:latin typeface="Calibri" panose="020F0502020204030204" pitchFamily="34" charset="0"/>
                    <a:ea typeface="宋体" pitchFamily="2" charset="-122"/>
                  </a:defRPr>
                </a:lvl2pPr>
                <a:lvl3pPr marL="1143000" indent="-228600" eaLnBrk="0" hangingPunct="0">
                  <a:defRPr>
                    <a:solidFill>
                      <a:schemeClr val="tx1"/>
                    </a:solidFill>
                    <a:latin typeface="Calibri" panose="020F0502020204030204" pitchFamily="34" charset="0"/>
                    <a:ea typeface="宋体" pitchFamily="2" charset="-122"/>
                  </a:defRPr>
                </a:lvl3pPr>
                <a:lvl4pPr marL="1600200" indent="-228600" eaLnBrk="0" hangingPunct="0">
                  <a:defRPr>
                    <a:solidFill>
                      <a:schemeClr val="tx1"/>
                    </a:solidFill>
                    <a:latin typeface="Calibri" panose="020F0502020204030204" pitchFamily="34" charset="0"/>
                    <a:ea typeface="宋体" pitchFamily="2" charset="-122"/>
                  </a:defRPr>
                </a:lvl4pPr>
                <a:lvl5pPr marL="2057400" indent="-228600" eaLnBrk="0" hangingPunct="0">
                  <a:defRPr>
                    <a:solidFill>
                      <a:schemeClr val="tx1"/>
                    </a:solidFill>
                    <a:latin typeface="Calibri" panose="020F0502020204030204" pitchFamily="34" charset="0"/>
                    <a:ea typeface="宋体"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9pPr>
              </a:lstStyle>
              <a:p>
                <a:pPr eaLnBrk="1" hangingPunct="1"/>
                <a:r>
                  <a:rPr lang="zh-CN" altLang="en-US" sz="1600">
                    <a:solidFill>
                      <a:schemeClr val="bg1"/>
                    </a:solidFill>
                    <a:latin typeface="微软雅黑" panose="020B0503020204020204" pitchFamily="34" charset="-122"/>
                    <a:ea typeface="微软雅黑" panose="020B0503020204020204" pitchFamily="34" charset="-122"/>
                  </a:rPr>
                  <a:t>密文</a:t>
                </a:r>
                <a:endParaRPr lang="zh-CN" altLang="en-US" sz="1600">
                  <a:solidFill>
                    <a:schemeClr val="bg1"/>
                  </a:solidFill>
                  <a:latin typeface="微软雅黑" panose="020B0503020204020204" pitchFamily="34" charset="-122"/>
                  <a:ea typeface="微软雅黑" panose="020B0503020204020204" pitchFamily="34" charset="-122"/>
                </a:endParaRPr>
              </a:p>
            </p:txBody>
          </p:sp>
        </p:grpSp>
        <p:pic>
          <p:nvPicPr>
            <p:cNvPr id="54" name="Picture 3" descr="E:\市场部文档\产品图片\400个常用ppt图标_ppt宝藏_www.pptbz\400个常用ppt图标_ppt宝藏_www.pptbz\400个常用ppt图标(57)_ppt宝藏_www.pptbz.com.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2976" y="5286388"/>
              <a:ext cx="468000" cy="46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5" name="Round Same Side Corner Rectangle 23"/>
          <p:cNvSpPr/>
          <p:nvPr/>
        </p:nvSpPr>
        <p:spPr>
          <a:xfrm rot="16200000">
            <a:off x="5830024" y="4623614"/>
            <a:ext cx="971355" cy="587474"/>
          </a:xfrm>
          <a:prstGeom prst="round2Same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sz="2800" dirty="0">
                <a:solidFill>
                  <a:schemeClr val="bg1">
                    <a:lumMod val="50000"/>
                    <a:lumOff val="50000"/>
                  </a:schemeClr>
                </a:solidFill>
                <a:latin typeface="Impact" panose="020B0806030902050204" pitchFamily="34" charset="0"/>
              </a:rPr>
              <a:t>02</a:t>
            </a:r>
            <a:endParaRPr lang="en-US" sz="2800" dirty="0">
              <a:solidFill>
                <a:schemeClr val="bg1">
                  <a:lumMod val="50000"/>
                  <a:lumOff val="50000"/>
                </a:schemeClr>
              </a:solidFill>
              <a:latin typeface="Impact" panose="020B0806030902050204" pitchFamily="34" charset="0"/>
            </a:endParaRPr>
          </a:p>
        </p:txBody>
      </p:sp>
      <p:sp>
        <p:nvSpPr>
          <p:cNvPr id="56" name="Flowchart: Off-page Connector 22"/>
          <p:cNvSpPr/>
          <p:nvPr/>
        </p:nvSpPr>
        <p:spPr>
          <a:xfrm rot="16200000">
            <a:off x="6753860" y="4286885"/>
            <a:ext cx="971550" cy="1261110"/>
          </a:xfrm>
          <a:prstGeom prst="flowChartOffpageConnector">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endParaRPr lang="en-US" sz="5865" dirty="0"/>
          </a:p>
        </p:txBody>
      </p:sp>
      <p:grpSp>
        <p:nvGrpSpPr>
          <p:cNvPr id="57" name="组合 56"/>
          <p:cNvGrpSpPr/>
          <p:nvPr/>
        </p:nvGrpSpPr>
        <p:grpSpPr>
          <a:xfrm>
            <a:off x="7943850" y="4392295"/>
            <a:ext cx="3609340" cy="1134848"/>
            <a:chOff x="4911768" y="1576758"/>
            <a:chExt cx="6253537" cy="1134978"/>
          </a:xfrm>
        </p:grpSpPr>
        <p:sp>
          <p:nvSpPr>
            <p:cNvPr id="58" name="矩形 57"/>
            <p:cNvSpPr/>
            <p:nvPr/>
          </p:nvSpPr>
          <p:spPr>
            <a:xfrm>
              <a:off x="4911768" y="1576758"/>
              <a:ext cx="5979587" cy="428674"/>
            </a:xfrm>
            <a:prstGeom prst="rect">
              <a:avLst/>
            </a:prstGeom>
          </p:spPr>
          <p:txBody>
            <a:bodyPr wrap="square" lIns="91431" tIns="45716" rIns="91431" bIns="45716">
              <a:spAutoFit/>
            </a:bodyPr>
            <a:lstStyle/>
            <a:p>
              <a:r>
                <a:rPr lang="zh-CN" altLang="en-US" sz="2200" b="1" dirty="0">
                  <a:solidFill>
                    <a:schemeClr val="tx1">
                      <a:lumMod val="65000"/>
                      <a:lumOff val="35000"/>
                    </a:schemeClr>
                  </a:solidFill>
                  <a:latin typeface="微软雅黑" panose="020B0503020204020204" pitchFamily="34" charset="-122"/>
                  <a:ea typeface="微软雅黑" panose="020B0503020204020204" pitchFamily="34" charset="-122"/>
                </a:rPr>
                <a:t>打开明文文件时</a:t>
              </a:r>
              <a:endParaRPr lang="en-US" altLang="zh-CN" sz="22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59" name="矩形 47"/>
            <p:cNvSpPr>
              <a:spLocks noChangeArrowheads="1"/>
            </p:cNvSpPr>
            <p:nvPr/>
          </p:nvSpPr>
          <p:spPr bwMode="auto">
            <a:xfrm>
              <a:off x="4911768" y="2013791"/>
              <a:ext cx="6253537" cy="697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10000"/>
                </a:lnSpc>
                <a:spcBef>
                  <a:spcPct val="0"/>
                </a:spcBef>
                <a:buNone/>
              </a:pPr>
              <a:r>
                <a:rPr lang="zh-CN" altLang="en-US" sz="1200" dirty="0">
                  <a:solidFill>
                    <a:schemeClr val="tx1">
                      <a:lumMod val="65000"/>
                      <a:lumOff val="35000"/>
                    </a:schemeClr>
                  </a:solidFill>
                  <a:sym typeface="微软雅黑" panose="020B0503020204020204" pitchFamily="34" charset="-122"/>
                </a:rPr>
                <a:t>当用户打开的文件为非加密文件时，则编辑保存后仍不加密，无需任何其他额外操作，让企业管理更为人性化。</a:t>
              </a:r>
              <a:endParaRPr lang="zh-CN" altLang="en-US" sz="1200" dirty="0">
                <a:solidFill>
                  <a:schemeClr val="tx1">
                    <a:lumMod val="65000"/>
                    <a:lumOff val="35000"/>
                  </a:schemeClr>
                </a:solidFill>
                <a:sym typeface="微软雅黑" panose="020B0503020204020204" pitchFamily="34" charset="-122"/>
              </a:endParaRPr>
            </a:p>
          </p:txBody>
        </p:sp>
      </p:grpSp>
      <p:grpSp>
        <p:nvGrpSpPr>
          <p:cNvPr id="65" name="组合 64"/>
          <p:cNvGrpSpPr/>
          <p:nvPr/>
        </p:nvGrpSpPr>
        <p:grpSpPr bwMode="auto">
          <a:xfrm>
            <a:off x="6845277" y="4475425"/>
            <a:ext cx="652463" cy="871537"/>
            <a:chOff x="3214678" y="3533935"/>
            <a:chExt cx="652825" cy="870806"/>
          </a:xfrm>
        </p:grpSpPr>
        <p:pic>
          <p:nvPicPr>
            <p:cNvPr id="66" name="Picture 2" descr="E:\市场部文档\产品图片\400个常用ppt图标_ppt宝藏_www.pptbz\400个常用ppt图标_ppt宝藏_www.pptbz\400个常用ppt图标(25)_ppt宝藏_www.pptbz.com.pn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214678" y="3533935"/>
              <a:ext cx="612000" cy="61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 name="TextBox 33"/>
            <p:cNvSpPr txBox="1">
              <a:spLocks noChangeArrowheads="1"/>
            </p:cNvSpPr>
            <p:nvPr/>
          </p:nvSpPr>
          <p:spPr bwMode="auto">
            <a:xfrm>
              <a:off x="3272468" y="4066187"/>
              <a:ext cx="59503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itchFamily="2" charset="-122"/>
                </a:defRPr>
              </a:lvl1pPr>
              <a:lvl2pPr marL="742950" indent="-285750" eaLnBrk="0" hangingPunct="0">
                <a:defRPr>
                  <a:solidFill>
                    <a:schemeClr val="tx1"/>
                  </a:solidFill>
                  <a:latin typeface="Calibri" panose="020F0502020204030204" pitchFamily="34" charset="0"/>
                  <a:ea typeface="宋体" pitchFamily="2" charset="-122"/>
                </a:defRPr>
              </a:lvl2pPr>
              <a:lvl3pPr marL="1143000" indent="-228600" eaLnBrk="0" hangingPunct="0">
                <a:defRPr>
                  <a:solidFill>
                    <a:schemeClr val="tx1"/>
                  </a:solidFill>
                  <a:latin typeface="Calibri" panose="020F0502020204030204" pitchFamily="34" charset="0"/>
                  <a:ea typeface="宋体" pitchFamily="2" charset="-122"/>
                </a:defRPr>
              </a:lvl3pPr>
              <a:lvl4pPr marL="1600200" indent="-228600" eaLnBrk="0" hangingPunct="0">
                <a:defRPr>
                  <a:solidFill>
                    <a:schemeClr val="tx1"/>
                  </a:solidFill>
                  <a:latin typeface="Calibri" panose="020F0502020204030204" pitchFamily="34" charset="0"/>
                  <a:ea typeface="宋体" pitchFamily="2" charset="-122"/>
                </a:defRPr>
              </a:lvl4pPr>
              <a:lvl5pPr marL="2057400" indent="-228600" eaLnBrk="0" hangingPunct="0">
                <a:defRPr>
                  <a:solidFill>
                    <a:schemeClr val="tx1"/>
                  </a:solidFill>
                  <a:latin typeface="Calibri" panose="020F0502020204030204" pitchFamily="34" charset="0"/>
                  <a:ea typeface="宋体"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9pPr>
            </a:lstStyle>
            <a:p>
              <a:pPr eaLnBrk="1" hangingPunct="1"/>
              <a:r>
                <a:rPr lang="zh-CN" altLang="en-US" sz="1600">
                  <a:solidFill>
                    <a:schemeClr val="bg1"/>
                  </a:solidFill>
                  <a:latin typeface="微软雅黑" panose="020B0503020204020204" pitchFamily="34" charset="-122"/>
                  <a:ea typeface="微软雅黑" panose="020B0503020204020204" pitchFamily="34" charset="-122"/>
                </a:rPr>
                <a:t>明文</a:t>
              </a:r>
              <a:endParaRPr lang="zh-CN" altLang="en-US" sz="1600">
                <a:solidFill>
                  <a:schemeClr val="bg1"/>
                </a:solidFill>
                <a:latin typeface="微软雅黑" panose="020B0503020204020204" pitchFamily="34" charset="-122"/>
                <a:ea typeface="微软雅黑" panose="020B0503020204020204" pitchFamily="34" charset="-122"/>
              </a:endParaRPr>
            </a:p>
          </p:txBody>
        </p:sp>
      </p:grpSp>
      <p:sp>
        <p:nvSpPr>
          <p:cNvPr id="2" name="矩形 1"/>
          <p:cNvSpPr/>
          <p:nvPr/>
        </p:nvSpPr>
        <p:spPr>
          <a:xfrm>
            <a:off x="2757805" y="1576705"/>
            <a:ext cx="3130497" cy="428625"/>
          </a:xfrm>
          <a:prstGeom prst="rect">
            <a:avLst/>
          </a:prstGeom>
        </p:spPr>
        <p:txBody>
          <a:bodyPr wrap="square" lIns="91431" tIns="45716" rIns="91431" bIns="45716">
            <a:spAutoFit/>
          </a:bodyPr>
          <a:lstStyle/>
          <a:p>
            <a:r>
              <a:rPr lang="zh-CN" altLang="en-US" sz="2200" b="1" dirty="0">
                <a:solidFill>
                  <a:schemeClr val="tx1">
                    <a:lumMod val="65000"/>
                    <a:lumOff val="35000"/>
                  </a:schemeClr>
                </a:solidFill>
                <a:latin typeface="微软雅黑" panose="020B0503020204020204" pitchFamily="34" charset="-122"/>
                <a:ea typeface="微软雅黑" panose="020B0503020204020204" pitchFamily="34" charset="-122"/>
              </a:rPr>
              <a:t>企业老板或高管</a:t>
            </a:r>
            <a:endParaRPr lang="zh-CN" altLang="en-US" sz="22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3" name="矩形 47"/>
          <p:cNvSpPr>
            <a:spLocks noChangeArrowheads="1"/>
          </p:cNvSpPr>
          <p:nvPr/>
        </p:nvSpPr>
        <p:spPr bwMode="auto">
          <a:xfrm>
            <a:off x="2759075" y="2005330"/>
            <a:ext cx="2731135" cy="563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10000"/>
              </a:lnSpc>
              <a:spcBef>
                <a:spcPct val="0"/>
              </a:spcBef>
              <a:buNone/>
            </a:pPr>
            <a:r>
              <a:rPr lang="zh-CN" altLang="en-US" sz="1400" dirty="0">
                <a:solidFill>
                  <a:schemeClr val="tx1">
                    <a:lumMod val="65000"/>
                    <a:lumOff val="35000"/>
                  </a:schemeClr>
                </a:solidFill>
                <a:sym typeface="微软雅黑" panose="020B0503020204020204" pitchFamily="34" charset="-122"/>
              </a:rPr>
              <a:t>自由打开、查看、编辑加密文档，明文外发以免客户无法查看。</a:t>
            </a:r>
            <a:endParaRPr lang="zh-CN" altLang="en-US" sz="1400" dirty="0">
              <a:solidFill>
                <a:schemeClr val="tx1">
                  <a:lumMod val="65000"/>
                  <a:lumOff val="35000"/>
                </a:schemeClr>
              </a:solidFill>
              <a:sym typeface="微软雅黑" panose="020B0503020204020204" pitchFamily="34" charset="-122"/>
            </a:endParaRPr>
          </a:p>
        </p:txBody>
      </p:sp>
      <p:sp>
        <p:nvSpPr>
          <p:cNvPr id="4" name="Oval 22"/>
          <p:cNvSpPr/>
          <p:nvPr/>
        </p:nvSpPr>
        <p:spPr>
          <a:xfrm>
            <a:off x="1610257" y="1502945"/>
            <a:ext cx="933656" cy="933652"/>
          </a:xfrm>
          <a:prstGeom prst="ellipse">
            <a:avLst/>
          </a:prstGeom>
          <a:solidFill>
            <a:schemeClr val="tx1">
              <a:lumMod val="85000"/>
              <a:lumOff val="1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35" b="1" dirty="0">
              <a:solidFill>
                <a:schemeClr val="tx2">
                  <a:lumMod val="75000"/>
                </a:schemeClr>
              </a:solidFill>
              <a:latin typeface="FontAwesome" pitchFamily="2" charset="0"/>
            </a:endParaRPr>
          </a:p>
        </p:txBody>
      </p:sp>
      <p:sp>
        <p:nvSpPr>
          <p:cNvPr id="7" name="TextBox 149"/>
          <p:cNvSpPr txBox="1"/>
          <p:nvPr/>
        </p:nvSpPr>
        <p:spPr>
          <a:xfrm>
            <a:off x="1579246" y="1803311"/>
            <a:ext cx="995680" cy="337185"/>
          </a:xfrm>
          <a:prstGeom prst="rect">
            <a:avLst/>
          </a:prstGeom>
          <a:noFill/>
        </p:spPr>
        <p:txBody>
          <a:bodyPr wrap="none" rtlCol="0">
            <a:spAutoFit/>
          </a:bodyPr>
          <a:lstStyle>
            <a:defPPr>
              <a:defRPr lang="zh-CN"/>
            </a:defPPr>
            <a:lvl1pPr algn="r">
              <a:defRPr sz="1400">
                <a:solidFill>
                  <a:schemeClr val="bg1">
                    <a:lumMod val="65000"/>
                  </a:schemeClr>
                </a:solidFill>
                <a:latin typeface="Arial Black" panose="020B0A04020102020204" pitchFamily="34" charset="0"/>
              </a:defRPr>
            </a:lvl1pPr>
          </a:lstStyle>
          <a:p>
            <a:pPr algn="ctr"/>
            <a:r>
              <a:rPr lang="zh-CN" sz="1600" dirty="0">
                <a:solidFill>
                  <a:schemeClr val="bg1">
                    <a:lumMod val="95000"/>
                  </a:schemeClr>
                </a:solidFill>
              </a:rPr>
              <a:t>企业高管</a:t>
            </a:r>
            <a:endParaRPr lang="zh-CN" sz="1600" dirty="0">
              <a:solidFill>
                <a:schemeClr val="bg1">
                  <a:lumMod val="95000"/>
                </a:schemeClr>
              </a:solidFill>
            </a:endParaRPr>
          </a:p>
        </p:txBody>
      </p:sp>
      <p:grpSp>
        <p:nvGrpSpPr>
          <p:cNvPr id="9" name="组合 8"/>
          <p:cNvGrpSpPr/>
          <p:nvPr/>
        </p:nvGrpSpPr>
        <p:grpSpPr bwMode="auto">
          <a:xfrm>
            <a:off x="4787877" y="4300165"/>
            <a:ext cx="652463" cy="871537"/>
            <a:chOff x="3214678" y="3533935"/>
            <a:chExt cx="652825" cy="870806"/>
          </a:xfrm>
        </p:grpSpPr>
        <p:pic>
          <p:nvPicPr>
            <p:cNvPr id="10" name="Picture 2" descr="E:\市场部文档\产品图片\400个常用ppt图标_ppt宝藏_www.pptbz\400个常用ppt图标_ppt宝藏_www.pptbz\400个常用ppt图标(25)_ppt宝藏_www.pptbz.com.pn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214678" y="3533935"/>
              <a:ext cx="612000" cy="61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33"/>
            <p:cNvSpPr txBox="1">
              <a:spLocks noChangeArrowheads="1"/>
            </p:cNvSpPr>
            <p:nvPr/>
          </p:nvSpPr>
          <p:spPr bwMode="auto">
            <a:xfrm>
              <a:off x="3272468" y="4066187"/>
              <a:ext cx="59503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itchFamily="2" charset="-122"/>
                </a:defRPr>
              </a:lvl1pPr>
              <a:lvl2pPr marL="742950" indent="-285750" eaLnBrk="0" hangingPunct="0">
                <a:defRPr>
                  <a:solidFill>
                    <a:schemeClr val="tx1"/>
                  </a:solidFill>
                  <a:latin typeface="Calibri" panose="020F0502020204030204" pitchFamily="34" charset="0"/>
                  <a:ea typeface="宋体" pitchFamily="2" charset="-122"/>
                </a:defRPr>
              </a:lvl2pPr>
              <a:lvl3pPr marL="1143000" indent="-228600" eaLnBrk="0" hangingPunct="0">
                <a:defRPr>
                  <a:solidFill>
                    <a:schemeClr val="tx1"/>
                  </a:solidFill>
                  <a:latin typeface="Calibri" panose="020F0502020204030204" pitchFamily="34" charset="0"/>
                  <a:ea typeface="宋体" pitchFamily="2" charset="-122"/>
                </a:defRPr>
              </a:lvl3pPr>
              <a:lvl4pPr marL="1600200" indent="-228600" eaLnBrk="0" hangingPunct="0">
                <a:defRPr>
                  <a:solidFill>
                    <a:schemeClr val="tx1"/>
                  </a:solidFill>
                  <a:latin typeface="Calibri" panose="020F0502020204030204" pitchFamily="34" charset="0"/>
                  <a:ea typeface="宋体" pitchFamily="2" charset="-122"/>
                </a:defRPr>
              </a:lvl4pPr>
              <a:lvl5pPr marL="2057400" indent="-228600" eaLnBrk="0" hangingPunct="0">
                <a:defRPr>
                  <a:solidFill>
                    <a:schemeClr val="tx1"/>
                  </a:solidFill>
                  <a:latin typeface="Calibri" panose="020F0502020204030204" pitchFamily="34" charset="0"/>
                  <a:ea typeface="宋体"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9pPr>
            </a:lstStyle>
            <a:p>
              <a:pPr eaLnBrk="1" hangingPunct="1"/>
              <a:r>
                <a:rPr lang="zh-CN" altLang="en-US" sz="1600">
                  <a:solidFill>
                    <a:schemeClr val="bg1"/>
                  </a:solidFill>
                  <a:latin typeface="微软雅黑" panose="020B0503020204020204" pitchFamily="34" charset="-122"/>
                  <a:ea typeface="微软雅黑" panose="020B0503020204020204" pitchFamily="34" charset="-122"/>
                </a:rPr>
                <a:t>明文</a:t>
              </a:r>
              <a:endParaRPr lang="zh-CN" altLang="en-US" sz="1600">
                <a:solidFill>
                  <a:schemeClr val="bg1"/>
                </a:solidFill>
                <a:latin typeface="微软雅黑" panose="020B0503020204020204" pitchFamily="34" charset="-122"/>
                <a:ea typeface="微软雅黑" panose="020B0503020204020204" pitchFamily="34" charset="-122"/>
              </a:endParaRPr>
            </a:p>
          </p:txBody>
        </p:sp>
      </p:grpSp>
      <p:pic>
        <p:nvPicPr>
          <p:cNvPr id="14" name="图片 13" descr="销掌门-透明背景-logo"/>
          <p:cNvPicPr>
            <a:picLocks noChangeAspect="1"/>
          </p:cNvPicPr>
          <p:nvPr/>
        </p:nvPicPr>
        <p:blipFill>
          <a:blip r:embed="rId3" cstate="print"/>
          <a:stretch>
            <a:fillRect/>
          </a:stretch>
        </p:blipFill>
        <p:spPr>
          <a:xfrm>
            <a:off x="10789920" y="167005"/>
            <a:ext cx="1132205" cy="829310"/>
          </a:xfrm>
          <a:prstGeom prst="rect">
            <a:avLst/>
          </a:prstGeom>
        </p:spPr>
      </p:pic>
    </p:spTree>
  </p:cSld>
  <p:clrMapOvr>
    <a:masterClrMapping/>
  </p:clrMapOvr>
  <p:transition spd="slow" advClick="0" advTm="0">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2"/>
                                        </p:tgtEl>
                                        <p:attrNameLst>
                                          <p:attrName>style.visibility</p:attrName>
                                        </p:attrNameLst>
                                      </p:cBhvr>
                                      <p:to>
                                        <p:strVal val="visible"/>
                                      </p:to>
                                    </p:set>
                                    <p:animEffect transition="in" filter="wipe(left)">
                                      <p:cBhvr>
                                        <p:cTn id="7" dur="500"/>
                                        <p:tgtEl>
                                          <p:spTgt spid="10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03"/>
                                        </p:tgtEl>
                                        <p:attrNameLst>
                                          <p:attrName>style.visibility</p:attrName>
                                        </p:attrNameLst>
                                      </p:cBhvr>
                                      <p:to>
                                        <p:strVal val="visible"/>
                                      </p:to>
                                    </p:set>
                                    <p:animEffect transition="in" filter="wipe(left)">
                                      <p:cBhvr>
                                        <p:cTn id="11" dur="500"/>
                                        <p:tgtEl>
                                          <p:spTgt spid="103"/>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childTnLst>
                                </p:cTn>
                              </p:par>
                            </p:childTnLst>
                          </p:cTn>
                        </p:par>
                        <p:par>
                          <p:cTn id="18" fill="hold">
                            <p:stCondLst>
                              <p:cond delay="0"/>
                            </p:stCondLst>
                            <p:childTnLst>
                              <p:par>
                                <p:cTn id="19" presetID="23" presetClass="entr" presetSubtype="16" fill="hold" grpId="0" nodeType="after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500" fill="hold"/>
                                        <p:tgtEl>
                                          <p:spTgt spid="4"/>
                                        </p:tgtEl>
                                        <p:attrNameLst>
                                          <p:attrName>ppt_w</p:attrName>
                                        </p:attrNameLst>
                                      </p:cBhvr>
                                      <p:tavLst>
                                        <p:tav tm="0">
                                          <p:val>
                                            <p:fltVal val="0"/>
                                          </p:val>
                                        </p:tav>
                                        <p:tav tm="100000">
                                          <p:val>
                                            <p:strVal val="#ppt_w"/>
                                          </p:val>
                                        </p:tav>
                                      </p:tavLst>
                                    </p:anim>
                                    <p:anim calcmode="lin" valueType="num">
                                      <p:cBhvr>
                                        <p:cTn id="22" dur="500" fill="hold"/>
                                        <p:tgtEl>
                                          <p:spTgt spid="4"/>
                                        </p:tgtEl>
                                        <p:attrNameLst>
                                          <p:attrName>ppt_h</p:attrName>
                                        </p:attrNameLst>
                                      </p:cBhvr>
                                      <p:tavLst>
                                        <p:tav tm="0">
                                          <p:val>
                                            <p:fltVal val="0"/>
                                          </p:val>
                                        </p:tav>
                                        <p:tav tm="100000">
                                          <p:val>
                                            <p:strVal val="#ppt_h"/>
                                          </p:val>
                                        </p:tav>
                                      </p:tavLst>
                                    </p:anim>
                                  </p:childTnLst>
                                </p:cTn>
                              </p:par>
                              <p:par>
                                <p:cTn id="23" presetID="23" presetClass="entr" presetSubtype="16"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p:cTn id="25" dur="500" fill="hold"/>
                                        <p:tgtEl>
                                          <p:spTgt spid="7"/>
                                        </p:tgtEl>
                                        <p:attrNameLst>
                                          <p:attrName>ppt_w</p:attrName>
                                        </p:attrNameLst>
                                      </p:cBhvr>
                                      <p:tavLst>
                                        <p:tav tm="0">
                                          <p:val>
                                            <p:fltVal val="0"/>
                                          </p:val>
                                        </p:tav>
                                        <p:tav tm="100000">
                                          <p:val>
                                            <p:strVal val="#ppt_w"/>
                                          </p:val>
                                        </p:tav>
                                      </p:tavLst>
                                    </p:anim>
                                    <p:anim calcmode="lin" valueType="num">
                                      <p:cBhvr>
                                        <p:cTn id="26" dur="500" fill="hold"/>
                                        <p:tgtEl>
                                          <p:spTgt spid="7"/>
                                        </p:tgtEl>
                                        <p:attrNameLst>
                                          <p:attrName>ppt_h</p:attrName>
                                        </p:attrNameLst>
                                      </p:cBhvr>
                                      <p:tavLst>
                                        <p:tav tm="0">
                                          <p:val>
                                            <p:fltVal val="0"/>
                                          </p:val>
                                        </p:tav>
                                        <p:tav tm="100000">
                                          <p:val>
                                            <p:strVal val="#ppt_h"/>
                                          </p:val>
                                        </p:tav>
                                      </p:tavLst>
                                    </p:anim>
                                  </p:childTnLst>
                                </p:cTn>
                              </p:par>
                            </p:childTnLst>
                          </p:cTn>
                        </p:par>
                        <p:par>
                          <p:cTn id="27" fill="hold">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51"/>
                                        </p:tgtEl>
                                        <p:attrNameLst>
                                          <p:attrName>style.visibility</p:attrName>
                                        </p:attrNameLst>
                                      </p:cBhvr>
                                      <p:to>
                                        <p:strVal val="visible"/>
                                      </p:to>
                                    </p:set>
                                    <p:animEffect transition="in" filter="wipe(left)">
                                      <p:cBhvr>
                                        <p:cTn id="30" dur="500"/>
                                        <p:tgtEl>
                                          <p:spTgt spid="51"/>
                                        </p:tgtEl>
                                      </p:cBhvr>
                                    </p:animEffect>
                                  </p:childTnLst>
                                </p:cTn>
                              </p:par>
                              <p:par>
                                <p:cTn id="31" presetID="22" presetClass="entr" presetSubtype="8" fill="hold" nodeType="with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wipe(left)">
                                      <p:cBhvr>
                                        <p:cTn id="33" dur="500"/>
                                        <p:tgtEl>
                                          <p:spTgt spid="26"/>
                                        </p:tgtEl>
                                      </p:cBhvr>
                                    </p:animEffect>
                                  </p:childTnLst>
                                </p:cTn>
                              </p:par>
                              <p:par>
                                <p:cTn id="34" presetID="22" presetClass="entr" presetSubtype="8" fill="hold" nodeType="withEffect">
                                  <p:stCondLst>
                                    <p:cond delay="0"/>
                                  </p:stCondLst>
                                  <p:childTnLst>
                                    <p:set>
                                      <p:cBhvr>
                                        <p:cTn id="35" dur="1" fill="hold">
                                          <p:stCondLst>
                                            <p:cond delay="0"/>
                                          </p:stCondLst>
                                        </p:cTn>
                                        <p:tgtEl>
                                          <p:spTgt spid="30"/>
                                        </p:tgtEl>
                                        <p:attrNameLst>
                                          <p:attrName>style.visibility</p:attrName>
                                        </p:attrNameLst>
                                      </p:cBhvr>
                                      <p:to>
                                        <p:strVal val="visible"/>
                                      </p:to>
                                    </p:set>
                                    <p:animEffect transition="in" filter="wipe(left)">
                                      <p:cBhvr>
                                        <p:cTn id="36" dur="500"/>
                                        <p:tgtEl>
                                          <p:spTgt spid="30"/>
                                        </p:tgtEl>
                                      </p:cBhvr>
                                    </p:animEffect>
                                  </p:childTnLst>
                                </p:cTn>
                              </p:par>
                              <p:par>
                                <p:cTn id="37" presetID="22" presetClass="entr" presetSubtype="8" fill="hold" nodeType="with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wipe(left)">
                                      <p:cBhvr>
                                        <p:cTn id="39" dur="500"/>
                                        <p:tgtEl>
                                          <p:spTgt spid="9"/>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35"/>
                                        </p:tgtEl>
                                        <p:attrNameLst>
                                          <p:attrName>style.visibility</p:attrName>
                                        </p:attrNameLst>
                                      </p:cBhvr>
                                      <p:to>
                                        <p:strVal val="visible"/>
                                      </p:to>
                                    </p:set>
                                    <p:animEffect transition="in" filter="wipe(left)">
                                      <p:cBhvr>
                                        <p:cTn id="42" dur="500"/>
                                        <p:tgtEl>
                                          <p:spTgt spid="35"/>
                                        </p:tgtEl>
                                      </p:cBhvr>
                                    </p:animEffect>
                                  </p:childTnLst>
                                </p:cTn>
                              </p:par>
                              <p:par>
                                <p:cTn id="43" presetID="22" presetClass="entr" presetSubtype="8" fill="hold" nodeType="withEffect">
                                  <p:stCondLst>
                                    <p:cond delay="0"/>
                                  </p:stCondLst>
                                  <p:childTnLst>
                                    <p:set>
                                      <p:cBhvr>
                                        <p:cTn id="44" dur="1" fill="hold">
                                          <p:stCondLst>
                                            <p:cond delay="0"/>
                                          </p:stCondLst>
                                        </p:cTn>
                                        <p:tgtEl>
                                          <p:spTgt spid="31"/>
                                        </p:tgtEl>
                                        <p:attrNameLst>
                                          <p:attrName>style.visibility</p:attrName>
                                        </p:attrNameLst>
                                      </p:cBhvr>
                                      <p:to>
                                        <p:strVal val="visible"/>
                                      </p:to>
                                    </p:set>
                                    <p:animEffect transition="in" filter="wipe(left)">
                                      <p:cBhvr>
                                        <p:cTn id="45" dur="500"/>
                                        <p:tgtEl>
                                          <p:spTgt spid="31"/>
                                        </p:tgtEl>
                                      </p:cBhvr>
                                    </p:animEffect>
                                  </p:childTnLst>
                                </p:cTn>
                              </p:par>
                              <p:par>
                                <p:cTn id="46" presetID="1" presetClass="entr" presetSubtype="0" fill="hold" nodeType="withEffect">
                                  <p:stCondLst>
                                    <p:cond delay="0"/>
                                  </p:stCondLst>
                                  <p:childTnLst>
                                    <p:set>
                                      <p:cBhvr>
                                        <p:cTn id="47" dur="1" fill="hold">
                                          <p:stCondLst>
                                            <p:cond delay="0"/>
                                          </p:stCondLst>
                                        </p:cTn>
                                        <p:tgtEl>
                                          <p:spTgt spid="53"/>
                                        </p:tgtEl>
                                        <p:attrNameLst>
                                          <p:attrName>style.visibility</p:attrName>
                                        </p:attrNameLst>
                                      </p:cBhvr>
                                      <p:to>
                                        <p:strVal val="visible"/>
                                      </p:to>
                                    </p:set>
                                  </p:childTnLst>
                                </p:cTn>
                              </p:par>
                              <p:par>
                                <p:cTn id="48" presetID="22" presetClass="entr" presetSubtype="8" fill="hold" nodeType="withEffect">
                                  <p:stCondLst>
                                    <p:cond delay="0"/>
                                  </p:stCondLst>
                                  <p:childTnLst>
                                    <p:set>
                                      <p:cBhvr>
                                        <p:cTn id="49" dur="1" fill="hold">
                                          <p:stCondLst>
                                            <p:cond delay="0"/>
                                          </p:stCondLst>
                                        </p:cTn>
                                        <p:tgtEl>
                                          <p:spTgt spid="42"/>
                                        </p:tgtEl>
                                        <p:attrNameLst>
                                          <p:attrName>style.visibility</p:attrName>
                                        </p:attrNameLst>
                                      </p:cBhvr>
                                      <p:to>
                                        <p:strVal val="visible"/>
                                      </p:to>
                                    </p:set>
                                    <p:animEffect transition="in" filter="wipe(left)">
                                      <p:cBhvr>
                                        <p:cTn id="50" dur="500"/>
                                        <p:tgtEl>
                                          <p:spTgt spid="42"/>
                                        </p:tgtEl>
                                      </p:cBhvr>
                                    </p:animEffect>
                                  </p:childTnLst>
                                </p:cTn>
                              </p:par>
                              <p:par>
                                <p:cTn id="51" presetID="22" presetClass="entr" presetSubtype="8" fill="hold" nodeType="withEffect">
                                  <p:stCondLst>
                                    <p:cond delay="0"/>
                                  </p:stCondLst>
                                  <p:childTnLst>
                                    <p:set>
                                      <p:cBhvr>
                                        <p:cTn id="52" dur="1" fill="hold">
                                          <p:stCondLst>
                                            <p:cond delay="0"/>
                                          </p:stCondLst>
                                        </p:cTn>
                                        <p:tgtEl>
                                          <p:spTgt spid="36"/>
                                        </p:tgtEl>
                                        <p:attrNameLst>
                                          <p:attrName>style.visibility</p:attrName>
                                        </p:attrNameLst>
                                      </p:cBhvr>
                                      <p:to>
                                        <p:strVal val="visible"/>
                                      </p:to>
                                    </p:set>
                                    <p:animEffect transition="in" filter="wipe(left)">
                                      <p:cBhvr>
                                        <p:cTn id="53" dur="500"/>
                                        <p:tgtEl>
                                          <p:spTgt spid="36"/>
                                        </p:tgtEl>
                                      </p:cBhvr>
                                    </p:animEffect>
                                  </p:childTnLst>
                                </p:cTn>
                              </p:par>
                              <p:par>
                                <p:cTn id="54" presetID="22" presetClass="entr" presetSubtype="8" fill="hold" grpId="0" nodeType="withEffect">
                                  <p:stCondLst>
                                    <p:cond delay="0"/>
                                  </p:stCondLst>
                                  <p:childTnLst>
                                    <p:set>
                                      <p:cBhvr>
                                        <p:cTn id="55" dur="1" fill="hold">
                                          <p:stCondLst>
                                            <p:cond delay="0"/>
                                          </p:stCondLst>
                                        </p:cTn>
                                        <p:tgtEl>
                                          <p:spTgt spid="41"/>
                                        </p:tgtEl>
                                        <p:attrNameLst>
                                          <p:attrName>style.visibility</p:attrName>
                                        </p:attrNameLst>
                                      </p:cBhvr>
                                      <p:to>
                                        <p:strVal val="visible"/>
                                      </p:to>
                                    </p:set>
                                    <p:animEffect transition="in" filter="wipe(left)">
                                      <p:cBhvr>
                                        <p:cTn id="56" dur="500"/>
                                        <p:tgtEl>
                                          <p:spTgt spid="41"/>
                                        </p:tgtEl>
                                      </p:cBhvr>
                                    </p:animEffect>
                                  </p:childTnLst>
                                </p:cTn>
                              </p:par>
                            </p:childTnLst>
                          </p:cTn>
                        </p:par>
                      </p:childTnLst>
                    </p:cTn>
                  </p:par>
                  <p:par>
                    <p:cTn id="57" fill="hold">
                      <p:stCondLst>
                        <p:cond delay="indefinite"/>
                      </p:stCondLst>
                      <p:childTnLst>
                        <p:par>
                          <p:cTn id="58" fill="hold">
                            <p:stCondLst>
                              <p:cond delay="0"/>
                            </p:stCondLst>
                            <p:childTnLst>
                              <p:par>
                                <p:cTn id="59" presetID="2" presetClass="entr" presetSubtype="2" fill="hold" nodeType="clickEffect">
                                  <p:stCondLst>
                                    <p:cond delay="0"/>
                                  </p:stCondLst>
                                  <p:childTnLst>
                                    <p:set>
                                      <p:cBhvr>
                                        <p:cTn id="60" dur="1" fill="hold">
                                          <p:stCondLst>
                                            <p:cond delay="0"/>
                                          </p:stCondLst>
                                        </p:cTn>
                                        <p:tgtEl>
                                          <p:spTgt spid="22"/>
                                        </p:tgtEl>
                                        <p:attrNameLst>
                                          <p:attrName>style.visibility</p:attrName>
                                        </p:attrNameLst>
                                      </p:cBhvr>
                                      <p:to>
                                        <p:strVal val="visible"/>
                                      </p:to>
                                    </p:set>
                                    <p:anim calcmode="lin" valueType="num">
                                      <p:cBhvr additive="base">
                                        <p:cTn id="61" dur="500" fill="hold"/>
                                        <p:tgtEl>
                                          <p:spTgt spid="22"/>
                                        </p:tgtEl>
                                        <p:attrNameLst>
                                          <p:attrName>ppt_x</p:attrName>
                                        </p:attrNameLst>
                                      </p:cBhvr>
                                      <p:tavLst>
                                        <p:tav tm="0">
                                          <p:val>
                                            <p:strVal val="1+#ppt_w/2"/>
                                          </p:val>
                                        </p:tav>
                                        <p:tav tm="100000">
                                          <p:val>
                                            <p:strVal val="#ppt_x"/>
                                          </p:val>
                                        </p:tav>
                                      </p:tavLst>
                                    </p:anim>
                                    <p:anim calcmode="lin" valueType="num">
                                      <p:cBhvr additive="base">
                                        <p:cTn id="62" dur="500" fill="hold"/>
                                        <p:tgtEl>
                                          <p:spTgt spid="22"/>
                                        </p:tgtEl>
                                        <p:attrNameLst>
                                          <p:attrName>ppt_y</p:attrName>
                                        </p:attrNameLst>
                                      </p:cBhvr>
                                      <p:tavLst>
                                        <p:tav tm="0">
                                          <p:val>
                                            <p:strVal val="#ppt_y"/>
                                          </p:val>
                                        </p:tav>
                                        <p:tav tm="100000">
                                          <p:val>
                                            <p:strVal val="#ppt_y"/>
                                          </p:val>
                                        </p:tav>
                                      </p:tavLst>
                                    </p:anim>
                                  </p:childTnLst>
                                </p:cTn>
                              </p:par>
                              <p:par>
                                <p:cTn id="63" presetID="2" presetClass="entr" presetSubtype="2" fill="hold" grpId="0" nodeType="withEffect">
                                  <p:stCondLst>
                                    <p:cond delay="0"/>
                                  </p:stCondLst>
                                  <p:childTnLst>
                                    <p:set>
                                      <p:cBhvr>
                                        <p:cTn id="64" dur="1" fill="hold">
                                          <p:stCondLst>
                                            <p:cond delay="0"/>
                                          </p:stCondLst>
                                        </p:cTn>
                                        <p:tgtEl>
                                          <p:spTgt spid="8"/>
                                        </p:tgtEl>
                                        <p:attrNameLst>
                                          <p:attrName>style.visibility</p:attrName>
                                        </p:attrNameLst>
                                      </p:cBhvr>
                                      <p:to>
                                        <p:strVal val="visible"/>
                                      </p:to>
                                    </p:set>
                                    <p:anim calcmode="lin" valueType="num">
                                      <p:cBhvr additive="base">
                                        <p:cTn id="65" dur="500" fill="hold"/>
                                        <p:tgtEl>
                                          <p:spTgt spid="8"/>
                                        </p:tgtEl>
                                        <p:attrNameLst>
                                          <p:attrName>ppt_x</p:attrName>
                                        </p:attrNameLst>
                                      </p:cBhvr>
                                      <p:tavLst>
                                        <p:tav tm="0">
                                          <p:val>
                                            <p:strVal val="1+#ppt_w/2"/>
                                          </p:val>
                                        </p:tav>
                                        <p:tav tm="100000">
                                          <p:val>
                                            <p:strVal val="#ppt_x"/>
                                          </p:val>
                                        </p:tav>
                                      </p:tavLst>
                                    </p:anim>
                                    <p:anim calcmode="lin" valueType="num">
                                      <p:cBhvr additive="base">
                                        <p:cTn id="66" dur="500" fill="hold"/>
                                        <p:tgtEl>
                                          <p:spTgt spid="8"/>
                                        </p:tgtEl>
                                        <p:attrNameLst>
                                          <p:attrName>ppt_y</p:attrName>
                                        </p:attrNameLst>
                                      </p:cBhvr>
                                      <p:tavLst>
                                        <p:tav tm="0">
                                          <p:val>
                                            <p:strVal val="#ppt_y"/>
                                          </p:val>
                                        </p:tav>
                                        <p:tav tm="100000">
                                          <p:val>
                                            <p:strVal val="#ppt_y"/>
                                          </p:val>
                                        </p:tav>
                                      </p:tavLst>
                                    </p:anim>
                                  </p:childTnLst>
                                </p:cTn>
                              </p:par>
                              <p:par>
                                <p:cTn id="67" presetID="2" presetClass="entr" presetSubtype="2" fill="hold" grpId="0" nodeType="withEffect">
                                  <p:stCondLst>
                                    <p:cond delay="0"/>
                                  </p:stCondLst>
                                  <p:childTnLst>
                                    <p:set>
                                      <p:cBhvr>
                                        <p:cTn id="68" dur="1" fill="hold">
                                          <p:stCondLst>
                                            <p:cond delay="0"/>
                                          </p:stCondLst>
                                        </p:cTn>
                                        <p:tgtEl>
                                          <p:spTgt spid="12"/>
                                        </p:tgtEl>
                                        <p:attrNameLst>
                                          <p:attrName>style.visibility</p:attrName>
                                        </p:attrNameLst>
                                      </p:cBhvr>
                                      <p:to>
                                        <p:strVal val="visible"/>
                                      </p:to>
                                    </p:set>
                                    <p:anim calcmode="lin" valueType="num">
                                      <p:cBhvr additive="base">
                                        <p:cTn id="69" dur="500" fill="hold"/>
                                        <p:tgtEl>
                                          <p:spTgt spid="12"/>
                                        </p:tgtEl>
                                        <p:attrNameLst>
                                          <p:attrName>ppt_x</p:attrName>
                                        </p:attrNameLst>
                                      </p:cBhvr>
                                      <p:tavLst>
                                        <p:tav tm="0">
                                          <p:val>
                                            <p:strVal val="1+#ppt_w/2"/>
                                          </p:val>
                                        </p:tav>
                                        <p:tav tm="100000">
                                          <p:val>
                                            <p:strVal val="#ppt_x"/>
                                          </p:val>
                                        </p:tav>
                                      </p:tavLst>
                                    </p:anim>
                                    <p:anim calcmode="lin" valueType="num">
                                      <p:cBhvr additive="base">
                                        <p:cTn id="70" dur="500" fill="hold"/>
                                        <p:tgtEl>
                                          <p:spTgt spid="12"/>
                                        </p:tgtEl>
                                        <p:attrNameLst>
                                          <p:attrName>ppt_y</p:attrName>
                                        </p:attrNameLst>
                                      </p:cBhvr>
                                      <p:tavLst>
                                        <p:tav tm="0">
                                          <p:val>
                                            <p:strVal val="#ppt_y"/>
                                          </p:val>
                                        </p:tav>
                                        <p:tav tm="100000">
                                          <p:val>
                                            <p:strVal val="#ppt_y"/>
                                          </p:val>
                                        </p:tav>
                                      </p:tavLst>
                                    </p:anim>
                                  </p:childTnLst>
                                </p:cTn>
                              </p:par>
                              <p:par>
                                <p:cTn id="71" presetID="2" presetClass="entr" presetSubtype="2" fill="hold" nodeType="withEffect">
                                  <p:stCondLst>
                                    <p:cond delay="0"/>
                                  </p:stCondLst>
                                  <p:childTnLst>
                                    <p:set>
                                      <p:cBhvr>
                                        <p:cTn id="72" dur="1" fill="hold">
                                          <p:stCondLst>
                                            <p:cond delay="0"/>
                                          </p:stCondLst>
                                        </p:cTn>
                                        <p:tgtEl>
                                          <p:spTgt spid="22"/>
                                        </p:tgtEl>
                                        <p:attrNameLst>
                                          <p:attrName>style.visibility</p:attrName>
                                        </p:attrNameLst>
                                      </p:cBhvr>
                                      <p:to>
                                        <p:strVal val="visible"/>
                                      </p:to>
                                    </p:set>
                                    <p:anim calcmode="lin" valueType="num">
                                      <p:cBhvr additive="base">
                                        <p:cTn id="73" dur="500" fill="hold"/>
                                        <p:tgtEl>
                                          <p:spTgt spid="22"/>
                                        </p:tgtEl>
                                        <p:attrNameLst>
                                          <p:attrName>ppt_x</p:attrName>
                                        </p:attrNameLst>
                                      </p:cBhvr>
                                      <p:tavLst>
                                        <p:tav tm="0">
                                          <p:val>
                                            <p:strVal val="1+#ppt_w/2"/>
                                          </p:val>
                                        </p:tav>
                                        <p:tav tm="100000">
                                          <p:val>
                                            <p:strVal val="#ppt_x"/>
                                          </p:val>
                                        </p:tav>
                                      </p:tavLst>
                                    </p:anim>
                                    <p:anim calcmode="lin" valueType="num">
                                      <p:cBhvr additive="base">
                                        <p:cTn id="74" dur="500" fill="hold"/>
                                        <p:tgtEl>
                                          <p:spTgt spid="22"/>
                                        </p:tgtEl>
                                        <p:attrNameLst>
                                          <p:attrName>ppt_y</p:attrName>
                                        </p:attrNameLst>
                                      </p:cBhvr>
                                      <p:tavLst>
                                        <p:tav tm="0">
                                          <p:val>
                                            <p:strVal val="#ppt_y"/>
                                          </p:val>
                                        </p:tav>
                                        <p:tav tm="100000">
                                          <p:val>
                                            <p:strVal val="#ppt_y"/>
                                          </p:val>
                                        </p:tav>
                                      </p:tavLst>
                                    </p:anim>
                                  </p:childTnLst>
                                </p:cTn>
                              </p:par>
                              <p:par>
                                <p:cTn id="75" presetID="2" presetClass="entr" presetSubtype="2" fill="hold" nodeType="withEffect">
                                  <p:stCondLst>
                                    <p:cond delay="0"/>
                                  </p:stCondLst>
                                  <p:childTnLst>
                                    <p:set>
                                      <p:cBhvr>
                                        <p:cTn id="76" dur="1" fill="hold">
                                          <p:stCondLst>
                                            <p:cond delay="0"/>
                                          </p:stCondLst>
                                        </p:cTn>
                                        <p:tgtEl>
                                          <p:spTgt spid="13"/>
                                        </p:tgtEl>
                                        <p:attrNameLst>
                                          <p:attrName>style.visibility</p:attrName>
                                        </p:attrNameLst>
                                      </p:cBhvr>
                                      <p:to>
                                        <p:strVal val="visible"/>
                                      </p:to>
                                    </p:set>
                                    <p:anim calcmode="lin" valueType="num">
                                      <p:cBhvr additive="base">
                                        <p:cTn id="77" dur="500" fill="hold"/>
                                        <p:tgtEl>
                                          <p:spTgt spid="13"/>
                                        </p:tgtEl>
                                        <p:attrNameLst>
                                          <p:attrName>ppt_x</p:attrName>
                                        </p:attrNameLst>
                                      </p:cBhvr>
                                      <p:tavLst>
                                        <p:tav tm="0">
                                          <p:val>
                                            <p:strVal val="1+#ppt_w/2"/>
                                          </p:val>
                                        </p:tav>
                                        <p:tav tm="100000">
                                          <p:val>
                                            <p:strVal val="#ppt_x"/>
                                          </p:val>
                                        </p:tav>
                                      </p:tavLst>
                                    </p:anim>
                                    <p:anim calcmode="lin" valueType="num">
                                      <p:cBhvr additive="base">
                                        <p:cTn id="78"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2" presetClass="entr" presetSubtype="2" fill="hold" nodeType="clickEffect">
                                  <p:stCondLst>
                                    <p:cond delay="0"/>
                                  </p:stCondLst>
                                  <p:childTnLst>
                                    <p:set>
                                      <p:cBhvr>
                                        <p:cTn id="82" dur="1" fill="hold">
                                          <p:stCondLst>
                                            <p:cond delay="0"/>
                                          </p:stCondLst>
                                        </p:cTn>
                                        <p:tgtEl>
                                          <p:spTgt spid="65"/>
                                        </p:tgtEl>
                                        <p:attrNameLst>
                                          <p:attrName>style.visibility</p:attrName>
                                        </p:attrNameLst>
                                      </p:cBhvr>
                                      <p:to>
                                        <p:strVal val="visible"/>
                                      </p:to>
                                    </p:set>
                                    <p:anim calcmode="lin" valueType="num">
                                      <p:cBhvr additive="base">
                                        <p:cTn id="83" dur="500" fill="hold"/>
                                        <p:tgtEl>
                                          <p:spTgt spid="65"/>
                                        </p:tgtEl>
                                        <p:attrNameLst>
                                          <p:attrName>ppt_x</p:attrName>
                                        </p:attrNameLst>
                                      </p:cBhvr>
                                      <p:tavLst>
                                        <p:tav tm="0">
                                          <p:val>
                                            <p:strVal val="1+#ppt_w/2"/>
                                          </p:val>
                                        </p:tav>
                                        <p:tav tm="100000">
                                          <p:val>
                                            <p:strVal val="#ppt_x"/>
                                          </p:val>
                                        </p:tav>
                                      </p:tavLst>
                                    </p:anim>
                                    <p:anim calcmode="lin" valueType="num">
                                      <p:cBhvr additive="base">
                                        <p:cTn id="84" dur="500" fill="hold"/>
                                        <p:tgtEl>
                                          <p:spTgt spid="65"/>
                                        </p:tgtEl>
                                        <p:attrNameLst>
                                          <p:attrName>ppt_y</p:attrName>
                                        </p:attrNameLst>
                                      </p:cBhvr>
                                      <p:tavLst>
                                        <p:tav tm="0">
                                          <p:val>
                                            <p:strVal val="#ppt_y"/>
                                          </p:val>
                                        </p:tav>
                                        <p:tav tm="100000">
                                          <p:val>
                                            <p:strVal val="#ppt_y"/>
                                          </p:val>
                                        </p:tav>
                                      </p:tavLst>
                                    </p:anim>
                                  </p:childTnLst>
                                </p:cTn>
                              </p:par>
                              <p:par>
                                <p:cTn id="85" presetID="2" presetClass="entr" presetSubtype="2" fill="hold" grpId="0" nodeType="withEffect">
                                  <p:stCondLst>
                                    <p:cond delay="0"/>
                                  </p:stCondLst>
                                  <p:childTnLst>
                                    <p:set>
                                      <p:cBhvr>
                                        <p:cTn id="86" dur="1" fill="hold">
                                          <p:stCondLst>
                                            <p:cond delay="0"/>
                                          </p:stCondLst>
                                        </p:cTn>
                                        <p:tgtEl>
                                          <p:spTgt spid="55"/>
                                        </p:tgtEl>
                                        <p:attrNameLst>
                                          <p:attrName>style.visibility</p:attrName>
                                        </p:attrNameLst>
                                      </p:cBhvr>
                                      <p:to>
                                        <p:strVal val="visible"/>
                                      </p:to>
                                    </p:set>
                                    <p:anim calcmode="lin" valueType="num">
                                      <p:cBhvr additive="base">
                                        <p:cTn id="87" dur="500" fill="hold"/>
                                        <p:tgtEl>
                                          <p:spTgt spid="55"/>
                                        </p:tgtEl>
                                        <p:attrNameLst>
                                          <p:attrName>ppt_x</p:attrName>
                                        </p:attrNameLst>
                                      </p:cBhvr>
                                      <p:tavLst>
                                        <p:tav tm="0">
                                          <p:val>
                                            <p:strVal val="1+#ppt_w/2"/>
                                          </p:val>
                                        </p:tav>
                                        <p:tav tm="100000">
                                          <p:val>
                                            <p:strVal val="#ppt_x"/>
                                          </p:val>
                                        </p:tav>
                                      </p:tavLst>
                                    </p:anim>
                                    <p:anim calcmode="lin" valueType="num">
                                      <p:cBhvr additive="base">
                                        <p:cTn id="88" dur="500" fill="hold"/>
                                        <p:tgtEl>
                                          <p:spTgt spid="55"/>
                                        </p:tgtEl>
                                        <p:attrNameLst>
                                          <p:attrName>ppt_y</p:attrName>
                                        </p:attrNameLst>
                                      </p:cBhvr>
                                      <p:tavLst>
                                        <p:tav tm="0">
                                          <p:val>
                                            <p:strVal val="#ppt_y"/>
                                          </p:val>
                                        </p:tav>
                                        <p:tav tm="100000">
                                          <p:val>
                                            <p:strVal val="#ppt_y"/>
                                          </p:val>
                                        </p:tav>
                                      </p:tavLst>
                                    </p:anim>
                                  </p:childTnLst>
                                </p:cTn>
                              </p:par>
                              <p:par>
                                <p:cTn id="89" presetID="2" presetClass="entr" presetSubtype="2" fill="hold" grpId="0" nodeType="withEffect">
                                  <p:stCondLst>
                                    <p:cond delay="0"/>
                                  </p:stCondLst>
                                  <p:childTnLst>
                                    <p:set>
                                      <p:cBhvr>
                                        <p:cTn id="90" dur="1" fill="hold">
                                          <p:stCondLst>
                                            <p:cond delay="0"/>
                                          </p:stCondLst>
                                        </p:cTn>
                                        <p:tgtEl>
                                          <p:spTgt spid="56"/>
                                        </p:tgtEl>
                                        <p:attrNameLst>
                                          <p:attrName>style.visibility</p:attrName>
                                        </p:attrNameLst>
                                      </p:cBhvr>
                                      <p:to>
                                        <p:strVal val="visible"/>
                                      </p:to>
                                    </p:set>
                                    <p:anim calcmode="lin" valueType="num">
                                      <p:cBhvr additive="base">
                                        <p:cTn id="91" dur="500" fill="hold"/>
                                        <p:tgtEl>
                                          <p:spTgt spid="56"/>
                                        </p:tgtEl>
                                        <p:attrNameLst>
                                          <p:attrName>ppt_x</p:attrName>
                                        </p:attrNameLst>
                                      </p:cBhvr>
                                      <p:tavLst>
                                        <p:tav tm="0">
                                          <p:val>
                                            <p:strVal val="1+#ppt_w/2"/>
                                          </p:val>
                                        </p:tav>
                                        <p:tav tm="100000">
                                          <p:val>
                                            <p:strVal val="#ppt_x"/>
                                          </p:val>
                                        </p:tav>
                                      </p:tavLst>
                                    </p:anim>
                                    <p:anim calcmode="lin" valueType="num">
                                      <p:cBhvr additive="base">
                                        <p:cTn id="92" dur="500" fill="hold"/>
                                        <p:tgtEl>
                                          <p:spTgt spid="56"/>
                                        </p:tgtEl>
                                        <p:attrNameLst>
                                          <p:attrName>ppt_y</p:attrName>
                                        </p:attrNameLst>
                                      </p:cBhvr>
                                      <p:tavLst>
                                        <p:tav tm="0">
                                          <p:val>
                                            <p:strVal val="#ppt_y"/>
                                          </p:val>
                                        </p:tav>
                                        <p:tav tm="100000">
                                          <p:val>
                                            <p:strVal val="#ppt_y"/>
                                          </p:val>
                                        </p:tav>
                                      </p:tavLst>
                                    </p:anim>
                                  </p:childTnLst>
                                </p:cTn>
                              </p:par>
                              <p:par>
                                <p:cTn id="93" presetID="2" presetClass="entr" presetSubtype="2" fill="hold" nodeType="withEffect">
                                  <p:stCondLst>
                                    <p:cond delay="0"/>
                                  </p:stCondLst>
                                  <p:childTnLst>
                                    <p:set>
                                      <p:cBhvr>
                                        <p:cTn id="94" dur="1" fill="hold">
                                          <p:stCondLst>
                                            <p:cond delay="0"/>
                                          </p:stCondLst>
                                        </p:cTn>
                                        <p:tgtEl>
                                          <p:spTgt spid="57"/>
                                        </p:tgtEl>
                                        <p:attrNameLst>
                                          <p:attrName>style.visibility</p:attrName>
                                        </p:attrNameLst>
                                      </p:cBhvr>
                                      <p:to>
                                        <p:strVal val="visible"/>
                                      </p:to>
                                    </p:set>
                                    <p:anim calcmode="lin" valueType="num">
                                      <p:cBhvr additive="base">
                                        <p:cTn id="95" dur="500" fill="hold"/>
                                        <p:tgtEl>
                                          <p:spTgt spid="57"/>
                                        </p:tgtEl>
                                        <p:attrNameLst>
                                          <p:attrName>ppt_x</p:attrName>
                                        </p:attrNameLst>
                                      </p:cBhvr>
                                      <p:tavLst>
                                        <p:tav tm="0">
                                          <p:val>
                                            <p:strVal val="1+#ppt_w/2"/>
                                          </p:val>
                                        </p:tav>
                                        <p:tav tm="100000">
                                          <p:val>
                                            <p:strVal val="#ppt_x"/>
                                          </p:val>
                                        </p:tav>
                                      </p:tavLst>
                                    </p:anim>
                                    <p:anim calcmode="lin" valueType="num">
                                      <p:cBhvr additive="base">
                                        <p:cTn id="96" dur="500" fill="hold"/>
                                        <p:tgtEl>
                                          <p:spTgt spid="5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p:bldP spid="103" grpId="0"/>
      <p:bldP spid="35" grpId="0"/>
      <p:bldP spid="41" grpId="0"/>
      <p:bldP spid="51" grpId="0"/>
      <p:bldP spid="5" grpId="0" bldLvl="0" animBg="1"/>
      <p:bldP spid="55" grpId="0" bldLvl="0" animBg="1"/>
      <p:bldP spid="56" grpId="0" bldLvl="0" animBg="1"/>
      <p:bldP spid="8" grpId="0" bldLvl="0" animBg="1"/>
      <p:bldP spid="12" grpId="0" bldLvl="0" animBg="1"/>
      <p:bldP spid="6" grpId="0" bldLvl="0" animBg="1"/>
      <p:bldP spid="4" grpId="0" bldLvl="0" animBg="1"/>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917575" y="2579370"/>
            <a:ext cx="4667885" cy="23622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2" name="矩形 3"/>
          <p:cNvSpPr>
            <a:spLocks noChangeArrowheads="1"/>
          </p:cNvSpPr>
          <p:nvPr/>
        </p:nvSpPr>
        <p:spPr bwMode="auto">
          <a:xfrm>
            <a:off x="1073958" y="224898"/>
            <a:ext cx="6015355" cy="582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eaLnBrk="1" hangingPunct="1">
              <a:spcBef>
                <a:spcPct val="0"/>
              </a:spcBef>
              <a:buFont typeface="Arial" panose="020B0604020202020204" pitchFamily="34" charset="0"/>
              <a:buNone/>
            </a:pPr>
            <a:r>
              <a:rPr lang="zh-CN" altLang="en-US" b="1" dirty="0">
                <a:solidFill>
                  <a:schemeClr val="tx1">
                    <a:lumMod val="65000"/>
                    <a:lumOff val="35000"/>
                  </a:schemeClr>
                </a:solidFill>
                <a:latin typeface="Arial" panose="020B0604020202020204" pitchFamily="34" charset="0"/>
                <a:cs typeface="Arial" panose="020B0604020202020204" pitchFamily="34" charset="0"/>
                <a:sym typeface="Impact" panose="020B0806030902050204" pitchFamily="34" charset="0"/>
              </a:rPr>
              <a:t>全面的加密模式</a:t>
            </a:r>
            <a:r>
              <a:rPr lang="en-US" altLang="zh-CN" b="1" dirty="0">
                <a:solidFill>
                  <a:schemeClr val="tx1">
                    <a:lumMod val="65000"/>
                    <a:lumOff val="35000"/>
                  </a:schemeClr>
                </a:solidFill>
                <a:latin typeface="Arial" panose="020B0604020202020204" pitchFamily="34" charset="0"/>
                <a:cs typeface="Arial" panose="020B0604020202020204" pitchFamily="34" charset="0"/>
                <a:sym typeface="Impact" panose="020B0806030902050204" pitchFamily="34" charset="0"/>
              </a:rPr>
              <a:t>-</a:t>
            </a:r>
            <a:r>
              <a:rPr lang="zh-CN" altLang="en-US" b="1" dirty="0">
                <a:solidFill>
                  <a:schemeClr val="tx1">
                    <a:lumMod val="65000"/>
                    <a:lumOff val="35000"/>
                  </a:schemeClr>
                </a:solidFill>
                <a:latin typeface="Arial" panose="020B0604020202020204" pitchFamily="34" charset="0"/>
                <a:cs typeface="Arial" panose="020B0604020202020204" pitchFamily="34" charset="0"/>
                <a:sym typeface="Impact" panose="020B0806030902050204" pitchFamily="34" charset="0"/>
              </a:rPr>
              <a:t>智能半透明加密</a:t>
            </a:r>
            <a:endParaRPr lang="zh-CN" altLang="en-US" b="1" dirty="0">
              <a:solidFill>
                <a:schemeClr val="tx1">
                  <a:lumMod val="65000"/>
                  <a:lumOff val="35000"/>
                </a:schemeClr>
              </a:solidFill>
              <a:latin typeface="Arial" panose="020B0604020202020204" pitchFamily="34" charset="0"/>
              <a:ea typeface="宋体" pitchFamily="2" charset="-122"/>
              <a:cs typeface="Arial" panose="020B0604020202020204" pitchFamily="34" charset="0"/>
              <a:sym typeface="Impact" panose="020B0806030902050204" pitchFamily="34" charset="0"/>
            </a:endParaRPr>
          </a:p>
        </p:txBody>
      </p:sp>
      <p:sp>
        <p:nvSpPr>
          <p:cNvPr id="103" name="文本框 37"/>
          <p:cNvSpPr txBox="1"/>
          <p:nvPr/>
        </p:nvSpPr>
        <p:spPr>
          <a:xfrm>
            <a:off x="1073958" y="759817"/>
            <a:ext cx="2308007" cy="335915"/>
          </a:xfrm>
          <a:prstGeom prst="rect">
            <a:avLst/>
          </a:prstGeom>
          <a:noFill/>
        </p:spPr>
        <p:txBody>
          <a:bodyPr wrap="square" lIns="91431" tIns="45716" rIns="91431" bIns="45716" rtlCol="0">
            <a:spAutoFit/>
          </a:bodyPr>
          <a:lstStyle/>
          <a:p>
            <a:r>
              <a:rPr lang="en-US" altLang="zh-CN" sz="1600" dirty="0">
                <a:solidFill>
                  <a:schemeClr val="tx1">
                    <a:lumMod val="65000"/>
                    <a:lumOff val="35000"/>
                  </a:schemeClr>
                </a:solidFill>
                <a:latin typeface="Arial" panose="020B0604020202020204" pitchFamily="34" charset="0"/>
                <a:cs typeface="Arial" panose="020B0604020202020204" pitchFamily="34" charset="0"/>
              </a:rPr>
              <a:t>Encryption Mode</a:t>
            </a:r>
            <a:endParaRPr lang="en-US" altLang="zh-CN" sz="1600" dirty="0">
              <a:solidFill>
                <a:schemeClr val="tx1">
                  <a:lumMod val="65000"/>
                  <a:lumOff val="35000"/>
                </a:schemeClr>
              </a:solidFill>
              <a:latin typeface="Arial" panose="020B0604020202020204" pitchFamily="34" charset="0"/>
              <a:cs typeface="Arial" panose="020B0604020202020204" pitchFamily="34" charset="0"/>
            </a:endParaRPr>
          </a:p>
        </p:txBody>
      </p:sp>
      <p:grpSp>
        <p:nvGrpSpPr>
          <p:cNvPr id="26" name="组合 26"/>
          <p:cNvGrpSpPr/>
          <p:nvPr/>
        </p:nvGrpSpPr>
        <p:grpSpPr bwMode="auto">
          <a:xfrm>
            <a:off x="2058330" y="2903165"/>
            <a:ext cx="639762" cy="884237"/>
            <a:chOff x="428596" y="3462497"/>
            <a:chExt cx="639177" cy="884454"/>
          </a:xfrm>
        </p:grpSpPr>
        <p:pic>
          <p:nvPicPr>
            <p:cNvPr id="27" name="Picture 2" descr="E:\市场部文档\产品图片\400个常用ppt图标_ppt宝藏_www.pptbz\400个常用ppt图标_ppt宝藏_www.pptbz\400个常用ppt图标(25)_ppt宝藏_www.pptbz.com.pn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28596" y="3462497"/>
              <a:ext cx="612000" cy="61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TextBox 28"/>
            <p:cNvSpPr txBox="1">
              <a:spLocks noChangeArrowheads="1"/>
            </p:cNvSpPr>
            <p:nvPr/>
          </p:nvSpPr>
          <p:spPr bwMode="auto">
            <a:xfrm>
              <a:off x="472738" y="4008397"/>
              <a:ext cx="59503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itchFamily="2" charset="-122"/>
                </a:defRPr>
              </a:lvl1pPr>
              <a:lvl2pPr marL="742950" indent="-285750" eaLnBrk="0" hangingPunct="0">
                <a:defRPr>
                  <a:solidFill>
                    <a:schemeClr val="tx1"/>
                  </a:solidFill>
                  <a:latin typeface="Calibri" panose="020F0502020204030204" pitchFamily="34" charset="0"/>
                  <a:ea typeface="宋体" pitchFamily="2" charset="-122"/>
                </a:defRPr>
              </a:lvl2pPr>
              <a:lvl3pPr marL="1143000" indent="-228600" eaLnBrk="0" hangingPunct="0">
                <a:defRPr>
                  <a:solidFill>
                    <a:schemeClr val="tx1"/>
                  </a:solidFill>
                  <a:latin typeface="Calibri" panose="020F0502020204030204" pitchFamily="34" charset="0"/>
                  <a:ea typeface="宋体" pitchFamily="2" charset="-122"/>
                </a:defRPr>
              </a:lvl3pPr>
              <a:lvl4pPr marL="1600200" indent="-228600" eaLnBrk="0" hangingPunct="0">
                <a:defRPr>
                  <a:solidFill>
                    <a:schemeClr val="tx1"/>
                  </a:solidFill>
                  <a:latin typeface="Calibri" panose="020F0502020204030204" pitchFamily="34" charset="0"/>
                  <a:ea typeface="宋体" pitchFamily="2" charset="-122"/>
                </a:defRPr>
              </a:lvl4pPr>
              <a:lvl5pPr marL="2057400" indent="-228600" eaLnBrk="0" hangingPunct="0">
                <a:defRPr>
                  <a:solidFill>
                    <a:schemeClr val="tx1"/>
                  </a:solidFill>
                  <a:latin typeface="Calibri" panose="020F0502020204030204" pitchFamily="34" charset="0"/>
                  <a:ea typeface="宋体"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9pPr>
            </a:lstStyle>
            <a:p>
              <a:pPr eaLnBrk="1" hangingPunct="1"/>
              <a:r>
                <a:rPr lang="zh-CN" altLang="en-US" sz="1600">
                  <a:solidFill>
                    <a:schemeClr val="bg1"/>
                  </a:solidFill>
                  <a:latin typeface="微软雅黑" panose="020B0503020204020204" pitchFamily="34" charset="-122"/>
                  <a:ea typeface="微软雅黑" panose="020B0503020204020204" pitchFamily="34" charset="-122"/>
                </a:rPr>
                <a:t>明文</a:t>
              </a:r>
              <a:endParaRPr lang="zh-CN" altLang="en-US" sz="1600">
                <a:solidFill>
                  <a:schemeClr val="bg1"/>
                </a:solidFill>
                <a:latin typeface="微软雅黑" panose="020B0503020204020204" pitchFamily="34" charset="-122"/>
                <a:ea typeface="微软雅黑" panose="020B0503020204020204" pitchFamily="34" charset="-122"/>
              </a:endParaRPr>
            </a:p>
          </p:txBody>
        </p:sp>
      </p:grpSp>
      <p:cxnSp>
        <p:nvCxnSpPr>
          <p:cNvPr id="30" name="直接箭头连接符 29"/>
          <p:cNvCxnSpPr/>
          <p:nvPr/>
        </p:nvCxnSpPr>
        <p:spPr>
          <a:xfrm>
            <a:off x="2933042" y="3393702"/>
            <a:ext cx="1439863" cy="1588"/>
          </a:xfrm>
          <a:prstGeom prst="straightConnector1">
            <a:avLst/>
          </a:prstGeom>
          <a:ln w="19050">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grpSp>
        <p:nvGrpSpPr>
          <p:cNvPr id="31" name="组合 30"/>
          <p:cNvGrpSpPr/>
          <p:nvPr/>
        </p:nvGrpSpPr>
        <p:grpSpPr bwMode="auto">
          <a:xfrm>
            <a:off x="4450692" y="2903165"/>
            <a:ext cx="652463" cy="871537"/>
            <a:chOff x="3214678" y="3533935"/>
            <a:chExt cx="652825" cy="870806"/>
          </a:xfrm>
        </p:grpSpPr>
        <p:pic>
          <p:nvPicPr>
            <p:cNvPr id="32" name="Picture 2" descr="E:\市场部文档\产品图片\400个常用ppt图标_ppt宝藏_www.pptbz\400个常用ppt图标_ppt宝藏_www.pptbz\400个常用ppt图标(25)_ppt宝藏_www.pptbz.com.pn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214678" y="3533935"/>
              <a:ext cx="612000" cy="61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TextBox 33"/>
            <p:cNvSpPr txBox="1">
              <a:spLocks noChangeArrowheads="1"/>
            </p:cNvSpPr>
            <p:nvPr/>
          </p:nvSpPr>
          <p:spPr bwMode="auto">
            <a:xfrm>
              <a:off x="3272468" y="4066187"/>
              <a:ext cx="59503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itchFamily="2" charset="-122"/>
                </a:defRPr>
              </a:lvl1pPr>
              <a:lvl2pPr marL="742950" indent="-285750" eaLnBrk="0" hangingPunct="0">
                <a:defRPr>
                  <a:solidFill>
                    <a:schemeClr val="tx1"/>
                  </a:solidFill>
                  <a:latin typeface="Calibri" panose="020F0502020204030204" pitchFamily="34" charset="0"/>
                  <a:ea typeface="宋体" pitchFamily="2" charset="-122"/>
                </a:defRPr>
              </a:lvl2pPr>
              <a:lvl3pPr marL="1143000" indent="-228600" eaLnBrk="0" hangingPunct="0">
                <a:defRPr>
                  <a:solidFill>
                    <a:schemeClr val="tx1"/>
                  </a:solidFill>
                  <a:latin typeface="Calibri" panose="020F0502020204030204" pitchFamily="34" charset="0"/>
                  <a:ea typeface="宋体" pitchFamily="2" charset="-122"/>
                </a:defRPr>
              </a:lvl3pPr>
              <a:lvl4pPr marL="1600200" indent="-228600" eaLnBrk="0" hangingPunct="0">
                <a:defRPr>
                  <a:solidFill>
                    <a:schemeClr val="tx1"/>
                  </a:solidFill>
                  <a:latin typeface="Calibri" panose="020F0502020204030204" pitchFamily="34" charset="0"/>
                  <a:ea typeface="宋体" pitchFamily="2" charset="-122"/>
                </a:defRPr>
              </a:lvl4pPr>
              <a:lvl5pPr marL="2057400" indent="-228600" eaLnBrk="0" hangingPunct="0">
                <a:defRPr>
                  <a:solidFill>
                    <a:schemeClr val="tx1"/>
                  </a:solidFill>
                  <a:latin typeface="Calibri" panose="020F0502020204030204" pitchFamily="34" charset="0"/>
                  <a:ea typeface="宋体"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9pPr>
            </a:lstStyle>
            <a:p>
              <a:pPr eaLnBrk="1" hangingPunct="1"/>
              <a:r>
                <a:rPr lang="zh-CN" altLang="en-US" sz="1600">
                  <a:solidFill>
                    <a:schemeClr val="bg1"/>
                  </a:solidFill>
                  <a:latin typeface="微软雅黑" panose="020B0503020204020204" pitchFamily="34" charset="-122"/>
                  <a:ea typeface="微软雅黑" panose="020B0503020204020204" pitchFamily="34" charset="-122"/>
                </a:rPr>
                <a:t>明文</a:t>
              </a:r>
              <a:endParaRPr lang="zh-CN" altLang="en-US" sz="1600">
                <a:solidFill>
                  <a:schemeClr val="bg1"/>
                </a:solidFill>
                <a:latin typeface="微软雅黑" panose="020B0503020204020204" pitchFamily="34" charset="-122"/>
                <a:ea typeface="微软雅黑" panose="020B0503020204020204" pitchFamily="34" charset="-122"/>
              </a:endParaRPr>
            </a:p>
          </p:txBody>
        </p:sp>
      </p:grpSp>
      <p:sp>
        <p:nvSpPr>
          <p:cNvPr id="35" name="TextBox 35"/>
          <p:cNvSpPr txBox="1">
            <a:spLocks noChangeArrowheads="1"/>
          </p:cNvSpPr>
          <p:nvPr/>
        </p:nvSpPr>
        <p:spPr bwMode="auto">
          <a:xfrm>
            <a:off x="3004480" y="3036515"/>
            <a:ext cx="1198880" cy="3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itchFamily="2" charset="-122"/>
              </a:defRPr>
            </a:lvl1pPr>
            <a:lvl2pPr marL="742950" indent="-285750" eaLnBrk="0" hangingPunct="0">
              <a:defRPr>
                <a:solidFill>
                  <a:schemeClr val="tx1"/>
                </a:solidFill>
                <a:latin typeface="Calibri" panose="020F0502020204030204" pitchFamily="34" charset="0"/>
                <a:ea typeface="宋体" pitchFamily="2" charset="-122"/>
              </a:defRPr>
            </a:lvl2pPr>
            <a:lvl3pPr marL="1143000" indent="-228600" eaLnBrk="0" hangingPunct="0">
              <a:defRPr>
                <a:solidFill>
                  <a:schemeClr val="tx1"/>
                </a:solidFill>
                <a:latin typeface="Calibri" panose="020F0502020204030204" pitchFamily="34" charset="0"/>
                <a:ea typeface="宋体" pitchFamily="2" charset="-122"/>
              </a:defRPr>
            </a:lvl3pPr>
            <a:lvl4pPr marL="1600200" indent="-228600" eaLnBrk="0" hangingPunct="0">
              <a:defRPr>
                <a:solidFill>
                  <a:schemeClr val="tx1"/>
                </a:solidFill>
                <a:latin typeface="Calibri" panose="020F0502020204030204" pitchFamily="34" charset="0"/>
                <a:ea typeface="宋体" pitchFamily="2" charset="-122"/>
              </a:defRPr>
            </a:lvl4pPr>
            <a:lvl5pPr marL="2057400" indent="-228600" eaLnBrk="0" hangingPunct="0">
              <a:defRPr>
                <a:solidFill>
                  <a:schemeClr val="tx1"/>
                </a:solidFill>
                <a:latin typeface="Calibri" panose="020F0502020204030204" pitchFamily="34" charset="0"/>
                <a:ea typeface="宋体"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9pPr>
          </a:lstStyle>
          <a:p>
            <a:pPr eaLnBrk="1" hangingPunct="1"/>
            <a:r>
              <a:rPr lang="zh-CN" altLang="en-US" sz="1600" dirty="0">
                <a:solidFill>
                  <a:schemeClr val="tx1"/>
                </a:solidFill>
                <a:latin typeface="微软雅黑" panose="020B0503020204020204" pitchFamily="34" charset="-122"/>
                <a:ea typeface="微软雅黑" panose="020B0503020204020204" pitchFamily="34" charset="-122"/>
              </a:rPr>
              <a:t>编辑、保存</a:t>
            </a:r>
            <a:endParaRPr lang="zh-CN" altLang="en-US" sz="1600" dirty="0">
              <a:solidFill>
                <a:schemeClr val="tx1"/>
              </a:solidFill>
              <a:latin typeface="微软雅黑" panose="020B0503020204020204" pitchFamily="34" charset="-122"/>
              <a:ea typeface="微软雅黑" panose="020B0503020204020204" pitchFamily="34" charset="-122"/>
            </a:endParaRPr>
          </a:p>
        </p:txBody>
      </p:sp>
      <p:cxnSp>
        <p:nvCxnSpPr>
          <p:cNvPr id="36" name="直接箭头连接符 35"/>
          <p:cNvCxnSpPr/>
          <p:nvPr/>
        </p:nvCxnSpPr>
        <p:spPr>
          <a:xfrm>
            <a:off x="2918755" y="4289052"/>
            <a:ext cx="1441450" cy="1588"/>
          </a:xfrm>
          <a:prstGeom prst="straightConnector1">
            <a:avLst/>
          </a:prstGeom>
          <a:ln w="19050">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grpSp>
        <p:nvGrpSpPr>
          <p:cNvPr id="37" name="组合 40"/>
          <p:cNvGrpSpPr/>
          <p:nvPr/>
        </p:nvGrpSpPr>
        <p:grpSpPr bwMode="auto">
          <a:xfrm>
            <a:off x="4450692" y="3781052"/>
            <a:ext cx="625475" cy="866775"/>
            <a:chOff x="3214678" y="3533935"/>
            <a:chExt cx="625529" cy="867608"/>
          </a:xfrm>
        </p:grpSpPr>
        <p:pic>
          <p:nvPicPr>
            <p:cNvPr id="38" name="Picture 2" descr="E:\市场部文档\产品图片\400个常用ppt图标_ppt宝藏_www.pptbz\400个常用ppt图标_ppt宝藏_www.pptbz\400个常用ppt图标(25)_ppt宝藏_www.pptbz.com.pn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214678" y="3533935"/>
              <a:ext cx="612000" cy="61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3" descr="E:\市场部文档\产品图片\400个常用ppt图标_ppt宝藏_www.pptbz\400个常用ppt图标_ppt宝藏_www.pptbz\400个常用ppt图标(57)_ppt宝藏_www.pptbz.com.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86116" y="3676811"/>
              <a:ext cx="468000" cy="46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TextBox 43"/>
            <p:cNvSpPr txBox="1">
              <a:spLocks noChangeArrowheads="1"/>
            </p:cNvSpPr>
            <p:nvPr/>
          </p:nvSpPr>
          <p:spPr bwMode="auto">
            <a:xfrm>
              <a:off x="3245172" y="4062989"/>
              <a:ext cx="59503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itchFamily="2" charset="-122"/>
                </a:defRPr>
              </a:lvl1pPr>
              <a:lvl2pPr marL="742950" indent="-285750" eaLnBrk="0" hangingPunct="0">
                <a:defRPr>
                  <a:solidFill>
                    <a:schemeClr val="tx1"/>
                  </a:solidFill>
                  <a:latin typeface="Calibri" panose="020F0502020204030204" pitchFamily="34" charset="0"/>
                  <a:ea typeface="宋体" pitchFamily="2" charset="-122"/>
                </a:defRPr>
              </a:lvl2pPr>
              <a:lvl3pPr marL="1143000" indent="-228600" eaLnBrk="0" hangingPunct="0">
                <a:defRPr>
                  <a:solidFill>
                    <a:schemeClr val="tx1"/>
                  </a:solidFill>
                  <a:latin typeface="Calibri" panose="020F0502020204030204" pitchFamily="34" charset="0"/>
                  <a:ea typeface="宋体" pitchFamily="2" charset="-122"/>
                </a:defRPr>
              </a:lvl3pPr>
              <a:lvl4pPr marL="1600200" indent="-228600" eaLnBrk="0" hangingPunct="0">
                <a:defRPr>
                  <a:solidFill>
                    <a:schemeClr val="tx1"/>
                  </a:solidFill>
                  <a:latin typeface="Calibri" panose="020F0502020204030204" pitchFamily="34" charset="0"/>
                  <a:ea typeface="宋体" pitchFamily="2" charset="-122"/>
                </a:defRPr>
              </a:lvl4pPr>
              <a:lvl5pPr marL="2057400" indent="-228600" eaLnBrk="0" hangingPunct="0">
                <a:defRPr>
                  <a:solidFill>
                    <a:schemeClr val="tx1"/>
                  </a:solidFill>
                  <a:latin typeface="Calibri" panose="020F0502020204030204" pitchFamily="34" charset="0"/>
                  <a:ea typeface="宋体"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9pPr>
            </a:lstStyle>
            <a:p>
              <a:pPr eaLnBrk="1" hangingPunct="1"/>
              <a:r>
                <a:rPr lang="zh-CN" altLang="en-US" sz="1600">
                  <a:solidFill>
                    <a:schemeClr val="bg1"/>
                  </a:solidFill>
                  <a:latin typeface="微软雅黑" panose="020B0503020204020204" pitchFamily="34" charset="-122"/>
                  <a:ea typeface="微软雅黑" panose="020B0503020204020204" pitchFamily="34" charset="-122"/>
                </a:rPr>
                <a:t>密文</a:t>
              </a:r>
              <a:endParaRPr lang="zh-CN" altLang="en-US" sz="1600">
                <a:solidFill>
                  <a:schemeClr val="bg1"/>
                </a:solidFill>
                <a:latin typeface="微软雅黑" panose="020B0503020204020204" pitchFamily="34" charset="-122"/>
                <a:ea typeface="微软雅黑" panose="020B0503020204020204" pitchFamily="34" charset="-122"/>
              </a:endParaRPr>
            </a:p>
          </p:txBody>
        </p:sp>
      </p:grpSp>
      <p:sp>
        <p:nvSpPr>
          <p:cNvPr id="41" name="TextBox 45"/>
          <p:cNvSpPr txBox="1">
            <a:spLocks noChangeArrowheads="1"/>
          </p:cNvSpPr>
          <p:nvPr/>
        </p:nvSpPr>
        <p:spPr bwMode="auto">
          <a:xfrm>
            <a:off x="2990192" y="3918212"/>
            <a:ext cx="1198880" cy="3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itchFamily="2" charset="-122"/>
              </a:defRPr>
            </a:lvl1pPr>
            <a:lvl2pPr marL="742950" indent="-285750" eaLnBrk="0" hangingPunct="0">
              <a:defRPr>
                <a:solidFill>
                  <a:schemeClr val="tx1"/>
                </a:solidFill>
                <a:latin typeface="Calibri" panose="020F0502020204030204" pitchFamily="34" charset="0"/>
                <a:ea typeface="宋体" pitchFamily="2" charset="-122"/>
              </a:defRPr>
            </a:lvl2pPr>
            <a:lvl3pPr marL="1143000" indent="-228600" eaLnBrk="0" hangingPunct="0">
              <a:defRPr>
                <a:solidFill>
                  <a:schemeClr val="tx1"/>
                </a:solidFill>
                <a:latin typeface="Calibri" panose="020F0502020204030204" pitchFamily="34" charset="0"/>
                <a:ea typeface="宋体" pitchFamily="2" charset="-122"/>
              </a:defRPr>
            </a:lvl3pPr>
            <a:lvl4pPr marL="1600200" indent="-228600" eaLnBrk="0" hangingPunct="0">
              <a:defRPr>
                <a:solidFill>
                  <a:schemeClr val="tx1"/>
                </a:solidFill>
                <a:latin typeface="Calibri" panose="020F0502020204030204" pitchFamily="34" charset="0"/>
                <a:ea typeface="宋体" pitchFamily="2" charset="-122"/>
              </a:defRPr>
            </a:lvl4pPr>
            <a:lvl5pPr marL="2057400" indent="-228600" eaLnBrk="0" hangingPunct="0">
              <a:defRPr>
                <a:solidFill>
                  <a:schemeClr val="tx1"/>
                </a:solidFill>
                <a:latin typeface="Calibri" panose="020F0502020204030204" pitchFamily="34" charset="0"/>
                <a:ea typeface="宋体"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9pPr>
          </a:lstStyle>
          <a:p>
            <a:pPr eaLnBrk="1" hangingPunct="1"/>
            <a:r>
              <a:rPr lang="zh-CN" altLang="en-US" sz="1600" dirty="0">
                <a:solidFill>
                  <a:schemeClr val="tx1"/>
                </a:solidFill>
                <a:latin typeface="微软雅黑" panose="020B0503020204020204" pitchFamily="34" charset="-122"/>
                <a:ea typeface="微软雅黑" panose="020B0503020204020204" pitchFamily="34" charset="-122"/>
              </a:rPr>
              <a:t>编辑、保存</a:t>
            </a:r>
            <a:endParaRPr lang="zh-CN" altLang="en-US" sz="1600" dirty="0">
              <a:solidFill>
                <a:schemeClr val="tx1"/>
              </a:solidFill>
              <a:latin typeface="微软雅黑" panose="020B0503020204020204" pitchFamily="34" charset="-122"/>
              <a:ea typeface="微软雅黑" panose="020B0503020204020204" pitchFamily="34" charset="-122"/>
            </a:endParaRPr>
          </a:p>
        </p:txBody>
      </p:sp>
      <p:grpSp>
        <p:nvGrpSpPr>
          <p:cNvPr id="42" name="组合 77"/>
          <p:cNvGrpSpPr/>
          <p:nvPr/>
        </p:nvGrpSpPr>
        <p:grpSpPr bwMode="auto">
          <a:xfrm>
            <a:off x="2074205" y="3808040"/>
            <a:ext cx="612775" cy="857250"/>
            <a:chOff x="343108" y="5172314"/>
            <a:chExt cx="612000" cy="857158"/>
          </a:xfrm>
        </p:grpSpPr>
        <p:grpSp>
          <p:nvGrpSpPr>
            <p:cNvPr id="43" name="组合 36"/>
            <p:cNvGrpSpPr/>
            <p:nvPr/>
          </p:nvGrpSpPr>
          <p:grpSpPr bwMode="auto">
            <a:xfrm>
              <a:off x="343108" y="5172314"/>
              <a:ext cx="612000" cy="857158"/>
              <a:chOff x="428596" y="3462497"/>
              <a:chExt cx="612000" cy="857158"/>
            </a:xfrm>
          </p:grpSpPr>
          <p:pic>
            <p:nvPicPr>
              <p:cNvPr id="46" name="Picture 2" descr="E:\市场部文档\产品图片\400个常用ppt图标_ppt宝藏_www.pptbz\400个常用ppt图标_ppt宝藏_www.pptbz\400个常用ppt图标(25)_ppt宝藏_www.pptbz.com.pn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28596" y="3462497"/>
                <a:ext cx="612000" cy="61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TextBox 38"/>
              <p:cNvSpPr txBox="1">
                <a:spLocks noChangeArrowheads="1"/>
              </p:cNvSpPr>
              <p:nvPr/>
            </p:nvSpPr>
            <p:spPr bwMode="auto">
              <a:xfrm>
                <a:off x="442646" y="3981101"/>
                <a:ext cx="59503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itchFamily="2" charset="-122"/>
                  </a:defRPr>
                </a:lvl1pPr>
                <a:lvl2pPr marL="742950" indent="-285750" eaLnBrk="0" hangingPunct="0">
                  <a:defRPr>
                    <a:solidFill>
                      <a:schemeClr val="tx1"/>
                    </a:solidFill>
                    <a:latin typeface="Calibri" panose="020F0502020204030204" pitchFamily="34" charset="0"/>
                    <a:ea typeface="宋体" pitchFamily="2" charset="-122"/>
                  </a:defRPr>
                </a:lvl2pPr>
                <a:lvl3pPr marL="1143000" indent="-228600" eaLnBrk="0" hangingPunct="0">
                  <a:defRPr>
                    <a:solidFill>
                      <a:schemeClr val="tx1"/>
                    </a:solidFill>
                    <a:latin typeface="Calibri" panose="020F0502020204030204" pitchFamily="34" charset="0"/>
                    <a:ea typeface="宋体" pitchFamily="2" charset="-122"/>
                  </a:defRPr>
                </a:lvl3pPr>
                <a:lvl4pPr marL="1600200" indent="-228600" eaLnBrk="0" hangingPunct="0">
                  <a:defRPr>
                    <a:solidFill>
                      <a:schemeClr val="tx1"/>
                    </a:solidFill>
                    <a:latin typeface="Calibri" panose="020F0502020204030204" pitchFamily="34" charset="0"/>
                    <a:ea typeface="宋体" pitchFamily="2" charset="-122"/>
                  </a:defRPr>
                </a:lvl4pPr>
                <a:lvl5pPr marL="2057400" indent="-228600" eaLnBrk="0" hangingPunct="0">
                  <a:defRPr>
                    <a:solidFill>
                      <a:schemeClr val="tx1"/>
                    </a:solidFill>
                    <a:latin typeface="Calibri" panose="020F0502020204030204" pitchFamily="34" charset="0"/>
                    <a:ea typeface="宋体"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9pPr>
              </a:lstStyle>
              <a:p>
                <a:pPr eaLnBrk="1" hangingPunct="1"/>
                <a:r>
                  <a:rPr lang="zh-CN" altLang="en-US" sz="1600">
                    <a:solidFill>
                      <a:schemeClr val="bg1"/>
                    </a:solidFill>
                    <a:latin typeface="微软雅黑" panose="020B0503020204020204" pitchFamily="34" charset="-122"/>
                    <a:ea typeface="微软雅黑" panose="020B0503020204020204" pitchFamily="34" charset="-122"/>
                  </a:rPr>
                  <a:t>密文</a:t>
                </a:r>
                <a:endParaRPr lang="zh-CN" altLang="en-US" sz="1600">
                  <a:solidFill>
                    <a:schemeClr val="bg1"/>
                  </a:solidFill>
                  <a:latin typeface="微软雅黑" panose="020B0503020204020204" pitchFamily="34" charset="-122"/>
                  <a:ea typeface="微软雅黑" panose="020B0503020204020204" pitchFamily="34" charset="-122"/>
                </a:endParaRPr>
              </a:p>
            </p:txBody>
          </p:sp>
        </p:grpSp>
        <p:pic>
          <p:nvPicPr>
            <p:cNvPr id="44" name="Picture 3" descr="E:\市场部文档\产品图片\400个常用ppt图标_ppt宝藏_www.pptbz\400个常用ppt图标_ppt宝藏_www.pptbz\400个常用ppt图标(57)_ppt宝藏_www.pptbz.com.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2976" y="5286388"/>
              <a:ext cx="468000" cy="46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1" name="TextBox 47"/>
          <p:cNvSpPr txBox="1"/>
          <p:nvPr/>
        </p:nvSpPr>
        <p:spPr>
          <a:xfrm>
            <a:off x="1183005" y="3288030"/>
            <a:ext cx="955675" cy="968375"/>
          </a:xfrm>
          <a:prstGeom prst="rect">
            <a:avLst/>
          </a:prstGeom>
          <a:noFill/>
        </p:spPr>
        <p:txBody>
          <a:bodyPr wrap="square">
            <a:spAutoFit/>
          </a:bodyPr>
          <a:lstStyle/>
          <a:p>
            <a:pPr algn="ctr" fontAlgn="auto">
              <a:buFontTx/>
              <a:buNone/>
              <a:defRPr/>
            </a:pPr>
            <a:r>
              <a:rPr lang="zh-CN" altLang="en-US" b="1" noProof="1">
                <a:solidFill>
                  <a:schemeClr val="tx1"/>
                </a:solidFill>
                <a:latin typeface="微软雅黑" panose="020B0503020204020204" pitchFamily="34" charset="-122"/>
                <a:ea typeface="微软雅黑" panose="020B0503020204020204" pitchFamily="34" charset="-122"/>
              </a:rPr>
              <a:t>智能</a:t>
            </a:r>
            <a:endParaRPr lang="zh-CN" altLang="en-US" b="1" noProof="1">
              <a:solidFill>
                <a:schemeClr val="tx1"/>
              </a:solidFill>
              <a:latin typeface="微软雅黑" panose="020B0503020204020204" pitchFamily="34" charset="-122"/>
              <a:ea typeface="微软雅黑" panose="020B0503020204020204" pitchFamily="34" charset="-122"/>
            </a:endParaRPr>
          </a:p>
          <a:p>
            <a:pPr algn="ctr" fontAlgn="auto">
              <a:buFontTx/>
              <a:buNone/>
              <a:defRPr/>
            </a:pPr>
            <a:r>
              <a:rPr lang="zh-CN" altLang="en-US" b="1" noProof="1">
                <a:solidFill>
                  <a:schemeClr val="tx1"/>
                </a:solidFill>
                <a:latin typeface="微软雅黑" panose="020B0503020204020204" pitchFamily="34" charset="-122"/>
                <a:ea typeface="微软雅黑" panose="020B0503020204020204" pitchFamily="34" charset="-122"/>
              </a:rPr>
              <a:t>半透明</a:t>
            </a:r>
            <a:endParaRPr lang="zh-CN" altLang="en-US" b="1" noProof="1">
              <a:solidFill>
                <a:schemeClr val="tx1"/>
              </a:solidFill>
              <a:latin typeface="微软雅黑" panose="020B0503020204020204" pitchFamily="34" charset="-122"/>
              <a:ea typeface="微软雅黑" panose="020B0503020204020204" pitchFamily="34" charset="-122"/>
            </a:endParaRPr>
          </a:p>
          <a:p>
            <a:pPr algn="ctr" fontAlgn="auto">
              <a:buFontTx/>
              <a:buNone/>
              <a:defRPr/>
            </a:pPr>
            <a:r>
              <a:rPr lang="zh-CN" altLang="en-US" b="1" noProof="1">
                <a:solidFill>
                  <a:schemeClr val="tx1"/>
                </a:solidFill>
                <a:latin typeface="微软雅黑" panose="020B0503020204020204" pitchFamily="34" charset="-122"/>
                <a:ea typeface="微软雅黑" panose="020B0503020204020204" pitchFamily="34" charset="-122"/>
              </a:rPr>
              <a:t>加密</a:t>
            </a:r>
            <a:endParaRPr lang="zh-CN" altLang="en-US" b="1" noProof="1">
              <a:solidFill>
                <a:schemeClr val="tx1"/>
              </a:solidFill>
              <a:latin typeface="微软雅黑" panose="020B0503020204020204" pitchFamily="34" charset="-122"/>
              <a:ea typeface="微软雅黑" panose="020B0503020204020204" pitchFamily="34" charset="-122"/>
            </a:endParaRPr>
          </a:p>
        </p:txBody>
      </p:sp>
      <p:sp>
        <p:nvSpPr>
          <p:cNvPr id="5" name="圆角矩形 74"/>
          <p:cNvSpPr/>
          <p:nvPr/>
        </p:nvSpPr>
        <p:spPr>
          <a:xfrm>
            <a:off x="1210605" y="2858715"/>
            <a:ext cx="4068762" cy="1800225"/>
          </a:xfrm>
          <a:prstGeom prst="roundRect">
            <a:avLst>
              <a:gd name="adj" fmla="val 5445"/>
            </a:avLst>
          </a:prstGeom>
          <a:noFill/>
          <a:ln w="9525">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buFontTx/>
              <a:buNone/>
              <a:defRPr/>
            </a:pPr>
            <a:endParaRPr lang="zh-CN" altLang="en-US" sz="1600" noProof="1"/>
          </a:p>
        </p:txBody>
      </p:sp>
      <p:cxnSp>
        <p:nvCxnSpPr>
          <p:cNvPr id="53" name="直接连接符 52"/>
          <p:cNvCxnSpPr/>
          <p:nvPr/>
        </p:nvCxnSpPr>
        <p:spPr>
          <a:xfrm>
            <a:off x="2151992" y="3750890"/>
            <a:ext cx="3060700" cy="1587"/>
          </a:xfrm>
          <a:prstGeom prst="line">
            <a:avLst/>
          </a:prstGeom>
          <a:ln>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8" name="Round Same Side Corner Rectangle 23"/>
          <p:cNvSpPr/>
          <p:nvPr/>
        </p:nvSpPr>
        <p:spPr>
          <a:xfrm rot="16200000">
            <a:off x="5498554" y="2822754"/>
            <a:ext cx="971355" cy="587474"/>
          </a:xfrm>
          <a:prstGeom prst="round2Same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sz="2800" dirty="0">
                <a:solidFill>
                  <a:schemeClr val="bg1">
                    <a:lumMod val="50000"/>
                    <a:lumOff val="50000"/>
                  </a:schemeClr>
                </a:solidFill>
                <a:latin typeface="Impact" panose="020B0806030902050204" pitchFamily="34" charset="0"/>
              </a:rPr>
              <a:t>01</a:t>
            </a:r>
            <a:endParaRPr lang="en-US" sz="2800" dirty="0">
              <a:solidFill>
                <a:schemeClr val="bg1">
                  <a:lumMod val="50000"/>
                  <a:lumOff val="50000"/>
                </a:schemeClr>
              </a:solidFill>
              <a:latin typeface="Impact" panose="020B0806030902050204" pitchFamily="34" charset="0"/>
            </a:endParaRPr>
          </a:p>
        </p:txBody>
      </p:sp>
      <p:sp>
        <p:nvSpPr>
          <p:cNvPr id="12" name="Flowchart: Off-page Connector 22"/>
          <p:cNvSpPr/>
          <p:nvPr/>
        </p:nvSpPr>
        <p:spPr>
          <a:xfrm rot="16200000">
            <a:off x="6422390" y="2486025"/>
            <a:ext cx="971550" cy="1261110"/>
          </a:xfrm>
          <a:prstGeom prst="flowChartOffpageConnector">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endParaRPr lang="en-US" sz="5865" dirty="0"/>
          </a:p>
        </p:txBody>
      </p:sp>
      <p:grpSp>
        <p:nvGrpSpPr>
          <p:cNvPr id="13" name="组合 12"/>
          <p:cNvGrpSpPr/>
          <p:nvPr/>
        </p:nvGrpSpPr>
        <p:grpSpPr>
          <a:xfrm>
            <a:off x="7612380" y="2591435"/>
            <a:ext cx="3609340" cy="932283"/>
            <a:chOff x="4911768" y="1576758"/>
            <a:chExt cx="6253537" cy="932390"/>
          </a:xfrm>
        </p:grpSpPr>
        <p:sp>
          <p:nvSpPr>
            <p:cNvPr id="20" name="矩形 19"/>
            <p:cNvSpPr/>
            <p:nvPr/>
          </p:nvSpPr>
          <p:spPr>
            <a:xfrm>
              <a:off x="4911768" y="1576758"/>
              <a:ext cx="5979587" cy="428674"/>
            </a:xfrm>
            <a:prstGeom prst="rect">
              <a:avLst/>
            </a:prstGeom>
          </p:spPr>
          <p:txBody>
            <a:bodyPr wrap="square" lIns="91431" tIns="45716" rIns="91431" bIns="45716">
              <a:spAutoFit/>
            </a:bodyPr>
            <a:lstStyle/>
            <a:p>
              <a:r>
                <a:rPr lang="zh-CN" altLang="en-US" sz="2200" b="1" dirty="0">
                  <a:solidFill>
                    <a:schemeClr val="tx1">
                      <a:lumMod val="65000"/>
                      <a:lumOff val="35000"/>
                    </a:schemeClr>
                  </a:solidFill>
                  <a:latin typeface="微软雅黑" panose="020B0503020204020204" pitchFamily="34" charset="-122"/>
                  <a:ea typeface="微软雅黑" panose="020B0503020204020204" pitchFamily="34" charset="-122"/>
                </a:rPr>
                <a:t>打开加密文件时</a:t>
              </a:r>
              <a:endParaRPr lang="en-US" altLang="zh-CN" sz="22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21" name="矩形 47"/>
            <p:cNvSpPr>
              <a:spLocks noChangeArrowheads="1"/>
            </p:cNvSpPr>
            <p:nvPr/>
          </p:nvSpPr>
          <p:spPr bwMode="auto">
            <a:xfrm>
              <a:off x="4911768" y="2013791"/>
              <a:ext cx="6253537" cy="495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10000"/>
                </a:lnSpc>
                <a:spcBef>
                  <a:spcPct val="0"/>
                </a:spcBef>
                <a:buNone/>
              </a:pPr>
              <a:r>
                <a:rPr lang="zh-CN" altLang="en-US" sz="1200" dirty="0">
                  <a:solidFill>
                    <a:schemeClr val="tx1">
                      <a:lumMod val="65000"/>
                      <a:lumOff val="35000"/>
                    </a:schemeClr>
                  </a:solidFill>
                  <a:sym typeface="微软雅黑" panose="020B0503020204020204" pitchFamily="34" charset="-122"/>
                </a:rPr>
                <a:t>当用户打开的文件为加密文件时，则编辑保存后仍加密，保证加密文件无法泄密；</a:t>
              </a:r>
              <a:endParaRPr lang="zh-CN" altLang="en-US" sz="1200" dirty="0">
                <a:solidFill>
                  <a:schemeClr val="tx1">
                    <a:lumMod val="65000"/>
                    <a:lumOff val="35000"/>
                  </a:schemeClr>
                </a:solidFill>
                <a:sym typeface="微软雅黑" panose="020B0503020204020204" pitchFamily="34" charset="-122"/>
              </a:endParaRPr>
            </a:p>
          </p:txBody>
        </p:sp>
      </p:grpSp>
      <p:grpSp>
        <p:nvGrpSpPr>
          <p:cNvPr id="22" name="组合 77"/>
          <p:cNvGrpSpPr/>
          <p:nvPr/>
        </p:nvGrpSpPr>
        <p:grpSpPr bwMode="auto">
          <a:xfrm>
            <a:off x="6487455" y="2681550"/>
            <a:ext cx="612775" cy="857250"/>
            <a:chOff x="343108" y="5172314"/>
            <a:chExt cx="612000" cy="857158"/>
          </a:xfrm>
        </p:grpSpPr>
        <p:grpSp>
          <p:nvGrpSpPr>
            <p:cNvPr id="23" name="组合 36"/>
            <p:cNvGrpSpPr/>
            <p:nvPr/>
          </p:nvGrpSpPr>
          <p:grpSpPr bwMode="auto">
            <a:xfrm>
              <a:off x="343108" y="5172314"/>
              <a:ext cx="612000" cy="857158"/>
              <a:chOff x="428596" y="3462497"/>
              <a:chExt cx="612000" cy="857158"/>
            </a:xfrm>
          </p:grpSpPr>
          <p:pic>
            <p:nvPicPr>
              <p:cNvPr id="24" name="Picture 2" descr="E:\市场部文档\产品图片\400个常用ppt图标_ppt宝藏_www.pptbz\400个常用ppt图标_ppt宝藏_www.pptbz\400个常用ppt图标(25)_ppt宝藏_www.pptbz.com.pn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28596" y="3462497"/>
                <a:ext cx="612000" cy="61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Box 38"/>
              <p:cNvSpPr txBox="1">
                <a:spLocks noChangeArrowheads="1"/>
              </p:cNvSpPr>
              <p:nvPr/>
            </p:nvSpPr>
            <p:spPr bwMode="auto">
              <a:xfrm>
                <a:off x="442646" y="3981101"/>
                <a:ext cx="59503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itchFamily="2" charset="-122"/>
                  </a:defRPr>
                </a:lvl1pPr>
                <a:lvl2pPr marL="742950" indent="-285750" eaLnBrk="0" hangingPunct="0">
                  <a:defRPr>
                    <a:solidFill>
                      <a:schemeClr val="tx1"/>
                    </a:solidFill>
                    <a:latin typeface="Calibri" panose="020F0502020204030204" pitchFamily="34" charset="0"/>
                    <a:ea typeface="宋体" pitchFamily="2" charset="-122"/>
                  </a:defRPr>
                </a:lvl2pPr>
                <a:lvl3pPr marL="1143000" indent="-228600" eaLnBrk="0" hangingPunct="0">
                  <a:defRPr>
                    <a:solidFill>
                      <a:schemeClr val="tx1"/>
                    </a:solidFill>
                    <a:latin typeface="Calibri" panose="020F0502020204030204" pitchFamily="34" charset="0"/>
                    <a:ea typeface="宋体" pitchFamily="2" charset="-122"/>
                  </a:defRPr>
                </a:lvl3pPr>
                <a:lvl4pPr marL="1600200" indent="-228600" eaLnBrk="0" hangingPunct="0">
                  <a:defRPr>
                    <a:solidFill>
                      <a:schemeClr val="tx1"/>
                    </a:solidFill>
                    <a:latin typeface="Calibri" panose="020F0502020204030204" pitchFamily="34" charset="0"/>
                    <a:ea typeface="宋体" pitchFamily="2" charset="-122"/>
                  </a:defRPr>
                </a:lvl4pPr>
                <a:lvl5pPr marL="2057400" indent="-228600" eaLnBrk="0" hangingPunct="0">
                  <a:defRPr>
                    <a:solidFill>
                      <a:schemeClr val="tx1"/>
                    </a:solidFill>
                    <a:latin typeface="Calibri" panose="020F0502020204030204" pitchFamily="34" charset="0"/>
                    <a:ea typeface="宋体"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9pPr>
              </a:lstStyle>
              <a:p>
                <a:pPr eaLnBrk="1" hangingPunct="1"/>
                <a:r>
                  <a:rPr lang="zh-CN" altLang="en-US" sz="1600">
                    <a:solidFill>
                      <a:schemeClr val="bg1"/>
                    </a:solidFill>
                    <a:latin typeface="微软雅黑" panose="020B0503020204020204" pitchFamily="34" charset="-122"/>
                    <a:ea typeface="微软雅黑" panose="020B0503020204020204" pitchFamily="34" charset="-122"/>
                  </a:rPr>
                  <a:t>密文</a:t>
                </a:r>
                <a:endParaRPr lang="zh-CN" altLang="en-US" sz="1600">
                  <a:solidFill>
                    <a:schemeClr val="bg1"/>
                  </a:solidFill>
                  <a:latin typeface="微软雅黑" panose="020B0503020204020204" pitchFamily="34" charset="-122"/>
                  <a:ea typeface="微软雅黑" panose="020B0503020204020204" pitchFamily="34" charset="-122"/>
                </a:endParaRPr>
              </a:p>
            </p:txBody>
          </p:sp>
        </p:grpSp>
        <p:pic>
          <p:nvPicPr>
            <p:cNvPr id="54" name="Picture 3" descr="E:\市场部文档\产品图片\400个常用ppt图标_ppt宝藏_www.pptbz\400个常用ppt图标_ppt宝藏_www.pptbz\400个常用ppt图标(57)_ppt宝藏_www.pptbz.com.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2976" y="5286388"/>
              <a:ext cx="468000" cy="46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5" name="Round Same Side Corner Rectangle 23"/>
          <p:cNvSpPr/>
          <p:nvPr/>
        </p:nvSpPr>
        <p:spPr>
          <a:xfrm rot="16200000">
            <a:off x="5492839" y="4109264"/>
            <a:ext cx="971355" cy="587474"/>
          </a:xfrm>
          <a:prstGeom prst="round2Same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sz="2800" dirty="0">
                <a:solidFill>
                  <a:schemeClr val="bg1">
                    <a:lumMod val="50000"/>
                    <a:lumOff val="50000"/>
                  </a:schemeClr>
                </a:solidFill>
                <a:latin typeface="Impact" panose="020B0806030902050204" pitchFamily="34" charset="0"/>
              </a:rPr>
              <a:t>02</a:t>
            </a:r>
            <a:endParaRPr lang="en-US" sz="2800" dirty="0">
              <a:solidFill>
                <a:schemeClr val="bg1">
                  <a:lumMod val="50000"/>
                  <a:lumOff val="50000"/>
                </a:schemeClr>
              </a:solidFill>
              <a:latin typeface="Impact" panose="020B0806030902050204" pitchFamily="34" charset="0"/>
            </a:endParaRPr>
          </a:p>
        </p:txBody>
      </p:sp>
      <p:sp>
        <p:nvSpPr>
          <p:cNvPr id="56" name="Flowchart: Off-page Connector 22"/>
          <p:cNvSpPr/>
          <p:nvPr/>
        </p:nvSpPr>
        <p:spPr>
          <a:xfrm rot="16200000">
            <a:off x="6416675" y="3772535"/>
            <a:ext cx="971550" cy="1261110"/>
          </a:xfrm>
          <a:prstGeom prst="flowChartOffpageConnector">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endParaRPr lang="en-US" sz="5865" dirty="0"/>
          </a:p>
        </p:txBody>
      </p:sp>
      <p:grpSp>
        <p:nvGrpSpPr>
          <p:cNvPr id="57" name="组合 56"/>
          <p:cNvGrpSpPr/>
          <p:nvPr/>
        </p:nvGrpSpPr>
        <p:grpSpPr>
          <a:xfrm>
            <a:off x="7606665" y="3877945"/>
            <a:ext cx="3609340" cy="1134848"/>
            <a:chOff x="4911768" y="1576758"/>
            <a:chExt cx="6253537" cy="1134978"/>
          </a:xfrm>
        </p:grpSpPr>
        <p:sp>
          <p:nvSpPr>
            <p:cNvPr id="58" name="矩形 57"/>
            <p:cNvSpPr/>
            <p:nvPr/>
          </p:nvSpPr>
          <p:spPr>
            <a:xfrm>
              <a:off x="4911768" y="1576758"/>
              <a:ext cx="5979587" cy="428674"/>
            </a:xfrm>
            <a:prstGeom prst="rect">
              <a:avLst/>
            </a:prstGeom>
          </p:spPr>
          <p:txBody>
            <a:bodyPr wrap="square" lIns="91431" tIns="45716" rIns="91431" bIns="45716">
              <a:spAutoFit/>
            </a:bodyPr>
            <a:lstStyle/>
            <a:p>
              <a:r>
                <a:rPr lang="zh-CN" altLang="en-US" sz="2200" b="1" dirty="0">
                  <a:solidFill>
                    <a:schemeClr val="tx1">
                      <a:lumMod val="65000"/>
                      <a:lumOff val="35000"/>
                    </a:schemeClr>
                  </a:solidFill>
                  <a:latin typeface="微软雅黑" panose="020B0503020204020204" pitchFamily="34" charset="-122"/>
                  <a:ea typeface="微软雅黑" panose="020B0503020204020204" pitchFamily="34" charset="-122"/>
                </a:rPr>
                <a:t>打开明文文件时</a:t>
              </a:r>
              <a:endParaRPr lang="en-US" altLang="zh-CN" sz="22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59" name="矩形 47"/>
            <p:cNvSpPr>
              <a:spLocks noChangeArrowheads="1"/>
            </p:cNvSpPr>
            <p:nvPr/>
          </p:nvSpPr>
          <p:spPr bwMode="auto">
            <a:xfrm>
              <a:off x="4911768" y="2013791"/>
              <a:ext cx="6253537" cy="697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10000"/>
                </a:lnSpc>
                <a:spcBef>
                  <a:spcPct val="0"/>
                </a:spcBef>
                <a:buNone/>
              </a:pPr>
              <a:r>
                <a:rPr lang="zh-CN" altLang="en-US" sz="1200" dirty="0">
                  <a:solidFill>
                    <a:schemeClr val="tx1">
                      <a:lumMod val="65000"/>
                      <a:lumOff val="35000"/>
                    </a:schemeClr>
                  </a:solidFill>
                  <a:sym typeface="微软雅黑" panose="020B0503020204020204" pitchFamily="34" charset="-122"/>
                </a:rPr>
                <a:t>当用户打开的文件为非加密文件时，则编辑保存后仍不加密，无需任何其他额外操作，让企业管理更为人性化。</a:t>
              </a:r>
              <a:endParaRPr lang="zh-CN" altLang="en-US" sz="1200" dirty="0">
                <a:solidFill>
                  <a:schemeClr val="tx1">
                    <a:lumMod val="65000"/>
                    <a:lumOff val="35000"/>
                  </a:schemeClr>
                </a:solidFill>
                <a:sym typeface="微软雅黑" panose="020B0503020204020204" pitchFamily="34" charset="-122"/>
              </a:endParaRPr>
            </a:p>
          </p:txBody>
        </p:sp>
      </p:grpSp>
      <p:grpSp>
        <p:nvGrpSpPr>
          <p:cNvPr id="65" name="组合 64"/>
          <p:cNvGrpSpPr/>
          <p:nvPr/>
        </p:nvGrpSpPr>
        <p:grpSpPr bwMode="auto">
          <a:xfrm>
            <a:off x="6508092" y="3961075"/>
            <a:ext cx="652463" cy="871537"/>
            <a:chOff x="3214678" y="3533935"/>
            <a:chExt cx="652825" cy="870806"/>
          </a:xfrm>
        </p:grpSpPr>
        <p:pic>
          <p:nvPicPr>
            <p:cNvPr id="66" name="Picture 2" descr="E:\市场部文档\产品图片\400个常用ppt图标_ppt宝藏_www.pptbz\400个常用ppt图标_ppt宝藏_www.pptbz\400个常用ppt图标(25)_ppt宝藏_www.pptbz.com.pn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214678" y="3533935"/>
              <a:ext cx="612000" cy="61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 name="TextBox 33"/>
            <p:cNvSpPr txBox="1">
              <a:spLocks noChangeArrowheads="1"/>
            </p:cNvSpPr>
            <p:nvPr/>
          </p:nvSpPr>
          <p:spPr bwMode="auto">
            <a:xfrm>
              <a:off x="3272468" y="4066187"/>
              <a:ext cx="59503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itchFamily="2" charset="-122"/>
                </a:defRPr>
              </a:lvl1pPr>
              <a:lvl2pPr marL="742950" indent="-285750" eaLnBrk="0" hangingPunct="0">
                <a:defRPr>
                  <a:solidFill>
                    <a:schemeClr val="tx1"/>
                  </a:solidFill>
                  <a:latin typeface="Calibri" panose="020F0502020204030204" pitchFamily="34" charset="0"/>
                  <a:ea typeface="宋体" pitchFamily="2" charset="-122"/>
                </a:defRPr>
              </a:lvl2pPr>
              <a:lvl3pPr marL="1143000" indent="-228600" eaLnBrk="0" hangingPunct="0">
                <a:defRPr>
                  <a:solidFill>
                    <a:schemeClr val="tx1"/>
                  </a:solidFill>
                  <a:latin typeface="Calibri" panose="020F0502020204030204" pitchFamily="34" charset="0"/>
                  <a:ea typeface="宋体" pitchFamily="2" charset="-122"/>
                </a:defRPr>
              </a:lvl3pPr>
              <a:lvl4pPr marL="1600200" indent="-228600" eaLnBrk="0" hangingPunct="0">
                <a:defRPr>
                  <a:solidFill>
                    <a:schemeClr val="tx1"/>
                  </a:solidFill>
                  <a:latin typeface="Calibri" panose="020F0502020204030204" pitchFamily="34" charset="0"/>
                  <a:ea typeface="宋体" pitchFamily="2" charset="-122"/>
                </a:defRPr>
              </a:lvl4pPr>
              <a:lvl5pPr marL="2057400" indent="-228600" eaLnBrk="0" hangingPunct="0">
                <a:defRPr>
                  <a:solidFill>
                    <a:schemeClr val="tx1"/>
                  </a:solidFill>
                  <a:latin typeface="Calibri" panose="020F0502020204030204" pitchFamily="34" charset="0"/>
                  <a:ea typeface="宋体"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9pPr>
            </a:lstStyle>
            <a:p>
              <a:pPr eaLnBrk="1" hangingPunct="1"/>
              <a:r>
                <a:rPr lang="zh-CN" altLang="en-US" sz="1600">
                  <a:solidFill>
                    <a:schemeClr val="bg1"/>
                  </a:solidFill>
                  <a:latin typeface="微软雅黑" panose="020B0503020204020204" pitchFamily="34" charset="-122"/>
                  <a:ea typeface="微软雅黑" panose="020B0503020204020204" pitchFamily="34" charset="-122"/>
                </a:rPr>
                <a:t>明文</a:t>
              </a:r>
              <a:endParaRPr lang="zh-CN" altLang="en-US" sz="1600">
                <a:solidFill>
                  <a:schemeClr val="bg1"/>
                </a:solidFill>
                <a:latin typeface="微软雅黑" panose="020B0503020204020204" pitchFamily="34" charset="-122"/>
                <a:ea typeface="微软雅黑" panose="020B0503020204020204" pitchFamily="34" charset="-122"/>
              </a:endParaRPr>
            </a:p>
          </p:txBody>
        </p:sp>
      </p:grpSp>
      <p:cxnSp>
        <p:nvCxnSpPr>
          <p:cNvPr id="76" name="Straight Connector 108"/>
          <p:cNvCxnSpPr/>
          <p:nvPr/>
        </p:nvCxnSpPr>
        <p:spPr>
          <a:xfrm>
            <a:off x="1231570" y="5305093"/>
            <a:ext cx="10106051" cy="0"/>
          </a:xfrm>
          <a:prstGeom prst="line">
            <a:avLst/>
          </a:prstGeom>
          <a:ln w="19050">
            <a:solidFill>
              <a:schemeClr val="bg1">
                <a:lumMod val="75000"/>
              </a:schemeClr>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sp>
        <p:nvSpPr>
          <p:cNvPr id="131" name="TextBox 107"/>
          <p:cNvSpPr txBox="1"/>
          <p:nvPr/>
        </p:nvSpPr>
        <p:spPr>
          <a:xfrm>
            <a:off x="1173314" y="5486961"/>
            <a:ext cx="10222562" cy="60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defPPr>
              <a:defRPr lang="zh-CN"/>
            </a:defPPr>
            <a:lvl1pPr algn="ctr">
              <a:lnSpc>
                <a:spcPct val="130000"/>
              </a:lnSpc>
              <a:spcBef>
                <a:spcPct val="0"/>
              </a:spcBef>
              <a:buFont typeface="Arial" panose="020B0604020202020204" pitchFamily="34" charset="0"/>
              <a:buNone/>
              <a:defRPr sz="1400">
                <a:solidFill>
                  <a:schemeClr val="tx1">
                    <a:lumMod val="65000"/>
                    <a:lumOff val="35000"/>
                  </a:schemeClr>
                </a:solidFill>
                <a:latin typeface="微软雅黑" panose="020B0503020204020204" pitchFamily="34" charset="-122"/>
                <a:ea typeface="微软雅黑" panose="020B0503020204020204" pitchFamily="34" charset="-122"/>
              </a:defRPr>
            </a:lvl1pPr>
            <a:lvl2pPr marL="742950" indent="-285750">
              <a:spcBef>
                <a:spcPct val="20000"/>
              </a:spcBef>
              <a:buFont typeface="Arial" panose="020B0604020202020204" pitchFamily="34" charset="0"/>
              <a:buChar char="–"/>
              <a:defRPr sz="2800">
                <a:latin typeface="微软雅黑" panose="020B0503020204020204" pitchFamily="34" charset="-122"/>
                <a:ea typeface="微软雅黑" panose="020B0503020204020204" pitchFamily="34" charset="-122"/>
              </a:defRPr>
            </a:lvl2pPr>
            <a:lvl3pPr marL="1143000" indent="-228600">
              <a:spcBef>
                <a:spcPct val="20000"/>
              </a:spcBef>
              <a:buFont typeface="Arial" panose="020B0604020202020204" pitchFamily="34" charset="0"/>
              <a:buChar char="•"/>
              <a:defRPr sz="2400">
                <a:latin typeface="微软雅黑" panose="020B0503020204020204" pitchFamily="34" charset="-122"/>
                <a:ea typeface="微软雅黑" panose="020B0503020204020204" pitchFamily="34" charset="-122"/>
              </a:defRPr>
            </a:lvl3pPr>
            <a:lvl4pPr marL="1600200" indent="-228600">
              <a:spcBef>
                <a:spcPct val="20000"/>
              </a:spcBef>
              <a:buFont typeface="Arial" panose="020B0604020202020204" pitchFamily="34" charset="0"/>
              <a:buChar char="–"/>
              <a:defRPr sz="2000">
                <a:latin typeface="微软雅黑" panose="020B0503020204020204" pitchFamily="34" charset="-122"/>
                <a:ea typeface="微软雅黑" panose="020B0503020204020204" pitchFamily="34" charset="-122"/>
              </a:defRPr>
            </a:lvl4pPr>
            <a:lvl5pPr marL="2057400" indent="-228600">
              <a:spcBef>
                <a:spcPct val="20000"/>
              </a:spcBef>
              <a:buFont typeface="Arial" panose="020B0604020202020204" pitchFamily="34" charset="0"/>
              <a:buChar char="»"/>
              <a:defRPr sz="2000">
                <a:latin typeface="微软雅黑" panose="020B0503020204020204" pitchFamily="34" charset="-122"/>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latin typeface="微软雅黑" panose="020B0503020204020204" pitchFamily="34" charset="-122"/>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latin typeface="微软雅黑" panose="020B0503020204020204" pitchFamily="34" charset="-122"/>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latin typeface="微软雅黑" panose="020B0503020204020204" pitchFamily="34" charset="-122"/>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latin typeface="微软雅黑" panose="020B0503020204020204" pitchFamily="34" charset="-122"/>
                <a:ea typeface="微软雅黑" panose="020B0503020204020204" pitchFamily="34" charset="-122"/>
              </a:defRPr>
            </a:lvl9pPr>
          </a:lstStyle>
          <a:p>
            <a:pPr>
              <a:lnSpc>
                <a:spcPct val="120000"/>
              </a:lnSpc>
            </a:pPr>
            <a:r>
              <a:rPr lang="zh-CN" altLang="en-US" dirty="0">
                <a:sym typeface="微软雅黑" panose="020B0503020204020204" pitchFamily="34" charset="-122"/>
              </a:rPr>
              <a:t>系统采用高级『沙盒技术』，对加密进程与非加密进程进行自动隔离处理，在同一桌面同时打开多个加密文件与非加密文件时，相互之间互不冲突，自由轻松切换，大大提高工作效率与生产力，既安全又快捷。</a:t>
            </a:r>
            <a:endParaRPr lang="zh-CN" altLang="en-US" dirty="0">
              <a:sym typeface="微软雅黑" panose="020B0503020204020204" pitchFamily="34" charset="-122"/>
            </a:endParaRPr>
          </a:p>
        </p:txBody>
      </p:sp>
      <p:sp>
        <p:nvSpPr>
          <p:cNvPr id="2" name="矩形 1"/>
          <p:cNvSpPr/>
          <p:nvPr/>
        </p:nvSpPr>
        <p:spPr>
          <a:xfrm>
            <a:off x="2757805" y="1382395"/>
            <a:ext cx="3130497" cy="428625"/>
          </a:xfrm>
          <a:prstGeom prst="rect">
            <a:avLst/>
          </a:prstGeom>
        </p:spPr>
        <p:txBody>
          <a:bodyPr wrap="square" lIns="91431" tIns="45716" rIns="91431" bIns="45716">
            <a:spAutoFit/>
          </a:bodyPr>
          <a:lstStyle/>
          <a:p>
            <a:r>
              <a:rPr lang="zh-CN" altLang="en-US" sz="2200" b="1" dirty="0">
                <a:solidFill>
                  <a:schemeClr val="tx1">
                    <a:lumMod val="65000"/>
                    <a:lumOff val="35000"/>
                  </a:schemeClr>
                </a:solidFill>
                <a:latin typeface="微软雅黑" panose="020B0503020204020204" pitchFamily="34" charset="-122"/>
                <a:ea typeface="微软雅黑" panose="020B0503020204020204" pitchFamily="34" charset="-122"/>
              </a:rPr>
              <a:t>部门经理</a:t>
            </a:r>
            <a:endParaRPr lang="zh-CN" altLang="en-US" sz="22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3" name="矩形 47"/>
          <p:cNvSpPr>
            <a:spLocks noChangeArrowheads="1"/>
          </p:cNvSpPr>
          <p:nvPr/>
        </p:nvSpPr>
        <p:spPr bwMode="auto">
          <a:xfrm>
            <a:off x="2757805" y="1811020"/>
            <a:ext cx="2731135" cy="563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10000"/>
              </a:lnSpc>
              <a:spcBef>
                <a:spcPct val="0"/>
              </a:spcBef>
              <a:buNone/>
            </a:pPr>
            <a:r>
              <a:rPr lang="zh-CN" altLang="en-US" sz="1400" dirty="0">
                <a:solidFill>
                  <a:schemeClr val="tx1">
                    <a:lumMod val="65000"/>
                    <a:lumOff val="35000"/>
                  </a:schemeClr>
                </a:solidFill>
                <a:sym typeface="微软雅黑" panose="020B0503020204020204" pitchFamily="34" charset="-122"/>
              </a:rPr>
              <a:t>敏感数据强制加密，非敏感及私人数据不加密，保留一定自由度。</a:t>
            </a:r>
            <a:endParaRPr lang="zh-CN" altLang="en-US" sz="1400" dirty="0">
              <a:solidFill>
                <a:schemeClr val="tx1">
                  <a:lumMod val="65000"/>
                  <a:lumOff val="35000"/>
                </a:schemeClr>
              </a:solidFill>
              <a:sym typeface="微软雅黑" panose="020B0503020204020204" pitchFamily="34" charset="-122"/>
            </a:endParaRPr>
          </a:p>
        </p:txBody>
      </p:sp>
      <p:sp>
        <p:nvSpPr>
          <p:cNvPr id="4" name="Oval 22"/>
          <p:cNvSpPr/>
          <p:nvPr/>
        </p:nvSpPr>
        <p:spPr>
          <a:xfrm>
            <a:off x="1610257" y="1308635"/>
            <a:ext cx="933656" cy="933652"/>
          </a:xfrm>
          <a:prstGeom prst="ellipse">
            <a:avLst/>
          </a:prstGeom>
          <a:solidFill>
            <a:srgbClr val="00B0F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35" b="1" dirty="0">
              <a:solidFill>
                <a:schemeClr val="tx2">
                  <a:lumMod val="75000"/>
                </a:schemeClr>
              </a:solidFill>
              <a:latin typeface="FontAwesome" pitchFamily="2" charset="0"/>
            </a:endParaRPr>
          </a:p>
        </p:txBody>
      </p:sp>
      <p:sp>
        <p:nvSpPr>
          <p:cNvPr id="7" name="TextBox 149"/>
          <p:cNvSpPr txBox="1"/>
          <p:nvPr/>
        </p:nvSpPr>
        <p:spPr>
          <a:xfrm>
            <a:off x="1579246" y="1609001"/>
            <a:ext cx="995680" cy="337185"/>
          </a:xfrm>
          <a:prstGeom prst="rect">
            <a:avLst/>
          </a:prstGeom>
          <a:noFill/>
        </p:spPr>
        <p:txBody>
          <a:bodyPr wrap="none" rtlCol="0">
            <a:spAutoFit/>
          </a:bodyPr>
          <a:lstStyle>
            <a:defPPr>
              <a:defRPr lang="zh-CN"/>
            </a:defPPr>
            <a:lvl1pPr algn="r">
              <a:defRPr sz="1400">
                <a:solidFill>
                  <a:schemeClr val="bg1">
                    <a:lumMod val="65000"/>
                  </a:schemeClr>
                </a:solidFill>
                <a:latin typeface="Arial Black" panose="020B0A04020102020204" pitchFamily="34" charset="0"/>
              </a:defRPr>
            </a:lvl1pPr>
          </a:lstStyle>
          <a:p>
            <a:pPr algn="ctr"/>
            <a:r>
              <a:rPr lang="zh-CN" sz="1600" dirty="0">
                <a:solidFill>
                  <a:schemeClr val="bg1">
                    <a:lumMod val="95000"/>
                  </a:schemeClr>
                </a:solidFill>
              </a:rPr>
              <a:t>部门经理</a:t>
            </a:r>
            <a:endParaRPr lang="zh-CN" sz="1600" dirty="0">
              <a:solidFill>
                <a:schemeClr val="bg1">
                  <a:lumMod val="95000"/>
                </a:schemeClr>
              </a:solidFill>
            </a:endParaRPr>
          </a:p>
        </p:txBody>
      </p:sp>
      <p:pic>
        <p:nvPicPr>
          <p:cNvPr id="9" name="图片 8" descr="销掌门-透明背景-logo"/>
          <p:cNvPicPr>
            <a:picLocks noChangeAspect="1"/>
          </p:cNvPicPr>
          <p:nvPr/>
        </p:nvPicPr>
        <p:blipFill>
          <a:blip r:embed="rId3" cstate="print"/>
          <a:stretch>
            <a:fillRect/>
          </a:stretch>
        </p:blipFill>
        <p:spPr>
          <a:xfrm>
            <a:off x="10789920" y="167005"/>
            <a:ext cx="1132205" cy="829310"/>
          </a:xfrm>
          <a:prstGeom prst="rect">
            <a:avLst/>
          </a:prstGeom>
        </p:spPr>
      </p:pic>
    </p:spTree>
  </p:cSld>
  <p:clrMapOvr>
    <a:masterClrMapping/>
  </p:clrMapOvr>
  <p:transition spd="slow" advClick="0" advTm="0">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2"/>
                                        </p:tgtEl>
                                        <p:attrNameLst>
                                          <p:attrName>style.visibility</p:attrName>
                                        </p:attrNameLst>
                                      </p:cBhvr>
                                      <p:to>
                                        <p:strVal val="visible"/>
                                      </p:to>
                                    </p:set>
                                    <p:animEffect transition="in" filter="wipe(left)">
                                      <p:cBhvr>
                                        <p:cTn id="7" dur="500"/>
                                        <p:tgtEl>
                                          <p:spTgt spid="10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03"/>
                                        </p:tgtEl>
                                        <p:attrNameLst>
                                          <p:attrName>style.visibility</p:attrName>
                                        </p:attrNameLst>
                                      </p:cBhvr>
                                      <p:to>
                                        <p:strVal val="visible"/>
                                      </p:to>
                                    </p:set>
                                    <p:animEffect transition="in" filter="wipe(left)">
                                      <p:cBhvr>
                                        <p:cTn id="11" dur="500"/>
                                        <p:tgtEl>
                                          <p:spTgt spid="103"/>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childTnLst>
                                </p:cTn>
                              </p:par>
                            </p:childTnLst>
                          </p:cTn>
                        </p:par>
                        <p:par>
                          <p:cTn id="18" fill="hold">
                            <p:stCondLst>
                              <p:cond delay="0"/>
                            </p:stCondLst>
                            <p:childTnLst>
                              <p:par>
                                <p:cTn id="19" presetID="22" presetClass="entr" presetSubtype="8" fill="hold" grpId="0" nodeType="afterEffect">
                                  <p:stCondLst>
                                    <p:cond delay="0"/>
                                  </p:stCondLst>
                                  <p:childTnLst>
                                    <p:set>
                                      <p:cBhvr>
                                        <p:cTn id="20" dur="1" fill="hold">
                                          <p:stCondLst>
                                            <p:cond delay="0"/>
                                          </p:stCondLst>
                                        </p:cTn>
                                        <p:tgtEl>
                                          <p:spTgt spid="51"/>
                                        </p:tgtEl>
                                        <p:attrNameLst>
                                          <p:attrName>style.visibility</p:attrName>
                                        </p:attrNameLst>
                                      </p:cBhvr>
                                      <p:to>
                                        <p:strVal val="visible"/>
                                      </p:to>
                                    </p:set>
                                    <p:animEffect transition="in" filter="wipe(left)">
                                      <p:cBhvr>
                                        <p:cTn id="21" dur="500"/>
                                        <p:tgtEl>
                                          <p:spTgt spid="51"/>
                                        </p:tgtEl>
                                      </p:cBhvr>
                                    </p:animEffect>
                                  </p:childTnLst>
                                </p:cTn>
                              </p:par>
                              <p:par>
                                <p:cTn id="22" presetID="22" presetClass="entr" presetSubtype="8" fill="hold" nodeType="with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left)">
                                      <p:cBhvr>
                                        <p:cTn id="24" dur="500"/>
                                        <p:tgtEl>
                                          <p:spTgt spid="26"/>
                                        </p:tgtEl>
                                      </p:cBhvr>
                                    </p:animEffect>
                                  </p:childTnLst>
                                </p:cTn>
                              </p:par>
                              <p:par>
                                <p:cTn id="25" presetID="22" presetClass="entr" presetSubtype="8" fill="hold" nodeType="with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wipe(left)">
                                      <p:cBhvr>
                                        <p:cTn id="27" dur="500"/>
                                        <p:tgtEl>
                                          <p:spTgt spid="30"/>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35"/>
                                        </p:tgtEl>
                                        <p:attrNameLst>
                                          <p:attrName>style.visibility</p:attrName>
                                        </p:attrNameLst>
                                      </p:cBhvr>
                                      <p:to>
                                        <p:strVal val="visible"/>
                                      </p:to>
                                    </p:set>
                                    <p:animEffect transition="in" filter="wipe(left)">
                                      <p:cBhvr>
                                        <p:cTn id="30" dur="500"/>
                                        <p:tgtEl>
                                          <p:spTgt spid="35"/>
                                        </p:tgtEl>
                                      </p:cBhvr>
                                    </p:animEffect>
                                  </p:childTnLst>
                                </p:cTn>
                              </p:par>
                              <p:par>
                                <p:cTn id="31" presetID="22" presetClass="entr" presetSubtype="8" fill="hold" nodeType="with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wipe(left)">
                                      <p:cBhvr>
                                        <p:cTn id="33" dur="500"/>
                                        <p:tgtEl>
                                          <p:spTgt spid="31"/>
                                        </p:tgtEl>
                                      </p:cBhvr>
                                    </p:animEffect>
                                  </p:childTnLst>
                                </p:cTn>
                              </p:par>
                              <p:par>
                                <p:cTn id="34" presetID="1" presetClass="entr" presetSubtype="0" fill="hold" nodeType="withEffect">
                                  <p:stCondLst>
                                    <p:cond delay="0"/>
                                  </p:stCondLst>
                                  <p:childTnLst>
                                    <p:set>
                                      <p:cBhvr>
                                        <p:cTn id="35" dur="1" fill="hold">
                                          <p:stCondLst>
                                            <p:cond delay="0"/>
                                          </p:stCondLst>
                                        </p:cTn>
                                        <p:tgtEl>
                                          <p:spTgt spid="53"/>
                                        </p:tgtEl>
                                        <p:attrNameLst>
                                          <p:attrName>style.visibility</p:attrName>
                                        </p:attrNameLst>
                                      </p:cBhvr>
                                      <p:to>
                                        <p:strVal val="visible"/>
                                      </p:to>
                                    </p:set>
                                  </p:childTnLst>
                                </p:cTn>
                              </p:par>
                              <p:par>
                                <p:cTn id="36" presetID="22" presetClass="entr" presetSubtype="8" fill="hold" nodeType="withEffect">
                                  <p:stCondLst>
                                    <p:cond delay="0"/>
                                  </p:stCondLst>
                                  <p:childTnLst>
                                    <p:set>
                                      <p:cBhvr>
                                        <p:cTn id="37" dur="1" fill="hold">
                                          <p:stCondLst>
                                            <p:cond delay="0"/>
                                          </p:stCondLst>
                                        </p:cTn>
                                        <p:tgtEl>
                                          <p:spTgt spid="42"/>
                                        </p:tgtEl>
                                        <p:attrNameLst>
                                          <p:attrName>style.visibility</p:attrName>
                                        </p:attrNameLst>
                                      </p:cBhvr>
                                      <p:to>
                                        <p:strVal val="visible"/>
                                      </p:to>
                                    </p:set>
                                    <p:animEffect transition="in" filter="wipe(left)">
                                      <p:cBhvr>
                                        <p:cTn id="38" dur="500"/>
                                        <p:tgtEl>
                                          <p:spTgt spid="42"/>
                                        </p:tgtEl>
                                      </p:cBhvr>
                                    </p:animEffect>
                                  </p:childTnLst>
                                </p:cTn>
                              </p:par>
                              <p:par>
                                <p:cTn id="39" presetID="22" presetClass="entr" presetSubtype="8" fill="hold" nodeType="withEffect">
                                  <p:stCondLst>
                                    <p:cond delay="0"/>
                                  </p:stCondLst>
                                  <p:childTnLst>
                                    <p:set>
                                      <p:cBhvr>
                                        <p:cTn id="40" dur="1" fill="hold">
                                          <p:stCondLst>
                                            <p:cond delay="0"/>
                                          </p:stCondLst>
                                        </p:cTn>
                                        <p:tgtEl>
                                          <p:spTgt spid="36"/>
                                        </p:tgtEl>
                                        <p:attrNameLst>
                                          <p:attrName>style.visibility</p:attrName>
                                        </p:attrNameLst>
                                      </p:cBhvr>
                                      <p:to>
                                        <p:strVal val="visible"/>
                                      </p:to>
                                    </p:set>
                                    <p:animEffect transition="in" filter="wipe(left)">
                                      <p:cBhvr>
                                        <p:cTn id="41" dur="500"/>
                                        <p:tgtEl>
                                          <p:spTgt spid="36"/>
                                        </p:tgtEl>
                                      </p:cBhvr>
                                    </p:animEffect>
                                  </p:childTnLst>
                                </p:cTn>
                              </p:par>
                              <p:par>
                                <p:cTn id="42" presetID="22" presetClass="entr" presetSubtype="8" fill="hold" grpId="0" nodeType="withEffect">
                                  <p:stCondLst>
                                    <p:cond delay="0"/>
                                  </p:stCondLst>
                                  <p:childTnLst>
                                    <p:set>
                                      <p:cBhvr>
                                        <p:cTn id="43" dur="1" fill="hold">
                                          <p:stCondLst>
                                            <p:cond delay="0"/>
                                          </p:stCondLst>
                                        </p:cTn>
                                        <p:tgtEl>
                                          <p:spTgt spid="41"/>
                                        </p:tgtEl>
                                        <p:attrNameLst>
                                          <p:attrName>style.visibility</p:attrName>
                                        </p:attrNameLst>
                                      </p:cBhvr>
                                      <p:to>
                                        <p:strVal val="visible"/>
                                      </p:to>
                                    </p:set>
                                    <p:animEffect transition="in" filter="wipe(left)">
                                      <p:cBhvr>
                                        <p:cTn id="44" dur="500"/>
                                        <p:tgtEl>
                                          <p:spTgt spid="41"/>
                                        </p:tgtEl>
                                      </p:cBhvr>
                                    </p:animEffect>
                                  </p:childTnLst>
                                </p:cTn>
                              </p:par>
                              <p:par>
                                <p:cTn id="45" presetID="22" presetClass="entr" presetSubtype="8" fill="hold" nodeType="withEffect">
                                  <p:stCondLst>
                                    <p:cond delay="0"/>
                                  </p:stCondLst>
                                  <p:childTnLst>
                                    <p:set>
                                      <p:cBhvr>
                                        <p:cTn id="46" dur="1" fill="hold">
                                          <p:stCondLst>
                                            <p:cond delay="0"/>
                                          </p:stCondLst>
                                        </p:cTn>
                                        <p:tgtEl>
                                          <p:spTgt spid="37"/>
                                        </p:tgtEl>
                                        <p:attrNameLst>
                                          <p:attrName>style.visibility</p:attrName>
                                        </p:attrNameLst>
                                      </p:cBhvr>
                                      <p:to>
                                        <p:strVal val="visible"/>
                                      </p:to>
                                    </p:set>
                                    <p:animEffect transition="in" filter="wipe(left)">
                                      <p:cBhvr>
                                        <p:cTn id="47" dur="500"/>
                                        <p:tgtEl>
                                          <p:spTgt spid="37"/>
                                        </p:tgtEl>
                                      </p:cBhvr>
                                    </p:animEffect>
                                  </p:childTnLst>
                                </p:cTn>
                              </p:par>
                            </p:childTnLst>
                          </p:cTn>
                        </p:par>
                      </p:childTnLst>
                    </p:cTn>
                  </p:par>
                  <p:par>
                    <p:cTn id="48" fill="hold">
                      <p:stCondLst>
                        <p:cond delay="indefinite"/>
                      </p:stCondLst>
                      <p:childTnLst>
                        <p:par>
                          <p:cTn id="49" fill="hold">
                            <p:stCondLst>
                              <p:cond delay="0"/>
                            </p:stCondLst>
                            <p:childTnLst>
                              <p:par>
                                <p:cTn id="50" presetID="2" presetClass="entr" presetSubtype="2" fill="hold" nodeType="clickEffect">
                                  <p:stCondLst>
                                    <p:cond delay="0"/>
                                  </p:stCondLst>
                                  <p:childTnLst>
                                    <p:set>
                                      <p:cBhvr>
                                        <p:cTn id="51" dur="1" fill="hold">
                                          <p:stCondLst>
                                            <p:cond delay="0"/>
                                          </p:stCondLst>
                                        </p:cTn>
                                        <p:tgtEl>
                                          <p:spTgt spid="22"/>
                                        </p:tgtEl>
                                        <p:attrNameLst>
                                          <p:attrName>style.visibility</p:attrName>
                                        </p:attrNameLst>
                                      </p:cBhvr>
                                      <p:to>
                                        <p:strVal val="visible"/>
                                      </p:to>
                                    </p:set>
                                    <p:anim calcmode="lin" valueType="num">
                                      <p:cBhvr additive="base">
                                        <p:cTn id="52" dur="500" fill="hold"/>
                                        <p:tgtEl>
                                          <p:spTgt spid="22"/>
                                        </p:tgtEl>
                                        <p:attrNameLst>
                                          <p:attrName>ppt_x</p:attrName>
                                        </p:attrNameLst>
                                      </p:cBhvr>
                                      <p:tavLst>
                                        <p:tav tm="0">
                                          <p:val>
                                            <p:strVal val="1+#ppt_w/2"/>
                                          </p:val>
                                        </p:tav>
                                        <p:tav tm="100000">
                                          <p:val>
                                            <p:strVal val="#ppt_x"/>
                                          </p:val>
                                        </p:tav>
                                      </p:tavLst>
                                    </p:anim>
                                    <p:anim calcmode="lin" valueType="num">
                                      <p:cBhvr additive="base">
                                        <p:cTn id="53" dur="500" fill="hold"/>
                                        <p:tgtEl>
                                          <p:spTgt spid="22"/>
                                        </p:tgtEl>
                                        <p:attrNameLst>
                                          <p:attrName>ppt_y</p:attrName>
                                        </p:attrNameLst>
                                      </p:cBhvr>
                                      <p:tavLst>
                                        <p:tav tm="0">
                                          <p:val>
                                            <p:strVal val="#ppt_y"/>
                                          </p:val>
                                        </p:tav>
                                        <p:tav tm="100000">
                                          <p:val>
                                            <p:strVal val="#ppt_y"/>
                                          </p:val>
                                        </p:tav>
                                      </p:tavLst>
                                    </p:anim>
                                  </p:childTnLst>
                                </p:cTn>
                              </p:par>
                              <p:par>
                                <p:cTn id="54" presetID="2" presetClass="entr" presetSubtype="2" fill="hold" grpId="0" nodeType="withEffect">
                                  <p:stCondLst>
                                    <p:cond delay="0"/>
                                  </p:stCondLst>
                                  <p:childTnLst>
                                    <p:set>
                                      <p:cBhvr>
                                        <p:cTn id="55" dur="1" fill="hold">
                                          <p:stCondLst>
                                            <p:cond delay="0"/>
                                          </p:stCondLst>
                                        </p:cTn>
                                        <p:tgtEl>
                                          <p:spTgt spid="8"/>
                                        </p:tgtEl>
                                        <p:attrNameLst>
                                          <p:attrName>style.visibility</p:attrName>
                                        </p:attrNameLst>
                                      </p:cBhvr>
                                      <p:to>
                                        <p:strVal val="visible"/>
                                      </p:to>
                                    </p:set>
                                    <p:anim calcmode="lin" valueType="num">
                                      <p:cBhvr additive="base">
                                        <p:cTn id="56" dur="500" fill="hold"/>
                                        <p:tgtEl>
                                          <p:spTgt spid="8"/>
                                        </p:tgtEl>
                                        <p:attrNameLst>
                                          <p:attrName>ppt_x</p:attrName>
                                        </p:attrNameLst>
                                      </p:cBhvr>
                                      <p:tavLst>
                                        <p:tav tm="0">
                                          <p:val>
                                            <p:strVal val="1+#ppt_w/2"/>
                                          </p:val>
                                        </p:tav>
                                        <p:tav tm="100000">
                                          <p:val>
                                            <p:strVal val="#ppt_x"/>
                                          </p:val>
                                        </p:tav>
                                      </p:tavLst>
                                    </p:anim>
                                    <p:anim calcmode="lin" valueType="num">
                                      <p:cBhvr additive="base">
                                        <p:cTn id="57" dur="500" fill="hold"/>
                                        <p:tgtEl>
                                          <p:spTgt spid="8"/>
                                        </p:tgtEl>
                                        <p:attrNameLst>
                                          <p:attrName>ppt_y</p:attrName>
                                        </p:attrNameLst>
                                      </p:cBhvr>
                                      <p:tavLst>
                                        <p:tav tm="0">
                                          <p:val>
                                            <p:strVal val="#ppt_y"/>
                                          </p:val>
                                        </p:tav>
                                        <p:tav tm="100000">
                                          <p:val>
                                            <p:strVal val="#ppt_y"/>
                                          </p:val>
                                        </p:tav>
                                      </p:tavLst>
                                    </p:anim>
                                  </p:childTnLst>
                                </p:cTn>
                              </p:par>
                              <p:par>
                                <p:cTn id="58" presetID="2" presetClass="entr" presetSubtype="2" fill="hold" grpId="0" nodeType="withEffect">
                                  <p:stCondLst>
                                    <p:cond delay="0"/>
                                  </p:stCondLst>
                                  <p:childTnLst>
                                    <p:set>
                                      <p:cBhvr>
                                        <p:cTn id="59" dur="1" fill="hold">
                                          <p:stCondLst>
                                            <p:cond delay="0"/>
                                          </p:stCondLst>
                                        </p:cTn>
                                        <p:tgtEl>
                                          <p:spTgt spid="12"/>
                                        </p:tgtEl>
                                        <p:attrNameLst>
                                          <p:attrName>style.visibility</p:attrName>
                                        </p:attrNameLst>
                                      </p:cBhvr>
                                      <p:to>
                                        <p:strVal val="visible"/>
                                      </p:to>
                                    </p:set>
                                    <p:anim calcmode="lin" valueType="num">
                                      <p:cBhvr additive="base">
                                        <p:cTn id="60" dur="500" fill="hold"/>
                                        <p:tgtEl>
                                          <p:spTgt spid="12"/>
                                        </p:tgtEl>
                                        <p:attrNameLst>
                                          <p:attrName>ppt_x</p:attrName>
                                        </p:attrNameLst>
                                      </p:cBhvr>
                                      <p:tavLst>
                                        <p:tav tm="0">
                                          <p:val>
                                            <p:strVal val="1+#ppt_w/2"/>
                                          </p:val>
                                        </p:tav>
                                        <p:tav tm="100000">
                                          <p:val>
                                            <p:strVal val="#ppt_x"/>
                                          </p:val>
                                        </p:tav>
                                      </p:tavLst>
                                    </p:anim>
                                    <p:anim calcmode="lin" valueType="num">
                                      <p:cBhvr additive="base">
                                        <p:cTn id="61" dur="500" fill="hold"/>
                                        <p:tgtEl>
                                          <p:spTgt spid="12"/>
                                        </p:tgtEl>
                                        <p:attrNameLst>
                                          <p:attrName>ppt_y</p:attrName>
                                        </p:attrNameLst>
                                      </p:cBhvr>
                                      <p:tavLst>
                                        <p:tav tm="0">
                                          <p:val>
                                            <p:strVal val="#ppt_y"/>
                                          </p:val>
                                        </p:tav>
                                        <p:tav tm="100000">
                                          <p:val>
                                            <p:strVal val="#ppt_y"/>
                                          </p:val>
                                        </p:tav>
                                      </p:tavLst>
                                    </p:anim>
                                  </p:childTnLst>
                                </p:cTn>
                              </p:par>
                              <p:par>
                                <p:cTn id="62" presetID="2" presetClass="entr" presetSubtype="2" fill="hold" nodeType="withEffect">
                                  <p:stCondLst>
                                    <p:cond delay="0"/>
                                  </p:stCondLst>
                                  <p:childTnLst>
                                    <p:set>
                                      <p:cBhvr>
                                        <p:cTn id="63" dur="1" fill="hold">
                                          <p:stCondLst>
                                            <p:cond delay="0"/>
                                          </p:stCondLst>
                                        </p:cTn>
                                        <p:tgtEl>
                                          <p:spTgt spid="22"/>
                                        </p:tgtEl>
                                        <p:attrNameLst>
                                          <p:attrName>style.visibility</p:attrName>
                                        </p:attrNameLst>
                                      </p:cBhvr>
                                      <p:to>
                                        <p:strVal val="visible"/>
                                      </p:to>
                                    </p:set>
                                    <p:anim calcmode="lin" valueType="num">
                                      <p:cBhvr additive="base">
                                        <p:cTn id="64" dur="500" fill="hold"/>
                                        <p:tgtEl>
                                          <p:spTgt spid="22"/>
                                        </p:tgtEl>
                                        <p:attrNameLst>
                                          <p:attrName>ppt_x</p:attrName>
                                        </p:attrNameLst>
                                      </p:cBhvr>
                                      <p:tavLst>
                                        <p:tav tm="0">
                                          <p:val>
                                            <p:strVal val="1+#ppt_w/2"/>
                                          </p:val>
                                        </p:tav>
                                        <p:tav tm="100000">
                                          <p:val>
                                            <p:strVal val="#ppt_x"/>
                                          </p:val>
                                        </p:tav>
                                      </p:tavLst>
                                    </p:anim>
                                    <p:anim calcmode="lin" valueType="num">
                                      <p:cBhvr additive="base">
                                        <p:cTn id="65" dur="500" fill="hold"/>
                                        <p:tgtEl>
                                          <p:spTgt spid="22"/>
                                        </p:tgtEl>
                                        <p:attrNameLst>
                                          <p:attrName>ppt_y</p:attrName>
                                        </p:attrNameLst>
                                      </p:cBhvr>
                                      <p:tavLst>
                                        <p:tav tm="0">
                                          <p:val>
                                            <p:strVal val="#ppt_y"/>
                                          </p:val>
                                        </p:tav>
                                        <p:tav tm="100000">
                                          <p:val>
                                            <p:strVal val="#ppt_y"/>
                                          </p:val>
                                        </p:tav>
                                      </p:tavLst>
                                    </p:anim>
                                  </p:childTnLst>
                                </p:cTn>
                              </p:par>
                              <p:par>
                                <p:cTn id="66" presetID="2" presetClass="entr" presetSubtype="2" fill="hold" nodeType="withEffect">
                                  <p:stCondLst>
                                    <p:cond delay="0"/>
                                  </p:stCondLst>
                                  <p:childTnLst>
                                    <p:set>
                                      <p:cBhvr>
                                        <p:cTn id="67" dur="1" fill="hold">
                                          <p:stCondLst>
                                            <p:cond delay="0"/>
                                          </p:stCondLst>
                                        </p:cTn>
                                        <p:tgtEl>
                                          <p:spTgt spid="13"/>
                                        </p:tgtEl>
                                        <p:attrNameLst>
                                          <p:attrName>style.visibility</p:attrName>
                                        </p:attrNameLst>
                                      </p:cBhvr>
                                      <p:to>
                                        <p:strVal val="visible"/>
                                      </p:to>
                                    </p:set>
                                    <p:anim calcmode="lin" valueType="num">
                                      <p:cBhvr additive="base">
                                        <p:cTn id="68" dur="500" fill="hold"/>
                                        <p:tgtEl>
                                          <p:spTgt spid="13"/>
                                        </p:tgtEl>
                                        <p:attrNameLst>
                                          <p:attrName>ppt_x</p:attrName>
                                        </p:attrNameLst>
                                      </p:cBhvr>
                                      <p:tavLst>
                                        <p:tav tm="0">
                                          <p:val>
                                            <p:strVal val="1+#ppt_w/2"/>
                                          </p:val>
                                        </p:tav>
                                        <p:tav tm="100000">
                                          <p:val>
                                            <p:strVal val="#ppt_x"/>
                                          </p:val>
                                        </p:tav>
                                      </p:tavLst>
                                    </p:anim>
                                    <p:anim calcmode="lin" valueType="num">
                                      <p:cBhvr additive="base">
                                        <p:cTn id="69"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2" presetClass="entr" presetSubtype="2" fill="hold" nodeType="clickEffect">
                                  <p:stCondLst>
                                    <p:cond delay="0"/>
                                  </p:stCondLst>
                                  <p:childTnLst>
                                    <p:set>
                                      <p:cBhvr>
                                        <p:cTn id="73" dur="1" fill="hold">
                                          <p:stCondLst>
                                            <p:cond delay="0"/>
                                          </p:stCondLst>
                                        </p:cTn>
                                        <p:tgtEl>
                                          <p:spTgt spid="65"/>
                                        </p:tgtEl>
                                        <p:attrNameLst>
                                          <p:attrName>style.visibility</p:attrName>
                                        </p:attrNameLst>
                                      </p:cBhvr>
                                      <p:to>
                                        <p:strVal val="visible"/>
                                      </p:to>
                                    </p:set>
                                    <p:anim calcmode="lin" valueType="num">
                                      <p:cBhvr additive="base">
                                        <p:cTn id="74" dur="500" fill="hold"/>
                                        <p:tgtEl>
                                          <p:spTgt spid="65"/>
                                        </p:tgtEl>
                                        <p:attrNameLst>
                                          <p:attrName>ppt_x</p:attrName>
                                        </p:attrNameLst>
                                      </p:cBhvr>
                                      <p:tavLst>
                                        <p:tav tm="0">
                                          <p:val>
                                            <p:strVal val="1+#ppt_w/2"/>
                                          </p:val>
                                        </p:tav>
                                        <p:tav tm="100000">
                                          <p:val>
                                            <p:strVal val="#ppt_x"/>
                                          </p:val>
                                        </p:tav>
                                      </p:tavLst>
                                    </p:anim>
                                    <p:anim calcmode="lin" valueType="num">
                                      <p:cBhvr additive="base">
                                        <p:cTn id="75" dur="500" fill="hold"/>
                                        <p:tgtEl>
                                          <p:spTgt spid="65"/>
                                        </p:tgtEl>
                                        <p:attrNameLst>
                                          <p:attrName>ppt_y</p:attrName>
                                        </p:attrNameLst>
                                      </p:cBhvr>
                                      <p:tavLst>
                                        <p:tav tm="0">
                                          <p:val>
                                            <p:strVal val="#ppt_y"/>
                                          </p:val>
                                        </p:tav>
                                        <p:tav tm="100000">
                                          <p:val>
                                            <p:strVal val="#ppt_y"/>
                                          </p:val>
                                        </p:tav>
                                      </p:tavLst>
                                    </p:anim>
                                  </p:childTnLst>
                                </p:cTn>
                              </p:par>
                              <p:par>
                                <p:cTn id="76" presetID="2" presetClass="entr" presetSubtype="2" fill="hold" grpId="0" nodeType="withEffect">
                                  <p:stCondLst>
                                    <p:cond delay="0"/>
                                  </p:stCondLst>
                                  <p:childTnLst>
                                    <p:set>
                                      <p:cBhvr>
                                        <p:cTn id="77" dur="1" fill="hold">
                                          <p:stCondLst>
                                            <p:cond delay="0"/>
                                          </p:stCondLst>
                                        </p:cTn>
                                        <p:tgtEl>
                                          <p:spTgt spid="55"/>
                                        </p:tgtEl>
                                        <p:attrNameLst>
                                          <p:attrName>style.visibility</p:attrName>
                                        </p:attrNameLst>
                                      </p:cBhvr>
                                      <p:to>
                                        <p:strVal val="visible"/>
                                      </p:to>
                                    </p:set>
                                    <p:anim calcmode="lin" valueType="num">
                                      <p:cBhvr additive="base">
                                        <p:cTn id="78" dur="500" fill="hold"/>
                                        <p:tgtEl>
                                          <p:spTgt spid="55"/>
                                        </p:tgtEl>
                                        <p:attrNameLst>
                                          <p:attrName>ppt_x</p:attrName>
                                        </p:attrNameLst>
                                      </p:cBhvr>
                                      <p:tavLst>
                                        <p:tav tm="0">
                                          <p:val>
                                            <p:strVal val="1+#ppt_w/2"/>
                                          </p:val>
                                        </p:tav>
                                        <p:tav tm="100000">
                                          <p:val>
                                            <p:strVal val="#ppt_x"/>
                                          </p:val>
                                        </p:tav>
                                      </p:tavLst>
                                    </p:anim>
                                    <p:anim calcmode="lin" valueType="num">
                                      <p:cBhvr additive="base">
                                        <p:cTn id="79" dur="500" fill="hold"/>
                                        <p:tgtEl>
                                          <p:spTgt spid="55"/>
                                        </p:tgtEl>
                                        <p:attrNameLst>
                                          <p:attrName>ppt_y</p:attrName>
                                        </p:attrNameLst>
                                      </p:cBhvr>
                                      <p:tavLst>
                                        <p:tav tm="0">
                                          <p:val>
                                            <p:strVal val="#ppt_y"/>
                                          </p:val>
                                        </p:tav>
                                        <p:tav tm="100000">
                                          <p:val>
                                            <p:strVal val="#ppt_y"/>
                                          </p:val>
                                        </p:tav>
                                      </p:tavLst>
                                    </p:anim>
                                  </p:childTnLst>
                                </p:cTn>
                              </p:par>
                              <p:par>
                                <p:cTn id="80" presetID="2" presetClass="entr" presetSubtype="2" fill="hold" grpId="0" nodeType="withEffect">
                                  <p:stCondLst>
                                    <p:cond delay="0"/>
                                  </p:stCondLst>
                                  <p:childTnLst>
                                    <p:set>
                                      <p:cBhvr>
                                        <p:cTn id="81" dur="1" fill="hold">
                                          <p:stCondLst>
                                            <p:cond delay="0"/>
                                          </p:stCondLst>
                                        </p:cTn>
                                        <p:tgtEl>
                                          <p:spTgt spid="56"/>
                                        </p:tgtEl>
                                        <p:attrNameLst>
                                          <p:attrName>style.visibility</p:attrName>
                                        </p:attrNameLst>
                                      </p:cBhvr>
                                      <p:to>
                                        <p:strVal val="visible"/>
                                      </p:to>
                                    </p:set>
                                    <p:anim calcmode="lin" valueType="num">
                                      <p:cBhvr additive="base">
                                        <p:cTn id="82" dur="500" fill="hold"/>
                                        <p:tgtEl>
                                          <p:spTgt spid="56"/>
                                        </p:tgtEl>
                                        <p:attrNameLst>
                                          <p:attrName>ppt_x</p:attrName>
                                        </p:attrNameLst>
                                      </p:cBhvr>
                                      <p:tavLst>
                                        <p:tav tm="0">
                                          <p:val>
                                            <p:strVal val="1+#ppt_w/2"/>
                                          </p:val>
                                        </p:tav>
                                        <p:tav tm="100000">
                                          <p:val>
                                            <p:strVal val="#ppt_x"/>
                                          </p:val>
                                        </p:tav>
                                      </p:tavLst>
                                    </p:anim>
                                    <p:anim calcmode="lin" valueType="num">
                                      <p:cBhvr additive="base">
                                        <p:cTn id="83" dur="500" fill="hold"/>
                                        <p:tgtEl>
                                          <p:spTgt spid="56"/>
                                        </p:tgtEl>
                                        <p:attrNameLst>
                                          <p:attrName>ppt_y</p:attrName>
                                        </p:attrNameLst>
                                      </p:cBhvr>
                                      <p:tavLst>
                                        <p:tav tm="0">
                                          <p:val>
                                            <p:strVal val="#ppt_y"/>
                                          </p:val>
                                        </p:tav>
                                        <p:tav tm="100000">
                                          <p:val>
                                            <p:strVal val="#ppt_y"/>
                                          </p:val>
                                        </p:tav>
                                      </p:tavLst>
                                    </p:anim>
                                  </p:childTnLst>
                                </p:cTn>
                              </p:par>
                              <p:par>
                                <p:cTn id="84" presetID="2" presetClass="entr" presetSubtype="2" fill="hold" nodeType="withEffect">
                                  <p:stCondLst>
                                    <p:cond delay="0"/>
                                  </p:stCondLst>
                                  <p:childTnLst>
                                    <p:set>
                                      <p:cBhvr>
                                        <p:cTn id="85" dur="1" fill="hold">
                                          <p:stCondLst>
                                            <p:cond delay="0"/>
                                          </p:stCondLst>
                                        </p:cTn>
                                        <p:tgtEl>
                                          <p:spTgt spid="57"/>
                                        </p:tgtEl>
                                        <p:attrNameLst>
                                          <p:attrName>style.visibility</p:attrName>
                                        </p:attrNameLst>
                                      </p:cBhvr>
                                      <p:to>
                                        <p:strVal val="visible"/>
                                      </p:to>
                                    </p:set>
                                    <p:anim calcmode="lin" valueType="num">
                                      <p:cBhvr additive="base">
                                        <p:cTn id="86" dur="500" fill="hold"/>
                                        <p:tgtEl>
                                          <p:spTgt spid="57"/>
                                        </p:tgtEl>
                                        <p:attrNameLst>
                                          <p:attrName>ppt_x</p:attrName>
                                        </p:attrNameLst>
                                      </p:cBhvr>
                                      <p:tavLst>
                                        <p:tav tm="0">
                                          <p:val>
                                            <p:strVal val="1+#ppt_w/2"/>
                                          </p:val>
                                        </p:tav>
                                        <p:tav tm="100000">
                                          <p:val>
                                            <p:strVal val="#ppt_x"/>
                                          </p:val>
                                        </p:tav>
                                      </p:tavLst>
                                    </p:anim>
                                    <p:anim calcmode="lin" valueType="num">
                                      <p:cBhvr additive="base">
                                        <p:cTn id="87" dur="500" fill="hold"/>
                                        <p:tgtEl>
                                          <p:spTgt spid="57"/>
                                        </p:tgtEl>
                                        <p:attrNameLst>
                                          <p:attrName>ppt_y</p:attrName>
                                        </p:attrNameLst>
                                      </p:cBhvr>
                                      <p:tavLst>
                                        <p:tav tm="0">
                                          <p:val>
                                            <p:strVal val="#ppt_y"/>
                                          </p:val>
                                        </p:tav>
                                        <p:tav tm="100000">
                                          <p:val>
                                            <p:strVal val="#ppt_y"/>
                                          </p:val>
                                        </p:tav>
                                      </p:tavLst>
                                    </p:anim>
                                  </p:childTnLst>
                                </p:cTn>
                              </p:par>
                            </p:childTnLst>
                          </p:cTn>
                        </p:par>
                        <p:par>
                          <p:cTn id="88" fill="hold">
                            <p:stCondLst>
                              <p:cond delay="500"/>
                            </p:stCondLst>
                            <p:childTnLst>
                              <p:par>
                                <p:cTn id="89" presetID="18" presetClass="entr" presetSubtype="3" fill="hold" nodeType="afterEffect">
                                  <p:stCondLst>
                                    <p:cond delay="0"/>
                                  </p:stCondLst>
                                  <p:childTnLst>
                                    <p:set>
                                      <p:cBhvr>
                                        <p:cTn id="90" dur="1" fill="hold">
                                          <p:stCondLst>
                                            <p:cond delay="0"/>
                                          </p:stCondLst>
                                        </p:cTn>
                                        <p:tgtEl>
                                          <p:spTgt spid="76"/>
                                        </p:tgtEl>
                                        <p:attrNameLst>
                                          <p:attrName>style.visibility</p:attrName>
                                        </p:attrNameLst>
                                      </p:cBhvr>
                                      <p:to>
                                        <p:strVal val="visible"/>
                                      </p:to>
                                    </p:set>
                                    <p:animEffect transition="in" filter="strips(upRight)">
                                      <p:cBhvr>
                                        <p:cTn id="91" dur="500"/>
                                        <p:tgtEl>
                                          <p:spTgt spid="76"/>
                                        </p:tgtEl>
                                      </p:cBhvr>
                                    </p:animEffect>
                                  </p:childTnLst>
                                </p:cTn>
                              </p:par>
                            </p:childTnLst>
                          </p:cTn>
                        </p:par>
                        <p:par>
                          <p:cTn id="92" fill="hold">
                            <p:stCondLst>
                              <p:cond delay="1000"/>
                            </p:stCondLst>
                            <p:childTnLst>
                              <p:par>
                                <p:cTn id="93" presetID="53" presetClass="entr" presetSubtype="16" fill="hold" grpId="0" nodeType="afterEffect">
                                  <p:stCondLst>
                                    <p:cond delay="0"/>
                                  </p:stCondLst>
                                  <p:childTnLst>
                                    <p:set>
                                      <p:cBhvr>
                                        <p:cTn id="94" dur="1" fill="hold">
                                          <p:stCondLst>
                                            <p:cond delay="0"/>
                                          </p:stCondLst>
                                        </p:cTn>
                                        <p:tgtEl>
                                          <p:spTgt spid="131"/>
                                        </p:tgtEl>
                                        <p:attrNameLst>
                                          <p:attrName>style.visibility</p:attrName>
                                        </p:attrNameLst>
                                      </p:cBhvr>
                                      <p:to>
                                        <p:strVal val="visible"/>
                                      </p:to>
                                    </p:set>
                                    <p:anim calcmode="lin" valueType="num">
                                      <p:cBhvr>
                                        <p:cTn id="95" dur="500" fill="hold"/>
                                        <p:tgtEl>
                                          <p:spTgt spid="131"/>
                                        </p:tgtEl>
                                        <p:attrNameLst>
                                          <p:attrName>ppt_w</p:attrName>
                                        </p:attrNameLst>
                                      </p:cBhvr>
                                      <p:tavLst>
                                        <p:tav tm="0">
                                          <p:val>
                                            <p:fltVal val="0"/>
                                          </p:val>
                                        </p:tav>
                                        <p:tav tm="100000">
                                          <p:val>
                                            <p:strVal val="#ppt_w"/>
                                          </p:val>
                                        </p:tav>
                                      </p:tavLst>
                                    </p:anim>
                                    <p:anim calcmode="lin" valueType="num">
                                      <p:cBhvr>
                                        <p:cTn id="96" dur="500" fill="hold"/>
                                        <p:tgtEl>
                                          <p:spTgt spid="131"/>
                                        </p:tgtEl>
                                        <p:attrNameLst>
                                          <p:attrName>ppt_h</p:attrName>
                                        </p:attrNameLst>
                                      </p:cBhvr>
                                      <p:tavLst>
                                        <p:tav tm="0">
                                          <p:val>
                                            <p:fltVal val="0"/>
                                          </p:val>
                                        </p:tav>
                                        <p:tav tm="100000">
                                          <p:val>
                                            <p:strVal val="#ppt_h"/>
                                          </p:val>
                                        </p:tav>
                                      </p:tavLst>
                                    </p:anim>
                                    <p:animEffect transition="in" filter="fade">
                                      <p:cBhvr>
                                        <p:cTn id="97" dur="500"/>
                                        <p:tgtEl>
                                          <p:spTgt spid="131"/>
                                        </p:tgtEl>
                                      </p:cBhvr>
                                    </p:animEffect>
                                  </p:childTnLst>
                                </p:cTn>
                              </p:par>
                            </p:childTnLst>
                          </p:cTn>
                        </p:par>
                        <p:par>
                          <p:cTn id="98" fill="hold">
                            <p:stCondLst>
                              <p:cond delay="1500"/>
                            </p:stCondLst>
                            <p:childTnLst>
                              <p:par>
                                <p:cTn id="99" presetID="23" presetClass="entr" presetSubtype="16" fill="hold" grpId="0" nodeType="afterEffect">
                                  <p:stCondLst>
                                    <p:cond delay="0"/>
                                  </p:stCondLst>
                                  <p:childTnLst>
                                    <p:set>
                                      <p:cBhvr>
                                        <p:cTn id="100" dur="1" fill="hold">
                                          <p:stCondLst>
                                            <p:cond delay="0"/>
                                          </p:stCondLst>
                                        </p:cTn>
                                        <p:tgtEl>
                                          <p:spTgt spid="4"/>
                                        </p:tgtEl>
                                        <p:attrNameLst>
                                          <p:attrName>style.visibility</p:attrName>
                                        </p:attrNameLst>
                                      </p:cBhvr>
                                      <p:to>
                                        <p:strVal val="visible"/>
                                      </p:to>
                                    </p:set>
                                    <p:anim calcmode="lin" valueType="num">
                                      <p:cBhvr>
                                        <p:cTn id="101" dur="500" fill="hold"/>
                                        <p:tgtEl>
                                          <p:spTgt spid="4"/>
                                        </p:tgtEl>
                                        <p:attrNameLst>
                                          <p:attrName>ppt_w</p:attrName>
                                        </p:attrNameLst>
                                      </p:cBhvr>
                                      <p:tavLst>
                                        <p:tav tm="0">
                                          <p:val>
                                            <p:fltVal val="0"/>
                                          </p:val>
                                        </p:tav>
                                        <p:tav tm="100000">
                                          <p:val>
                                            <p:strVal val="#ppt_w"/>
                                          </p:val>
                                        </p:tav>
                                      </p:tavLst>
                                    </p:anim>
                                    <p:anim calcmode="lin" valueType="num">
                                      <p:cBhvr>
                                        <p:cTn id="102" dur="500" fill="hold"/>
                                        <p:tgtEl>
                                          <p:spTgt spid="4"/>
                                        </p:tgtEl>
                                        <p:attrNameLst>
                                          <p:attrName>ppt_h</p:attrName>
                                        </p:attrNameLst>
                                      </p:cBhvr>
                                      <p:tavLst>
                                        <p:tav tm="0">
                                          <p:val>
                                            <p:fltVal val="0"/>
                                          </p:val>
                                        </p:tav>
                                        <p:tav tm="100000">
                                          <p:val>
                                            <p:strVal val="#ppt_h"/>
                                          </p:val>
                                        </p:tav>
                                      </p:tavLst>
                                    </p:anim>
                                  </p:childTnLst>
                                </p:cTn>
                              </p:par>
                              <p:par>
                                <p:cTn id="103" presetID="23" presetClass="entr" presetSubtype="16" fill="hold" grpId="0" nodeType="withEffect">
                                  <p:stCondLst>
                                    <p:cond delay="0"/>
                                  </p:stCondLst>
                                  <p:childTnLst>
                                    <p:set>
                                      <p:cBhvr>
                                        <p:cTn id="104" dur="1" fill="hold">
                                          <p:stCondLst>
                                            <p:cond delay="0"/>
                                          </p:stCondLst>
                                        </p:cTn>
                                        <p:tgtEl>
                                          <p:spTgt spid="7"/>
                                        </p:tgtEl>
                                        <p:attrNameLst>
                                          <p:attrName>style.visibility</p:attrName>
                                        </p:attrNameLst>
                                      </p:cBhvr>
                                      <p:to>
                                        <p:strVal val="visible"/>
                                      </p:to>
                                    </p:set>
                                    <p:anim calcmode="lin" valueType="num">
                                      <p:cBhvr>
                                        <p:cTn id="105" dur="500" fill="hold"/>
                                        <p:tgtEl>
                                          <p:spTgt spid="7"/>
                                        </p:tgtEl>
                                        <p:attrNameLst>
                                          <p:attrName>ppt_w</p:attrName>
                                        </p:attrNameLst>
                                      </p:cBhvr>
                                      <p:tavLst>
                                        <p:tav tm="0">
                                          <p:val>
                                            <p:fltVal val="0"/>
                                          </p:val>
                                        </p:tav>
                                        <p:tav tm="100000">
                                          <p:val>
                                            <p:strVal val="#ppt_w"/>
                                          </p:val>
                                        </p:tav>
                                      </p:tavLst>
                                    </p:anim>
                                    <p:anim calcmode="lin" valueType="num">
                                      <p:cBhvr>
                                        <p:cTn id="106" dur="500" fill="hold"/>
                                        <p:tgtEl>
                                          <p:spTgt spid="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p:bldP spid="103" grpId="0"/>
      <p:bldP spid="35" grpId="0"/>
      <p:bldP spid="41" grpId="0"/>
      <p:bldP spid="51" grpId="0"/>
      <p:bldP spid="5" grpId="0" bldLvl="0" animBg="1"/>
      <p:bldP spid="131" grpId="0"/>
      <p:bldP spid="55" grpId="0" bldLvl="0" animBg="1"/>
      <p:bldP spid="56" grpId="0" bldLvl="0" animBg="1"/>
      <p:bldP spid="8" grpId="0" bldLvl="0" animBg="1"/>
      <p:bldP spid="12" grpId="0" bldLvl="0" animBg="1"/>
      <p:bldP spid="6" grpId="0" bldLvl="0" animBg="1"/>
      <p:bldP spid="4" grpId="0" bldLvl="0" animBg="1"/>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矩形 3"/>
          <p:cNvSpPr>
            <a:spLocks noChangeArrowheads="1"/>
          </p:cNvSpPr>
          <p:nvPr/>
        </p:nvSpPr>
        <p:spPr bwMode="auto">
          <a:xfrm>
            <a:off x="1053269" y="228716"/>
            <a:ext cx="1809750" cy="582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eaLnBrk="1" hangingPunct="1">
              <a:spcBef>
                <a:spcPct val="0"/>
              </a:spcBef>
              <a:buFont typeface="Arial" panose="020B0604020202020204" pitchFamily="34" charset="0"/>
              <a:buNone/>
            </a:pPr>
            <a:r>
              <a:rPr lang="zh-CN" altLang="en-US" b="1" dirty="0" smtClean="0">
                <a:solidFill>
                  <a:schemeClr val="tx1">
                    <a:lumMod val="65000"/>
                    <a:lumOff val="35000"/>
                  </a:schemeClr>
                </a:solidFill>
                <a:latin typeface="Arial" panose="020B0604020202020204" pitchFamily="34" charset="0"/>
                <a:cs typeface="Arial" panose="020B0604020202020204" pitchFamily="34" charset="0"/>
                <a:sym typeface="Impact" panose="020B0806030902050204" pitchFamily="34" charset="0"/>
              </a:rPr>
              <a:t>公司概述</a:t>
            </a:r>
            <a:endParaRPr lang="zh-CN" altLang="en-US" b="1" dirty="0">
              <a:solidFill>
                <a:schemeClr val="tx1">
                  <a:lumMod val="65000"/>
                  <a:lumOff val="35000"/>
                </a:schemeClr>
              </a:solidFill>
              <a:latin typeface="Arial" panose="020B0604020202020204" pitchFamily="34" charset="0"/>
              <a:ea typeface="宋体" pitchFamily="2" charset="-122"/>
              <a:cs typeface="Arial" panose="020B0604020202020204" pitchFamily="34" charset="0"/>
            </a:endParaRPr>
          </a:p>
        </p:txBody>
      </p:sp>
      <p:sp>
        <p:nvSpPr>
          <p:cNvPr id="77" name="文本框 37"/>
          <p:cNvSpPr txBox="1"/>
          <p:nvPr/>
        </p:nvSpPr>
        <p:spPr>
          <a:xfrm>
            <a:off x="1042975" y="781566"/>
            <a:ext cx="2308007" cy="335915"/>
          </a:xfrm>
          <a:prstGeom prst="rect">
            <a:avLst/>
          </a:prstGeom>
          <a:noFill/>
        </p:spPr>
        <p:txBody>
          <a:bodyPr wrap="square" lIns="91431" tIns="45716" rIns="91431" bIns="45716" rtlCol="0">
            <a:spAutoFit/>
          </a:bodyPr>
          <a:lstStyle/>
          <a:p>
            <a:r>
              <a:rPr lang="en-US" altLang="zh-CN" sz="1600" dirty="0" smtClean="0">
                <a:solidFill>
                  <a:schemeClr val="tx1">
                    <a:lumMod val="65000"/>
                    <a:lumOff val="35000"/>
                  </a:schemeClr>
                </a:solidFill>
                <a:latin typeface="Arial" panose="020B0604020202020204" pitchFamily="34" charset="0"/>
                <a:cs typeface="Arial" panose="020B0604020202020204" pitchFamily="34" charset="0"/>
              </a:rPr>
              <a:t>Company Introduction</a:t>
            </a:r>
            <a:endParaRPr lang="zh-CN" altLang="en-US" sz="1600" baseline="-30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22" name="矩形 21"/>
          <p:cNvSpPr/>
          <p:nvPr/>
        </p:nvSpPr>
        <p:spPr>
          <a:xfrm flipH="1">
            <a:off x="173355" y="1120775"/>
            <a:ext cx="6123940" cy="4993640"/>
          </a:xfrm>
          <a:prstGeom prst="rect">
            <a:avLst/>
          </a:prstGeom>
        </p:spPr>
        <p:txBody>
          <a:bodyPr wrap="square">
            <a:spAutoFit/>
          </a:bodyPr>
          <a:lstStyle/>
          <a:p>
            <a:pPr indent="457200" algn="l">
              <a:lnSpc>
                <a:spcPct val="150000"/>
              </a:lnSpc>
            </a:pPr>
            <a:r>
              <a:rPr lang="zh-CN" altLang="en-US" sz="1800" dirty="0">
                <a:solidFill>
                  <a:srgbClr val="404040"/>
                </a:solidFill>
                <a:latin typeface="+mn-ea"/>
                <a:sym typeface="Arial" panose="020B0604020202020204" pitchFamily="34" charset="0"/>
              </a:rPr>
              <a:t>山东销掌门信息科技有限公司是一家以</a:t>
            </a:r>
            <a:r>
              <a:rPr lang="zh-CN" altLang="en-US" sz="1800" b="1" dirty="0">
                <a:solidFill>
                  <a:srgbClr val="FF0000"/>
                </a:solidFill>
                <a:latin typeface="+mn-ea"/>
                <a:sym typeface="Arial" panose="020B0604020202020204" pitchFamily="34" charset="0"/>
              </a:rPr>
              <a:t>信息安全</a:t>
            </a:r>
            <a:r>
              <a:rPr lang="zh-CN" altLang="en-US" sz="1800" dirty="0">
                <a:solidFill>
                  <a:srgbClr val="404040"/>
                </a:solidFill>
                <a:latin typeface="+mn-ea"/>
                <a:sym typeface="Arial" panose="020B0604020202020204" pitchFamily="34" charset="0"/>
              </a:rPr>
              <a:t>为主，真正意义上为企业提供</a:t>
            </a:r>
            <a:r>
              <a:rPr lang="zh-CN" altLang="en-US" sz="1800" b="1" dirty="0">
                <a:solidFill>
                  <a:srgbClr val="FF0000"/>
                </a:solidFill>
                <a:latin typeface="+mn-ea"/>
                <a:sym typeface="Arial" panose="020B0604020202020204" pitchFamily="34" charset="0"/>
              </a:rPr>
              <a:t>一站式信息化解决方案</a:t>
            </a:r>
            <a:r>
              <a:rPr lang="zh-CN" altLang="en-US" sz="1800" dirty="0">
                <a:solidFill>
                  <a:srgbClr val="404040"/>
                </a:solidFill>
                <a:latin typeface="+mn-ea"/>
                <a:sym typeface="Arial" panose="020B0604020202020204" pitchFamily="34" charset="0"/>
              </a:rPr>
              <a:t>的平台，也是全力打造为</a:t>
            </a:r>
            <a:r>
              <a:rPr lang="zh-CN" altLang="en-US" sz="1800" b="1" dirty="0">
                <a:solidFill>
                  <a:srgbClr val="FF0000"/>
                </a:solidFill>
                <a:latin typeface="+mn-ea"/>
                <a:sym typeface="Arial" panose="020B0604020202020204" pitchFamily="34" charset="0"/>
              </a:rPr>
              <a:t>企业赋</a:t>
            </a:r>
            <a:r>
              <a:rPr lang="zh-CN" altLang="en-US" sz="1800" b="1" dirty="0" smtClean="0">
                <a:solidFill>
                  <a:srgbClr val="FF0000"/>
                </a:solidFill>
                <a:latin typeface="+mn-ea"/>
                <a:sym typeface="Arial" panose="020B0604020202020204" pitchFamily="34" charset="0"/>
              </a:rPr>
              <a:t>能</a:t>
            </a:r>
            <a:r>
              <a:rPr lang="zh-CN" altLang="en-US" sz="1800" dirty="0">
                <a:solidFill>
                  <a:srgbClr val="404040"/>
                </a:solidFill>
                <a:latin typeface="+mn-ea"/>
                <a:sym typeface="Arial" panose="020B0604020202020204" pitchFamily="34" charset="0"/>
              </a:rPr>
              <a:t>的</a:t>
            </a:r>
            <a:r>
              <a:rPr lang="zh-CN" altLang="en-US" sz="1800" dirty="0" smtClean="0">
                <a:solidFill>
                  <a:srgbClr val="404040"/>
                </a:solidFill>
                <a:latin typeface="+mn-ea"/>
                <a:sym typeface="Arial" panose="020B0604020202020204" pitchFamily="34" charset="0"/>
              </a:rPr>
              <a:t>软件开发公司。总部</a:t>
            </a:r>
            <a:r>
              <a:rPr lang="zh-CN" altLang="en-US" sz="1800" dirty="0">
                <a:solidFill>
                  <a:srgbClr val="404040"/>
                </a:solidFill>
                <a:latin typeface="+mn-ea"/>
                <a:sym typeface="Arial" panose="020B0604020202020204" pitchFamily="34" charset="0"/>
              </a:rPr>
              <a:t>位于风筝之都</a:t>
            </a:r>
            <a:r>
              <a:rPr lang="en-US" altLang="zh-CN" sz="1800" dirty="0">
                <a:solidFill>
                  <a:srgbClr val="404040"/>
                </a:solidFill>
                <a:latin typeface="+mn-ea"/>
                <a:sym typeface="Arial" panose="020B0604020202020204" pitchFamily="34" charset="0"/>
              </a:rPr>
              <a:t>--</a:t>
            </a:r>
            <a:r>
              <a:rPr lang="zh-CN" altLang="en-US" sz="1800" dirty="0">
                <a:solidFill>
                  <a:srgbClr val="404040"/>
                </a:solidFill>
                <a:latin typeface="+mn-ea"/>
                <a:sym typeface="Arial" panose="020B0604020202020204" pitchFamily="34" charset="0"/>
              </a:rPr>
              <a:t>潍坊市</a:t>
            </a:r>
            <a:r>
              <a:rPr lang="zh-CN" altLang="en-US" sz="1800" dirty="0" smtClean="0">
                <a:solidFill>
                  <a:srgbClr val="404040"/>
                </a:solidFill>
                <a:latin typeface="+mn-ea"/>
                <a:sym typeface="Arial" panose="020B0604020202020204" pitchFamily="34" charset="0"/>
              </a:rPr>
              <a:t>。产品</a:t>
            </a:r>
            <a:r>
              <a:rPr lang="zh-CN" altLang="en-US" sz="1800" dirty="0">
                <a:solidFill>
                  <a:srgbClr val="404040"/>
                </a:solidFill>
                <a:latin typeface="+mn-ea"/>
                <a:sym typeface="Arial" panose="020B0604020202020204" pitchFamily="34" charset="0"/>
              </a:rPr>
              <a:t>主要涉及信息安全防</a:t>
            </a:r>
            <a:r>
              <a:rPr lang="zh-CN" altLang="en-US" sz="1800" dirty="0" smtClean="0">
                <a:solidFill>
                  <a:srgbClr val="404040"/>
                </a:solidFill>
                <a:latin typeface="+mn-ea"/>
                <a:sym typeface="Arial" panose="020B0604020202020204" pitchFamily="34" charset="0"/>
              </a:rPr>
              <a:t>泄密系统，</a:t>
            </a:r>
            <a:r>
              <a:rPr lang="en-US" altLang="zh-CN" sz="1800" dirty="0" smtClean="0">
                <a:solidFill>
                  <a:srgbClr val="404040"/>
                </a:solidFill>
                <a:latin typeface="+mn-ea"/>
                <a:sym typeface="Arial" panose="020B0604020202020204" pitchFamily="34" charset="0"/>
              </a:rPr>
              <a:t>OA</a:t>
            </a:r>
            <a:r>
              <a:rPr lang="zh-CN" altLang="en-US" sz="1800" dirty="0">
                <a:solidFill>
                  <a:srgbClr val="404040"/>
                </a:solidFill>
                <a:latin typeface="+mn-ea"/>
                <a:sym typeface="Arial" panose="020B0604020202020204" pitchFamily="34" charset="0"/>
              </a:rPr>
              <a:t>协同办公系统</a:t>
            </a:r>
            <a:r>
              <a:rPr lang="zh-CN" altLang="en-US" sz="1800" dirty="0" smtClean="0">
                <a:solidFill>
                  <a:srgbClr val="404040"/>
                </a:solidFill>
                <a:latin typeface="+mn-ea"/>
                <a:sym typeface="Arial" panose="020B0604020202020204" pitchFamily="34" charset="0"/>
              </a:rPr>
              <a:t>，</a:t>
            </a:r>
            <a:r>
              <a:rPr lang="en-US" altLang="zh-CN" sz="1800" dirty="0" smtClean="0">
                <a:solidFill>
                  <a:srgbClr val="404040"/>
                </a:solidFill>
                <a:latin typeface="+mn-ea"/>
                <a:sym typeface="Arial" panose="020B0604020202020204" pitchFamily="34" charset="0"/>
              </a:rPr>
              <a:t>CRM</a:t>
            </a:r>
            <a:r>
              <a:rPr lang="zh-CN" altLang="en-US" sz="1800" dirty="0">
                <a:solidFill>
                  <a:srgbClr val="404040"/>
                </a:solidFill>
                <a:latin typeface="+mn-ea"/>
                <a:sym typeface="Arial" panose="020B0604020202020204" pitchFamily="34" charset="0"/>
              </a:rPr>
              <a:t>客户管理系统</a:t>
            </a:r>
            <a:r>
              <a:rPr lang="zh-CN" altLang="en-US" sz="1800" dirty="0" smtClean="0">
                <a:solidFill>
                  <a:srgbClr val="404040"/>
                </a:solidFill>
                <a:latin typeface="+mn-ea"/>
                <a:sym typeface="Arial" panose="020B0604020202020204" pitchFamily="34" charset="0"/>
              </a:rPr>
              <a:t>，私有化即时通讯系统，配配通</a:t>
            </a:r>
            <a:r>
              <a:rPr lang="zh-CN" altLang="en-US" sz="1800" dirty="0">
                <a:solidFill>
                  <a:srgbClr val="404040"/>
                </a:solidFill>
                <a:latin typeface="+mn-ea"/>
                <a:sym typeface="Arial" panose="020B0604020202020204" pitchFamily="34" charset="0"/>
              </a:rPr>
              <a:t>智能</a:t>
            </a:r>
            <a:r>
              <a:rPr lang="zh-CN" altLang="en-US" sz="1800" dirty="0" smtClean="0">
                <a:solidFill>
                  <a:srgbClr val="404040"/>
                </a:solidFill>
                <a:latin typeface="+mn-ea"/>
                <a:sym typeface="Arial" panose="020B0604020202020204" pitchFamily="34" charset="0"/>
              </a:rPr>
              <a:t>名片，数据安全服务，手机管理</a:t>
            </a:r>
            <a:r>
              <a:rPr lang="zh-CN" altLang="en-US" sz="1800" dirty="0" smtClean="0">
                <a:solidFill>
                  <a:srgbClr val="404040"/>
                </a:solidFill>
                <a:latin typeface="+mn-ea"/>
                <a:sym typeface="Arial" panose="020B0604020202020204" pitchFamily="34" charset="0"/>
              </a:rPr>
              <a:t>软件等</a:t>
            </a:r>
            <a:r>
              <a:rPr lang="zh-CN" altLang="en-US" sz="1800" dirty="0">
                <a:solidFill>
                  <a:srgbClr val="404040"/>
                </a:solidFill>
                <a:latin typeface="+mn-ea"/>
                <a:sym typeface="Arial" panose="020B0604020202020204" pitchFamily="34" charset="0"/>
              </a:rPr>
              <a:t>。为政府、</a:t>
            </a:r>
            <a:r>
              <a:rPr lang="zh-CN" altLang="en-US" sz="1800" dirty="0" smtClean="0">
                <a:solidFill>
                  <a:srgbClr val="404040"/>
                </a:solidFill>
                <a:latin typeface="+mn-ea"/>
                <a:sym typeface="Arial" panose="020B0604020202020204" pitchFamily="34" charset="0"/>
              </a:rPr>
              <a:t>企事业单位等</a:t>
            </a:r>
            <a:r>
              <a:rPr lang="zh-CN" altLang="en-US" sz="1800" dirty="0">
                <a:solidFill>
                  <a:srgbClr val="404040"/>
                </a:solidFill>
                <a:latin typeface="+mn-ea"/>
                <a:sym typeface="Arial" panose="020B0604020202020204" pitchFamily="34" charset="0"/>
              </a:rPr>
              <a:t>不</a:t>
            </a:r>
            <a:r>
              <a:rPr lang="zh-CN" altLang="en-US" sz="1800" dirty="0" smtClean="0">
                <a:solidFill>
                  <a:srgbClr val="404040"/>
                </a:solidFill>
                <a:latin typeface="+mn-ea"/>
                <a:sym typeface="Arial" panose="020B0604020202020204" pitchFamily="34" charset="0"/>
              </a:rPr>
              <a:t>同行业提供</a:t>
            </a:r>
            <a:r>
              <a:rPr lang="zh-CN" altLang="en-US" sz="1800" dirty="0">
                <a:solidFill>
                  <a:srgbClr val="404040"/>
                </a:solidFill>
                <a:latin typeface="+mn-ea"/>
                <a:sym typeface="Arial" panose="020B0604020202020204" pitchFamily="34" charset="0"/>
              </a:rPr>
              <a:t>不同应用的针对性解决</a:t>
            </a:r>
            <a:r>
              <a:rPr lang="zh-CN" altLang="en-US" sz="1800" dirty="0" smtClean="0">
                <a:solidFill>
                  <a:srgbClr val="404040"/>
                </a:solidFill>
                <a:latin typeface="+mn-ea"/>
                <a:sym typeface="Arial" panose="020B0604020202020204" pitchFamily="34" charset="0"/>
              </a:rPr>
              <a:t>方案。</a:t>
            </a:r>
            <a:endParaRPr lang="zh-CN" altLang="en-US" sz="1800" dirty="0">
              <a:solidFill>
                <a:srgbClr val="404040"/>
              </a:solidFill>
              <a:latin typeface="+mn-ea"/>
              <a:sym typeface="Arial" panose="020B0604020202020204" pitchFamily="34" charset="0"/>
            </a:endParaRPr>
          </a:p>
          <a:p>
            <a:pPr indent="457200" algn="l">
              <a:lnSpc>
                <a:spcPct val="150000"/>
              </a:lnSpc>
            </a:pPr>
            <a:r>
              <a:rPr lang="zh-CN" altLang="en-US" sz="1800" dirty="0" smtClean="0">
                <a:solidFill>
                  <a:srgbClr val="404040"/>
                </a:solidFill>
                <a:latin typeface="+mn-ea"/>
                <a:sym typeface="Arial" panose="020B0604020202020204" pitchFamily="34" charset="0"/>
              </a:rPr>
              <a:t>面向</a:t>
            </a:r>
            <a:r>
              <a:rPr lang="zh-CN" altLang="en-US" sz="1800" dirty="0">
                <a:solidFill>
                  <a:srgbClr val="404040"/>
                </a:solidFill>
                <a:latin typeface="+mn-ea"/>
                <a:sym typeface="Arial" panose="020B0604020202020204" pitchFamily="34" charset="0"/>
              </a:rPr>
              <a:t>未来，</a:t>
            </a:r>
            <a:r>
              <a:rPr lang="zh-CN" altLang="en-US" sz="1800" dirty="0">
                <a:solidFill>
                  <a:srgbClr val="404040"/>
                </a:solidFill>
                <a:latin typeface="+mn-ea"/>
                <a:sym typeface="Arial" panose="020B0604020202020204" pitchFamily="34" charset="0"/>
              </a:rPr>
              <a:t>掌门安全立志将成为行业标杆，整合企业</a:t>
            </a:r>
            <a:r>
              <a:rPr lang="en-US" altLang="zh-CN" sz="1800" dirty="0">
                <a:solidFill>
                  <a:srgbClr val="404040"/>
                </a:solidFill>
                <a:latin typeface="+mn-ea"/>
                <a:sym typeface="Arial" panose="020B0604020202020204" pitchFamily="34" charset="0"/>
              </a:rPr>
              <a:t>IT</a:t>
            </a:r>
            <a:r>
              <a:rPr lang="zh-CN" altLang="en-US" sz="1800" dirty="0">
                <a:solidFill>
                  <a:srgbClr val="404040"/>
                </a:solidFill>
                <a:latin typeface="+mn-ea"/>
                <a:sym typeface="Arial" panose="020B0604020202020204" pitchFamily="34" charset="0"/>
              </a:rPr>
              <a:t>市场，诚信、专业提供完整全面</a:t>
            </a:r>
            <a:r>
              <a:rPr lang="zh-CN" altLang="en-US" sz="1800" dirty="0" smtClean="0">
                <a:solidFill>
                  <a:srgbClr val="404040"/>
                </a:solidFill>
                <a:latin typeface="+mn-ea"/>
                <a:sym typeface="Arial" panose="020B0604020202020204" pitchFamily="34" charset="0"/>
              </a:rPr>
              <a:t>的信息化服务</a:t>
            </a:r>
            <a:r>
              <a:rPr lang="zh-CN" altLang="en-US" sz="1800" dirty="0">
                <a:solidFill>
                  <a:srgbClr val="404040"/>
                </a:solidFill>
                <a:latin typeface="+mn-ea"/>
                <a:sym typeface="Arial" panose="020B0604020202020204" pitchFamily="34" charset="0"/>
              </a:rPr>
              <a:t>解决</a:t>
            </a:r>
            <a:r>
              <a:rPr lang="zh-CN" altLang="en-US" sz="1800" dirty="0" smtClean="0">
                <a:solidFill>
                  <a:srgbClr val="404040"/>
                </a:solidFill>
                <a:latin typeface="+mn-ea"/>
                <a:sym typeface="Arial" panose="020B0604020202020204" pitchFamily="34" charset="0"/>
              </a:rPr>
              <a:t>方案，始终</a:t>
            </a:r>
            <a:r>
              <a:rPr lang="zh-CN" altLang="en-US" sz="1800" dirty="0">
                <a:solidFill>
                  <a:srgbClr val="404040"/>
                </a:solidFill>
                <a:latin typeface="+mn-ea"/>
                <a:sym typeface="Arial" panose="020B0604020202020204" pitchFamily="34" charset="0"/>
              </a:rPr>
              <a:t>专注于开发具有</a:t>
            </a:r>
            <a:r>
              <a:rPr lang="zh-CN" altLang="en-US" sz="1800" b="1" dirty="0">
                <a:solidFill>
                  <a:srgbClr val="FF0000"/>
                </a:solidFill>
                <a:latin typeface="+mn-ea"/>
                <a:sym typeface="Arial" panose="020B0604020202020204" pitchFamily="34" charset="0"/>
              </a:rPr>
              <a:t>自主核心技术和知识产权</a:t>
            </a:r>
            <a:r>
              <a:rPr lang="zh-CN" altLang="en-US" sz="1800" dirty="0">
                <a:solidFill>
                  <a:srgbClr val="404040"/>
                </a:solidFill>
                <a:latin typeface="+mn-ea"/>
                <a:sym typeface="Arial" panose="020B0604020202020204" pitchFamily="34" charset="0"/>
              </a:rPr>
              <a:t>的产品。</a:t>
            </a:r>
            <a:r>
              <a:rPr lang="zh-CN" altLang="en-US" sz="1800" dirty="0">
                <a:solidFill>
                  <a:srgbClr val="404040"/>
                </a:solidFill>
                <a:latin typeface="+mn-ea"/>
                <a:sym typeface="Arial" panose="020B0604020202020204" pitchFamily="34" charset="0"/>
              </a:rPr>
              <a:t>华企安全的愿</a:t>
            </a:r>
            <a:r>
              <a:rPr lang="zh-CN" altLang="en-US" sz="1800" dirty="0" smtClean="0">
                <a:solidFill>
                  <a:srgbClr val="404040"/>
                </a:solidFill>
                <a:latin typeface="+mn-ea"/>
                <a:sym typeface="Arial" panose="020B0604020202020204" pitchFamily="34" charset="0"/>
              </a:rPr>
              <a:t>景：成为全国最优质的信息化</a:t>
            </a:r>
            <a:r>
              <a:rPr lang="zh-CN" altLang="en-US" sz="1800" dirty="0">
                <a:solidFill>
                  <a:srgbClr val="404040"/>
                </a:solidFill>
                <a:latin typeface="+mn-ea"/>
                <a:sym typeface="Arial" panose="020B0604020202020204" pitchFamily="34" charset="0"/>
              </a:rPr>
              <a:t>服务</a:t>
            </a:r>
            <a:r>
              <a:rPr lang="zh-CN" altLang="en-US" sz="1800" dirty="0" smtClean="0">
                <a:solidFill>
                  <a:srgbClr val="404040"/>
                </a:solidFill>
                <a:latin typeface="+mn-ea"/>
                <a:sym typeface="Arial" panose="020B0604020202020204" pitchFamily="34" charset="0"/>
              </a:rPr>
              <a:t>平台。</a:t>
            </a:r>
            <a:endParaRPr lang="en-US" altLang="zh-CN" sz="1800" dirty="0">
              <a:solidFill>
                <a:srgbClr val="404040"/>
              </a:solidFill>
              <a:latin typeface="+mn-ea"/>
              <a:sym typeface="Arial" panose="020B0604020202020204" pitchFamily="34" charset="0"/>
            </a:endParaRPr>
          </a:p>
          <a:p>
            <a:pPr marL="0" marR="0" lvl="0" indent="0" defTabSz="914400" eaLnBrk="1" fontAlgn="base" latinLnBrk="0" hangingPunct="1">
              <a:lnSpc>
                <a:spcPct val="120000"/>
              </a:lnSpc>
              <a:spcBef>
                <a:spcPts val="0"/>
              </a:spcBef>
              <a:spcAft>
                <a:spcPts val="0"/>
              </a:spcAft>
              <a:buClrTx/>
              <a:buSzTx/>
              <a:buFontTx/>
              <a:buNone/>
              <a:defRPr/>
            </a:pPr>
            <a:endParaRPr kumimoji="0" lang="en-US" altLang="zh-CN" sz="1800" b="1" i="0" u="none" strike="noStrike" kern="0" cap="none" spc="0" normalizeH="0" baseline="0" noProof="0" dirty="0">
              <a:ln>
                <a:noFill/>
              </a:ln>
              <a:solidFill>
                <a:srgbClr val="404040"/>
              </a:solidFill>
              <a:effectLst/>
              <a:uLnTx/>
              <a:uFillTx/>
              <a:latin typeface="+mn-ea"/>
              <a:ea typeface="微软雅黑" panose="020B0503020204020204" pitchFamily="34" charset="-122"/>
              <a:sym typeface="Arial" panose="020B0604020202020204" pitchFamily="34" charset="0"/>
            </a:endParaRPr>
          </a:p>
        </p:txBody>
      </p:sp>
      <p:sp>
        <p:nvSpPr>
          <p:cNvPr id="2" name="矩形 1"/>
          <p:cNvSpPr/>
          <p:nvPr/>
        </p:nvSpPr>
        <p:spPr>
          <a:xfrm flipH="1">
            <a:off x="1684655" y="2563495"/>
            <a:ext cx="4612640" cy="344805"/>
          </a:xfrm>
          <a:prstGeom prst="rect">
            <a:avLst/>
          </a:prstGeom>
        </p:spPr>
        <p:txBody>
          <a:bodyPr wrap="square">
            <a:spAutoFit/>
          </a:bodyPr>
          <a:p>
            <a:pPr marL="0" marR="0" lvl="0" indent="0" defTabSz="914400" eaLnBrk="1" fontAlgn="auto" latinLnBrk="0" hangingPunct="1">
              <a:lnSpc>
                <a:spcPct val="150000"/>
              </a:lnSpc>
              <a:spcBef>
                <a:spcPts val="0"/>
              </a:spcBef>
              <a:spcAft>
                <a:spcPts val="0"/>
              </a:spcAft>
              <a:buClrTx/>
              <a:buSzTx/>
              <a:buFontTx/>
              <a:buNone/>
              <a:defRPr/>
            </a:pPr>
            <a:endParaRPr kumimoji="0" lang="zh-CN" altLang="en-US" sz="1100" b="0" i="0" u="none" strike="noStrike" kern="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26" name="矩形 25"/>
          <p:cNvSpPr/>
          <p:nvPr/>
        </p:nvSpPr>
        <p:spPr>
          <a:xfrm>
            <a:off x="6305265" y="2438397"/>
            <a:ext cx="2382988" cy="1091821"/>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b="1">
              <a:latin typeface="微软雅黑" panose="020B0503020204020204" pitchFamily="34" charset="-122"/>
              <a:ea typeface="微软雅黑" panose="020B0503020204020204" pitchFamily="34" charset="-122"/>
            </a:endParaRPr>
          </a:p>
        </p:txBody>
      </p:sp>
      <p:sp>
        <p:nvSpPr>
          <p:cNvPr id="24" name="矩形 23"/>
          <p:cNvSpPr/>
          <p:nvPr/>
        </p:nvSpPr>
        <p:spPr>
          <a:xfrm>
            <a:off x="9044965" y="1064524"/>
            <a:ext cx="2487392" cy="1091821"/>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b="1">
              <a:latin typeface="微软雅黑" panose="020B0503020204020204" pitchFamily="34" charset="-122"/>
              <a:ea typeface="微软雅黑" panose="020B0503020204020204" pitchFamily="34" charset="-122"/>
            </a:endParaRPr>
          </a:p>
        </p:txBody>
      </p:sp>
      <p:sp>
        <p:nvSpPr>
          <p:cNvPr id="8" name="矩形 7"/>
          <p:cNvSpPr/>
          <p:nvPr/>
        </p:nvSpPr>
        <p:spPr>
          <a:xfrm>
            <a:off x="6305264" y="1064525"/>
            <a:ext cx="2355693" cy="1091821"/>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b="1">
              <a:latin typeface="微软雅黑" panose="020B0503020204020204" pitchFamily="34" charset="-122"/>
              <a:ea typeface="微软雅黑" panose="020B0503020204020204" pitchFamily="34" charset="-122"/>
            </a:endParaRPr>
          </a:p>
        </p:txBody>
      </p:sp>
      <p:sp>
        <p:nvSpPr>
          <p:cNvPr id="4" name="TextBox 20"/>
          <p:cNvSpPr txBox="1"/>
          <p:nvPr/>
        </p:nvSpPr>
        <p:spPr>
          <a:xfrm>
            <a:off x="6202196" y="2438148"/>
            <a:ext cx="2589751" cy="1106805"/>
          </a:xfrm>
          <a:prstGeom prst="rect">
            <a:avLst/>
          </a:prstGeom>
          <a:noFill/>
        </p:spPr>
        <p:txBody>
          <a:bodyPr wrap="square" rtlCol="0">
            <a:spAutoFit/>
          </a:bodyPr>
          <a:p>
            <a:pPr algn="ctr"/>
            <a:r>
              <a:rPr lang="en-US" altLang="zh-CN" sz="2800" b="1" dirty="0" smtClean="0">
                <a:solidFill>
                  <a:schemeClr val="tx1">
                    <a:lumMod val="65000"/>
                    <a:lumOff val="35000"/>
                  </a:schemeClr>
                </a:solidFill>
                <a:latin typeface="微软雅黑" panose="020B0503020204020204" pitchFamily="34" charset="-122"/>
                <a:ea typeface="微软雅黑" panose="020B0503020204020204" pitchFamily="34" charset="-122"/>
              </a:rPr>
              <a:t>10</a:t>
            </a:r>
            <a:r>
              <a:rPr lang="en-US" altLang="zh-CN" sz="2800" b="1" baseline="30000" dirty="0" smtClean="0">
                <a:solidFill>
                  <a:schemeClr val="tx1">
                    <a:lumMod val="65000"/>
                    <a:lumOff val="35000"/>
                  </a:schemeClr>
                </a:solidFill>
                <a:latin typeface="微软雅黑" panose="020B0503020204020204" pitchFamily="34" charset="-122"/>
                <a:ea typeface="微软雅黑" panose="020B0503020204020204" pitchFamily="34" charset="-122"/>
              </a:rPr>
              <a:t>+</a:t>
            </a:r>
            <a:endParaRPr lang="en-US" altLang="zh-CN" sz="2800" b="1" baseline="30000" dirty="0" smtClean="0">
              <a:solidFill>
                <a:schemeClr val="tx1">
                  <a:lumMod val="65000"/>
                  <a:lumOff val="35000"/>
                </a:schemeClr>
              </a:solidFill>
              <a:latin typeface="微软雅黑" panose="020B0503020204020204" pitchFamily="34" charset="-122"/>
              <a:ea typeface="微软雅黑" panose="020B0503020204020204" pitchFamily="34" charset="-122"/>
            </a:endParaRPr>
          </a:p>
          <a:p>
            <a:pPr algn="ctr"/>
            <a:r>
              <a:rPr lang="zh-CN" altLang="en-US" b="1" dirty="0" smtClean="0">
                <a:solidFill>
                  <a:schemeClr val="tx1">
                    <a:lumMod val="65000"/>
                    <a:lumOff val="35000"/>
                  </a:schemeClr>
                </a:solidFill>
                <a:latin typeface="微软雅黑" panose="020B0503020204020204" pitchFamily="34" charset="-122"/>
                <a:ea typeface="微软雅黑" panose="020B0503020204020204" pitchFamily="34" charset="-122"/>
              </a:rPr>
              <a:t>核心技术知识产权专利</a:t>
            </a:r>
            <a:endParaRPr lang="zh-CN" altLang="en-US"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5" name="矩形 4"/>
          <p:cNvSpPr/>
          <p:nvPr/>
        </p:nvSpPr>
        <p:spPr>
          <a:xfrm>
            <a:off x="9044965" y="2438398"/>
            <a:ext cx="2487392" cy="1091821"/>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b="1">
              <a:latin typeface="微软雅黑" panose="020B0503020204020204" pitchFamily="34" charset="-122"/>
              <a:ea typeface="微软雅黑" panose="020B0503020204020204" pitchFamily="34" charset="-122"/>
            </a:endParaRPr>
          </a:p>
        </p:txBody>
      </p:sp>
      <p:sp>
        <p:nvSpPr>
          <p:cNvPr id="23" name="TextBox 22"/>
          <p:cNvSpPr txBox="1"/>
          <p:nvPr/>
        </p:nvSpPr>
        <p:spPr>
          <a:xfrm>
            <a:off x="9044965" y="2563669"/>
            <a:ext cx="2487392" cy="814705"/>
          </a:xfrm>
          <a:prstGeom prst="rect">
            <a:avLst/>
          </a:prstGeom>
          <a:noFill/>
        </p:spPr>
        <p:txBody>
          <a:bodyPr wrap="square" rtlCol="0">
            <a:spAutoFit/>
          </a:bodyPr>
          <a:p>
            <a:pPr algn="ctr"/>
            <a:r>
              <a:rPr lang="en-US" altLang="zh-CN" sz="2800" b="1" dirty="0" smtClean="0">
                <a:solidFill>
                  <a:schemeClr val="tx1">
                    <a:lumMod val="65000"/>
                    <a:lumOff val="35000"/>
                  </a:schemeClr>
                </a:solidFill>
                <a:latin typeface="微软雅黑" panose="020B0503020204020204" pitchFamily="34" charset="-122"/>
                <a:ea typeface="微软雅黑" panose="020B0503020204020204" pitchFamily="34" charset="-122"/>
              </a:rPr>
              <a:t>N</a:t>
            </a:r>
            <a:r>
              <a:rPr lang="en-US" altLang="zh-CN" sz="2800" b="1" baseline="30000" dirty="0" smtClean="0">
                <a:solidFill>
                  <a:schemeClr val="tx1">
                    <a:lumMod val="65000"/>
                    <a:lumOff val="35000"/>
                  </a:schemeClr>
                </a:solidFill>
                <a:latin typeface="微软雅黑" panose="020B0503020204020204" pitchFamily="34" charset="-122"/>
                <a:ea typeface="微软雅黑" panose="020B0503020204020204" pitchFamily="34" charset="-122"/>
              </a:rPr>
              <a:t>+</a:t>
            </a:r>
            <a:endParaRPr lang="en-US" altLang="zh-CN" sz="2800" b="1" baseline="30000" dirty="0" smtClean="0">
              <a:solidFill>
                <a:schemeClr val="tx1">
                  <a:lumMod val="65000"/>
                  <a:lumOff val="35000"/>
                </a:schemeClr>
              </a:solidFill>
              <a:latin typeface="微软雅黑" panose="020B0503020204020204" pitchFamily="34" charset="-122"/>
              <a:ea typeface="微软雅黑" panose="020B0503020204020204" pitchFamily="34" charset="-122"/>
            </a:endParaRPr>
          </a:p>
          <a:p>
            <a:pPr algn="ctr"/>
            <a:r>
              <a:rPr lang="zh-CN" altLang="en-US" b="1" dirty="0" smtClean="0">
                <a:solidFill>
                  <a:schemeClr val="tx1">
                    <a:lumMod val="65000"/>
                    <a:lumOff val="35000"/>
                  </a:schemeClr>
                </a:solidFill>
                <a:latin typeface="微软雅黑" panose="020B0503020204020204" pitchFamily="34" charset="-122"/>
                <a:ea typeface="微软雅黑" panose="020B0503020204020204" pitchFamily="34" charset="-122"/>
              </a:rPr>
              <a:t>城市合伙人</a:t>
            </a:r>
            <a:endParaRPr lang="zh-CN" altLang="en-US"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25" name="TextBox 24"/>
          <p:cNvSpPr txBox="1"/>
          <p:nvPr/>
        </p:nvSpPr>
        <p:spPr>
          <a:xfrm>
            <a:off x="9217312" y="1210324"/>
            <a:ext cx="2142698" cy="814705"/>
          </a:xfrm>
          <a:prstGeom prst="rect">
            <a:avLst/>
          </a:prstGeom>
          <a:noFill/>
        </p:spPr>
        <p:txBody>
          <a:bodyPr wrap="square" rtlCol="0">
            <a:spAutoFit/>
          </a:bodyPr>
          <a:p>
            <a:pPr algn="ctr"/>
            <a:r>
              <a:rPr lang="en-US" altLang="zh-CN" sz="2800" b="1" dirty="0" smtClean="0">
                <a:solidFill>
                  <a:schemeClr val="tx1">
                    <a:lumMod val="65000"/>
                    <a:lumOff val="35000"/>
                  </a:schemeClr>
                </a:solidFill>
                <a:latin typeface="微软雅黑" panose="020B0503020204020204" pitchFamily="34" charset="-122"/>
                <a:ea typeface="微软雅黑" panose="020B0503020204020204" pitchFamily="34" charset="-122"/>
              </a:rPr>
              <a:t>15</a:t>
            </a:r>
            <a:r>
              <a:rPr lang="en-US" altLang="zh-CN" sz="2800" b="1" baseline="30000" dirty="0" smtClean="0">
                <a:solidFill>
                  <a:schemeClr val="tx1">
                    <a:lumMod val="65000"/>
                    <a:lumOff val="35000"/>
                  </a:schemeClr>
                </a:solidFill>
                <a:latin typeface="微软雅黑" panose="020B0503020204020204" pitchFamily="34" charset="-122"/>
                <a:ea typeface="微软雅黑" panose="020B0503020204020204" pitchFamily="34" charset="-122"/>
              </a:rPr>
              <a:t>+</a:t>
            </a:r>
            <a:endParaRPr lang="en-US" altLang="zh-CN" sz="2800" b="1" baseline="30000" dirty="0" smtClean="0">
              <a:solidFill>
                <a:schemeClr val="tx1">
                  <a:lumMod val="65000"/>
                  <a:lumOff val="35000"/>
                </a:schemeClr>
              </a:solidFill>
              <a:latin typeface="微软雅黑" panose="020B0503020204020204" pitchFamily="34" charset="-122"/>
              <a:ea typeface="微软雅黑" panose="020B0503020204020204" pitchFamily="34" charset="-122"/>
            </a:endParaRPr>
          </a:p>
          <a:p>
            <a:pPr algn="ctr"/>
            <a:r>
              <a:rPr lang="zh-CN" altLang="en-US" b="1" dirty="0" smtClean="0">
                <a:solidFill>
                  <a:schemeClr val="tx1">
                    <a:lumMod val="65000"/>
                    <a:lumOff val="35000"/>
                  </a:schemeClr>
                </a:solidFill>
                <a:latin typeface="微软雅黑" panose="020B0503020204020204" pitchFamily="34" charset="-122"/>
                <a:ea typeface="微软雅黑" panose="020B0503020204020204" pitchFamily="34" charset="-122"/>
              </a:rPr>
              <a:t>软件著作权</a:t>
            </a:r>
            <a:endParaRPr lang="zh-CN" altLang="en-US"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pic>
        <p:nvPicPr>
          <p:cNvPr id="1026" name="Picture 2" descr="C:\Users\HYYC_W\Desktop\500351831.jp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6297295" y="3811905"/>
            <a:ext cx="5770880" cy="2373630"/>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p:cNvSpPr txBox="1"/>
          <p:nvPr/>
        </p:nvSpPr>
        <p:spPr>
          <a:xfrm>
            <a:off x="6411761" y="1210324"/>
            <a:ext cx="2142698" cy="829945"/>
          </a:xfrm>
          <a:prstGeom prst="rect">
            <a:avLst/>
          </a:prstGeom>
          <a:noFill/>
        </p:spPr>
        <p:txBody>
          <a:bodyPr wrap="square" rtlCol="0">
            <a:spAutoFit/>
          </a:bodyPr>
          <a:p>
            <a:pPr algn="ctr"/>
            <a:r>
              <a:rPr lang="zh-CN" altLang="en-US" sz="2400" b="1" dirty="0" smtClean="0">
                <a:solidFill>
                  <a:schemeClr val="tx1">
                    <a:lumMod val="65000"/>
                    <a:lumOff val="35000"/>
                  </a:schemeClr>
                </a:solidFill>
                <a:latin typeface="微软雅黑" panose="020B0503020204020204" pitchFamily="34" charset="-122"/>
                <a:ea typeface="微软雅黑" panose="020B0503020204020204" pitchFamily="34" charset="-122"/>
              </a:rPr>
              <a:t>国家高新科技企业技术认证</a:t>
            </a:r>
            <a:endParaRPr lang="zh-CN" altLang="en-US" sz="24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pic>
        <p:nvPicPr>
          <p:cNvPr id="7" name="图片 6" descr="销掌门-透明背景-logo"/>
          <p:cNvPicPr>
            <a:picLocks noChangeAspect="1"/>
          </p:cNvPicPr>
          <p:nvPr/>
        </p:nvPicPr>
        <p:blipFill>
          <a:blip r:embed="rId2" cstate="print"/>
          <a:stretch>
            <a:fillRect/>
          </a:stretch>
        </p:blipFill>
        <p:spPr>
          <a:xfrm>
            <a:off x="10789920" y="167005"/>
            <a:ext cx="1132205" cy="829310"/>
          </a:xfrm>
          <a:prstGeom prst="rect">
            <a:avLst/>
          </a:prstGeom>
        </p:spPr>
      </p:pic>
    </p:spTree>
  </p:cSld>
  <p:clrMapOvr>
    <a:masterClrMapping/>
  </p:clrMapOvr>
  <p:transition spd="slow" advClick="0"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left)">
                                      <p:cBhvr>
                                        <p:cTn id="7" dur="500"/>
                                        <p:tgtEl>
                                          <p:spTgt spid="3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7"/>
                                        </p:tgtEl>
                                        <p:attrNameLst>
                                          <p:attrName>style.visibility</p:attrName>
                                        </p:attrNameLst>
                                      </p:cBhvr>
                                      <p:to>
                                        <p:strVal val="visible"/>
                                      </p:to>
                                    </p:set>
                                    <p:animEffect transition="in" filter="wipe(left)">
                                      <p:cBhvr>
                                        <p:cTn id="11" dur="500"/>
                                        <p:tgtEl>
                                          <p:spTgt spid="77"/>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wipe(left)">
                                      <p:cBhvr>
                                        <p:cTn id="1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77" grpId="0"/>
      <p:bldP spid="2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7"/>
          <p:cNvSpPr/>
          <p:nvPr/>
        </p:nvSpPr>
        <p:spPr>
          <a:xfrm>
            <a:off x="6866255" y="4129405"/>
            <a:ext cx="3287395" cy="174815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p>
        </p:txBody>
      </p:sp>
      <p:sp>
        <p:nvSpPr>
          <p:cNvPr id="102" name="矩形 3"/>
          <p:cNvSpPr>
            <a:spLocks noChangeArrowheads="1"/>
          </p:cNvSpPr>
          <p:nvPr/>
        </p:nvSpPr>
        <p:spPr bwMode="auto">
          <a:xfrm>
            <a:off x="1073958" y="224898"/>
            <a:ext cx="6015355" cy="582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eaLnBrk="1" hangingPunct="1">
              <a:spcBef>
                <a:spcPct val="0"/>
              </a:spcBef>
              <a:buFont typeface="Arial" panose="020B0604020202020204" pitchFamily="34" charset="0"/>
              <a:buNone/>
            </a:pPr>
            <a:r>
              <a:rPr lang="zh-CN" altLang="en-US" b="1" dirty="0">
                <a:solidFill>
                  <a:schemeClr val="tx1">
                    <a:lumMod val="65000"/>
                    <a:lumOff val="35000"/>
                  </a:schemeClr>
                </a:solidFill>
                <a:latin typeface="Arial" panose="020B0604020202020204" pitchFamily="34" charset="0"/>
                <a:cs typeface="Arial" panose="020B0604020202020204" pitchFamily="34" charset="0"/>
                <a:sym typeface="Impact" panose="020B0806030902050204" pitchFamily="34" charset="0"/>
              </a:rPr>
              <a:t>全面的加密模式</a:t>
            </a:r>
            <a:r>
              <a:rPr lang="en-US" altLang="zh-CN" b="1" dirty="0">
                <a:solidFill>
                  <a:schemeClr val="tx1">
                    <a:lumMod val="65000"/>
                    <a:lumOff val="35000"/>
                  </a:schemeClr>
                </a:solidFill>
                <a:latin typeface="Arial" panose="020B0604020202020204" pitchFamily="34" charset="0"/>
                <a:cs typeface="Arial" panose="020B0604020202020204" pitchFamily="34" charset="0"/>
                <a:sym typeface="Impact" panose="020B0806030902050204" pitchFamily="34" charset="0"/>
              </a:rPr>
              <a:t>-</a:t>
            </a:r>
            <a:r>
              <a:rPr lang="zh-CN" altLang="en-US" b="1" dirty="0">
                <a:solidFill>
                  <a:schemeClr val="tx1">
                    <a:lumMod val="65000"/>
                    <a:lumOff val="35000"/>
                  </a:schemeClr>
                </a:solidFill>
                <a:latin typeface="Arial" panose="020B0604020202020204" pitchFamily="34" charset="0"/>
                <a:cs typeface="Arial" panose="020B0604020202020204" pitchFamily="34" charset="0"/>
                <a:sym typeface="Impact" panose="020B0806030902050204" pitchFamily="34" charset="0"/>
              </a:rPr>
              <a:t>无感知透明加密</a:t>
            </a:r>
            <a:endParaRPr lang="zh-CN" altLang="en-US" b="1" dirty="0">
              <a:solidFill>
                <a:schemeClr val="tx1">
                  <a:lumMod val="65000"/>
                  <a:lumOff val="35000"/>
                </a:schemeClr>
              </a:solidFill>
              <a:latin typeface="Arial" panose="020B0604020202020204" pitchFamily="34" charset="0"/>
              <a:ea typeface="宋体" pitchFamily="2" charset="-122"/>
              <a:cs typeface="Arial" panose="020B0604020202020204" pitchFamily="34" charset="0"/>
              <a:sym typeface="Impact" panose="020B0806030902050204" pitchFamily="34" charset="0"/>
            </a:endParaRPr>
          </a:p>
        </p:txBody>
      </p:sp>
      <p:sp>
        <p:nvSpPr>
          <p:cNvPr id="103" name="文本框 37"/>
          <p:cNvSpPr txBox="1"/>
          <p:nvPr/>
        </p:nvSpPr>
        <p:spPr>
          <a:xfrm>
            <a:off x="1073958" y="759817"/>
            <a:ext cx="2308007" cy="335915"/>
          </a:xfrm>
          <a:prstGeom prst="rect">
            <a:avLst/>
          </a:prstGeom>
          <a:noFill/>
        </p:spPr>
        <p:txBody>
          <a:bodyPr wrap="square" lIns="91431" tIns="45716" rIns="91431" bIns="45716" rtlCol="0">
            <a:spAutoFit/>
          </a:bodyPr>
          <a:lstStyle/>
          <a:p>
            <a:r>
              <a:rPr lang="en-US" altLang="zh-CN" sz="1600" dirty="0">
                <a:solidFill>
                  <a:schemeClr val="tx1">
                    <a:lumMod val="65000"/>
                    <a:lumOff val="35000"/>
                  </a:schemeClr>
                </a:solidFill>
                <a:latin typeface="Arial" panose="020B0604020202020204" pitchFamily="34" charset="0"/>
                <a:cs typeface="Arial" panose="020B0604020202020204" pitchFamily="34" charset="0"/>
              </a:rPr>
              <a:t>Encryption Mode</a:t>
            </a:r>
            <a:endParaRPr lang="en-US" altLang="zh-CN" sz="1600" dirty="0">
              <a:solidFill>
                <a:schemeClr val="tx1">
                  <a:lumMod val="65000"/>
                  <a:lumOff val="35000"/>
                </a:schemeClr>
              </a:solidFill>
              <a:latin typeface="Arial" panose="020B0604020202020204" pitchFamily="34" charset="0"/>
              <a:cs typeface="Arial" panose="020B0604020202020204" pitchFamily="34" charset="0"/>
            </a:endParaRPr>
          </a:p>
        </p:txBody>
      </p:sp>
      <p:cxnSp>
        <p:nvCxnSpPr>
          <p:cNvPr id="2" name="直接箭头连接符 1"/>
          <p:cNvCxnSpPr/>
          <p:nvPr/>
        </p:nvCxnSpPr>
        <p:spPr>
          <a:xfrm>
            <a:off x="2794635" y="3977958"/>
            <a:ext cx="1643063" cy="1587"/>
          </a:xfrm>
          <a:prstGeom prst="straightConnector1">
            <a:avLst/>
          </a:prstGeom>
          <a:ln w="19050">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grpSp>
        <p:nvGrpSpPr>
          <p:cNvPr id="48" name="组合 47"/>
          <p:cNvGrpSpPr/>
          <p:nvPr/>
        </p:nvGrpSpPr>
        <p:grpSpPr bwMode="auto">
          <a:xfrm>
            <a:off x="1651635" y="3388995"/>
            <a:ext cx="1079500" cy="1370013"/>
            <a:chOff x="428596" y="3462497"/>
            <a:chExt cx="1080000" cy="1369464"/>
          </a:xfrm>
        </p:grpSpPr>
        <p:pic>
          <p:nvPicPr>
            <p:cNvPr id="14361" name="Picture 2" descr="E:\市场部文档\产品图片\400个常用ppt图标_ppt宝藏_www.pptbz\400个常用ppt图标_ppt宝藏_www.pptbz\400个常用ppt图标(25)_ppt宝藏_www.pptbz.com.pn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28596" y="3462497"/>
              <a:ext cx="1080000" cy="1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62" name="TextBox 7"/>
            <p:cNvSpPr txBox="1">
              <a:spLocks noChangeArrowheads="1"/>
            </p:cNvSpPr>
            <p:nvPr/>
          </p:nvSpPr>
          <p:spPr bwMode="auto">
            <a:xfrm>
              <a:off x="629262" y="4462629"/>
              <a:ext cx="6463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itchFamily="2" charset="-122"/>
                </a:defRPr>
              </a:lvl1pPr>
              <a:lvl2pPr marL="742950" indent="-285750" eaLnBrk="0" hangingPunct="0">
                <a:defRPr>
                  <a:solidFill>
                    <a:schemeClr val="tx1"/>
                  </a:solidFill>
                  <a:latin typeface="Calibri" panose="020F0502020204030204" pitchFamily="34" charset="0"/>
                  <a:ea typeface="宋体" pitchFamily="2" charset="-122"/>
                </a:defRPr>
              </a:lvl2pPr>
              <a:lvl3pPr marL="1143000" indent="-228600" eaLnBrk="0" hangingPunct="0">
                <a:defRPr>
                  <a:solidFill>
                    <a:schemeClr val="tx1"/>
                  </a:solidFill>
                  <a:latin typeface="Calibri" panose="020F0502020204030204" pitchFamily="34" charset="0"/>
                  <a:ea typeface="宋体" pitchFamily="2" charset="-122"/>
                </a:defRPr>
              </a:lvl3pPr>
              <a:lvl4pPr marL="1600200" indent="-228600" eaLnBrk="0" hangingPunct="0">
                <a:defRPr>
                  <a:solidFill>
                    <a:schemeClr val="tx1"/>
                  </a:solidFill>
                  <a:latin typeface="Calibri" panose="020F0502020204030204" pitchFamily="34" charset="0"/>
                  <a:ea typeface="宋体" pitchFamily="2" charset="-122"/>
                </a:defRPr>
              </a:lvl4pPr>
              <a:lvl5pPr marL="2057400" indent="-228600" eaLnBrk="0" hangingPunct="0">
                <a:defRPr>
                  <a:solidFill>
                    <a:schemeClr val="tx1"/>
                  </a:solidFill>
                  <a:latin typeface="Calibri" panose="020F0502020204030204" pitchFamily="34" charset="0"/>
                  <a:ea typeface="宋体"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9pPr>
            </a:lstStyle>
            <a:p>
              <a:pPr eaLnBrk="1" hangingPunct="1"/>
              <a:r>
                <a:rPr lang="zh-CN" altLang="en-US">
                  <a:latin typeface="微软雅黑" panose="020B0503020204020204" pitchFamily="34" charset="-122"/>
                  <a:ea typeface="微软雅黑" panose="020B0503020204020204" pitchFamily="34" charset="-122"/>
                </a:rPr>
                <a:t>明文</a:t>
              </a:r>
              <a:endParaRPr lang="zh-CN" altLang="en-US">
                <a:latin typeface="微软雅黑" panose="020B0503020204020204" pitchFamily="34" charset="-122"/>
                <a:ea typeface="微软雅黑" panose="020B0503020204020204" pitchFamily="34" charset="-122"/>
              </a:endParaRPr>
            </a:p>
          </p:txBody>
        </p:sp>
      </p:grpSp>
      <p:sp>
        <p:nvSpPr>
          <p:cNvPr id="9" name="TextBox 8"/>
          <p:cNvSpPr txBox="1">
            <a:spLocks noChangeArrowheads="1"/>
          </p:cNvSpPr>
          <p:nvPr/>
        </p:nvSpPr>
        <p:spPr bwMode="auto">
          <a:xfrm>
            <a:off x="3043873" y="3536633"/>
            <a:ext cx="1148080" cy="383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itchFamily="2" charset="-122"/>
              </a:defRPr>
            </a:lvl1pPr>
            <a:lvl2pPr marL="742950" indent="-285750" eaLnBrk="0" hangingPunct="0">
              <a:defRPr>
                <a:solidFill>
                  <a:schemeClr val="tx1"/>
                </a:solidFill>
                <a:latin typeface="Calibri" panose="020F0502020204030204" pitchFamily="34" charset="0"/>
                <a:ea typeface="宋体" pitchFamily="2" charset="-122"/>
              </a:defRPr>
            </a:lvl2pPr>
            <a:lvl3pPr marL="1143000" indent="-228600" eaLnBrk="0" hangingPunct="0">
              <a:defRPr>
                <a:solidFill>
                  <a:schemeClr val="tx1"/>
                </a:solidFill>
                <a:latin typeface="Calibri" panose="020F0502020204030204" pitchFamily="34" charset="0"/>
                <a:ea typeface="宋体" pitchFamily="2" charset="-122"/>
              </a:defRPr>
            </a:lvl3pPr>
            <a:lvl4pPr marL="1600200" indent="-228600" eaLnBrk="0" hangingPunct="0">
              <a:defRPr>
                <a:solidFill>
                  <a:schemeClr val="tx1"/>
                </a:solidFill>
                <a:latin typeface="Calibri" panose="020F0502020204030204" pitchFamily="34" charset="0"/>
                <a:ea typeface="宋体" pitchFamily="2" charset="-122"/>
              </a:defRPr>
            </a:lvl4pPr>
            <a:lvl5pPr marL="2057400" indent="-228600" eaLnBrk="0" hangingPunct="0">
              <a:defRPr>
                <a:solidFill>
                  <a:schemeClr val="tx1"/>
                </a:solidFill>
                <a:latin typeface="Calibri" panose="020F0502020204030204" pitchFamily="34" charset="0"/>
                <a:ea typeface="宋体"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9pPr>
          </a:lstStyle>
          <a:p>
            <a:pPr eaLnBrk="1" hangingPunct="1"/>
            <a:r>
              <a:rPr lang="zh-CN" altLang="en-US">
                <a:latin typeface="微软雅黑" panose="020B0503020204020204" pitchFamily="34" charset="-122"/>
                <a:ea typeface="微软雅黑" panose="020B0503020204020204" pitchFamily="34" charset="-122"/>
              </a:rPr>
              <a:t>加密算法</a:t>
            </a:r>
            <a:endParaRPr lang="zh-CN" altLang="en-US">
              <a:latin typeface="微软雅黑" panose="020B0503020204020204" pitchFamily="34" charset="-122"/>
              <a:ea typeface="微软雅黑" panose="020B0503020204020204" pitchFamily="34" charset="-122"/>
            </a:endParaRPr>
          </a:p>
        </p:txBody>
      </p:sp>
      <p:sp>
        <p:nvSpPr>
          <p:cNvPr id="10" name="TextBox 9"/>
          <p:cNvSpPr txBox="1">
            <a:spLocks noChangeArrowheads="1"/>
          </p:cNvSpPr>
          <p:nvPr/>
        </p:nvSpPr>
        <p:spPr bwMode="auto">
          <a:xfrm>
            <a:off x="2866073" y="4049395"/>
            <a:ext cx="1607185" cy="383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itchFamily="2" charset="-122"/>
              </a:defRPr>
            </a:lvl1pPr>
            <a:lvl2pPr marL="742950" indent="-285750" eaLnBrk="0" hangingPunct="0">
              <a:defRPr>
                <a:solidFill>
                  <a:schemeClr val="tx1"/>
                </a:solidFill>
                <a:latin typeface="Calibri" panose="020F0502020204030204" pitchFamily="34" charset="0"/>
                <a:ea typeface="宋体" pitchFamily="2" charset="-122"/>
              </a:defRPr>
            </a:lvl2pPr>
            <a:lvl3pPr marL="1143000" indent="-228600" eaLnBrk="0" hangingPunct="0">
              <a:defRPr>
                <a:solidFill>
                  <a:schemeClr val="tx1"/>
                </a:solidFill>
                <a:latin typeface="Calibri" panose="020F0502020204030204" pitchFamily="34" charset="0"/>
                <a:ea typeface="宋体" pitchFamily="2" charset="-122"/>
              </a:defRPr>
            </a:lvl3pPr>
            <a:lvl4pPr marL="1600200" indent="-228600" eaLnBrk="0" hangingPunct="0">
              <a:defRPr>
                <a:solidFill>
                  <a:schemeClr val="tx1"/>
                </a:solidFill>
                <a:latin typeface="Calibri" panose="020F0502020204030204" pitchFamily="34" charset="0"/>
                <a:ea typeface="宋体" pitchFamily="2" charset="-122"/>
              </a:defRPr>
            </a:lvl4pPr>
            <a:lvl5pPr marL="2057400" indent="-228600" eaLnBrk="0" hangingPunct="0">
              <a:defRPr>
                <a:solidFill>
                  <a:schemeClr val="tx1"/>
                </a:solidFill>
                <a:latin typeface="Calibri" panose="020F0502020204030204" pitchFamily="34" charset="0"/>
                <a:ea typeface="宋体"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9pPr>
          </a:lstStyle>
          <a:p>
            <a:pPr eaLnBrk="1" hangingPunct="1"/>
            <a:r>
              <a:rPr lang="zh-CN" altLang="en-US">
                <a:latin typeface="微软雅黑" panose="020B0503020204020204" pitchFamily="34" charset="-122"/>
                <a:ea typeface="微软雅黑" panose="020B0503020204020204" pitchFamily="34" charset="-122"/>
              </a:rPr>
              <a:t>（</a:t>
            </a:r>
            <a:r>
              <a:rPr lang="en-US" altLang="zh-CN">
                <a:latin typeface="微软雅黑" panose="020B0503020204020204" pitchFamily="34" charset="-122"/>
                <a:ea typeface="微软雅黑" panose="020B0503020204020204" pitchFamily="34" charset="-122"/>
              </a:rPr>
              <a:t>AES256</a:t>
            </a:r>
            <a:r>
              <a:rPr lang="zh-CN" altLang="en-US">
                <a:latin typeface="微软雅黑" panose="020B0503020204020204" pitchFamily="34" charset="-122"/>
                <a:ea typeface="微软雅黑" panose="020B0503020204020204" pitchFamily="34" charset="-122"/>
              </a:rPr>
              <a:t>）</a:t>
            </a:r>
            <a:endParaRPr lang="zh-CN" altLang="en-US">
              <a:latin typeface="微软雅黑" panose="020B0503020204020204" pitchFamily="34" charset="-122"/>
              <a:ea typeface="微软雅黑" panose="020B0503020204020204" pitchFamily="34" charset="-122"/>
            </a:endParaRPr>
          </a:p>
        </p:txBody>
      </p:sp>
      <p:sp>
        <p:nvSpPr>
          <p:cNvPr id="11" name="矩形 10"/>
          <p:cNvSpPr/>
          <p:nvPr/>
        </p:nvSpPr>
        <p:spPr>
          <a:xfrm>
            <a:off x="6866573" y="1431608"/>
            <a:ext cx="3286125" cy="231933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buFontTx/>
              <a:buNone/>
              <a:defRPr/>
            </a:pPr>
            <a:endParaRPr lang="zh-CN" altLang="en-US" noProof="1"/>
          </a:p>
        </p:txBody>
      </p:sp>
      <p:pic>
        <p:nvPicPr>
          <p:cNvPr id="3" name="Picture 2" descr="E:\市场部文档\产品图片\400个常用ppt图标_ppt宝藏_www.pptbz\400个常用ppt图标_ppt宝藏_www.pptbz\20121219112349112_easyicon_cn_256.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12835" y="1503045"/>
            <a:ext cx="1439863" cy="143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12"/>
          <p:cNvSpPr txBox="1">
            <a:spLocks noChangeArrowheads="1"/>
          </p:cNvSpPr>
          <p:nvPr/>
        </p:nvSpPr>
        <p:spPr bwMode="auto">
          <a:xfrm>
            <a:off x="6938010" y="2547620"/>
            <a:ext cx="1857375" cy="1198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itchFamily="2" charset="-122"/>
              </a:defRPr>
            </a:lvl1pPr>
            <a:lvl2pPr marL="742950" indent="-285750" eaLnBrk="0" hangingPunct="0">
              <a:defRPr>
                <a:solidFill>
                  <a:schemeClr val="tx1"/>
                </a:solidFill>
                <a:latin typeface="Calibri" panose="020F0502020204030204" pitchFamily="34" charset="0"/>
                <a:ea typeface="宋体" pitchFamily="2" charset="-122"/>
              </a:defRPr>
            </a:lvl2pPr>
            <a:lvl3pPr marL="1143000" indent="-228600" eaLnBrk="0" hangingPunct="0">
              <a:defRPr>
                <a:solidFill>
                  <a:schemeClr val="tx1"/>
                </a:solidFill>
                <a:latin typeface="Calibri" panose="020F0502020204030204" pitchFamily="34" charset="0"/>
                <a:ea typeface="宋体" pitchFamily="2" charset="-122"/>
              </a:defRPr>
            </a:lvl3pPr>
            <a:lvl4pPr marL="1600200" indent="-228600" eaLnBrk="0" hangingPunct="0">
              <a:defRPr>
                <a:solidFill>
                  <a:schemeClr val="tx1"/>
                </a:solidFill>
                <a:latin typeface="Calibri" panose="020F0502020204030204" pitchFamily="34" charset="0"/>
                <a:ea typeface="宋体" pitchFamily="2" charset="-122"/>
              </a:defRPr>
            </a:lvl4pPr>
            <a:lvl5pPr marL="2057400" indent="-228600" eaLnBrk="0" hangingPunct="0">
              <a:defRPr>
                <a:solidFill>
                  <a:schemeClr val="tx1"/>
                </a:solidFill>
                <a:latin typeface="Calibri" panose="020F0502020204030204" pitchFamily="34" charset="0"/>
                <a:ea typeface="宋体"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9pPr>
          </a:lstStyle>
          <a:p>
            <a:pPr eaLnBrk="1" hangingPunct="1">
              <a:lnSpc>
                <a:spcPct val="150000"/>
              </a:lnSpc>
            </a:pPr>
            <a:r>
              <a:rPr lang="zh-CN" altLang="en-US" sz="1600">
                <a:solidFill>
                  <a:schemeClr val="bg1"/>
                </a:solidFill>
                <a:latin typeface="微软雅黑" panose="020B0503020204020204" pitchFamily="34" charset="-122"/>
                <a:ea typeface="微软雅黑" panose="020B0503020204020204" pitchFamily="34" charset="-122"/>
              </a:rPr>
              <a:t>合法用户正常使用</a:t>
            </a:r>
            <a:endParaRPr lang="en-US" altLang="zh-CN" sz="1600">
              <a:solidFill>
                <a:schemeClr val="bg1"/>
              </a:solidFill>
              <a:latin typeface="微软雅黑" panose="020B0503020204020204" pitchFamily="34" charset="-122"/>
              <a:ea typeface="微软雅黑" panose="020B0503020204020204" pitchFamily="34" charset="-122"/>
            </a:endParaRPr>
          </a:p>
          <a:p>
            <a:pPr eaLnBrk="1" hangingPunct="1"/>
            <a:r>
              <a:rPr lang="zh-CN" altLang="en-US" sz="1600">
                <a:solidFill>
                  <a:schemeClr val="bg1"/>
                </a:solidFill>
                <a:latin typeface="微软雅黑" panose="020B0503020204020204" pitchFamily="34" charset="-122"/>
                <a:ea typeface="微软雅黑" panose="020B0503020204020204" pitchFamily="34" charset="-122"/>
              </a:rPr>
              <a:t>通过限制</a:t>
            </a:r>
            <a:r>
              <a:rPr lang="zh-CN" altLang="en-US" sz="1600" b="1">
                <a:solidFill>
                  <a:srgbClr val="FF0000"/>
                </a:solidFill>
                <a:latin typeface="微软雅黑" panose="020B0503020204020204" pitchFamily="34" charset="-122"/>
                <a:ea typeface="微软雅黑" panose="020B0503020204020204" pitchFamily="34" charset="-122"/>
              </a:rPr>
              <a:t>复制</a:t>
            </a:r>
            <a:r>
              <a:rPr lang="zh-CN" altLang="en-US" sz="1600">
                <a:solidFill>
                  <a:schemeClr val="bg1"/>
                </a:solidFill>
                <a:latin typeface="微软雅黑" panose="020B0503020204020204" pitchFamily="34" charset="-122"/>
                <a:ea typeface="微软雅黑" panose="020B0503020204020204" pitchFamily="34" charset="-122"/>
              </a:rPr>
              <a:t>、</a:t>
            </a:r>
            <a:r>
              <a:rPr lang="zh-CN" altLang="en-US" sz="1600" b="1">
                <a:solidFill>
                  <a:srgbClr val="FF0000"/>
                </a:solidFill>
                <a:latin typeface="微软雅黑" panose="020B0503020204020204" pitchFamily="34" charset="-122"/>
                <a:ea typeface="微软雅黑" panose="020B0503020204020204" pitchFamily="34" charset="-122"/>
              </a:rPr>
              <a:t>截屏</a:t>
            </a:r>
            <a:r>
              <a:rPr lang="zh-CN" altLang="en-US" sz="1600">
                <a:solidFill>
                  <a:schemeClr val="bg1"/>
                </a:solidFill>
                <a:latin typeface="微软雅黑" panose="020B0503020204020204" pitchFamily="34" charset="-122"/>
                <a:ea typeface="微软雅黑" panose="020B0503020204020204" pitchFamily="34" charset="-122"/>
              </a:rPr>
              <a:t>、</a:t>
            </a:r>
            <a:r>
              <a:rPr lang="zh-CN" altLang="en-US" sz="1600" b="1">
                <a:solidFill>
                  <a:srgbClr val="FF0000"/>
                </a:solidFill>
                <a:latin typeface="微软雅黑" panose="020B0503020204020204" pitchFamily="34" charset="-122"/>
                <a:ea typeface="微软雅黑" panose="020B0503020204020204" pitchFamily="34" charset="-122"/>
              </a:rPr>
              <a:t>打印</a:t>
            </a:r>
            <a:r>
              <a:rPr lang="zh-CN" altLang="en-US" sz="1600">
                <a:solidFill>
                  <a:schemeClr val="bg1"/>
                </a:solidFill>
                <a:latin typeface="微软雅黑" panose="020B0503020204020204" pitchFamily="34" charset="-122"/>
                <a:ea typeface="微软雅黑" panose="020B0503020204020204" pitchFamily="34" charset="-122"/>
              </a:rPr>
              <a:t>，防止使用中泄密</a:t>
            </a:r>
            <a:endParaRPr lang="en-US" altLang="zh-CN" sz="1600">
              <a:solidFill>
                <a:schemeClr val="bg1"/>
              </a:solidFill>
              <a:latin typeface="微软雅黑" panose="020B0503020204020204" pitchFamily="34" charset="-122"/>
              <a:ea typeface="微软雅黑" panose="020B0503020204020204" pitchFamily="34" charset="-122"/>
            </a:endParaRPr>
          </a:p>
        </p:txBody>
      </p:sp>
      <p:pic>
        <p:nvPicPr>
          <p:cNvPr id="14" name="Picture 2" descr="E:\市场部文档\产品图片\400个常用ppt图标_ppt宝藏_www.pptbz\400个常用ppt图标_ppt宝藏_www.pptbz\400个常用ppt图标(366)_ppt宝藏_www.pptbz.com.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95198" y="1574483"/>
            <a:ext cx="1079500"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35" descr="D:\备用机文件-zhonggm\PPT-统一图标\128\窃密者 (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34580" y="4324350"/>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p:cNvSpPr txBox="1">
            <a:spLocks noChangeArrowheads="1"/>
          </p:cNvSpPr>
          <p:nvPr/>
        </p:nvSpPr>
        <p:spPr bwMode="auto">
          <a:xfrm>
            <a:off x="7085965" y="5242560"/>
            <a:ext cx="1416050" cy="583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itchFamily="2" charset="-122"/>
              </a:defRPr>
            </a:lvl1pPr>
            <a:lvl2pPr marL="742950" indent="-285750" eaLnBrk="0" hangingPunct="0">
              <a:defRPr>
                <a:solidFill>
                  <a:schemeClr val="tx1"/>
                </a:solidFill>
                <a:latin typeface="Calibri" panose="020F0502020204030204" pitchFamily="34" charset="0"/>
                <a:ea typeface="宋体" pitchFamily="2" charset="-122"/>
              </a:defRPr>
            </a:lvl2pPr>
            <a:lvl3pPr marL="1143000" indent="-228600" eaLnBrk="0" hangingPunct="0">
              <a:defRPr>
                <a:solidFill>
                  <a:schemeClr val="tx1"/>
                </a:solidFill>
                <a:latin typeface="Calibri" panose="020F0502020204030204" pitchFamily="34" charset="0"/>
                <a:ea typeface="宋体" pitchFamily="2" charset="-122"/>
              </a:defRPr>
            </a:lvl3pPr>
            <a:lvl4pPr marL="1600200" indent="-228600" eaLnBrk="0" hangingPunct="0">
              <a:defRPr>
                <a:solidFill>
                  <a:schemeClr val="tx1"/>
                </a:solidFill>
                <a:latin typeface="Calibri" panose="020F0502020204030204" pitchFamily="34" charset="0"/>
                <a:ea typeface="宋体" pitchFamily="2" charset="-122"/>
              </a:defRPr>
            </a:lvl4pPr>
            <a:lvl5pPr marL="2057400" indent="-228600" eaLnBrk="0" hangingPunct="0">
              <a:defRPr>
                <a:solidFill>
                  <a:schemeClr val="tx1"/>
                </a:solidFill>
                <a:latin typeface="Calibri" panose="020F0502020204030204" pitchFamily="34" charset="0"/>
                <a:ea typeface="宋体"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9pPr>
          </a:lstStyle>
          <a:p>
            <a:pPr algn="ctr" eaLnBrk="1" hangingPunct="1"/>
            <a:r>
              <a:rPr lang="zh-CN" altLang="en-US" sz="1600">
                <a:solidFill>
                  <a:schemeClr val="bg1"/>
                </a:solidFill>
                <a:latin typeface="微软雅黑" panose="020B0503020204020204" pitchFamily="34" charset="-122"/>
                <a:ea typeface="微软雅黑" panose="020B0503020204020204" pitchFamily="34" charset="-122"/>
              </a:rPr>
              <a:t>非法用户无法打开</a:t>
            </a:r>
            <a:endParaRPr lang="zh-CN" altLang="en-US" sz="1600">
              <a:solidFill>
                <a:schemeClr val="bg1"/>
              </a:solidFill>
              <a:latin typeface="微软雅黑" panose="020B0503020204020204" pitchFamily="34" charset="-122"/>
              <a:ea typeface="微软雅黑" panose="020B0503020204020204" pitchFamily="34" charset="-122"/>
            </a:endParaRPr>
          </a:p>
        </p:txBody>
      </p:sp>
      <p:cxnSp>
        <p:nvCxnSpPr>
          <p:cNvPr id="18" name="肘形连接符 17"/>
          <p:cNvCxnSpPr>
            <a:endCxn id="11" idx="1"/>
          </p:cNvCxnSpPr>
          <p:nvPr/>
        </p:nvCxnSpPr>
        <p:spPr>
          <a:xfrm flipV="1">
            <a:off x="5580698" y="2585720"/>
            <a:ext cx="1285875" cy="1230313"/>
          </a:xfrm>
          <a:prstGeom prst="bentConnector3">
            <a:avLst>
              <a:gd name="adj1" fmla="val 50000"/>
            </a:avLst>
          </a:prstGeom>
          <a:ln w="19050">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29" name="肘形连接符 28"/>
          <p:cNvCxnSpPr/>
          <p:nvPr/>
        </p:nvCxnSpPr>
        <p:spPr>
          <a:xfrm>
            <a:off x="5581015" y="4108450"/>
            <a:ext cx="1272540" cy="634365"/>
          </a:xfrm>
          <a:prstGeom prst="bentConnector3">
            <a:avLst>
              <a:gd name="adj1" fmla="val 50050"/>
            </a:avLst>
          </a:prstGeom>
          <a:ln w="19050">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grpSp>
        <p:nvGrpSpPr>
          <p:cNvPr id="33" name="Group 20"/>
          <p:cNvGrpSpPr/>
          <p:nvPr/>
        </p:nvGrpSpPr>
        <p:grpSpPr bwMode="auto">
          <a:xfrm>
            <a:off x="8838565" y="4267835"/>
            <a:ext cx="1188085" cy="1471295"/>
            <a:chOff x="22475" y="1"/>
            <a:chExt cx="716221" cy="1046764"/>
          </a:xfrm>
        </p:grpSpPr>
        <p:pic>
          <p:nvPicPr>
            <p:cNvPr id="14359" name="图片 6" descr="20100418143303-194160890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475" y="1"/>
              <a:ext cx="716221" cy="1046764"/>
            </a:xfrm>
            <a:prstGeom prst="rect">
              <a:avLst/>
            </a:prstGeom>
            <a:noFill/>
            <a:ln w="6350">
              <a:solidFill>
                <a:srgbClr val="7F7F7F"/>
              </a:solidFill>
              <a:miter lim="800000"/>
              <a:headEnd/>
              <a:tailEnd/>
            </a:ln>
            <a:extLst>
              <a:ext uri="{909E8E84-426E-40DD-AFC4-6F175D3DCCD1}">
                <a14:hiddenFill xmlns:a14="http://schemas.microsoft.com/office/drawing/2010/main">
                  <a:solidFill>
                    <a:srgbClr val="FFFFFF"/>
                  </a:solidFill>
                </a14:hiddenFill>
              </a:ext>
            </a:extLst>
          </p:spPr>
        </p:pic>
        <p:sp>
          <p:nvSpPr>
            <p:cNvPr id="14360" name="TextBox 7"/>
            <p:cNvSpPr txBox="1">
              <a:spLocks noChangeArrowheads="1"/>
            </p:cNvSpPr>
            <p:nvPr/>
          </p:nvSpPr>
          <p:spPr bwMode="auto">
            <a:xfrm>
              <a:off x="60298" y="327114"/>
              <a:ext cx="627236" cy="327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itchFamily="2" charset="-122"/>
                </a:defRPr>
              </a:lvl1pPr>
              <a:lvl2pPr marL="742950" indent="-285750" eaLnBrk="0" hangingPunct="0">
                <a:defRPr>
                  <a:solidFill>
                    <a:schemeClr val="tx1"/>
                  </a:solidFill>
                  <a:latin typeface="Calibri" panose="020F0502020204030204" pitchFamily="34" charset="0"/>
                  <a:ea typeface="宋体" pitchFamily="2" charset="-122"/>
                </a:defRPr>
              </a:lvl2pPr>
              <a:lvl3pPr marL="1143000" indent="-228600" eaLnBrk="0" hangingPunct="0">
                <a:defRPr>
                  <a:solidFill>
                    <a:schemeClr val="tx1"/>
                  </a:solidFill>
                  <a:latin typeface="Calibri" panose="020F0502020204030204" pitchFamily="34" charset="0"/>
                  <a:ea typeface="宋体" pitchFamily="2" charset="-122"/>
                </a:defRPr>
              </a:lvl3pPr>
              <a:lvl4pPr marL="1600200" indent="-228600" eaLnBrk="0" hangingPunct="0">
                <a:defRPr>
                  <a:solidFill>
                    <a:schemeClr val="tx1"/>
                  </a:solidFill>
                  <a:latin typeface="Calibri" panose="020F0502020204030204" pitchFamily="34" charset="0"/>
                  <a:ea typeface="宋体" pitchFamily="2" charset="-122"/>
                </a:defRPr>
              </a:lvl4pPr>
              <a:lvl5pPr marL="2057400" indent="-228600" eaLnBrk="0" hangingPunct="0">
                <a:defRPr>
                  <a:solidFill>
                    <a:schemeClr val="tx1"/>
                  </a:solidFill>
                  <a:latin typeface="Calibri" panose="020F0502020204030204" pitchFamily="34" charset="0"/>
                  <a:ea typeface="宋体"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9pPr>
            </a:lstStyle>
            <a:p>
              <a:pPr algn="ctr" eaLnBrk="1" hangingPunct="1"/>
              <a:r>
                <a:rPr lang="zh-CN" altLang="en-US" sz="2400" b="1" dirty="0">
                  <a:solidFill>
                    <a:srgbClr val="FF0000"/>
                  </a:solidFill>
                  <a:latin typeface="微软雅黑" panose="020B0503020204020204" pitchFamily="34" charset="-122"/>
                  <a:ea typeface="微软雅黑" panose="020B0503020204020204" pitchFamily="34" charset="-122"/>
                </a:rPr>
                <a:t>乱码</a:t>
              </a:r>
              <a:endParaRPr lang="zh-CN" altLang="en-US" sz="2400" b="1" dirty="0">
                <a:solidFill>
                  <a:srgbClr val="FF0000"/>
                </a:solidFill>
                <a:latin typeface="微软雅黑" panose="020B0503020204020204" pitchFamily="34" charset="-122"/>
                <a:ea typeface="微软雅黑" panose="020B0503020204020204" pitchFamily="34" charset="-122"/>
              </a:endParaRPr>
            </a:p>
          </p:txBody>
        </p:sp>
      </p:grpSp>
      <p:grpSp>
        <p:nvGrpSpPr>
          <p:cNvPr id="49" name="组合 48"/>
          <p:cNvGrpSpPr/>
          <p:nvPr/>
        </p:nvGrpSpPr>
        <p:grpSpPr bwMode="auto">
          <a:xfrm>
            <a:off x="4437698" y="3393758"/>
            <a:ext cx="1079500" cy="1370012"/>
            <a:chOff x="3214678" y="3533935"/>
            <a:chExt cx="1080000" cy="1369464"/>
          </a:xfrm>
        </p:grpSpPr>
        <p:pic>
          <p:nvPicPr>
            <p:cNvPr id="14356" name="Picture 2" descr="E:\市场部文档\产品图片\400个常用ppt图标_ppt宝藏_www.pptbz\400个常用ppt图标_ppt宝藏_www.pptbz\400个常用ppt图标(25)_ppt宝藏_www.pptbz.com.pn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214678" y="3533935"/>
              <a:ext cx="1080000" cy="1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7" name="Picture 3" descr="E:\市场部文档\产品图片\400个常用ppt图标_ppt宝藏_www.pptbz\400个常用ppt图标_ppt宝藏_www.pptbz\400个常用ppt图标(57)_ppt宝藏_www.pptbz.com.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88048" y="3734601"/>
              <a:ext cx="720000" cy="7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58" name="TextBox 38"/>
            <p:cNvSpPr txBox="1">
              <a:spLocks noChangeArrowheads="1"/>
            </p:cNvSpPr>
            <p:nvPr/>
          </p:nvSpPr>
          <p:spPr bwMode="auto">
            <a:xfrm>
              <a:off x="3437422" y="4534067"/>
              <a:ext cx="6463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itchFamily="2" charset="-122"/>
                </a:defRPr>
              </a:lvl1pPr>
              <a:lvl2pPr marL="742950" indent="-285750" eaLnBrk="0" hangingPunct="0">
                <a:defRPr>
                  <a:solidFill>
                    <a:schemeClr val="tx1"/>
                  </a:solidFill>
                  <a:latin typeface="Calibri" panose="020F0502020204030204" pitchFamily="34" charset="0"/>
                  <a:ea typeface="宋体" pitchFamily="2" charset="-122"/>
                </a:defRPr>
              </a:lvl2pPr>
              <a:lvl3pPr marL="1143000" indent="-228600" eaLnBrk="0" hangingPunct="0">
                <a:defRPr>
                  <a:solidFill>
                    <a:schemeClr val="tx1"/>
                  </a:solidFill>
                  <a:latin typeface="Calibri" panose="020F0502020204030204" pitchFamily="34" charset="0"/>
                  <a:ea typeface="宋体" pitchFamily="2" charset="-122"/>
                </a:defRPr>
              </a:lvl3pPr>
              <a:lvl4pPr marL="1600200" indent="-228600" eaLnBrk="0" hangingPunct="0">
                <a:defRPr>
                  <a:solidFill>
                    <a:schemeClr val="tx1"/>
                  </a:solidFill>
                  <a:latin typeface="Calibri" panose="020F0502020204030204" pitchFamily="34" charset="0"/>
                  <a:ea typeface="宋体" pitchFamily="2" charset="-122"/>
                </a:defRPr>
              </a:lvl4pPr>
              <a:lvl5pPr marL="2057400" indent="-228600" eaLnBrk="0" hangingPunct="0">
                <a:defRPr>
                  <a:solidFill>
                    <a:schemeClr val="tx1"/>
                  </a:solidFill>
                  <a:latin typeface="Calibri" panose="020F0502020204030204" pitchFamily="34" charset="0"/>
                  <a:ea typeface="宋体"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9pPr>
            </a:lstStyle>
            <a:p>
              <a:pPr eaLnBrk="1" hangingPunct="1"/>
              <a:r>
                <a:rPr lang="zh-CN" altLang="en-US">
                  <a:latin typeface="微软雅黑" panose="020B0503020204020204" pitchFamily="34" charset="-122"/>
                  <a:ea typeface="微软雅黑" panose="020B0503020204020204" pitchFamily="34" charset="-122"/>
                </a:rPr>
                <a:t>密文</a:t>
              </a:r>
              <a:endParaRPr lang="zh-CN" altLang="en-US">
                <a:latin typeface="微软雅黑" panose="020B0503020204020204" pitchFamily="34" charset="-122"/>
                <a:ea typeface="微软雅黑" panose="020B0503020204020204" pitchFamily="34" charset="-122"/>
              </a:endParaRPr>
            </a:p>
          </p:txBody>
        </p:sp>
      </p:grpSp>
      <p:sp>
        <p:nvSpPr>
          <p:cNvPr id="45" name="圆角矩形 44"/>
          <p:cNvSpPr/>
          <p:nvPr/>
        </p:nvSpPr>
        <p:spPr>
          <a:xfrm>
            <a:off x="1866265" y="1503045"/>
            <a:ext cx="4071620" cy="993140"/>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lnSpc>
                <a:spcPct val="125000"/>
              </a:lnSpc>
              <a:buFontTx/>
              <a:buNone/>
              <a:defRPr/>
            </a:pPr>
            <a:r>
              <a:rPr lang="zh-CN" altLang="en-US" sz="2400" b="1" noProof="1">
                <a:solidFill>
                  <a:schemeClr val="bg1"/>
                </a:solidFill>
                <a:latin typeface="微软雅黑" panose="020B0503020204020204" pitchFamily="34" charset="-122"/>
                <a:ea typeface="微软雅黑" panose="020B0503020204020204" pitchFamily="34" charset="-122"/>
              </a:rPr>
              <a:t>透明加密</a:t>
            </a:r>
            <a:r>
              <a:rPr lang="en-US" altLang="zh-CN" noProof="1">
                <a:solidFill>
                  <a:schemeClr val="bg1"/>
                </a:solidFill>
                <a:latin typeface="微软雅黑" panose="020B0503020204020204" pitchFamily="34" charset="-122"/>
                <a:ea typeface="微软雅黑" panose="020B0503020204020204" pitchFamily="34" charset="-122"/>
              </a:rPr>
              <a:t>—</a:t>
            </a:r>
            <a:r>
              <a:rPr lang="zh-CN" altLang="en-US" noProof="1">
                <a:solidFill>
                  <a:schemeClr val="bg1"/>
                </a:solidFill>
                <a:latin typeface="微软雅黑" panose="020B0503020204020204" pitchFamily="34" charset="-122"/>
                <a:ea typeface="微软雅黑" panose="020B0503020204020204" pitchFamily="34" charset="-122"/>
              </a:rPr>
              <a:t>自动加密，不影响用户使用习惯，对用户透明</a:t>
            </a:r>
            <a:endParaRPr lang="zh-CN" altLang="en-US" noProof="1">
              <a:solidFill>
                <a:schemeClr val="bg1"/>
              </a:solidFill>
              <a:latin typeface="微软雅黑" panose="020B0503020204020204" pitchFamily="34" charset="-122"/>
              <a:ea typeface="微软雅黑" panose="020B0503020204020204" pitchFamily="34" charset="-122"/>
            </a:endParaRPr>
          </a:p>
        </p:txBody>
      </p:sp>
      <p:cxnSp>
        <p:nvCxnSpPr>
          <p:cNvPr id="47" name="直接箭头连接符 46"/>
          <p:cNvCxnSpPr/>
          <p:nvPr/>
        </p:nvCxnSpPr>
        <p:spPr>
          <a:xfrm rot="5400000" flipH="1" flipV="1">
            <a:off x="3294698" y="2816225"/>
            <a:ext cx="642938" cy="1587"/>
          </a:xfrm>
          <a:prstGeom prst="straightConnector1">
            <a:avLst/>
          </a:prstGeom>
          <a:ln w="19050">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120" name="圆角矩形 119"/>
          <p:cNvSpPr/>
          <p:nvPr/>
        </p:nvSpPr>
        <p:spPr>
          <a:xfrm>
            <a:off x="1512253" y="3202623"/>
            <a:ext cx="4068762" cy="1800225"/>
          </a:xfrm>
          <a:prstGeom prst="roundRect">
            <a:avLst>
              <a:gd name="adj" fmla="val 5445"/>
            </a:avLst>
          </a:prstGeom>
          <a:noFill/>
          <a:ln w="9525">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buFontTx/>
              <a:buNone/>
              <a:defRPr/>
            </a:pPr>
            <a:endParaRPr lang="zh-CN" altLang="en-US" sz="1600" noProof="1"/>
          </a:p>
        </p:txBody>
      </p:sp>
      <p:sp>
        <p:nvSpPr>
          <p:cNvPr id="17" name="矩形 16"/>
          <p:cNvSpPr/>
          <p:nvPr/>
        </p:nvSpPr>
        <p:spPr>
          <a:xfrm>
            <a:off x="2205355" y="5187950"/>
            <a:ext cx="2347595" cy="428625"/>
          </a:xfrm>
          <a:prstGeom prst="rect">
            <a:avLst/>
          </a:prstGeom>
        </p:spPr>
        <p:txBody>
          <a:bodyPr wrap="square" lIns="91431" tIns="45716" rIns="91431" bIns="45716">
            <a:spAutoFit/>
          </a:bodyPr>
          <a:lstStyle/>
          <a:p>
            <a:r>
              <a:rPr lang="zh-CN" altLang="en-US" sz="2200" b="1" dirty="0">
                <a:solidFill>
                  <a:schemeClr val="tx1">
                    <a:lumMod val="65000"/>
                    <a:lumOff val="35000"/>
                  </a:schemeClr>
                </a:solidFill>
                <a:latin typeface="微软雅黑" panose="020B0503020204020204" pitchFamily="34" charset="-122"/>
                <a:ea typeface="微软雅黑" panose="020B0503020204020204" pitchFamily="34" charset="-122"/>
              </a:rPr>
              <a:t>无感知透明加密</a:t>
            </a:r>
            <a:endParaRPr lang="en-US" altLang="zh-CN" sz="22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19" name="矩形 47"/>
          <p:cNvSpPr>
            <a:spLocks noChangeArrowheads="1"/>
          </p:cNvSpPr>
          <p:nvPr/>
        </p:nvSpPr>
        <p:spPr bwMode="auto">
          <a:xfrm>
            <a:off x="1511935" y="5594985"/>
            <a:ext cx="4069080" cy="749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10000"/>
              </a:lnSpc>
              <a:spcBef>
                <a:spcPct val="0"/>
              </a:spcBef>
              <a:buNone/>
            </a:pPr>
            <a:r>
              <a:rPr sz="1300" dirty="0">
                <a:solidFill>
                  <a:schemeClr val="tx1">
                    <a:lumMod val="65000"/>
                    <a:lumOff val="35000"/>
                  </a:schemeClr>
                </a:solidFill>
                <a:sym typeface="微软雅黑" panose="020B0503020204020204" pitchFamily="34" charset="-122"/>
              </a:rPr>
              <a:t>文件打开时自动解密，修改保存时自动加密，无需用户进行任何操作，对用户透明，无感知，不改变用户的使用习惯。</a:t>
            </a:r>
            <a:endParaRPr lang="zh-CN" altLang="en-US" sz="1300" dirty="0">
              <a:solidFill>
                <a:schemeClr val="tx1">
                  <a:lumMod val="65000"/>
                  <a:lumOff val="35000"/>
                </a:schemeClr>
              </a:solidFill>
              <a:sym typeface="微软雅黑" panose="020B0503020204020204" pitchFamily="34" charset="-122"/>
            </a:endParaRPr>
          </a:p>
        </p:txBody>
      </p:sp>
      <p:pic>
        <p:nvPicPr>
          <p:cNvPr id="5" name="图片 4" descr="销掌门-透明背景-logo"/>
          <p:cNvPicPr>
            <a:picLocks noChangeAspect="1"/>
          </p:cNvPicPr>
          <p:nvPr/>
        </p:nvPicPr>
        <p:blipFill>
          <a:blip r:embed="rId7" cstate="print"/>
          <a:stretch>
            <a:fillRect/>
          </a:stretch>
        </p:blipFill>
        <p:spPr>
          <a:xfrm>
            <a:off x="10789920" y="167005"/>
            <a:ext cx="1132205" cy="829310"/>
          </a:xfrm>
          <a:prstGeom prst="rect">
            <a:avLst/>
          </a:prstGeom>
        </p:spPr>
      </p:pic>
    </p:spTree>
  </p:cSld>
  <p:clrMapOvr>
    <a:masterClrMapping/>
  </p:clrMapOvr>
  <p:transition spd="slow" advClick="0" advTm="0">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2"/>
                                        </p:tgtEl>
                                        <p:attrNameLst>
                                          <p:attrName>style.visibility</p:attrName>
                                        </p:attrNameLst>
                                      </p:cBhvr>
                                      <p:to>
                                        <p:strVal val="visible"/>
                                      </p:to>
                                    </p:set>
                                    <p:animEffect transition="in" filter="wipe(left)">
                                      <p:cBhvr>
                                        <p:cTn id="7" dur="500"/>
                                        <p:tgtEl>
                                          <p:spTgt spid="10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03"/>
                                        </p:tgtEl>
                                        <p:attrNameLst>
                                          <p:attrName>style.visibility</p:attrName>
                                        </p:attrNameLst>
                                      </p:cBhvr>
                                      <p:to>
                                        <p:strVal val="visible"/>
                                      </p:to>
                                    </p:set>
                                    <p:animEffect transition="in" filter="wipe(left)">
                                      <p:cBhvr>
                                        <p:cTn id="11" dur="500"/>
                                        <p:tgtEl>
                                          <p:spTgt spid="103"/>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20"/>
                                        </p:tgtEl>
                                        <p:attrNameLst>
                                          <p:attrName>style.visibility</p:attrName>
                                        </p:attrNameLst>
                                      </p:cBhvr>
                                      <p:to>
                                        <p:strVal val="visible"/>
                                      </p:to>
                                    </p:set>
                                  </p:childTnLst>
                                </p:cTn>
                              </p:par>
                            </p:childTnLst>
                          </p:cTn>
                        </p:par>
                        <p:par>
                          <p:cTn id="16" fill="hold">
                            <p:stCondLst>
                              <p:cond delay="0"/>
                            </p:stCondLst>
                            <p:childTnLst>
                              <p:par>
                                <p:cTn id="17" presetID="22" presetClass="entr" presetSubtype="4" fill="hold" nodeType="afterEffect">
                                  <p:stCondLst>
                                    <p:cond delay="0"/>
                                  </p:stCondLst>
                                  <p:childTnLst>
                                    <p:set>
                                      <p:cBhvr>
                                        <p:cTn id="18" dur="1" fill="hold">
                                          <p:stCondLst>
                                            <p:cond delay="0"/>
                                          </p:stCondLst>
                                        </p:cTn>
                                        <p:tgtEl>
                                          <p:spTgt spid="48"/>
                                        </p:tgtEl>
                                        <p:attrNameLst>
                                          <p:attrName>style.visibility</p:attrName>
                                        </p:attrNameLst>
                                      </p:cBhvr>
                                      <p:to>
                                        <p:strVal val="visible"/>
                                      </p:to>
                                    </p:set>
                                    <p:animEffect transition="in" filter="wipe(down)">
                                      <p:cBhvr>
                                        <p:cTn id="19" dur="500"/>
                                        <p:tgtEl>
                                          <p:spTgt spid="48"/>
                                        </p:tgtEl>
                                      </p:cBhvr>
                                    </p:animEffect>
                                  </p:childTnLst>
                                </p:cTn>
                              </p:par>
                            </p:childTnLst>
                          </p:cTn>
                        </p:par>
                        <p:par>
                          <p:cTn id="20" fill="hold">
                            <p:stCondLst>
                              <p:cond delay="500"/>
                            </p:stCondLst>
                            <p:childTnLst>
                              <p:par>
                                <p:cTn id="21" presetID="22" presetClass="entr" presetSubtype="8" fill="hold" nodeType="after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left)">
                                      <p:cBhvr>
                                        <p:cTn id="23" dur="500"/>
                                        <p:tgtEl>
                                          <p:spTgt spid="2"/>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left)">
                                      <p:cBhvr>
                                        <p:cTn id="26" dur="500"/>
                                        <p:tgtEl>
                                          <p:spTgt spid="9"/>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left)">
                                      <p:cBhvr>
                                        <p:cTn id="29" dur="500"/>
                                        <p:tgtEl>
                                          <p:spTgt spid="10"/>
                                        </p:tgtEl>
                                      </p:cBhvr>
                                    </p:animEffect>
                                  </p:childTnLst>
                                </p:cTn>
                              </p:par>
                            </p:childTnLst>
                          </p:cTn>
                        </p:par>
                        <p:par>
                          <p:cTn id="30" fill="hold">
                            <p:stCondLst>
                              <p:cond delay="1000"/>
                            </p:stCondLst>
                            <p:childTnLst>
                              <p:par>
                                <p:cTn id="31" presetID="1" presetClass="entr" presetSubtype="0" fill="hold" nodeType="afterEffect">
                                  <p:stCondLst>
                                    <p:cond delay="0"/>
                                  </p:stCondLst>
                                  <p:childTnLst>
                                    <p:set>
                                      <p:cBhvr>
                                        <p:cTn id="32" dur="1" fill="hold">
                                          <p:stCondLst>
                                            <p:cond delay="0"/>
                                          </p:stCondLst>
                                        </p:cTn>
                                        <p:tgtEl>
                                          <p:spTgt spid="4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47"/>
                                        </p:tgtEl>
                                        <p:attrNameLst>
                                          <p:attrName>style.visibility</p:attrName>
                                        </p:attrNameLst>
                                      </p:cBhvr>
                                      <p:to>
                                        <p:strVal val="visible"/>
                                      </p:to>
                                    </p:set>
                                    <p:animEffect transition="in" filter="wipe(down)">
                                      <p:cBhvr>
                                        <p:cTn id="37" dur="500"/>
                                        <p:tgtEl>
                                          <p:spTgt spid="47"/>
                                        </p:tgtEl>
                                      </p:cBhvr>
                                    </p:animEffect>
                                  </p:childTnLst>
                                </p:cTn>
                              </p:par>
                            </p:childTnLst>
                          </p:cTn>
                        </p:par>
                        <p:par>
                          <p:cTn id="38" fill="hold">
                            <p:stCondLst>
                              <p:cond delay="500"/>
                            </p:stCondLst>
                            <p:childTnLst>
                              <p:par>
                                <p:cTn id="39" presetID="22" presetClass="entr" presetSubtype="4" fill="hold" grpId="0" nodeType="afterEffect">
                                  <p:stCondLst>
                                    <p:cond delay="0"/>
                                  </p:stCondLst>
                                  <p:childTnLst>
                                    <p:set>
                                      <p:cBhvr>
                                        <p:cTn id="40" dur="1" fill="hold">
                                          <p:stCondLst>
                                            <p:cond delay="0"/>
                                          </p:stCondLst>
                                        </p:cTn>
                                        <p:tgtEl>
                                          <p:spTgt spid="45"/>
                                        </p:tgtEl>
                                        <p:attrNameLst>
                                          <p:attrName>style.visibility</p:attrName>
                                        </p:attrNameLst>
                                      </p:cBhvr>
                                      <p:to>
                                        <p:strVal val="visible"/>
                                      </p:to>
                                    </p:set>
                                    <p:animEffect transition="in" filter="wipe(down)">
                                      <p:cBhvr>
                                        <p:cTn id="41" dur="500"/>
                                        <p:tgtEl>
                                          <p:spTgt spid="45"/>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wipe(left)">
                                      <p:cBhvr>
                                        <p:cTn id="46" dur="500"/>
                                        <p:tgtEl>
                                          <p:spTgt spid="18"/>
                                        </p:tgtEl>
                                      </p:cBhvr>
                                    </p:animEffect>
                                  </p:childTnLst>
                                </p:cTn>
                              </p:par>
                            </p:childTnLst>
                          </p:cTn>
                        </p:par>
                        <p:par>
                          <p:cTn id="47" fill="hold">
                            <p:stCondLst>
                              <p:cond delay="500"/>
                            </p:stCondLst>
                            <p:childTnLst>
                              <p:par>
                                <p:cTn id="48" presetID="22" presetClass="entr" presetSubtype="8" fill="hold" grpId="0" nodeType="after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wipe(left)">
                                      <p:cBhvr>
                                        <p:cTn id="50" dur="500"/>
                                        <p:tgtEl>
                                          <p:spTgt spid="11"/>
                                        </p:tgtEl>
                                      </p:cBhvr>
                                    </p:animEffect>
                                  </p:childTnLst>
                                </p:cTn>
                              </p:par>
                              <p:par>
                                <p:cTn id="51" presetID="22" presetClass="entr" presetSubtype="8" fill="hold" nodeType="withEffect">
                                  <p:stCondLst>
                                    <p:cond delay="0"/>
                                  </p:stCondLst>
                                  <p:childTnLst>
                                    <p:set>
                                      <p:cBhvr>
                                        <p:cTn id="52" dur="1" fill="hold">
                                          <p:stCondLst>
                                            <p:cond delay="0"/>
                                          </p:stCondLst>
                                        </p:cTn>
                                        <p:tgtEl>
                                          <p:spTgt spid="14"/>
                                        </p:tgtEl>
                                        <p:attrNameLst>
                                          <p:attrName>style.visibility</p:attrName>
                                        </p:attrNameLst>
                                      </p:cBhvr>
                                      <p:to>
                                        <p:strVal val="visible"/>
                                      </p:to>
                                    </p:set>
                                    <p:animEffect transition="in" filter="wipe(left)">
                                      <p:cBhvr>
                                        <p:cTn id="53" dur="500"/>
                                        <p:tgtEl>
                                          <p:spTgt spid="14"/>
                                        </p:tgtEl>
                                      </p:cBhvr>
                                    </p:animEffect>
                                  </p:childTnLst>
                                </p:cTn>
                              </p:par>
                              <p:par>
                                <p:cTn id="54" presetID="22" presetClass="entr" presetSubtype="8" fill="hold" grpId="0" nodeType="withEffect">
                                  <p:stCondLst>
                                    <p:cond delay="0"/>
                                  </p:stCondLst>
                                  <p:childTnLst>
                                    <p:set>
                                      <p:cBhvr>
                                        <p:cTn id="55" dur="1" fill="hold">
                                          <p:stCondLst>
                                            <p:cond delay="0"/>
                                          </p:stCondLst>
                                        </p:cTn>
                                        <p:tgtEl>
                                          <p:spTgt spid="4"/>
                                        </p:tgtEl>
                                        <p:attrNameLst>
                                          <p:attrName>style.visibility</p:attrName>
                                        </p:attrNameLst>
                                      </p:cBhvr>
                                      <p:to>
                                        <p:strVal val="visible"/>
                                      </p:to>
                                    </p:set>
                                    <p:animEffect transition="in" filter="wipe(left)">
                                      <p:cBhvr>
                                        <p:cTn id="56" dur="500"/>
                                        <p:tgtEl>
                                          <p:spTgt spid="4"/>
                                        </p:tgtEl>
                                      </p:cBhvr>
                                    </p:animEffect>
                                  </p:childTnLst>
                                </p:cTn>
                              </p:par>
                            </p:childTnLst>
                          </p:cTn>
                        </p:par>
                        <p:par>
                          <p:cTn id="57" fill="hold">
                            <p:stCondLst>
                              <p:cond delay="1000"/>
                            </p:stCondLst>
                            <p:childTnLst>
                              <p:par>
                                <p:cTn id="58" presetID="1" presetClass="entr" presetSubtype="0" fill="hold" nodeType="afterEffect">
                                  <p:stCondLst>
                                    <p:cond delay="0"/>
                                  </p:stCondLst>
                                  <p:childTnLst>
                                    <p:set>
                                      <p:cBhvr>
                                        <p:cTn id="59" dur="1" fill="hold">
                                          <p:stCondLst>
                                            <p:cond delay="0"/>
                                          </p:stCondLst>
                                        </p:cTn>
                                        <p:tgtEl>
                                          <p:spTgt spid="3"/>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nodeType="clickEffect">
                                  <p:stCondLst>
                                    <p:cond delay="0"/>
                                  </p:stCondLst>
                                  <p:childTnLst>
                                    <p:set>
                                      <p:cBhvr>
                                        <p:cTn id="63" dur="1" fill="hold">
                                          <p:stCondLst>
                                            <p:cond delay="0"/>
                                          </p:stCondLst>
                                        </p:cTn>
                                        <p:tgtEl>
                                          <p:spTgt spid="29"/>
                                        </p:tgtEl>
                                        <p:attrNameLst>
                                          <p:attrName>style.visibility</p:attrName>
                                        </p:attrNameLst>
                                      </p:cBhvr>
                                      <p:to>
                                        <p:strVal val="visible"/>
                                      </p:to>
                                    </p:set>
                                    <p:animEffect transition="in" filter="wipe(left)">
                                      <p:cBhvr>
                                        <p:cTn id="64" dur="500"/>
                                        <p:tgtEl>
                                          <p:spTgt spid="29"/>
                                        </p:tgtEl>
                                      </p:cBhvr>
                                    </p:animEffect>
                                  </p:childTnLst>
                                </p:cTn>
                              </p:par>
                            </p:childTnLst>
                          </p:cTn>
                        </p:par>
                        <p:par>
                          <p:cTn id="65" fill="hold">
                            <p:stCondLst>
                              <p:cond delay="500"/>
                            </p:stCondLst>
                            <p:childTnLst>
                              <p:par>
                                <p:cTn id="66" presetID="22" presetClass="entr" presetSubtype="8" fill="hold" grpId="0" nodeType="afterEffect">
                                  <p:stCondLst>
                                    <p:cond delay="0"/>
                                  </p:stCondLst>
                                  <p:childTnLst>
                                    <p:set>
                                      <p:cBhvr>
                                        <p:cTn id="67" dur="1" fill="hold">
                                          <p:stCondLst>
                                            <p:cond delay="0"/>
                                          </p:stCondLst>
                                        </p:cTn>
                                        <p:tgtEl>
                                          <p:spTgt spid="7"/>
                                        </p:tgtEl>
                                        <p:attrNameLst>
                                          <p:attrName>style.visibility</p:attrName>
                                        </p:attrNameLst>
                                      </p:cBhvr>
                                      <p:to>
                                        <p:strVal val="visible"/>
                                      </p:to>
                                    </p:set>
                                    <p:animEffect transition="in" filter="wipe(left)">
                                      <p:cBhvr>
                                        <p:cTn id="68" dur="500"/>
                                        <p:tgtEl>
                                          <p:spTgt spid="7"/>
                                        </p:tgtEl>
                                      </p:cBhvr>
                                    </p:animEffect>
                                  </p:childTnLst>
                                </p:cTn>
                              </p:par>
                              <p:par>
                                <p:cTn id="69" presetID="22" presetClass="entr" presetSubtype="8" fill="hold" nodeType="withEffect">
                                  <p:stCondLst>
                                    <p:cond delay="0"/>
                                  </p:stCondLst>
                                  <p:childTnLst>
                                    <p:set>
                                      <p:cBhvr>
                                        <p:cTn id="70" dur="1" fill="hold">
                                          <p:stCondLst>
                                            <p:cond delay="0"/>
                                          </p:stCondLst>
                                        </p:cTn>
                                        <p:tgtEl>
                                          <p:spTgt spid="15"/>
                                        </p:tgtEl>
                                        <p:attrNameLst>
                                          <p:attrName>style.visibility</p:attrName>
                                        </p:attrNameLst>
                                      </p:cBhvr>
                                      <p:to>
                                        <p:strVal val="visible"/>
                                      </p:to>
                                    </p:set>
                                    <p:animEffect transition="in" filter="wipe(left)">
                                      <p:cBhvr>
                                        <p:cTn id="71" dur="500"/>
                                        <p:tgtEl>
                                          <p:spTgt spid="15"/>
                                        </p:tgtEl>
                                      </p:cBhvr>
                                    </p:animEffect>
                                  </p:childTnLst>
                                </p:cTn>
                              </p:par>
                              <p:par>
                                <p:cTn id="72" presetID="22" presetClass="entr" presetSubtype="8" fill="hold" grpId="0" nodeType="withEffect">
                                  <p:stCondLst>
                                    <p:cond delay="0"/>
                                  </p:stCondLst>
                                  <p:childTnLst>
                                    <p:set>
                                      <p:cBhvr>
                                        <p:cTn id="73" dur="1" fill="hold">
                                          <p:stCondLst>
                                            <p:cond delay="0"/>
                                          </p:stCondLst>
                                        </p:cTn>
                                        <p:tgtEl>
                                          <p:spTgt spid="16"/>
                                        </p:tgtEl>
                                        <p:attrNameLst>
                                          <p:attrName>style.visibility</p:attrName>
                                        </p:attrNameLst>
                                      </p:cBhvr>
                                      <p:to>
                                        <p:strVal val="visible"/>
                                      </p:to>
                                    </p:set>
                                    <p:animEffect transition="in" filter="wipe(left)">
                                      <p:cBhvr>
                                        <p:cTn id="74" dur="500"/>
                                        <p:tgtEl>
                                          <p:spTgt spid="16"/>
                                        </p:tgtEl>
                                      </p:cBhvr>
                                    </p:animEffect>
                                  </p:childTnLst>
                                </p:cTn>
                              </p:par>
                            </p:childTnLst>
                          </p:cTn>
                        </p:par>
                        <p:par>
                          <p:cTn id="75" fill="hold">
                            <p:stCondLst>
                              <p:cond delay="1000"/>
                            </p:stCondLst>
                            <p:childTnLst>
                              <p:par>
                                <p:cTn id="76" presetID="1" presetClass="entr" presetSubtype="0" fill="hold" nodeType="afterEffect">
                                  <p:stCondLst>
                                    <p:cond delay="0"/>
                                  </p:stCondLst>
                                  <p:childTnLst>
                                    <p:set>
                                      <p:cBhvr>
                                        <p:cTn id="77" dur="1" fill="hold">
                                          <p:stCondLst>
                                            <p:cond delay="0"/>
                                          </p:stCondLst>
                                        </p:cTn>
                                        <p:tgtEl>
                                          <p:spTgt spid="33"/>
                                        </p:tgtEl>
                                        <p:attrNameLst>
                                          <p:attrName>style.visibility</p:attrName>
                                        </p:attrNameLst>
                                      </p:cBhvr>
                                      <p:to>
                                        <p:strVal val="visible"/>
                                      </p:to>
                                    </p:set>
                                  </p:childTnLst>
                                </p:cTn>
                              </p:par>
                            </p:childTnLst>
                          </p:cTn>
                        </p:par>
                      </p:childTnLst>
                    </p:cTn>
                  </p:par>
                  <p:par>
                    <p:cTn id="78" fill="hold">
                      <p:stCondLst>
                        <p:cond delay="indefinite"/>
                      </p:stCondLst>
                      <p:childTnLst>
                        <p:par>
                          <p:cTn id="79" fill="hold">
                            <p:stCondLst>
                              <p:cond delay="0"/>
                            </p:stCondLst>
                            <p:childTnLst>
                              <p:par>
                                <p:cTn id="80" presetID="12" presetClass="entr" presetSubtype="2" fill="hold" grpId="0" nodeType="clickEffect">
                                  <p:stCondLst>
                                    <p:cond delay="0"/>
                                  </p:stCondLst>
                                  <p:childTnLst>
                                    <p:set>
                                      <p:cBhvr>
                                        <p:cTn id="81" dur="1" fill="hold">
                                          <p:stCondLst>
                                            <p:cond delay="0"/>
                                          </p:stCondLst>
                                        </p:cTn>
                                        <p:tgtEl>
                                          <p:spTgt spid="17"/>
                                        </p:tgtEl>
                                        <p:attrNameLst>
                                          <p:attrName>style.visibility</p:attrName>
                                        </p:attrNameLst>
                                      </p:cBhvr>
                                      <p:to>
                                        <p:strVal val="visible"/>
                                      </p:to>
                                    </p:set>
                                    <p:anim calcmode="lin" valueType="num">
                                      <p:cBhvr additive="base">
                                        <p:cTn id="82" dur="500"/>
                                        <p:tgtEl>
                                          <p:spTgt spid="17"/>
                                        </p:tgtEl>
                                        <p:attrNameLst>
                                          <p:attrName>ppt_x</p:attrName>
                                        </p:attrNameLst>
                                      </p:cBhvr>
                                      <p:tavLst>
                                        <p:tav tm="0">
                                          <p:val>
                                            <p:strVal val="#ppt_x+#ppt_w*1.125000"/>
                                          </p:val>
                                        </p:tav>
                                        <p:tav tm="100000">
                                          <p:val>
                                            <p:strVal val="#ppt_x"/>
                                          </p:val>
                                        </p:tav>
                                      </p:tavLst>
                                    </p:anim>
                                    <p:animEffect transition="in" filter="wipe(left)">
                                      <p:cBhvr>
                                        <p:cTn id="83" dur="500"/>
                                        <p:tgtEl>
                                          <p:spTgt spid="17"/>
                                        </p:tgtEl>
                                      </p:cBhvr>
                                    </p:animEffect>
                                  </p:childTnLst>
                                </p:cTn>
                              </p:par>
                            </p:childTnLst>
                          </p:cTn>
                        </p:par>
                        <p:par>
                          <p:cTn id="84" fill="hold">
                            <p:stCondLst>
                              <p:cond delay="500"/>
                            </p:stCondLst>
                            <p:childTnLst>
                              <p:par>
                                <p:cTn id="85" presetID="22" presetClass="entr" presetSubtype="8" fill="hold" grpId="0" nodeType="afterEffect">
                                  <p:stCondLst>
                                    <p:cond delay="0"/>
                                  </p:stCondLst>
                                  <p:childTnLst>
                                    <p:set>
                                      <p:cBhvr>
                                        <p:cTn id="86" dur="1" fill="hold">
                                          <p:stCondLst>
                                            <p:cond delay="0"/>
                                          </p:stCondLst>
                                        </p:cTn>
                                        <p:tgtEl>
                                          <p:spTgt spid="19"/>
                                        </p:tgtEl>
                                        <p:attrNameLst>
                                          <p:attrName>style.visibility</p:attrName>
                                        </p:attrNameLst>
                                      </p:cBhvr>
                                      <p:to>
                                        <p:strVal val="visible"/>
                                      </p:to>
                                    </p:set>
                                    <p:animEffect transition="in" filter="wipe(left)">
                                      <p:cBhvr>
                                        <p:cTn id="8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p:bldP spid="103" grpId="0"/>
      <p:bldP spid="9" grpId="0"/>
      <p:bldP spid="10" grpId="0"/>
      <p:bldP spid="11" grpId="0" bldLvl="0" animBg="1"/>
      <p:bldP spid="4" grpId="0"/>
      <p:bldP spid="16" grpId="0"/>
      <p:bldP spid="45" grpId="0" bldLvl="0" animBg="1"/>
      <p:bldP spid="120" grpId="0" bldLvl="0" animBg="1"/>
      <p:bldP spid="17" grpId="0"/>
      <p:bldP spid="19" grpId="0"/>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7635875" y="1122045"/>
            <a:ext cx="3791585" cy="349694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2" name="矩形 3"/>
          <p:cNvSpPr>
            <a:spLocks noChangeArrowheads="1"/>
          </p:cNvSpPr>
          <p:nvPr/>
        </p:nvSpPr>
        <p:spPr bwMode="auto">
          <a:xfrm>
            <a:off x="1073958" y="224898"/>
            <a:ext cx="4794250" cy="582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eaLnBrk="1" hangingPunct="1">
              <a:spcBef>
                <a:spcPct val="0"/>
              </a:spcBef>
              <a:buFont typeface="Arial" panose="020B0604020202020204" pitchFamily="34" charset="0"/>
              <a:buNone/>
            </a:pPr>
            <a:r>
              <a:rPr lang="zh-CN" altLang="en-US" b="1" dirty="0">
                <a:solidFill>
                  <a:schemeClr val="tx1">
                    <a:lumMod val="65000"/>
                    <a:lumOff val="35000"/>
                  </a:schemeClr>
                </a:solidFill>
                <a:latin typeface="Arial" panose="020B0604020202020204" pitchFamily="34" charset="0"/>
                <a:cs typeface="Arial" panose="020B0604020202020204" pitchFamily="34" charset="0"/>
                <a:sym typeface="Impact" panose="020B0806030902050204" pitchFamily="34" charset="0"/>
              </a:rPr>
              <a:t>全面的加密模式</a:t>
            </a:r>
            <a:r>
              <a:rPr lang="en-US" altLang="zh-CN" b="1" dirty="0">
                <a:solidFill>
                  <a:schemeClr val="tx1">
                    <a:lumMod val="65000"/>
                    <a:lumOff val="35000"/>
                  </a:schemeClr>
                </a:solidFill>
                <a:latin typeface="Arial" panose="020B0604020202020204" pitchFamily="34" charset="0"/>
                <a:cs typeface="Arial" panose="020B0604020202020204" pitchFamily="34" charset="0"/>
                <a:sym typeface="Impact" panose="020B0806030902050204" pitchFamily="34" charset="0"/>
              </a:rPr>
              <a:t>-</a:t>
            </a:r>
            <a:r>
              <a:rPr lang="zh-CN" altLang="en-US" b="1" dirty="0">
                <a:solidFill>
                  <a:schemeClr val="tx1">
                    <a:lumMod val="65000"/>
                    <a:lumOff val="35000"/>
                  </a:schemeClr>
                </a:solidFill>
                <a:latin typeface="Arial" panose="020B0604020202020204" pitchFamily="34" charset="0"/>
                <a:cs typeface="Arial" panose="020B0604020202020204" pitchFamily="34" charset="0"/>
                <a:sym typeface="Impact" panose="020B0806030902050204" pitchFamily="34" charset="0"/>
              </a:rPr>
              <a:t>只读加密</a:t>
            </a:r>
            <a:endParaRPr lang="zh-CN" altLang="en-US" b="1" dirty="0">
              <a:solidFill>
                <a:schemeClr val="tx1">
                  <a:lumMod val="65000"/>
                  <a:lumOff val="35000"/>
                </a:schemeClr>
              </a:solidFill>
              <a:latin typeface="Arial" panose="020B0604020202020204" pitchFamily="34" charset="0"/>
              <a:ea typeface="宋体" pitchFamily="2" charset="-122"/>
              <a:cs typeface="Arial" panose="020B0604020202020204" pitchFamily="34" charset="0"/>
              <a:sym typeface="Impact" panose="020B0806030902050204" pitchFamily="34" charset="0"/>
            </a:endParaRPr>
          </a:p>
        </p:txBody>
      </p:sp>
      <p:sp>
        <p:nvSpPr>
          <p:cNvPr id="103" name="文本框 37"/>
          <p:cNvSpPr txBox="1"/>
          <p:nvPr/>
        </p:nvSpPr>
        <p:spPr>
          <a:xfrm>
            <a:off x="1073958" y="759817"/>
            <a:ext cx="2308007" cy="335915"/>
          </a:xfrm>
          <a:prstGeom prst="rect">
            <a:avLst/>
          </a:prstGeom>
          <a:noFill/>
        </p:spPr>
        <p:txBody>
          <a:bodyPr wrap="square" lIns="91431" tIns="45716" rIns="91431" bIns="45716" rtlCol="0">
            <a:spAutoFit/>
          </a:bodyPr>
          <a:lstStyle/>
          <a:p>
            <a:r>
              <a:rPr lang="en-US" altLang="zh-CN" sz="1600" dirty="0">
                <a:solidFill>
                  <a:schemeClr val="tx1">
                    <a:lumMod val="65000"/>
                    <a:lumOff val="35000"/>
                  </a:schemeClr>
                </a:solidFill>
                <a:latin typeface="Arial" panose="020B0604020202020204" pitchFamily="34" charset="0"/>
                <a:cs typeface="Arial" panose="020B0604020202020204" pitchFamily="34" charset="0"/>
              </a:rPr>
              <a:t>Encryption Mode</a:t>
            </a:r>
            <a:endParaRPr lang="en-US" altLang="zh-CN" sz="1600" dirty="0">
              <a:solidFill>
                <a:schemeClr val="tx1">
                  <a:lumMod val="65000"/>
                  <a:lumOff val="35000"/>
                </a:schemeClr>
              </a:solidFill>
              <a:latin typeface="Arial" panose="020B0604020202020204" pitchFamily="34" charset="0"/>
              <a:cs typeface="Arial" panose="020B0604020202020204" pitchFamily="34" charset="0"/>
            </a:endParaRPr>
          </a:p>
        </p:txBody>
      </p:sp>
      <p:cxnSp>
        <p:nvCxnSpPr>
          <p:cNvPr id="36" name="直接箭头连接符 35"/>
          <p:cNvCxnSpPr/>
          <p:nvPr/>
        </p:nvCxnSpPr>
        <p:spPr>
          <a:xfrm flipV="1">
            <a:off x="4135755" y="4445000"/>
            <a:ext cx="732790" cy="10160"/>
          </a:xfrm>
          <a:prstGeom prst="straightConnector1">
            <a:avLst/>
          </a:prstGeom>
          <a:ln w="19050">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grpSp>
        <p:nvGrpSpPr>
          <p:cNvPr id="42" name="组合 77"/>
          <p:cNvGrpSpPr/>
          <p:nvPr/>
        </p:nvGrpSpPr>
        <p:grpSpPr bwMode="auto">
          <a:xfrm>
            <a:off x="3481365" y="4101410"/>
            <a:ext cx="612775" cy="857250"/>
            <a:chOff x="343108" y="5172314"/>
            <a:chExt cx="612000" cy="857158"/>
          </a:xfrm>
        </p:grpSpPr>
        <p:grpSp>
          <p:nvGrpSpPr>
            <p:cNvPr id="43" name="组合 36"/>
            <p:cNvGrpSpPr/>
            <p:nvPr/>
          </p:nvGrpSpPr>
          <p:grpSpPr bwMode="auto">
            <a:xfrm>
              <a:off x="343108" y="5172314"/>
              <a:ext cx="612000" cy="857158"/>
              <a:chOff x="428596" y="3462497"/>
              <a:chExt cx="612000" cy="857158"/>
            </a:xfrm>
          </p:grpSpPr>
          <p:pic>
            <p:nvPicPr>
              <p:cNvPr id="46" name="Picture 2" descr="E:\市场部文档\产品图片\400个常用ppt图标_ppt宝藏_www.pptbz\400个常用ppt图标_ppt宝藏_www.pptbz\400个常用ppt图标(25)_ppt宝藏_www.pptbz.com.pn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28596" y="3462497"/>
                <a:ext cx="612000" cy="61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TextBox 38"/>
              <p:cNvSpPr txBox="1">
                <a:spLocks noChangeArrowheads="1"/>
              </p:cNvSpPr>
              <p:nvPr/>
            </p:nvSpPr>
            <p:spPr bwMode="auto">
              <a:xfrm>
                <a:off x="442646" y="3981101"/>
                <a:ext cx="59503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itchFamily="2" charset="-122"/>
                  </a:defRPr>
                </a:lvl1pPr>
                <a:lvl2pPr marL="742950" indent="-285750" eaLnBrk="0" hangingPunct="0">
                  <a:defRPr>
                    <a:solidFill>
                      <a:schemeClr val="tx1"/>
                    </a:solidFill>
                    <a:latin typeface="Calibri" panose="020F0502020204030204" pitchFamily="34" charset="0"/>
                    <a:ea typeface="宋体" pitchFamily="2" charset="-122"/>
                  </a:defRPr>
                </a:lvl2pPr>
                <a:lvl3pPr marL="1143000" indent="-228600" eaLnBrk="0" hangingPunct="0">
                  <a:defRPr>
                    <a:solidFill>
                      <a:schemeClr val="tx1"/>
                    </a:solidFill>
                    <a:latin typeface="Calibri" panose="020F0502020204030204" pitchFamily="34" charset="0"/>
                    <a:ea typeface="宋体" pitchFamily="2" charset="-122"/>
                  </a:defRPr>
                </a:lvl3pPr>
                <a:lvl4pPr marL="1600200" indent="-228600" eaLnBrk="0" hangingPunct="0">
                  <a:defRPr>
                    <a:solidFill>
                      <a:schemeClr val="tx1"/>
                    </a:solidFill>
                    <a:latin typeface="Calibri" panose="020F0502020204030204" pitchFamily="34" charset="0"/>
                    <a:ea typeface="宋体" pitchFamily="2" charset="-122"/>
                  </a:defRPr>
                </a:lvl4pPr>
                <a:lvl5pPr marL="2057400" indent="-228600" eaLnBrk="0" hangingPunct="0">
                  <a:defRPr>
                    <a:solidFill>
                      <a:schemeClr val="tx1"/>
                    </a:solidFill>
                    <a:latin typeface="Calibri" panose="020F0502020204030204" pitchFamily="34" charset="0"/>
                    <a:ea typeface="宋体"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9pPr>
              </a:lstStyle>
              <a:p>
                <a:pPr eaLnBrk="1" hangingPunct="1"/>
                <a:r>
                  <a:rPr lang="zh-CN" altLang="en-US" sz="1600">
                    <a:solidFill>
                      <a:schemeClr val="tx1"/>
                    </a:solidFill>
                    <a:latin typeface="微软雅黑" panose="020B0503020204020204" pitchFamily="34" charset="-122"/>
                    <a:ea typeface="微软雅黑" panose="020B0503020204020204" pitchFamily="34" charset="-122"/>
                  </a:rPr>
                  <a:t>密文</a:t>
                </a:r>
                <a:endParaRPr lang="zh-CN" altLang="en-US" sz="1600">
                  <a:solidFill>
                    <a:schemeClr val="tx1"/>
                  </a:solidFill>
                  <a:latin typeface="微软雅黑" panose="020B0503020204020204" pitchFamily="34" charset="-122"/>
                  <a:ea typeface="微软雅黑" panose="020B0503020204020204" pitchFamily="34" charset="-122"/>
                </a:endParaRPr>
              </a:p>
            </p:txBody>
          </p:sp>
        </p:grpSp>
        <p:pic>
          <p:nvPicPr>
            <p:cNvPr id="44" name="Picture 3" descr="E:\市场部文档\产品图片\400个常用ppt图标_ppt宝藏_www.pptbz\400个常用ppt图标_ppt宝藏_www.pptbz\400个常用ppt图标(57)_ppt宝藏_www.pptbz.com.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2976" y="5286388"/>
              <a:ext cx="468000" cy="46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1" name="TextBox 47"/>
          <p:cNvSpPr txBox="1"/>
          <p:nvPr/>
        </p:nvSpPr>
        <p:spPr>
          <a:xfrm>
            <a:off x="2747940" y="4162052"/>
            <a:ext cx="666750" cy="675640"/>
          </a:xfrm>
          <a:prstGeom prst="rect">
            <a:avLst/>
          </a:prstGeom>
          <a:noFill/>
        </p:spPr>
        <p:txBody>
          <a:bodyPr wrap="none">
            <a:spAutoFit/>
          </a:bodyPr>
          <a:lstStyle/>
          <a:p>
            <a:pPr fontAlgn="auto">
              <a:buFontTx/>
              <a:buNone/>
              <a:defRPr/>
            </a:pPr>
            <a:r>
              <a:rPr lang="zh-CN" altLang="en-US" b="1" noProof="1">
                <a:solidFill>
                  <a:schemeClr val="tx1"/>
                </a:solidFill>
                <a:latin typeface="微软雅黑" panose="020B0503020204020204" pitchFamily="34" charset="-122"/>
                <a:ea typeface="微软雅黑" panose="020B0503020204020204" pitchFamily="34" charset="-122"/>
              </a:rPr>
              <a:t>只读</a:t>
            </a:r>
            <a:endParaRPr lang="zh-CN" altLang="en-US" b="1" noProof="1">
              <a:solidFill>
                <a:schemeClr val="tx1"/>
              </a:solidFill>
              <a:latin typeface="微软雅黑" panose="020B0503020204020204" pitchFamily="34" charset="-122"/>
              <a:ea typeface="微软雅黑" panose="020B0503020204020204" pitchFamily="34" charset="-122"/>
            </a:endParaRPr>
          </a:p>
          <a:p>
            <a:pPr fontAlgn="auto">
              <a:buFontTx/>
              <a:buNone/>
              <a:defRPr/>
            </a:pPr>
            <a:r>
              <a:rPr lang="zh-CN" altLang="en-US" b="1" noProof="1">
                <a:solidFill>
                  <a:schemeClr val="tx1"/>
                </a:solidFill>
                <a:latin typeface="微软雅黑" panose="020B0503020204020204" pitchFamily="34" charset="-122"/>
                <a:ea typeface="微软雅黑" panose="020B0503020204020204" pitchFamily="34" charset="-122"/>
              </a:rPr>
              <a:t>加密</a:t>
            </a:r>
            <a:endParaRPr lang="zh-CN" altLang="en-US" b="1" noProof="1">
              <a:solidFill>
                <a:schemeClr val="tx1"/>
              </a:solidFill>
              <a:latin typeface="微软雅黑" panose="020B0503020204020204" pitchFamily="34" charset="-122"/>
              <a:ea typeface="微软雅黑" panose="020B0503020204020204" pitchFamily="34" charset="-122"/>
            </a:endParaRPr>
          </a:p>
        </p:txBody>
      </p:sp>
      <p:sp>
        <p:nvSpPr>
          <p:cNvPr id="3" name="TextBox 25"/>
          <p:cNvSpPr txBox="1">
            <a:spLocks noChangeArrowheads="1"/>
          </p:cNvSpPr>
          <p:nvPr/>
        </p:nvSpPr>
        <p:spPr bwMode="auto">
          <a:xfrm>
            <a:off x="5742033" y="4215873"/>
            <a:ext cx="995680" cy="583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itchFamily="2" charset="-122"/>
              </a:defRPr>
            </a:lvl1pPr>
            <a:lvl2pPr marL="742950" indent="-285750" eaLnBrk="0" hangingPunct="0">
              <a:defRPr>
                <a:solidFill>
                  <a:schemeClr val="tx1"/>
                </a:solidFill>
                <a:latin typeface="Calibri" panose="020F0502020204030204" pitchFamily="34" charset="0"/>
                <a:ea typeface="宋体" pitchFamily="2" charset="-122"/>
              </a:defRPr>
            </a:lvl2pPr>
            <a:lvl3pPr marL="1143000" indent="-228600" eaLnBrk="0" hangingPunct="0">
              <a:defRPr>
                <a:solidFill>
                  <a:schemeClr val="tx1"/>
                </a:solidFill>
                <a:latin typeface="Calibri" panose="020F0502020204030204" pitchFamily="34" charset="0"/>
                <a:ea typeface="宋体" pitchFamily="2" charset="-122"/>
              </a:defRPr>
            </a:lvl3pPr>
            <a:lvl4pPr marL="1600200" indent="-228600" eaLnBrk="0" hangingPunct="0">
              <a:defRPr>
                <a:solidFill>
                  <a:schemeClr val="tx1"/>
                </a:solidFill>
                <a:latin typeface="Calibri" panose="020F0502020204030204" pitchFamily="34" charset="0"/>
                <a:ea typeface="宋体" pitchFamily="2" charset="-122"/>
              </a:defRPr>
            </a:lvl4pPr>
            <a:lvl5pPr marL="2057400" indent="-228600" eaLnBrk="0" hangingPunct="0">
              <a:defRPr>
                <a:solidFill>
                  <a:schemeClr val="tx1"/>
                </a:solidFill>
                <a:latin typeface="Calibri" panose="020F0502020204030204" pitchFamily="34" charset="0"/>
                <a:ea typeface="宋体"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9pPr>
          </a:lstStyle>
          <a:p>
            <a:pPr eaLnBrk="1" hangingPunct="1"/>
            <a:r>
              <a:rPr lang="zh-CN" altLang="en-US" sz="1600" dirty="0">
                <a:latin typeface="微软雅黑" panose="020B0503020204020204" pitchFamily="34" charset="-122"/>
                <a:ea typeface="微软雅黑" panose="020B0503020204020204" pitchFamily="34" charset="-122"/>
              </a:rPr>
              <a:t>只能读取</a:t>
            </a:r>
            <a:endParaRPr lang="en-US" altLang="zh-CN" sz="1600" dirty="0">
              <a:latin typeface="微软雅黑" panose="020B0503020204020204" pitchFamily="34" charset="-122"/>
              <a:ea typeface="微软雅黑" panose="020B0503020204020204" pitchFamily="34" charset="-122"/>
            </a:endParaRPr>
          </a:p>
          <a:p>
            <a:pPr eaLnBrk="1" hangingPunct="1"/>
            <a:r>
              <a:rPr lang="zh-CN" altLang="en-US" sz="1600" dirty="0">
                <a:latin typeface="微软雅黑" panose="020B0503020204020204" pitchFamily="34" charset="-122"/>
                <a:ea typeface="微软雅黑" panose="020B0503020204020204" pitchFamily="34" charset="-122"/>
              </a:rPr>
              <a:t>不可编辑</a:t>
            </a:r>
            <a:endParaRPr lang="zh-CN" altLang="en-US" sz="1600" dirty="0">
              <a:latin typeface="微软雅黑" panose="020B0503020204020204" pitchFamily="34" charset="-122"/>
              <a:ea typeface="微软雅黑" panose="020B0503020204020204" pitchFamily="34" charset="-122"/>
            </a:endParaRPr>
          </a:p>
        </p:txBody>
      </p:sp>
      <p:sp>
        <p:nvSpPr>
          <p:cNvPr id="4" name="TextBox 107"/>
          <p:cNvSpPr txBox="1"/>
          <p:nvPr/>
        </p:nvSpPr>
        <p:spPr>
          <a:xfrm>
            <a:off x="7558405" y="4932680"/>
            <a:ext cx="3930650" cy="1640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defPPr>
              <a:defRPr lang="zh-CN"/>
            </a:defPPr>
            <a:lvl1pPr algn="ctr">
              <a:lnSpc>
                <a:spcPct val="130000"/>
              </a:lnSpc>
              <a:spcBef>
                <a:spcPct val="0"/>
              </a:spcBef>
              <a:buFont typeface="Arial" panose="020B0604020202020204" pitchFamily="34" charset="0"/>
              <a:buNone/>
              <a:defRPr sz="1400">
                <a:solidFill>
                  <a:schemeClr val="tx1">
                    <a:lumMod val="65000"/>
                    <a:lumOff val="35000"/>
                  </a:schemeClr>
                </a:solidFill>
                <a:latin typeface="微软雅黑" panose="020B0503020204020204" pitchFamily="34" charset="-122"/>
                <a:ea typeface="微软雅黑" panose="020B0503020204020204" pitchFamily="34" charset="-122"/>
              </a:defRPr>
            </a:lvl1pPr>
            <a:lvl2pPr marL="742950" indent="-285750">
              <a:spcBef>
                <a:spcPct val="20000"/>
              </a:spcBef>
              <a:buFont typeface="Arial" panose="020B0604020202020204" pitchFamily="34" charset="0"/>
              <a:buChar char="–"/>
              <a:defRPr sz="2800">
                <a:latin typeface="微软雅黑" panose="020B0503020204020204" pitchFamily="34" charset="-122"/>
                <a:ea typeface="微软雅黑" panose="020B0503020204020204" pitchFamily="34" charset="-122"/>
              </a:defRPr>
            </a:lvl2pPr>
            <a:lvl3pPr marL="1143000" indent="-228600">
              <a:spcBef>
                <a:spcPct val="20000"/>
              </a:spcBef>
              <a:buFont typeface="Arial" panose="020B0604020202020204" pitchFamily="34" charset="0"/>
              <a:buChar char="•"/>
              <a:defRPr sz="2400">
                <a:latin typeface="微软雅黑" panose="020B0503020204020204" pitchFamily="34" charset="-122"/>
                <a:ea typeface="微软雅黑" panose="020B0503020204020204" pitchFamily="34" charset="-122"/>
              </a:defRPr>
            </a:lvl3pPr>
            <a:lvl4pPr marL="1600200" indent="-228600">
              <a:spcBef>
                <a:spcPct val="20000"/>
              </a:spcBef>
              <a:buFont typeface="Arial" panose="020B0604020202020204" pitchFamily="34" charset="0"/>
              <a:buChar char="–"/>
              <a:defRPr sz="2000">
                <a:latin typeface="微软雅黑" panose="020B0503020204020204" pitchFamily="34" charset="-122"/>
                <a:ea typeface="微软雅黑" panose="020B0503020204020204" pitchFamily="34" charset="-122"/>
              </a:defRPr>
            </a:lvl4pPr>
            <a:lvl5pPr marL="2057400" indent="-228600">
              <a:spcBef>
                <a:spcPct val="20000"/>
              </a:spcBef>
              <a:buFont typeface="Arial" panose="020B0604020202020204" pitchFamily="34" charset="0"/>
              <a:buChar char="»"/>
              <a:defRPr sz="2000">
                <a:latin typeface="微软雅黑" panose="020B0503020204020204" pitchFamily="34" charset="-122"/>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latin typeface="微软雅黑" panose="020B0503020204020204" pitchFamily="34" charset="-122"/>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latin typeface="微软雅黑" panose="020B0503020204020204" pitchFamily="34" charset="-122"/>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latin typeface="微软雅黑" panose="020B0503020204020204" pitchFamily="34" charset="-122"/>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latin typeface="微软雅黑" panose="020B0503020204020204" pitchFamily="34" charset="-122"/>
                <a:ea typeface="微软雅黑" panose="020B0503020204020204" pitchFamily="34" charset="-122"/>
              </a:defRPr>
            </a:lvl9pPr>
          </a:lstStyle>
          <a:p>
            <a:pPr algn="l">
              <a:lnSpc>
                <a:spcPct val="120000"/>
              </a:lnSpc>
            </a:pPr>
            <a:r>
              <a:rPr lang="zh-CN" altLang="en-US" dirty="0">
                <a:solidFill>
                  <a:schemeClr val="tx1"/>
                </a:solidFill>
                <a:sym typeface="微软雅黑" panose="020B0503020204020204" pitchFamily="34" charset="-122"/>
              </a:rPr>
              <a:t>1、通过右键点击『只读打开』即可随时打开加密文件，无需做任何进程策略配置；仅允许查阅，不允许编辑；</a:t>
            </a:r>
            <a:endParaRPr lang="zh-CN" altLang="en-US" dirty="0">
              <a:solidFill>
                <a:schemeClr val="tx1"/>
              </a:solidFill>
              <a:sym typeface="微软雅黑" panose="020B0503020204020204" pitchFamily="34" charset="-122"/>
            </a:endParaRPr>
          </a:p>
          <a:p>
            <a:pPr algn="l">
              <a:lnSpc>
                <a:spcPct val="120000"/>
              </a:lnSpc>
            </a:pPr>
            <a:r>
              <a:rPr lang="zh-CN" altLang="en-US" dirty="0">
                <a:solidFill>
                  <a:schemeClr val="tx1"/>
                </a:solidFill>
                <a:sym typeface="微软雅黑" panose="020B0503020204020204" pitchFamily="34" charset="-122"/>
              </a:rPr>
              <a:t>2、在打开加密文件窗口时，可同时打开查看非加密文件，自由轻松切换，提高工作效率，既安全又快捷。</a:t>
            </a:r>
            <a:endParaRPr lang="zh-CN" altLang="en-US" dirty="0">
              <a:solidFill>
                <a:schemeClr val="tx1"/>
              </a:solidFill>
              <a:sym typeface="微软雅黑" panose="020B0503020204020204" pitchFamily="34" charset="-122"/>
            </a:endParaRPr>
          </a:p>
        </p:txBody>
      </p:sp>
      <p:pic>
        <p:nvPicPr>
          <p:cNvPr id="7" name="图片 6" descr="员工"/>
          <p:cNvPicPr>
            <a:picLocks noChangeAspect="1"/>
          </p:cNvPicPr>
          <p:nvPr/>
        </p:nvPicPr>
        <p:blipFill>
          <a:blip r:embed="rId3"/>
          <a:stretch>
            <a:fillRect/>
          </a:stretch>
        </p:blipFill>
        <p:spPr>
          <a:xfrm>
            <a:off x="4789170" y="4027170"/>
            <a:ext cx="1006475" cy="715645"/>
          </a:xfrm>
          <a:prstGeom prst="rect">
            <a:avLst/>
          </a:prstGeom>
        </p:spPr>
      </p:pic>
      <p:sp>
        <p:nvSpPr>
          <p:cNvPr id="82" name="Pentagon 66"/>
          <p:cNvSpPr/>
          <p:nvPr/>
        </p:nvSpPr>
        <p:spPr>
          <a:xfrm>
            <a:off x="983660" y="1731680"/>
            <a:ext cx="1863375" cy="1634448"/>
          </a:xfrm>
          <a:prstGeom prst="homePlate">
            <a:avLst>
              <a:gd name="adj" fmla="val 28209"/>
            </a:avLst>
          </a:prstGeom>
          <a:solidFill>
            <a:schemeClr val="tx1">
              <a:lumMod val="75000"/>
              <a:lumOff val="2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sz="2200" b="1" dirty="0">
                <a:latin typeface="微软雅黑" panose="020B0503020204020204" pitchFamily="34" charset="-122"/>
                <a:ea typeface="微软雅黑" panose="020B0503020204020204" pitchFamily="34" charset="-122"/>
              </a:rPr>
              <a:t>控制需求</a:t>
            </a:r>
            <a:endParaRPr lang="zh-CN" sz="2200" b="1" dirty="0">
              <a:latin typeface="微软雅黑" panose="020B0503020204020204" pitchFamily="34" charset="-122"/>
              <a:ea typeface="微软雅黑" panose="020B0503020204020204" pitchFamily="34" charset="-122"/>
            </a:endParaRPr>
          </a:p>
        </p:txBody>
      </p:sp>
      <p:sp>
        <p:nvSpPr>
          <p:cNvPr id="87" name="TextBox 82"/>
          <p:cNvSpPr txBox="1"/>
          <p:nvPr/>
        </p:nvSpPr>
        <p:spPr>
          <a:xfrm>
            <a:off x="2934970" y="1731645"/>
            <a:ext cx="2806700" cy="1808480"/>
          </a:xfrm>
          <a:prstGeom prst="rect">
            <a:avLst/>
          </a:prstGeom>
          <a:noFill/>
        </p:spPr>
        <p:txBody>
          <a:bodyPr wrap="square" lIns="0" tIns="0" rIns="0" bIns="0" rtlCol="0" anchor="t">
            <a:spAutoFit/>
          </a:bodyPr>
          <a:lstStyle/>
          <a:p>
            <a:pPr>
              <a:lnSpc>
                <a:spcPct val="120000"/>
              </a:lnSpc>
              <a:spcBef>
                <a:spcPct val="0"/>
              </a:spcBef>
              <a:buNone/>
            </a:pPr>
            <a:r>
              <a:rPr lang="en-US" altLang="zh-CN"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1</a:t>
            </a: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、研发部、设计部、采购部和市场部等核心部门数据加密；</a:t>
            </a:r>
            <a:endPar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endParaRPr>
          </a:p>
          <a:p>
            <a:pPr>
              <a:lnSpc>
                <a:spcPct val="120000"/>
              </a:lnSpc>
              <a:spcBef>
                <a:spcPct val="0"/>
              </a:spcBef>
              <a:buNone/>
            </a:pPr>
            <a:r>
              <a:rPr lang="en-US" altLang="zh-CN"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2</a:t>
            </a: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、行政与后勤等非核心部门没有加密；</a:t>
            </a:r>
            <a:endPar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endParaRPr>
          </a:p>
          <a:p>
            <a:pPr>
              <a:lnSpc>
                <a:spcPct val="120000"/>
              </a:lnSpc>
              <a:spcBef>
                <a:spcPct val="0"/>
              </a:spcBef>
              <a:buNone/>
            </a:pPr>
            <a:r>
              <a:rPr lang="en-US" altLang="zh-CN"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3</a:t>
            </a: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、由此部门间的数据交互怎么办？在不增加企业成本的前提下，如何解决？</a:t>
            </a:r>
            <a:endPar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83" name="Pentagon 69"/>
          <p:cNvSpPr/>
          <p:nvPr/>
        </p:nvSpPr>
        <p:spPr>
          <a:xfrm>
            <a:off x="983515" y="3690413"/>
            <a:ext cx="1863375" cy="1634448"/>
          </a:xfrm>
          <a:prstGeom prst="homePlate">
            <a:avLst>
              <a:gd name="adj" fmla="val 30723"/>
            </a:avLst>
          </a:prstGeom>
          <a:solidFill>
            <a:srgbClr val="00B0F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200" b="1" dirty="0">
                <a:latin typeface="微软雅黑" panose="020B0503020204020204" pitchFamily="34" charset="-122"/>
                <a:ea typeface="微软雅黑" panose="020B0503020204020204" pitchFamily="34" charset="-122"/>
              </a:rPr>
              <a:t>解决方案</a:t>
            </a:r>
            <a:endParaRPr lang="en-US" altLang="zh-CN" sz="2200" b="1" dirty="0">
              <a:latin typeface="微软雅黑" panose="020B0503020204020204" pitchFamily="34" charset="-122"/>
              <a:ea typeface="微软雅黑" panose="020B0503020204020204" pitchFamily="34" charset="-122"/>
            </a:endParaRPr>
          </a:p>
        </p:txBody>
      </p:sp>
      <p:pic>
        <p:nvPicPr>
          <p:cNvPr id="11" name="图片 10" descr="C:\Users\吕\Desktop\又.png又"/>
          <p:cNvPicPr>
            <a:picLocks noChangeAspect="1"/>
          </p:cNvPicPr>
          <p:nvPr/>
        </p:nvPicPr>
        <p:blipFill>
          <a:blip r:embed="rId4"/>
          <a:srcRect/>
          <a:stretch>
            <a:fillRect/>
          </a:stretch>
        </p:blipFill>
        <p:spPr>
          <a:xfrm>
            <a:off x="7809143" y="1254570"/>
            <a:ext cx="3461385" cy="3190064"/>
          </a:xfrm>
          <a:prstGeom prst="rect">
            <a:avLst/>
          </a:prstGeom>
        </p:spPr>
      </p:pic>
      <p:sp>
        <p:nvSpPr>
          <p:cNvPr id="27" name="Isosceles Triangle 46"/>
          <p:cNvSpPr/>
          <p:nvPr/>
        </p:nvSpPr>
        <p:spPr>
          <a:xfrm rot="10800000">
            <a:off x="9209374" y="4613592"/>
            <a:ext cx="661075" cy="307237"/>
          </a:xfrm>
          <a:prstGeom prst="triangle">
            <a:avLst>
              <a:gd name="adj" fmla="val 5000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p>
        </p:txBody>
      </p:sp>
      <p:pic>
        <p:nvPicPr>
          <p:cNvPr id="2" name="图片 1" descr="销掌门-透明背景-logo"/>
          <p:cNvPicPr>
            <a:picLocks noChangeAspect="1"/>
          </p:cNvPicPr>
          <p:nvPr/>
        </p:nvPicPr>
        <p:blipFill>
          <a:blip r:embed="rId5" cstate="print"/>
          <a:stretch>
            <a:fillRect/>
          </a:stretch>
        </p:blipFill>
        <p:spPr>
          <a:xfrm>
            <a:off x="10789920" y="167005"/>
            <a:ext cx="1132205" cy="829310"/>
          </a:xfrm>
          <a:prstGeom prst="rect">
            <a:avLst/>
          </a:prstGeom>
        </p:spPr>
      </p:pic>
    </p:spTree>
  </p:cSld>
  <p:clrMapOvr>
    <a:masterClrMapping/>
  </p:clrMapOvr>
  <p:transition spd="slow" advClick="0" advTm="0">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500" fill="hold">
                                          <p:stCondLst>
                                            <p:cond delay="0"/>
                                          </p:stCondLst>
                                        </p:cTn>
                                        <p:tgtEl>
                                          <p:spTgt spid="102"/>
                                        </p:tgtEl>
                                        <p:attrNameLst>
                                          <p:attrName>style.visibility</p:attrName>
                                        </p:attrNameLst>
                                      </p:cBhvr>
                                      <p:to>
                                        <p:strVal val="visible"/>
                                      </p:to>
                                    </p:set>
                                    <p:animEffect transition="in" filter="wipe(left)">
                                      <p:cBhvr>
                                        <p:cTn id="7" dur="500"/>
                                        <p:tgtEl>
                                          <p:spTgt spid="10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500" fill="hold">
                                          <p:stCondLst>
                                            <p:cond delay="0"/>
                                          </p:stCondLst>
                                        </p:cTn>
                                        <p:tgtEl>
                                          <p:spTgt spid="103"/>
                                        </p:tgtEl>
                                        <p:attrNameLst>
                                          <p:attrName>style.visibility</p:attrName>
                                        </p:attrNameLst>
                                      </p:cBhvr>
                                      <p:to>
                                        <p:strVal val="visible"/>
                                      </p:to>
                                    </p:set>
                                    <p:animEffect transition="in" filter="wipe(left)">
                                      <p:cBhvr>
                                        <p:cTn id="11" dur="500"/>
                                        <p:tgtEl>
                                          <p:spTgt spid="103"/>
                                        </p:tgtEl>
                                      </p:cBhvr>
                                    </p:animEffect>
                                  </p:childTnLst>
                                </p:cTn>
                              </p:par>
                            </p:childTnLst>
                          </p:cTn>
                        </p:par>
                      </p:childTnLst>
                    </p:cTn>
                  </p:par>
                  <p:par>
                    <p:cTn id="12" fill="hold">
                      <p:stCondLst>
                        <p:cond delay="indefinite"/>
                      </p:stCondLst>
                      <p:childTnLst>
                        <p:par>
                          <p:cTn id="13" fill="hold">
                            <p:stCondLst>
                              <p:cond delay="0"/>
                            </p:stCondLst>
                            <p:childTnLst>
                              <p:par>
                                <p:cTn id="14" presetID="12" presetClass="entr" presetSubtype="8" fill="hold" grpId="0" nodeType="clickEffect">
                                  <p:stCondLst>
                                    <p:cond delay="0"/>
                                  </p:stCondLst>
                                  <p:childTnLst>
                                    <p:set>
                                      <p:cBhvr>
                                        <p:cTn id="15" dur="500" fill="hold">
                                          <p:stCondLst>
                                            <p:cond delay="0"/>
                                          </p:stCondLst>
                                        </p:cTn>
                                        <p:tgtEl>
                                          <p:spTgt spid="82"/>
                                        </p:tgtEl>
                                        <p:attrNameLst>
                                          <p:attrName>style.visibility</p:attrName>
                                        </p:attrNameLst>
                                      </p:cBhvr>
                                      <p:to>
                                        <p:strVal val="visible"/>
                                      </p:to>
                                    </p:set>
                                    <p:animEffect transition="in" filter="slide(fromLeft)">
                                      <p:cBhvr>
                                        <p:cTn id="16" dur="500"/>
                                        <p:tgtEl>
                                          <p:spTgt spid="82"/>
                                        </p:tgtEl>
                                      </p:cBhvr>
                                    </p:animEffect>
                                  </p:childTnLst>
                                </p:cTn>
                              </p:par>
                            </p:childTnLst>
                          </p:cTn>
                        </p:par>
                        <p:par>
                          <p:cTn id="17" fill="hold">
                            <p:stCondLst>
                              <p:cond delay="500"/>
                            </p:stCondLst>
                            <p:childTnLst>
                              <p:par>
                                <p:cTn id="18" presetID="12" presetClass="entr" presetSubtype="4" fill="hold" grpId="0" nodeType="afterEffect">
                                  <p:stCondLst>
                                    <p:cond delay="0"/>
                                  </p:stCondLst>
                                  <p:childTnLst>
                                    <p:set>
                                      <p:cBhvr>
                                        <p:cTn id="19" dur="500" fill="hold">
                                          <p:stCondLst>
                                            <p:cond delay="0"/>
                                          </p:stCondLst>
                                        </p:cTn>
                                        <p:tgtEl>
                                          <p:spTgt spid="87"/>
                                        </p:tgtEl>
                                        <p:attrNameLst>
                                          <p:attrName>style.visibility</p:attrName>
                                        </p:attrNameLst>
                                      </p:cBhvr>
                                      <p:to>
                                        <p:strVal val="visible"/>
                                      </p:to>
                                    </p:set>
                                    <p:animEffect transition="in" filter="slide(fromBottom)">
                                      <p:cBhvr>
                                        <p:cTn id="20" dur="500"/>
                                        <p:tgtEl>
                                          <p:spTgt spid="87"/>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8" fill="hold" grpId="0" nodeType="clickEffect">
                                  <p:stCondLst>
                                    <p:cond delay="0"/>
                                  </p:stCondLst>
                                  <p:childTnLst>
                                    <p:set>
                                      <p:cBhvr>
                                        <p:cTn id="24" dur="500" fill="hold">
                                          <p:stCondLst>
                                            <p:cond delay="0"/>
                                          </p:stCondLst>
                                        </p:cTn>
                                        <p:tgtEl>
                                          <p:spTgt spid="83"/>
                                        </p:tgtEl>
                                        <p:attrNameLst>
                                          <p:attrName>style.visibility</p:attrName>
                                        </p:attrNameLst>
                                      </p:cBhvr>
                                      <p:to>
                                        <p:strVal val="visible"/>
                                      </p:to>
                                    </p:set>
                                    <p:animEffect transition="in" filter="slide(fromLeft)">
                                      <p:cBhvr>
                                        <p:cTn id="25" dur="500"/>
                                        <p:tgtEl>
                                          <p:spTgt spid="83"/>
                                        </p:tgtEl>
                                      </p:cBhvr>
                                    </p:animEffect>
                                  </p:childTnLst>
                                </p:cTn>
                              </p:par>
                            </p:childTnLst>
                          </p:cTn>
                        </p:par>
                        <p:par>
                          <p:cTn id="26" fill="hold">
                            <p:stCondLst>
                              <p:cond delay="500"/>
                            </p:stCondLst>
                            <p:childTnLst>
                              <p:par>
                                <p:cTn id="27" presetID="12" presetClass="entr" presetSubtype="4" fill="hold" grpId="0" nodeType="afterEffect">
                                  <p:stCondLst>
                                    <p:cond delay="0"/>
                                  </p:stCondLst>
                                  <p:childTnLst>
                                    <p:set>
                                      <p:cBhvr>
                                        <p:cTn id="28" dur="500" fill="hold">
                                          <p:stCondLst>
                                            <p:cond delay="0"/>
                                          </p:stCondLst>
                                        </p:cTn>
                                        <p:tgtEl>
                                          <p:spTgt spid="51"/>
                                        </p:tgtEl>
                                        <p:attrNameLst>
                                          <p:attrName>style.visibility</p:attrName>
                                        </p:attrNameLst>
                                      </p:cBhvr>
                                      <p:to>
                                        <p:strVal val="visible"/>
                                      </p:to>
                                    </p:set>
                                    <p:animEffect transition="in" filter="slide(fromBottom)">
                                      <p:cBhvr>
                                        <p:cTn id="29" dur="500"/>
                                        <p:tgtEl>
                                          <p:spTgt spid="51"/>
                                        </p:tgtEl>
                                      </p:cBhvr>
                                    </p:animEffect>
                                  </p:childTnLst>
                                </p:cTn>
                              </p:par>
                              <p:par>
                                <p:cTn id="30" presetID="12" presetClass="entr" presetSubtype="4" fill="hold" nodeType="withEffect">
                                  <p:stCondLst>
                                    <p:cond delay="0"/>
                                  </p:stCondLst>
                                  <p:childTnLst>
                                    <p:set>
                                      <p:cBhvr>
                                        <p:cTn id="31" dur="500" fill="hold">
                                          <p:stCondLst>
                                            <p:cond delay="0"/>
                                          </p:stCondLst>
                                        </p:cTn>
                                        <p:tgtEl>
                                          <p:spTgt spid="42"/>
                                        </p:tgtEl>
                                        <p:attrNameLst>
                                          <p:attrName>style.visibility</p:attrName>
                                        </p:attrNameLst>
                                      </p:cBhvr>
                                      <p:to>
                                        <p:strVal val="visible"/>
                                      </p:to>
                                    </p:set>
                                    <p:animEffect transition="in" filter="slide(fromBottom)">
                                      <p:cBhvr>
                                        <p:cTn id="32" dur="500"/>
                                        <p:tgtEl>
                                          <p:spTgt spid="42"/>
                                        </p:tgtEl>
                                      </p:cBhvr>
                                    </p:animEffect>
                                  </p:childTnLst>
                                </p:cTn>
                              </p:par>
                              <p:par>
                                <p:cTn id="33" presetID="12" presetClass="entr" presetSubtype="4" fill="hold" nodeType="withEffect">
                                  <p:stCondLst>
                                    <p:cond delay="0"/>
                                  </p:stCondLst>
                                  <p:childTnLst>
                                    <p:set>
                                      <p:cBhvr>
                                        <p:cTn id="34" dur="500" fill="hold">
                                          <p:stCondLst>
                                            <p:cond delay="0"/>
                                          </p:stCondLst>
                                        </p:cTn>
                                        <p:tgtEl>
                                          <p:spTgt spid="36"/>
                                        </p:tgtEl>
                                        <p:attrNameLst>
                                          <p:attrName>style.visibility</p:attrName>
                                        </p:attrNameLst>
                                      </p:cBhvr>
                                      <p:to>
                                        <p:strVal val="visible"/>
                                      </p:to>
                                    </p:set>
                                    <p:animEffect transition="in" filter="slide(fromBottom)">
                                      <p:cBhvr>
                                        <p:cTn id="35" dur="500"/>
                                        <p:tgtEl>
                                          <p:spTgt spid="36"/>
                                        </p:tgtEl>
                                      </p:cBhvr>
                                    </p:animEffect>
                                  </p:childTnLst>
                                </p:cTn>
                              </p:par>
                              <p:par>
                                <p:cTn id="36" presetID="12" presetClass="entr" presetSubtype="4" fill="hold" nodeType="withEffect">
                                  <p:stCondLst>
                                    <p:cond delay="0"/>
                                  </p:stCondLst>
                                  <p:childTnLst>
                                    <p:set>
                                      <p:cBhvr>
                                        <p:cTn id="37" dur="500" fill="hold">
                                          <p:stCondLst>
                                            <p:cond delay="0"/>
                                          </p:stCondLst>
                                        </p:cTn>
                                        <p:tgtEl>
                                          <p:spTgt spid="7"/>
                                        </p:tgtEl>
                                        <p:attrNameLst>
                                          <p:attrName>style.visibility</p:attrName>
                                        </p:attrNameLst>
                                      </p:cBhvr>
                                      <p:to>
                                        <p:strVal val="visible"/>
                                      </p:to>
                                    </p:set>
                                    <p:anim calcmode="lin" valueType="num">
                                      <p:cBhvr additive="base">
                                        <p:cTn id="38" dur="500"/>
                                        <p:tgtEl>
                                          <p:spTgt spid="7"/>
                                        </p:tgtEl>
                                        <p:attrNameLst>
                                          <p:attrName>ppt_y</p:attrName>
                                        </p:attrNameLst>
                                      </p:cBhvr>
                                      <p:tavLst>
                                        <p:tav tm="0">
                                          <p:val>
                                            <p:strVal val="#ppt_y+#ppt_h*1.125000"/>
                                          </p:val>
                                        </p:tav>
                                        <p:tav tm="100000">
                                          <p:val>
                                            <p:strVal val="#ppt_y"/>
                                          </p:val>
                                        </p:tav>
                                      </p:tavLst>
                                    </p:anim>
                                    <p:animEffect transition="in" filter="wipe(up)">
                                      <p:cBhvr>
                                        <p:cTn id="39" dur="500"/>
                                        <p:tgtEl>
                                          <p:spTgt spid="7"/>
                                        </p:tgtEl>
                                      </p:cBhvr>
                                    </p:animEffect>
                                  </p:childTnLst>
                                </p:cTn>
                              </p:par>
                              <p:par>
                                <p:cTn id="40" presetID="12" presetClass="entr" presetSubtype="4" fill="hold" grpId="0" nodeType="withEffect">
                                  <p:stCondLst>
                                    <p:cond delay="0"/>
                                  </p:stCondLst>
                                  <p:childTnLst>
                                    <p:set>
                                      <p:cBhvr>
                                        <p:cTn id="41" dur="500" fill="hold">
                                          <p:stCondLst>
                                            <p:cond delay="0"/>
                                          </p:stCondLst>
                                        </p:cTn>
                                        <p:tgtEl>
                                          <p:spTgt spid="3"/>
                                        </p:tgtEl>
                                        <p:attrNameLst>
                                          <p:attrName>style.visibility</p:attrName>
                                        </p:attrNameLst>
                                      </p:cBhvr>
                                      <p:to>
                                        <p:strVal val="visible"/>
                                      </p:to>
                                    </p:set>
                                    <p:animEffect transition="in" filter="slide(fromBottom)">
                                      <p:cBhvr>
                                        <p:cTn id="42" dur="500"/>
                                        <p:tgtEl>
                                          <p:spTgt spid="3"/>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nodeType="clickEffect">
                                  <p:stCondLst>
                                    <p:cond delay="0"/>
                                  </p:stCondLst>
                                  <p:childTnLst>
                                    <p:set>
                                      <p:cBhvr>
                                        <p:cTn id="46" dur="500" fill="hold">
                                          <p:stCondLst>
                                            <p:cond delay="0"/>
                                          </p:stCondLst>
                                        </p:cTn>
                                        <p:tgtEl>
                                          <p:spTgt spid="11"/>
                                        </p:tgtEl>
                                        <p:attrNameLst>
                                          <p:attrName>style.visibility</p:attrName>
                                        </p:attrNameLst>
                                      </p:cBhvr>
                                      <p:to>
                                        <p:strVal val="visible"/>
                                      </p:to>
                                    </p:set>
                                    <p:animEffect transition="in" filter="blinds(horizontal)">
                                      <p:cBhvr>
                                        <p:cTn id="47" dur="500"/>
                                        <p:tgtEl>
                                          <p:spTgt spid="11"/>
                                        </p:tgtEl>
                                      </p:cBhvr>
                                    </p:animEffect>
                                  </p:childTnLst>
                                </p:cTn>
                              </p:par>
                              <p:par>
                                <p:cTn id="48" presetID="3" presetClass="entr" presetSubtype="10" fill="hold" grpId="1" nodeType="withEffect">
                                  <p:stCondLst>
                                    <p:cond delay="0"/>
                                  </p:stCondLst>
                                  <p:childTnLst>
                                    <p:set>
                                      <p:cBhvr>
                                        <p:cTn id="49" dur="500" fill="hold">
                                          <p:stCondLst>
                                            <p:cond delay="0"/>
                                          </p:stCondLst>
                                        </p:cTn>
                                        <p:tgtEl>
                                          <p:spTgt spid="12"/>
                                        </p:tgtEl>
                                        <p:attrNameLst>
                                          <p:attrName>style.visibility</p:attrName>
                                        </p:attrNameLst>
                                      </p:cBhvr>
                                      <p:to>
                                        <p:strVal val="visible"/>
                                      </p:to>
                                    </p:set>
                                    <p:animEffect transition="in" filter="blinds(horizontal)">
                                      <p:cBhvr>
                                        <p:cTn id="50" dur="500"/>
                                        <p:tgtEl>
                                          <p:spTgt spid="12"/>
                                        </p:tgtEl>
                                      </p:cBhvr>
                                    </p:animEffect>
                                  </p:childTnLst>
                                </p:cTn>
                              </p:par>
                              <p:par>
                                <p:cTn id="51" presetID="3" presetClass="entr" presetSubtype="10" fill="hold" grpId="1" nodeType="withEffect">
                                  <p:stCondLst>
                                    <p:cond delay="0"/>
                                  </p:stCondLst>
                                  <p:childTnLst>
                                    <p:set>
                                      <p:cBhvr>
                                        <p:cTn id="52" dur="500" fill="hold">
                                          <p:stCondLst>
                                            <p:cond delay="0"/>
                                          </p:stCondLst>
                                        </p:cTn>
                                        <p:tgtEl>
                                          <p:spTgt spid="27"/>
                                        </p:tgtEl>
                                        <p:attrNameLst>
                                          <p:attrName>style.visibility</p:attrName>
                                        </p:attrNameLst>
                                      </p:cBhvr>
                                      <p:to>
                                        <p:strVal val="visible"/>
                                      </p:to>
                                    </p:set>
                                    <p:animEffect transition="in" filter="blinds(horizontal)">
                                      <p:cBhvr>
                                        <p:cTn id="53" dur="500"/>
                                        <p:tgtEl>
                                          <p:spTgt spid="27"/>
                                        </p:tgtEl>
                                      </p:cBhvr>
                                    </p:animEffect>
                                  </p:childTnLst>
                                </p:cTn>
                              </p:par>
                            </p:childTnLst>
                          </p:cTn>
                        </p:par>
                        <p:par>
                          <p:cTn id="54" fill="hold">
                            <p:stCondLst>
                              <p:cond delay="500"/>
                            </p:stCondLst>
                            <p:childTnLst>
                              <p:par>
                                <p:cTn id="55" presetID="53" presetClass="entr" presetSubtype="16" fill="hold" grpId="0" nodeType="afterEffect">
                                  <p:stCondLst>
                                    <p:cond delay="0"/>
                                  </p:stCondLst>
                                  <p:childTnLst>
                                    <p:set>
                                      <p:cBhvr>
                                        <p:cTn id="56" dur="500" fill="hold">
                                          <p:stCondLst>
                                            <p:cond delay="0"/>
                                          </p:stCondLst>
                                        </p:cTn>
                                        <p:tgtEl>
                                          <p:spTgt spid="4"/>
                                        </p:tgtEl>
                                        <p:attrNameLst>
                                          <p:attrName>style.visibility</p:attrName>
                                        </p:attrNameLst>
                                      </p:cBhvr>
                                      <p:to>
                                        <p:strVal val="visible"/>
                                      </p:to>
                                    </p:set>
                                    <p:anim calcmode="lin" valueType="num">
                                      <p:cBhvr>
                                        <p:cTn id="57" dur="500" fill="hold"/>
                                        <p:tgtEl>
                                          <p:spTgt spid="4"/>
                                        </p:tgtEl>
                                        <p:attrNameLst>
                                          <p:attrName>ppt_w</p:attrName>
                                        </p:attrNameLst>
                                      </p:cBhvr>
                                      <p:tavLst>
                                        <p:tav tm="0">
                                          <p:val>
                                            <p:fltVal val="0"/>
                                          </p:val>
                                        </p:tav>
                                        <p:tav tm="100000">
                                          <p:val>
                                            <p:strVal val="#ppt_w"/>
                                          </p:val>
                                        </p:tav>
                                      </p:tavLst>
                                    </p:anim>
                                    <p:anim calcmode="lin" valueType="num">
                                      <p:cBhvr>
                                        <p:cTn id="58" dur="500" fill="hold"/>
                                        <p:tgtEl>
                                          <p:spTgt spid="4"/>
                                        </p:tgtEl>
                                        <p:attrNameLst>
                                          <p:attrName>ppt_h</p:attrName>
                                        </p:attrNameLst>
                                      </p:cBhvr>
                                      <p:tavLst>
                                        <p:tav tm="0">
                                          <p:val>
                                            <p:fltVal val="0"/>
                                          </p:val>
                                        </p:tav>
                                        <p:tav tm="100000">
                                          <p:val>
                                            <p:strVal val="#ppt_h"/>
                                          </p:val>
                                        </p:tav>
                                      </p:tavLst>
                                    </p:anim>
                                    <p:animEffect transition="in" filter="fade">
                                      <p:cBhvr>
                                        <p:cTn id="5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p:bldP spid="103" grpId="0"/>
      <p:bldP spid="51" grpId="0"/>
      <p:bldP spid="3" grpId="0"/>
      <p:bldP spid="4" grpId="0"/>
      <p:bldP spid="82" grpId="0" bldLvl="0" animBg="1"/>
      <p:bldP spid="87" grpId="0"/>
      <p:bldP spid="83" grpId="0" bldLvl="0" animBg="1"/>
      <p:bldP spid="12" grpId="1" animBg="1"/>
      <p:bldP spid="27"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114"/>
          <p:cNvGrpSpPr/>
          <p:nvPr/>
        </p:nvGrpSpPr>
        <p:grpSpPr>
          <a:xfrm>
            <a:off x="-45720" y="2478405"/>
            <a:ext cx="12266295" cy="1868170"/>
            <a:chOff x="0" y="2226109"/>
            <a:chExt cx="1597483" cy="518462"/>
          </a:xfrm>
          <a:solidFill>
            <a:schemeClr val="bg2"/>
          </a:solidFill>
        </p:grpSpPr>
        <p:sp>
          <p:nvSpPr>
            <p:cNvPr id="4" name="Rectangle 40"/>
            <p:cNvSpPr/>
            <p:nvPr/>
          </p:nvSpPr>
          <p:spPr>
            <a:xfrm>
              <a:off x="0" y="2226109"/>
              <a:ext cx="1597483" cy="518462"/>
            </a:xfrm>
            <a:prstGeom prst="rect">
              <a:avLst/>
            </a:prstGeom>
            <a:solidFill>
              <a:srgbClr val="3636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5" name="Text Placeholder 3"/>
            <p:cNvSpPr txBox="1"/>
            <p:nvPr/>
          </p:nvSpPr>
          <p:spPr>
            <a:xfrm>
              <a:off x="141262" y="2356165"/>
              <a:ext cx="1317383" cy="230506"/>
            </a:xfrm>
            <a:prstGeom prst="rect">
              <a:avLst/>
            </a:prstGeom>
            <a:noFill/>
          </p:spPr>
          <p:txBody>
            <a:bodyPr wrap="squar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8565">
                <a:spcBef>
                  <a:spcPct val="20000"/>
                </a:spcBef>
                <a:defRPr/>
              </a:pPr>
              <a:r>
                <a:rPr lang="zh-CN" altLang="en-US" sz="5400" b="1" dirty="0">
                  <a:solidFill>
                    <a:schemeClr val="bg1"/>
                  </a:solidFill>
                  <a:latin typeface="微软雅黑" panose="020B0503020204020204" pitchFamily="34" charset="-122"/>
                  <a:ea typeface="微软雅黑" panose="020B0503020204020204" pitchFamily="34" charset="-122"/>
                </a:rPr>
                <a:t>文件级的权限管理</a:t>
              </a:r>
              <a:endParaRPr lang="zh-CN" altLang="en-US" sz="5400" b="1" dirty="0">
                <a:solidFill>
                  <a:schemeClr val="bg1"/>
                </a:solidFill>
                <a:latin typeface="微软雅黑" panose="020B0503020204020204" pitchFamily="34" charset="-122"/>
                <a:ea typeface="微软雅黑" panose="020B0503020204020204" pitchFamily="34" charset="-122"/>
              </a:endParaRPr>
            </a:p>
          </p:txBody>
        </p:sp>
      </p:grpSp>
      <p:pic>
        <p:nvPicPr>
          <p:cNvPr id="7" name="图片 6" descr="销掌门-透明背景-logo"/>
          <p:cNvPicPr>
            <a:picLocks noChangeAspect="1"/>
          </p:cNvPicPr>
          <p:nvPr/>
        </p:nvPicPr>
        <p:blipFill>
          <a:blip r:embed="rId1" cstate="print"/>
          <a:stretch>
            <a:fillRect/>
          </a:stretch>
        </p:blipFill>
        <p:spPr>
          <a:xfrm>
            <a:off x="10789920" y="167005"/>
            <a:ext cx="1132205" cy="829310"/>
          </a:xfrm>
          <a:prstGeom prst="rect">
            <a:avLst/>
          </a:prstGeom>
        </p:spPr>
      </p:pic>
    </p:spTree>
  </p:cSld>
  <p:clrMapOvr>
    <a:masterClrMapping/>
  </p:clrMapOvr>
  <p:transition spd="slow" advClick="0"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400"/>
                                        <p:tgtEl>
                                          <p:spTgt spid="3"/>
                                        </p:tgtEl>
                                      </p:cBhvr>
                                    </p:animEffect>
                                  </p:childTnLst>
                                </p:cTn>
                              </p:par>
                            </p:childTnLst>
                          </p:cTn>
                        </p:par>
                        <p:par>
                          <p:cTn id="8" fill="hold">
                            <p:stCondLst>
                              <p:cond delay="500"/>
                            </p:stCondLst>
                            <p:childTnLst>
                              <p:par>
                                <p:cTn id="9" presetID="3" presetClass="entr" presetSubtype="1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linds(horizontal)">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2367915" y="1225550"/>
            <a:ext cx="9328785" cy="496951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2" name="矩形 3"/>
          <p:cNvSpPr>
            <a:spLocks noChangeArrowheads="1"/>
          </p:cNvSpPr>
          <p:nvPr/>
        </p:nvSpPr>
        <p:spPr bwMode="auto">
          <a:xfrm>
            <a:off x="1073958" y="224898"/>
            <a:ext cx="3437890" cy="582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eaLnBrk="1" hangingPunct="1">
              <a:spcBef>
                <a:spcPct val="0"/>
              </a:spcBef>
              <a:buFont typeface="Arial" panose="020B0604020202020204" pitchFamily="34" charset="0"/>
              <a:buNone/>
            </a:pPr>
            <a:r>
              <a:rPr lang="zh-CN" b="1" dirty="0">
                <a:solidFill>
                  <a:schemeClr val="tx1">
                    <a:lumMod val="65000"/>
                    <a:lumOff val="35000"/>
                  </a:schemeClr>
                </a:solidFill>
                <a:latin typeface="Arial" panose="020B0604020202020204" pitchFamily="34" charset="0"/>
                <a:cs typeface="Arial" panose="020B0604020202020204" pitchFamily="34" charset="0"/>
                <a:sym typeface="Impact" panose="020B0806030902050204" pitchFamily="34" charset="0"/>
              </a:rPr>
              <a:t>文件级的权限管理</a:t>
            </a:r>
            <a:endParaRPr lang="zh-CN" b="1" dirty="0">
              <a:solidFill>
                <a:schemeClr val="tx1">
                  <a:lumMod val="65000"/>
                  <a:lumOff val="35000"/>
                </a:schemeClr>
              </a:solidFill>
              <a:latin typeface="Arial" panose="020B0604020202020204" pitchFamily="34" charset="0"/>
              <a:ea typeface="宋体" pitchFamily="2" charset="-122"/>
              <a:cs typeface="Arial" panose="020B0604020202020204" pitchFamily="34" charset="0"/>
              <a:sym typeface="Impact" panose="020B0806030902050204" pitchFamily="34" charset="0"/>
            </a:endParaRPr>
          </a:p>
        </p:txBody>
      </p:sp>
      <p:sp>
        <p:nvSpPr>
          <p:cNvPr id="103" name="文本框 37"/>
          <p:cNvSpPr txBox="1"/>
          <p:nvPr/>
        </p:nvSpPr>
        <p:spPr>
          <a:xfrm>
            <a:off x="1073958" y="759817"/>
            <a:ext cx="2308007" cy="335915"/>
          </a:xfrm>
          <a:prstGeom prst="rect">
            <a:avLst/>
          </a:prstGeom>
          <a:noFill/>
        </p:spPr>
        <p:txBody>
          <a:bodyPr wrap="square" lIns="91431" tIns="45716" rIns="91431" bIns="45716" rtlCol="0">
            <a:spAutoFit/>
          </a:bodyPr>
          <a:lstStyle/>
          <a:p>
            <a:r>
              <a:rPr lang="en-US" altLang="zh-CN" sz="1600" dirty="0">
                <a:solidFill>
                  <a:schemeClr val="tx1">
                    <a:lumMod val="65000"/>
                    <a:lumOff val="35000"/>
                  </a:schemeClr>
                </a:solidFill>
                <a:latin typeface="Arial" panose="020B0604020202020204" pitchFamily="34" charset="0"/>
                <a:cs typeface="Arial" panose="020B0604020202020204" pitchFamily="34" charset="0"/>
              </a:rPr>
              <a:t>Privilege Management</a:t>
            </a:r>
            <a:endParaRPr lang="en-US" altLang="zh-CN" sz="1600" dirty="0">
              <a:solidFill>
                <a:schemeClr val="tx1">
                  <a:lumMod val="65000"/>
                  <a:lumOff val="35000"/>
                </a:schemeClr>
              </a:solidFill>
              <a:latin typeface="Arial" panose="020B0604020202020204" pitchFamily="34" charset="0"/>
              <a:cs typeface="Arial" panose="020B0604020202020204" pitchFamily="34" charset="0"/>
            </a:endParaRPr>
          </a:p>
        </p:txBody>
      </p:sp>
      <p:grpSp>
        <p:nvGrpSpPr>
          <p:cNvPr id="10" name="组合 77"/>
          <p:cNvGrpSpPr/>
          <p:nvPr/>
        </p:nvGrpSpPr>
        <p:grpSpPr bwMode="auto">
          <a:xfrm>
            <a:off x="2543810" y="3697605"/>
            <a:ext cx="859790" cy="899160"/>
            <a:chOff x="79719" y="5172314"/>
            <a:chExt cx="969679" cy="1063550"/>
          </a:xfrm>
        </p:grpSpPr>
        <p:grpSp>
          <p:nvGrpSpPr>
            <p:cNvPr id="11" name="组合 36"/>
            <p:cNvGrpSpPr/>
            <p:nvPr/>
          </p:nvGrpSpPr>
          <p:grpSpPr bwMode="auto">
            <a:xfrm>
              <a:off x="79719" y="5172314"/>
              <a:ext cx="969679" cy="1063550"/>
              <a:chOff x="165207" y="3462497"/>
              <a:chExt cx="969679" cy="1063550"/>
            </a:xfrm>
          </p:grpSpPr>
          <p:pic>
            <p:nvPicPr>
              <p:cNvPr id="12" name="Picture 2" descr="E:\市场部文档\产品图片\400个常用ppt图标_ppt宝藏_www.pptbz\400个常用ppt图标_ppt宝藏_www.pptbz\400个常用ppt图标(25)_ppt宝藏_www.pptbz.com.pn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18304" y="3462497"/>
                <a:ext cx="612000" cy="61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38"/>
              <p:cNvSpPr txBox="1">
                <a:spLocks noChangeArrowheads="1"/>
              </p:cNvSpPr>
              <p:nvPr/>
            </p:nvSpPr>
            <p:spPr bwMode="auto">
              <a:xfrm>
                <a:off x="165207" y="3981430"/>
                <a:ext cx="969679" cy="544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itchFamily="2" charset="-122"/>
                  </a:defRPr>
                </a:lvl1pPr>
                <a:lvl2pPr marL="742950" indent="-285750" eaLnBrk="0" hangingPunct="0">
                  <a:defRPr>
                    <a:solidFill>
                      <a:schemeClr val="tx1"/>
                    </a:solidFill>
                    <a:latin typeface="Calibri" panose="020F0502020204030204" pitchFamily="34" charset="0"/>
                    <a:ea typeface="宋体" pitchFamily="2" charset="-122"/>
                  </a:defRPr>
                </a:lvl2pPr>
                <a:lvl3pPr marL="1143000" indent="-228600" eaLnBrk="0" hangingPunct="0">
                  <a:defRPr>
                    <a:solidFill>
                      <a:schemeClr val="tx1"/>
                    </a:solidFill>
                    <a:latin typeface="Calibri" panose="020F0502020204030204" pitchFamily="34" charset="0"/>
                    <a:ea typeface="宋体" pitchFamily="2" charset="-122"/>
                  </a:defRPr>
                </a:lvl3pPr>
                <a:lvl4pPr marL="1600200" indent="-228600" eaLnBrk="0" hangingPunct="0">
                  <a:defRPr>
                    <a:solidFill>
                      <a:schemeClr val="tx1"/>
                    </a:solidFill>
                    <a:latin typeface="Calibri" panose="020F0502020204030204" pitchFamily="34" charset="0"/>
                    <a:ea typeface="宋体" pitchFamily="2" charset="-122"/>
                  </a:defRPr>
                </a:lvl4pPr>
                <a:lvl5pPr marL="2057400" indent="-228600" eaLnBrk="0" hangingPunct="0">
                  <a:defRPr>
                    <a:solidFill>
                      <a:schemeClr val="tx1"/>
                    </a:solidFill>
                    <a:latin typeface="Calibri" panose="020F0502020204030204" pitchFamily="34" charset="0"/>
                    <a:ea typeface="宋体"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9pPr>
              </a:lstStyle>
              <a:p>
                <a:pPr eaLnBrk="1" hangingPunct="1"/>
                <a:r>
                  <a:rPr lang="zh-CN" altLang="en-US" sz="1200">
                    <a:solidFill>
                      <a:schemeClr val="bg1"/>
                    </a:solidFill>
                    <a:latin typeface="微软雅黑" panose="020B0503020204020204" pitchFamily="34" charset="-122"/>
                    <a:ea typeface="微软雅黑" panose="020B0503020204020204" pitchFamily="34" charset="-122"/>
                  </a:rPr>
                  <a:t>机密文档</a:t>
                </a:r>
                <a:endParaRPr lang="zh-CN" altLang="en-US" sz="1200">
                  <a:solidFill>
                    <a:schemeClr val="bg1"/>
                  </a:solidFill>
                  <a:latin typeface="微软雅黑" panose="020B0503020204020204" pitchFamily="34" charset="-122"/>
                  <a:ea typeface="微软雅黑" panose="020B0503020204020204" pitchFamily="34" charset="-122"/>
                </a:endParaRPr>
              </a:p>
            </p:txBody>
          </p:sp>
        </p:grpSp>
        <p:pic>
          <p:nvPicPr>
            <p:cNvPr id="14" name="Picture 3" descr="E:\市场部文档\产品图片\400个常用ppt图标_ppt宝藏_www.pptbz\400个常用ppt图标_ppt宝藏_www.pptbz\400个常用ppt图标(57)_ppt宝藏_www.pptbz.com.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9073" y="5277377"/>
              <a:ext cx="468000" cy="46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 name="矩形 14"/>
          <p:cNvSpPr/>
          <p:nvPr/>
        </p:nvSpPr>
        <p:spPr>
          <a:xfrm>
            <a:off x="4094480" y="3310890"/>
            <a:ext cx="2139950" cy="649605"/>
          </a:xfrm>
          <a:prstGeom prst="rect">
            <a:avLst/>
          </a:prstGeom>
          <a:noFill/>
          <a:ln>
            <a:solidFill>
              <a:schemeClr val="bg1"/>
            </a:solidFill>
            <a:prstDash val="sysDash"/>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4094480" y="2488565"/>
            <a:ext cx="2139950" cy="649605"/>
          </a:xfrm>
          <a:prstGeom prst="rect">
            <a:avLst/>
          </a:prstGeom>
          <a:noFill/>
          <a:ln>
            <a:solidFill>
              <a:schemeClr val="bg1"/>
            </a:solidFill>
            <a:prstDash val="sysDash"/>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p:cNvSpPr/>
          <p:nvPr/>
        </p:nvSpPr>
        <p:spPr>
          <a:xfrm>
            <a:off x="4094480" y="4136390"/>
            <a:ext cx="2139950" cy="649605"/>
          </a:xfrm>
          <a:prstGeom prst="rect">
            <a:avLst/>
          </a:prstGeom>
          <a:noFill/>
          <a:ln>
            <a:solidFill>
              <a:schemeClr val="bg1"/>
            </a:solidFill>
            <a:prstDash val="sysDash"/>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p:cNvSpPr/>
          <p:nvPr/>
        </p:nvSpPr>
        <p:spPr>
          <a:xfrm>
            <a:off x="4094480" y="4972685"/>
            <a:ext cx="2139950" cy="649605"/>
          </a:xfrm>
          <a:prstGeom prst="rect">
            <a:avLst/>
          </a:prstGeom>
          <a:noFill/>
          <a:ln>
            <a:solidFill>
              <a:schemeClr val="bg1"/>
            </a:solidFill>
            <a:prstDash val="sysDash"/>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p:cNvSpPr/>
          <p:nvPr/>
        </p:nvSpPr>
        <p:spPr>
          <a:xfrm>
            <a:off x="8084185" y="3310890"/>
            <a:ext cx="1812290" cy="649605"/>
          </a:xfrm>
          <a:prstGeom prst="rect">
            <a:avLst/>
          </a:prstGeom>
          <a:noFill/>
          <a:ln>
            <a:solidFill>
              <a:schemeClr val="bg1"/>
            </a:solidFill>
            <a:prstDash val="sysDash"/>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19"/>
          <p:cNvSpPr/>
          <p:nvPr/>
        </p:nvSpPr>
        <p:spPr>
          <a:xfrm>
            <a:off x="8084185" y="2488565"/>
            <a:ext cx="1812290" cy="649605"/>
          </a:xfrm>
          <a:prstGeom prst="rect">
            <a:avLst/>
          </a:prstGeom>
          <a:noFill/>
          <a:ln>
            <a:solidFill>
              <a:schemeClr val="bg1"/>
            </a:solidFill>
            <a:prstDash val="sysDash"/>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20"/>
          <p:cNvSpPr/>
          <p:nvPr/>
        </p:nvSpPr>
        <p:spPr>
          <a:xfrm>
            <a:off x="8084185" y="4136390"/>
            <a:ext cx="1812290" cy="649605"/>
          </a:xfrm>
          <a:prstGeom prst="rect">
            <a:avLst/>
          </a:prstGeom>
          <a:noFill/>
          <a:ln>
            <a:solidFill>
              <a:schemeClr val="bg1"/>
            </a:solidFill>
            <a:prstDash val="sysDash"/>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21"/>
          <p:cNvSpPr/>
          <p:nvPr/>
        </p:nvSpPr>
        <p:spPr>
          <a:xfrm>
            <a:off x="8084185" y="4972685"/>
            <a:ext cx="1812290" cy="649605"/>
          </a:xfrm>
          <a:prstGeom prst="rect">
            <a:avLst/>
          </a:prstGeom>
          <a:noFill/>
          <a:ln>
            <a:solidFill>
              <a:schemeClr val="bg1"/>
            </a:solidFill>
            <a:prstDash val="sysDash"/>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2"/>
          <p:cNvSpPr/>
          <p:nvPr/>
        </p:nvSpPr>
        <p:spPr>
          <a:xfrm>
            <a:off x="6741795" y="2488565"/>
            <a:ext cx="855980" cy="3133725"/>
          </a:xfrm>
          <a:prstGeom prst="rect">
            <a:avLst/>
          </a:prstGeom>
          <a:noFill/>
          <a:ln>
            <a:solidFill>
              <a:schemeClr val="bg1"/>
            </a:solidFill>
            <a:prstDash val="sysDash"/>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矩形 23"/>
          <p:cNvSpPr/>
          <p:nvPr/>
        </p:nvSpPr>
        <p:spPr>
          <a:xfrm>
            <a:off x="10492105" y="2488565"/>
            <a:ext cx="937895" cy="648970"/>
          </a:xfrm>
          <a:prstGeom prst="rect">
            <a:avLst/>
          </a:prstGeom>
          <a:noFill/>
          <a:ln>
            <a:solidFill>
              <a:schemeClr val="bg1"/>
            </a:solidFill>
            <a:prstDash val="sysDash"/>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矩形 24"/>
          <p:cNvSpPr/>
          <p:nvPr/>
        </p:nvSpPr>
        <p:spPr>
          <a:xfrm>
            <a:off x="10492105" y="3311525"/>
            <a:ext cx="937895" cy="648970"/>
          </a:xfrm>
          <a:prstGeom prst="rect">
            <a:avLst/>
          </a:prstGeom>
          <a:noFill/>
          <a:ln>
            <a:solidFill>
              <a:schemeClr val="bg1"/>
            </a:solidFill>
            <a:prstDash val="sysDash"/>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矩形 25"/>
          <p:cNvSpPr/>
          <p:nvPr/>
        </p:nvSpPr>
        <p:spPr>
          <a:xfrm>
            <a:off x="10492105" y="4136390"/>
            <a:ext cx="937895" cy="648970"/>
          </a:xfrm>
          <a:prstGeom prst="rect">
            <a:avLst/>
          </a:prstGeom>
          <a:noFill/>
          <a:ln>
            <a:solidFill>
              <a:schemeClr val="bg1"/>
            </a:solidFill>
            <a:prstDash val="sysDash"/>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矩形 26"/>
          <p:cNvSpPr/>
          <p:nvPr/>
        </p:nvSpPr>
        <p:spPr>
          <a:xfrm>
            <a:off x="10492105" y="4972685"/>
            <a:ext cx="937895" cy="648970"/>
          </a:xfrm>
          <a:prstGeom prst="rect">
            <a:avLst/>
          </a:prstGeom>
          <a:noFill/>
          <a:ln>
            <a:solidFill>
              <a:schemeClr val="bg1"/>
            </a:solidFill>
            <a:prstDash val="sysDash"/>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矩形 27"/>
          <p:cNvSpPr/>
          <p:nvPr/>
        </p:nvSpPr>
        <p:spPr>
          <a:xfrm>
            <a:off x="4728845" y="1439545"/>
            <a:ext cx="1323340" cy="899160"/>
          </a:xfrm>
          <a:prstGeom prst="rect">
            <a:avLst/>
          </a:prstGeom>
          <a:noFill/>
          <a:ln>
            <a:solidFill>
              <a:schemeClr val="bg1"/>
            </a:solidFill>
            <a:prstDash val="sysDash"/>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8" name="组合 77"/>
          <p:cNvGrpSpPr/>
          <p:nvPr/>
        </p:nvGrpSpPr>
        <p:grpSpPr bwMode="auto">
          <a:xfrm>
            <a:off x="6781165" y="3601085"/>
            <a:ext cx="821055" cy="904240"/>
            <a:chOff x="218656" y="5172314"/>
            <a:chExt cx="925993" cy="1069560"/>
          </a:xfrm>
        </p:grpSpPr>
        <p:grpSp>
          <p:nvGrpSpPr>
            <p:cNvPr id="39" name="组合 36"/>
            <p:cNvGrpSpPr/>
            <p:nvPr/>
          </p:nvGrpSpPr>
          <p:grpSpPr bwMode="auto">
            <a:xfrm>
              <a:off x="218656" y="5172314"/>
              <a:ext cx="925993" cy="1069560"/>
              <a:chOff x="304144" y="3462497"/>
              <a:chExt cx="925993" cy="1069560"/>
            </a:xfrm>
          </p:grpSpPr>
          <p:pic>
            <p:nvPicPr>
              <p:cNvPr id="40" name="Picture 2" descr="E:\市场部文档\产品图片\400个常用ppt图标_ppt宝藏_www.pptbz\400个常用ppt图标_ppt宝藏_www.pptbz\400个常用ppt图标(25)_ppt宝藏_www.pptbz.com.pn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28596" y="3462497"/>
                <a:ext cx="612000" cy="61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 name="TextBox 38"/>
              <p:cNvSpPr txBox="1">
                <a:spLocks noChangeArrowheads="1"/>
              </p:cNvSpPr>
              <p:nvPr/>
            </p:nvSpPr>
            <p:spPr bwMode="auto">
              <a:xfrm>
                <a:off x="304144" y="3987439"/>
                <a:ext cx="925993" cy="544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itchFamily="2" charset="-122"/>
                  </a:defRPr>
                </a:lvl1pPr>
                <a:lvl2pPr marL="742950" indent="-285750" eaLnBrk="0" hangingPunct="0">
                  <a:defRPr>
                    <a:solidFill>
                      <a:schemeClr val="tx1"/>
                    </a:solidFill>
                    <a:latin typeface="Calibri" panose="020F0502020204030204" pitchFamily="34" charset="0"/>
                    <a:ea typeface="宋体" pitchFamily="2" charset="-122"/>
                  </a:defRPr>
                </a:lvl2pPr>
                <a:lvl3pPr marL="1143000" indent="-228600" eaLnBrk="0" hangingPunct="0">
                  <a:defRPr>
                    <a:solidFill>
                      <a:schemeClr val="tx1"/>
                    </a:solidFill>
                    <a:latin typeface="Calibri" panose="020F0502020204030204" pitchFamily="34" charset="0"/>
                    <a:ea typeface="宋体" pitchFamily="2" charset="-122"/>
                  </a:defRPr>
                </a:lvl3pPr>
                <a:lvl4pPr marL="1600200" indent="-228600" eaLnBrk="0" hangingPunct="0">
                  <a:defRPr>
                    <a:solidFill>
                      <a:schemeClr val="tx1"/>
                    </a:solidFill>
                    <a:latin typeface="Calibri" panose="020F0502020204030204" pitchFamily="34" charset="0"/>
                    <a:ea typeface="宋体" pitchFamily="2" charset="-122"/>
                  </a:defRPr>
                </a:lvl4pPr>
                <a:lvl5pPr marL="2057400" indent="-228600" eaLnBrk="0" hangingPunct="0">
                  <a:defRPr>
                    <a:solidFill>
                      <a:schemeClr val="tx1"/>
                    </a:solidFill>
                    <a:latin typeface="Calibri" panose="020F0502020204030204" pitchFamily="34" charset="0"/>
                    <a:ea typeface="宋体"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9pPr>
              </a:lstStyle>
              <a:p>
                <a:pPr eaLnBrk="1" hangingPunct="1"/>
                <a:r>
                  <a:rPr lang="zh-CN" altLang="en-US" sz="1200">
                    <a:solidFill>
                      <a:schemeClr val="bg1"/>
                    </a:solidFill>
                    <a:latin typeface="微软雅黑" panose="020B0503020204020204" pitchFamily="34" charset="-122"/>
                    <a:ea typeface="微软雅黑" panose="020B0503020204020204" pitchFamily="34" charset="-122"/>
                  </a:rPr>
                  <a:t>机密文档</a:t>
                </a:r>
                <a:endParaRPr lang="zh-CN" altLang="en-US" sz="1200">
                  <a:solidFill>
                    <a:schemeClr val="bg1"/>
                  </a:solidFill>
                  <a:latin typeface="微软雅黑" panose="020B0503020204020204" pitchFamily="34" charset="-122"/>
                  <a:ea typeface="微软雅黑" panose="020B0503020204020204" pitchFamily="34" charset="-122"/>
                </a:endParaRPr>
              </a:p>
            </p:txBody>
          </p:sp>
        </p:grpSp>
        <p:pic>
          <p:nvPicPr>
            <p:cNvPr id="45" name="Picture 3" descr="E:\市场部文档\产品图片\400个常用ppt图标_ppt宝藏_www.pptbz\400个常用ppt图标_ppt宝藏_www.pptbz\400个常用ppt图标(57)_ppt宝藏_www.pptbz.com.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2976" y="5286388"/>
              <a:ext cx="468000" cy="46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7" name="KSO_Shape"/>
          <p:cNvSpPr/>
          <p:nvPr/>
        </p:nvSpPr>
        <p:spPr bwMode="auto">
          <a:xfrm>
            <a:off x="2689225" y="1439545"/>
            <a:ext cx="574675" cy="461645"/>
          </a:xfrm>
          <a:custGeom>
            <a:avLst/>
            <a:gdLst>
              <a:gd name="T0" fmla="*/ 1134092 w 2300288"/>
              <a:gd name="T1" fmla="*/ 968860 h 1936750"/>
              <a:gd name="T2" fmla="*/ 1214775 w 2300288"/>
              <a:gd name="T3" fmla="*/ 1049028 h 1936750"/>
              <a:gd name="T4" fmla="*/ 1216884 w 2300288"/>
              <a:gd name="T5" fmla="*/ 1064537 h 1936750"/>
              <a:gd name="T6" fmla="*/ 1151230 w 2300288"/>
              <a:gd name="T7" fmla="*/ 1136031 h 1936750"/>
              <a:gd name="T8" fmla="*/ 1182871 w 2300288"/>
              <a:gd name="T9" fmla="*/ 1247216 h 1936750"/>
              <a:gd name="T10" fmla="*/ 1204228 w 2300288"/>
              <a:gd name="T11" fmla="*/ 1413599 h 1936750"/>
              <a:gd name="T12" fmla="*/ 1046025 w 2300288"/>
              <a:gd name="T13" fmla="*/ 1361555 h 1936750"/>
              <a:gd name="T14" fmla="*/ 1071074 w 2300288"/>
              <a:gd name="T15" fmla="*/ 1209103 h 1936750"/>
              <a:gd name="T16" fmla="*/ 1033632 w 2300288"/>
              <a:gd name="T17" fmla="*/ 1075313 h 1936750"/>
              <a:gd name="T18" fmla="*/ 1028095 w 2300288"/>
              <a:gd name="T19" fmla="*/ 1060068 h 1936750"/>
              <a:gd name="T20" fmla="*/ 1033632 w 2300288"/>
              <a:gd name="T21" fmla="*/ 1045086 h 1936750"/>
              <a:gd name="T22" fmla="*/ 1116162 w 2300288"/>
              <a:gd name="T23" fmla="*/ 967020 h 1936750"/>
              <a:gd name="T24" fmla="*/ 1415999 w 2300288"/>
              <a:gd name="T25" fmla="*/ 862909 h 1936750"/>
              <a:gd name="T26" fmla="*/ 1591713 w 2300288"/>
              <a:gd name="T27" fmla="*/ 924102 h 1936750"/>
              <a:gd name="T28" fmla="*/ 1763745 w 2300288"/>
              <a:gd name="T29" fmla="*/ 983456 h 1936750"/>
              <a:gd name="T30" fmla="*/ 1808726 w 2300288"/>
              <a:gd name="T31" fmla="*/ 1009194 h 1936750"/>
              <a:gd name="T32" fmla="*/ 1836345 w 2300288"/>
              <a:gd name="T33" fmla="*/ 1041235 h 1936750"/>
              <a:gd name="T34" fmla="*/ 1870541 w 2300288"/>
              <a:gd name="T35" fmla="*/ 1114771 h 1936750"/>
              <a:gd name="T36" fmla="*/ 1893952 w 2300288"/>
              <a:gd name="T37" fmla="*/ 1212469 h 1936750"/>
              <a:gd name="T38" fmla="*/ 1905000 w 2300288"/>
              <a:gd name="T39" fmla="*/ 1335643 h 1936750"/>
              <a:gd name="T40" fmla="*/ 1899740 w 2300288"/>
              <a:gd name="T41" fmla="*/ 1362957 h 1936750"/>
              <a:gd name="T42" fmla="*/ 1874487 w 2300288"/>
              <a:gd name="T43" fmla="*/ 1383704 h 1936750"/>
              <a:gd name="T44" fmla="*/ 1781895 w 2300288"/>
              <a:gd name="T45" fmla="*/ 1418897 h 1936750"/>
              <a:gd name="T46" fmla="*/ 1625909 w 2300288"/>
              <a:gd name="T47" fmla="*/ 1447524 h 1936750"/>
              <a:gd name="T48" fmla="*/ 1404950 w 2300288"/>
              <a:gd name="T49" fmla="*/ 1464857 h 1936750"/>
              <a:gd name="T50" fmla="*/ 948915 w 2300288"/>
              <a:gd name="T51" fmla="*/ 1532887 h 1936750"/>
              <a:gd name="T52" fmla="*/ 96732 w 2300288"/>
              <a:gd name="T53" fmla="*/ 835367 h 1936750"/>
              <a:gd name="T54" fmla="*/ 1152637 w 2300288"/>
              <a:gd name="T55" fmla="*/ 1576 h 1936750"/>
              <a:gd name="T56" fmla="*/ 1203190 w 2300288"/>
              <a:gd name="T57" fmla="*/ 12613 h 1936750"/>
              <a:gd name="T58" fmla="*/ 1249793 w 2300288"/>
              <a:gd name="T59" fmla="*/ 32847 h 1936750"/>
              <a:gd name="T60" fmla="*/ 1292446 w 2300288"/>
              <a:gd name="T61" fmla="*/ 62015 h 1936750"/>
              <a:gd name="T62" fmla="*/ 1357480 w 2300288"/>
              <a:gd name="T63" fmla="*/ 134804 h 1936750"/>
              <a:gd name="T64" fmla="*/ 1402767 w 2300288"/>
              <a:gd name="T65" fmla="*/ 235972 h 1936750"/>
              <a:gd name="T66" fmla="*/ 1414352 w 2300288"/>
              <a:gd name="T67" fmla="*/ 301403 h 1936750"/>
              <a:gd name="T68" fmla="*/ 1414615 w 2300288"/>
              <a:gd name="T69" fmla="*/ 367360 h 1936750"/>
              <a:gd name="T70" fmla="*/ 1402767 w 2300288"/>
              <a:gd name="T71" fmla="*/ 444090 h 1936750"/>
              <a:gd name="T72" fmla="*/ 1379596 w 2300288"/>
              <a:gd name="T73" fmla="*/ 521346 h 1936750"/>
              <a:gd name="T74" fmla="*/ 1346158 w 2300288"/>
              <a:gd name="T75" fmla="*/ 595186 h 1936750"/>
              <a:gd name="T76" fmla="*/ 1304295 w 2300288"/>
              <a:gd name="T77" fmla="*/ 661143 h 1936750"/>
              <a:gd name="T78" fmla="*/ 1223990 w 2300288"/>
              <a:gd name="T79" fmla="*/ 866108 h 1936750"/>
              <a:gd name="T80" fmla="*/ 1146318 w 2300288"/>
              <a:gd name="T81" fmla="*/ 934430 h 1936750"/>
              <a:gd name="T82" fmla="*/ 1120778 w 2300288"/>
              <a:gd name="T83" fmla="*/ 944678 h 1936750"/>
              <a:gd name="T84" fmla="*/ 1086550 w 2300288"/>
              <a:gd name="T85" fmla="*/ 925758 h 1936750"/>
              <a:gd name="T86" fmla="*/ 993607 w 2300288"/>
              <a:gd name="T87" fmla="*/ 837202 h 1936750"/>
              <a:gd name="T88" fmla="*/ 928310 w 2300288"/>
              <a:gd name="T89" fmla="*/ 643274 h 1936750"/>
              <a:gd name="T90" fmla="*/ 888553 w 2300288"/>
              <a:gd name="T91" fmla="*/ 574427 h 1936750"/>
              <a:gd name="T92" fmla="*/ 858011 w 2300288"/>
              <a:gd name="T93" fmla="*/ 499273 h 1936750"/>
              <a:gd name="T94" fmla="*/ 837737 w 2300288"/>
              <a:gd name="T95" fmla="*/ 421754 h 1936750"/>
              <a:gd name="T96" fmla="*/ 829575 w 2300288"/>
              <a:gd name="T97" fmla="*/ 346075 h 1936750"/>
              <a:gd name="T98" fmla="*/ 832734 w 2300288"/>
              <a:gd name="T99" fmla="*/ 284848 h 1936750"/>
              <a:gd name="T100" fmla="*/ 852482 w 2300288"/>
              <a:gd name="T101" fmla="*/ 204965 h 1936750"/>
              <a:gd name="T102" fmla="*/ 905667 w 2300288"/>
              <a:gd name="T103" fmla="*/ 109840 h 1936750"/>
              <a:gd name="T104" fmla="*/ 964645 w 2300288"/>
              <a:gd name="T105" fmla="*/ 52818 h 1936750"/>
              <a:gd name="T106" fmla="*/ 1008615 w 2300288"/>
              <a:gd name="T107" fmla="*/ 26277 h 1936750"/>
              <a:gd name="T108" fmla="*/ 1056535 w 2300288"/>
              <a:gd name="T109" fmla="*/ 8671 h 1936750"/>
              <a:gd name="T110" fmla="*/ 1107614 w 2300288"/>
              <a:gd name="T111" fmla="*/ 262 h 193675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300288" h="1936750">
                <a:moveTo>
                  <a:pt x="1352860" y="1166813"/>
                </a:moveTo>
                <a:lnTo>
                  <a:pt x="1355725" y="1166813"/>
                </a:lnTo>
                <a:lnTo>
                  <a:pt x="1358272" y="1166813"/>
                </a:lnTo>
                <a:lnTo>
                  <a:pt x="1361456" y="1167131"/>
                </a:lnTo>
                <a:lnTo>
                  <a:pt x="1364003" y="1168083"/>
                </a:lnTo>
                <a:lnTo>
                  <a:pt x="1366869" y="1168718"/>
                </a:lnTo>
                <a:lnTo>
                  <a:pt x="1369416" y="1170306"/>
                </a:lnTo>
                <a:lnTo>
                  <a:pt x="1371644" y="1171258"/>
                </a:lnTo>
                <a:lnTo>
                  <a:pt x="1374192" y="1173163"/>
                </a:lnTo>
                <a:lnTo>
                  <a:pt x="1376420" y="1175386"/>
                </a:lnTo>
                <a:lnTo>
                  <a:pt x="1461429" y="1260158"/>
                </a:lnTo>
                <a:lnTo>
                  <a:pt x="1463339" y="1262381"/>
                </a:lnTo>
                <a:lnTo>
                  <a:pt x="1465249" y="1264603"/>
                </a:lnTo>
                <a:lnTo>
                  <a:pt x="1466841" y="1267143"/>
                </a:lnTo>
                <a:lnTo>
                  <a:pt x="1467797" y="1269683"/>
                </a:lnTo>
                <a:lnTo>
                  <a:pt x="1469070" y="1272223"/>
                </a:lnTo>
                <a:lnTo>
                  <a:pt x="1469388" y="1275081"/>
                </a:lnTo>
                <a:lnTo>
                  <a:pt x="1469707" y="1277938"/>
                </a:lnTo>
                <a:lnTo>
                  <a:pt x="1470025" y="1280478"/>
                </a:lnTo>
                <a:lnTo>
                  <a:pt x="1469707" y="1283336"/>
                </a:lnTo>
                <a:lnTo>
                  <a:pt x="1469388" y="1285876"/>
                </a:lnTo>
                <a:lnTo>
                  <a:pt x="1469070" y="1289051"/>
                </a:lnTo>
                <a:lnTo>
                  <a:pt x="1467797" y="1291591"/>
                </a:lnTo>
                <a:lnTo>
                  <a:pt x="1466841" y="1294131"/>
                </a:lnTo>
                <a:lnTo>
                  <a:pt x="1465249" y="1296671"/>
                </a:lnTo>
                <a:lnTo>
                  <a:pt x="1463339" y="1298893"/>
                </a:lnTo>
                <a:lnTo>
                  <a:pt x="1461429" y="1301116"/>
                </a:lnTo>
                <a:lnTo>
                  <a:pt x="1390111" y="1372236"/>
                </a:lnTo>
                <a:lnTo>
                  <a:pt x="1396160" y="1386206"/>
                </a:lnTo>
                <a:lnTo>
                  <a:pt x="1401573" y="1402081"/>
                </a:lnTo>
                <a:lnTo>
                  <a:pt x="1407304" y="1420178"/>
                </a:lnTo>
                <a:lnTo>
                  <a:pt x="1412716" y="1439228"/>
                </a:lnTo>
                <a:lnTo>
                  <a:pt x="1418447" y="1460501"/>
                </a:lnTo>
                <a:lnTo>
                  <a:pt x="1423541" y="1483043"/>
                </a:lnTo>
                <a:lnTo>
                  <a:pt x="1428317" y="1506538"/>
                </a:lnTo>
                <a:lnTo>
                  <a:pt x="1433093" y="1531938"/>
                </a:lnTo>
                <a:lnTo>
                  <a:pt x="1437550" y="1558608"/>
                </a:lnTo>
                <a:lnTo>
                  <a:pt x="1441689" y="1586231"/>
                </a:lnTo>
                <a:lnTo>
                  <a:pt x="1445191" y="1614806"/>
                </a:lnTo>
                <a:lnTo>
                  <a:pt x="1448693" y="1644651"/>
                </a:lnTo>
                <a:lnTo>
                  <a:pt x="1451559" y="1675448"/>
                </a:lnTo>
                <a:lnTo>
                  <a:pt x="1454106" y="1707516"/>
                </a:lnTo>
                <a:lnTo>
                  <a:pt x="1456016" y="1739901"/>
                </a:lnTo>
                <a:lnTo>
                  <a:pt x="1457608" y="1773238"/>
                </a:lnTo>
                <a:lnTo>
                  <a:pt x="1254161" y="1773238"/>
                </a:lnTo>
                <a:lnTo>
                  <a:pt x="1255753" y="1739901"/>
                </a:lnTo>
                <a:lnTo>
                  <a:pt x="1257344" y="1707516"/>
                </a:lnTo>
                <a:lnTo>
                  <a:pt x="1260210" y="1675448"/>
                </a:lnTo>
                <a:lnTo>
                  <a:pt x="1263075" y="1644651"/>
                </a:lnTo>
                <a:lnTo>
                  <a:pt x="1266259" y="1614806"/>
                </a:lnTo>
                <a:lnTo>
                  <a:pt x="1270080" y="1586231"/>
                </a:lnTo>
                <a:lnTo>
                  <a:pt x="1274219" y="1558608"/>
                </a:lnTo>
                <a:lnTo>
                  <a:pt x="1278676" y="1531938"/>
                </a:lnTo>
                <a:lnTo>
                  <a:pt x="1283452" y="1506538"/>
                </a:lnTo>
                <a:lnTo>
                  <a:pt x="1288228" y="1483043"/>
                </a:lnTo>
                <a:lnTo>
                  <a:pt x="1293322" y="1460501"/>
                </a:lnTo>
                <a:lnTo>
                  <a:pt x="1298734" y="1439228"/>
                </a:lnTo>
                <a:lnTo>
                  <a:pt x="1304465" y="1419861"/>
                </a:lnTo>
                <a:lnTo>
                  <a:pt x="1309878" y="1402081"/>
                </a:lnTo>
                <a:lnTo>
                  <a:pt x="1315609" y="1386206"/>
                </a:lnTo>
                <a:lnTo>
                  <a:pt x="1321340" y="1371918"/>
                </a:lnTo>
                <a:lnTo>
                  <a:pt x="1250022" y="1301116"/>
                </a:lnTo>
                <a:lnTo>
                  <a:pt x="1248111" y="1298893"/>
                </a:lnTo>
                <a:lnTo>
                  <a:pt x="1246519" y="1296671"/>
                </a:lnTo>
                <a:lnTo>
                  <a:pt x="1244927" y="1294131"/>
                </a:lnTo>
                <a:lnTo>
                  <a:pt x="1243654" y="1291591"/>
                </a:lnTo>
                <a:lnTo>
                  <a:pt x="1242699" y="1289051"/>
                </a:lnTo>
                <a:lnTo>
                  <a:pt x="1242380" y="1285876"/>
                </a:lnTo>
                <a:lnTo>
                  <a:pt x="1242062" y="1283336"/>
                </a:lnTo>
                <a:lnTo>
                  <a:pt x="1241425" y="1280478"/>
                </a:lnTo>
                <a:lnTo>
                  <a:pt x="1242062" y="1277938"/>
                </a:lnTo>
                <a:lnTo>
                  <a:pt x="1242380" y="1275081"/>
                </a:lnTo>
                <a:lnTo>
                  <a:pt x="1243017" y="1272223"/>
                </a:lnTo>
                <a:lnTo>
                  <a:pt x="1243654" y="1269683"/>
                </a:lnTo>
                <a:lnTo>
                  <a:pt x="1244927" y="1267143"/>
                </a:lnTo>
                <a:lnTo>
                  <a:pt x="1246519" y="1264603"/>
                </a:lnTo>
                <a:lnTo>
                  <a:pt x="1248111" y="1262381"/>
                </a:lnTo>
                <a:lnTo>
                  <a:pt x="1250340" y="1260158"/>
                </a:lnTo>
                <a:lnTo>
                  <a:pt x="1335030" y="1175386"/>
                </a:lnTo>
                <a:lnTo>
                  <a:pt x="1337259" y="1173163"/>
                </a:lnTo>
                <a:lnTo>
                  <a:pt x="1339806" y="1171258"/>
                </a:lnTo>
                <a:lnTo>
                  <a:pt x="1342035" y="1170306"/>
                </a:lnTo>
                <a:lnTo>
                  <a:pt x="1344582" y="1168718"/>
                </a:lnTo>
                <a:lnTo>
                  <a:pt x="1347766" y="1168083"/>
                </a:lnTo>
                <a:lnTo>
                  <a:pt x="1350313" y="1167131"/>
                </a:lnTo>
                <a:lnTo>
                  <a:pt x="1352860" y="1166813"/>
                </a:lnTo>
                <a:close/>
                <a:moveTo>
                  <a:pt x="1634223" y="1009650"/>
                </a:moveTo>
                <a:lnTo>
                  <a:pt x="1652963" y="1018533"/>
                </a:lnTo>
                <a:lnTo>
                  <a:pt x="1672339" y="1027098"/>
                </a:lnTo>
                <a:lnTo>
                  <a:pt x="1691079" y="1034712"/>
                </a:lnTo>
                <a:lnTo>
                  <a:pt x="1709819" y="1042326"/>
                </a:lnTo>
                <a:lnTo>
                  <a:pt x="1728241" y="1049939"/>
                </a:lnTo>
                <a:lnTo>
                  <a:pt x="1746663" y="1057236"/>
                </a:lnTo>
                <a:lnTo>
                  <a:pt x="1783191" y="1070560"/>
                </a:lnTo>
                <a:lnTo>
                  <a:pt x="1819083" y="1082932"/>
                </a:lnTo>
                <a:lnTo>
                  <a:pt x="1854022" y="1094670"/>
                </a:lnTo>
                <a:lnTo>
                  <a:pt x="1888325" y="1105773"/>
                </a:lnTo>
                <a:lnTo>
                  <a:pt x="1921994" y="1116242"/>
                </a:lnTo>
                <a:lnTo>
                  <a:pt x="1986155" y="1136545"/>
                </a:lnTo>
                <a:lnTo>
                  <a:pt x="2017282" y="1146379"/>
                </a:lnTo>
                <a:lnTo>
                  <a:pt x="2046821" y="1156213"/>
                </a:lnTo>
                <a:lnTo>
                  <a:pt x="2075408" y="1166682"/>
                </a:lnTo>
                <a:lnTo>
                  <a:pt x="2103042" y="1176834"/>
                </a:lnTo>
                <a:lnTo>
                  <a:pt x="2116700" y="1182544"/>
                </a:lnTo>
                <a:lnTo>
                  <a:pt x="2129722" y="1187937"/>
                </a:lnTo>
                <a:lnTo>
                  <a:pt x="2142427" y="1193965"/>
                </a:lnTo>
                <a:lnTo>
                  <a:pt x="2155132" y="1199675"/>
                </a:lnTo>
                <a:lnTo>
                  <a:pt x="2161167" y="1203164"/>
                </a:lnTo>
                <a:lnTo>
                  <a:pt x="2166885" y="1206337"/>
                </a:lnTo>
                <a:lnTo>
                  <a:pt x="2172920" y="1210461"/>
                </a:lnTo>
                <a:lnTo>
                  <a:pt x="2178319" y="1214585"/>
                </a:lnTo>
                <a:lnTo>
                  <a:pt x="2184037" y="1219026"/>
                </a:lnTo>
                <a:lnTo>
                  <a:pt x="2189119" y="1223785"/>
                </a:lnTo>
                <a:lnTo>
                  <a:pt x="2194201" y="1228861"/>
                </a:lnTo>
                <a:lnTo>
                  <a:pt x="2198965" y="1233936"/>
                </a:lnTo>
                <a:lnTo>
                  <a:pt x="2203729" y="1239647"/>
                </a:lnTo>
                <a:lnTo>
                  <a:pt x="2208494" y="1245357"/>
                </a:lnTo>
                <a:lnTo>
                  <a:pt x="2212941" y="1251384"/>
                </a:lnTo>
                <a:lnTo>
                  <a:pt x="2217387" y="1257729"/>
                </a:lnTo>
                <a:lnTo>
                  <a:pt x="2221517" y="1264391"/>
                </a:lnTo>
                <a:lnTo>
                  <a:pt x="2225646" y="1271053"/>
                </a:lnTo>
                <a:lnTo>
                  <a:pt x="2233269" y="1285011"/>
                </a:lnTo>
                <a:lnTo>
                  <a:pt x="2240257" y="1299287"/>
                </a:lnTo>
                <a:lnTo>
                  <a:pt x="2246927" y="1314832"/>
                </a:lnTo>
                <a:lnTo>
                  <a:pt x="2253279" y="1330693"/>
                </a:lnTo>
                <a:lnTo>
                  <a:pt x="2258679" y="1346555"/>
                </a:lnTo>
                <a:lnTo>
                  <a:pt x="2264079" y="1363052"/>
                </a:lnTo>
                <a:lnTo>
                  <a:pt x="2268843" y="1379865"/>
                </a:lnTo>
                <a:lnTo>
                  <a:pt x="2273290" y="1396996"/>
                </a:lnTo>
                <a:lnTo>
                  <a:pt x="2277101" y="1413809"/>
                </a:lnTo>
                <a:lnTo>
                  <a:pt x="2280595" y="1430940"/>
                </a:lnTo>
                <a:lnTo>
                  <a:pt x="2283772" y="1447754"/>
                </a:lnTo>
                <a:lnTo>
                  <a:pt x="2286948" y="1464567"/>
                </a:lnTo>
                <a:lnTo>
                  <a:pt x="2288854" y="1481381"/>
                </a:lnTo>
                <a:lnTo>
                  <a:pt x="2291077" y="1497243"/>
                </a:lnTo>
                <a:lnTo>
                  <a:pt x="2293300" y="1513104"/>
                </a:lnTo>
                <a:lnTo>
                  <a:pt x="2296477" y="1542925"/>
                </a:lnTo>
                <a:lnTo>
                  <a:pt x="2298382" y="1570207"/>
                </a:lnTo>
                <a:lnTo>
                  <a:pt x="2299653" y="1593682"/>
                </a:lnTo>
                <a:lnTo>
                  <a:pt x="2300288" y="1613351"/>
                </a:lnTo>
                <a:lnTo>
                  <a:pt x="2300288" y="1627944"/>
                </a:lnTo>
                <a:lnTo>
                  <a:pt x="2300288" y="1630799"/>
                </a:lnTo>
                <a:lnTo>
                  <a:pt x="2299653" y="1633971"/>
                </a:lnTo>
                <a:lnTo>
                  <a:pt x="2299018" y="1636827"/>
                </a:lnTo>
                <a:lnTo>
                  <a:pt x="2297430" y="1639999"/>
                </a:lnTo>
                <a:lnTo>
                  <a:pt x="2296159" y="1643171"/>
                </a:lnTo>
                <a:lnTo>
                  <a:pt x="2293936" y="1646344"/>
                </a:lnTo>
                <a:lnTo>
                  <a:pt x="2291077" y="1649199"/>
                </a:lnTo>
                <a:lnTo>
                  <a:pt x="2288536" y="1652688"/>
                </a:lnTo>
                <a:lnTo>
                  <a:pt x="2285360" y="1655544"/>
                </a:lnTo>
                <a:lnTo>
                  <a:pt x="2281548" y="1659033"/>
                </a:lnTo>
                <a:lnTo>
                  <a:pt x="2278054" y="1661888"/>
                </a:lnTo>
                <a:lnTo>
                  <a:pt x="2273608" y="1665061"/>
                </a:lnTo>
                <a:lnTo>
                  <a:pt x="2263443" y="1671405"/>
                </a:lnTo>
                <a:lnTo>
                  <a:pt x="2252644" y="1677750"/>
                </a:lnTo>
                <a:lnTo>
                  <a:pt x="2239621" y="1684095"/>
                </a:lnTo>
                <a:lnTo>
                  <a:pt x="2225328" y="1690122"/>
                </a:lnTo>
                <a:lnTo>
                  <a:pt x="2208811" y="1696150"/>
                </a:lnTo>
                <a:lnTo>
                  <a:pt x="2191660" y="1701860"/>
                </a:lnTo>
                <a:lnTo>
                  <a:pt x="2172602" y="1707888"/>
                </a:lnTo>
                <a:lnTo>
                  <a:pt x="2151639" y="1713915"/>
                </a:lnTo>
                <a:lnTo>
                  <a:pt x="2129722" y="1719308"/>
                </a:lnTo>
                <a:lnTo>
                  <a:pt x="2105900" y="1724384"/>
                </a:lnTo>
                <a:lnTo>
                  <a:pt x="2080490" y="1730094"/>
                </a:lnTo>
                <a:lnTo>
                  <a:pt x="2053809" y="1734853"/>
                </a:lnTo>
                <a:lnTo>
                  <a:pt x="2025223" y="1739611"/>
                </a:lnTo>
                <a:lnTo>
                  <a:pt x="1995048" y="1744052"/>
                </a:lnTo>
                <a:lnTo>
                  <a:pt x="1963285" y="1748494"/>
                </a:lnTo>
                <a:lnTo>
                  <a:pt x="1930252" y="1752618"/>
                </a:lnTo>
                <a:lnTo>
                  <a:pt x="1895313" y="1756107"/>
                </a:lnTo>
                <a:lnTo>
                  <a:pt x="1858786" y="1759597"/>
                </a:lnTo>
                <a:lnTo>
                  <a:pt x="1820671" y="1762452"/>
                </a:lnTo>
                <a:lnTo>
                  <a:pt x="1780967" y="1765307"/>
                </a:lnTo>
                <a:lnTo>
                  <a:pt x="1739676" y="1767528"/>
                </a:lnTo>
                <a:lnTo>
                  <a:pt x="1696478" y="1769431"/>
                </a:lnTo>
                <a:lnTo>
                  <a:pt x="1652011" y="1771335"/>
                </a:lnTo>
                <a:lnTo>
                  <a:pt x="1605955" y="1772287"/>
                </a:lnTo>
                <a:lnTo>
                  <a:pt x="1557993" y="1773238"/>
                </a:lnTo>
                <a:lnTo>
                  <a:pt x="1508125" y="1773238"/>
                </a:lnTo>
                <a:lnTo>
                  <a:pt x="1634223" y="1009650"/>
                </a:lnTo>
                <a:close/>
                <a:moveTo>
                  <a:pt x="969658" y="942975"/>
                </a:moveTo>
                <a:lnTo>
                  <a:pt x="1145815" y="1851606"/>
                </a:lnTo>
                <a:lnTo>
                  <a:pt x="1263254" y="1851606"/>
                </a:lnTo>
                <a:lnTo>
                  <a:pt x="2020888" y="1851606"/>
                </a:lnTo>
                <a:lnTo>
                  <a:pt x="2020888" y="1936750"/>
                </a:lnTo>
                <a:lnTo>
                  <a:pt x="1163907" y="1936750"/>
                </a:lnTo>
                <a:lnTo>
                  <a:pt x="194249" y="1936750"/>
                </a:lnTo>
                <a:lnTo>
                  <a:pt x="0" y="1009057"/>
                </a:lnTo>
                <a:lnTo>
                  <a:pt x="116804" y="1009057"/>
                </a:lnTo>
                <a:lnTo>
                  <a:pt x="969658" y="942975"/>
                </a:lnTo>
                <a:close/>
                <a:moveTo>
                  <a:pt x="1346346" y="0"/>
                </a:moveTo>
                <a:lnTo>
                  <a:pt x="1355566" y="0"/>
                </a:lnTo>
                <a:lnTo>
                  <a:pt x="1364786" y="0"/>
                </a:lnTo>
                <a:lnTo>
                  <a:pt x="1373688" y="317"/>
                </a:lnTo>
                <a:lnTo>
                  <a:pt x="1382908" y="952"/>
                </a:lnTo>
                <a:lnTo>
                  <a:pt x="1391810" y="1904"/>
                </a:lnTo>
                <a:lnTo>
                  <a:pt x="1400712" y="3174"/>
                </a:lnTo>
                <a:lnTo>
                  <a:pt x="1409613" y="4444"/>
                </a:lnTo>
                <a:lnTo>
                  <a:pt x="1418515" y="6348"/>
                </a:lnTo>
                <a:lnTo>
                  <a:pt x="1426782" y="8252"/>
                </a:lnTo>
                <a:lnTo>
                  <a:pt x="1435684" y="10474"/>
                </a:lnTo>
                <a:lnTo>
                  <a:pt x="1444268" y="12379"/>
                </a:lnTo>
                <a:lnTo>
                  <a:pt x="1452852" y="15236"/>
                </a:lnTo>
                <a:lnTo>
                  <a:pt x="1460800" y="18092"/>
                </a:lnTo>
                <a:lnTo>
                  <a:pt x="1469384" y="21266"/>
                </a:lnTo>
                <a:lnTo>
                  <a:pt x="1477650" y="24758"/>
                </a:lnTo>
                <a:lnTo>
                  <a:pt x="1485598" y="27932"/>
                </a:lnTo>
                <a:lnTo>
                  <a:pt x="1493228" y="31741"/>
                </a:lnTo>
                <a:lnTo>
                  <a:pt x="1501495" y="35867"/>
                </a:lnTo>
                <a:lnTo>
                  <a:pt x="1509125" y="39676"/>
                </a:lnTo>
                <a:lnTo>
                  <a:pt x="1517073" y="44120"/>
                </a:lnTo>
                <a:lnTo>
                  <a:pt x="1524385" y="48881"/>
                </a:lnTo>
                <a:lnTo>
                  <a:pt x="1531698" y="53960"/>
                </a:lnTo>
                <a:lnTo>
                  <a:pt x="1539010" y="58721"/>
                </a:lnTo>
                <a:lnTo>
                  <a:pt x="1546640" y="63800"/>
                </a:lnTo>
                <a:lnTo>
                  <a:pt x="1553635" y="69196"/>
                </a:lnTo>
                <a:lnTo>
                  <a:pt x="1560629" y="74909"/>
                </a:lnTo>
                <a:lnTo>
                  <a:pt x="1567624" y="80305"/>
                </a:lnTo>
                <a:lnTo>
                  <a:pt x="1580976" y="92684"/>
                </a:lnTo>
                <a:lnTo>
                  <a:pt x="1593694" y="105380"/>
                </a:lnTo>
                <a:lnTo>
                  <a:pt x="1606093" y="118712"/>
                </a:lnTo>
                <a:lnTo>
                  <a:pt x="1617856" y="132678"/>
                </a:lnTo>
                <a:lnTo>
                  <a:pt x="1628984" y="147596"/>
                </a:lnTo>
                <a:lnTo>
                  <a:pt x="1639157" y="162832"/>
                </a:lnTo>
                <a:lnTo>
                  <a:pt x="1649331" y="178703"/>
                </a:lnTo>
                <a:lnTo>
                  <a:pt x="1658551" y="195525"/>
                </a:lnTo>
                <a:lnTo>
                  <a:pt x="1666817" y="212348"/>
                </a:lnTo>
                <a:lnTo>
                  <a:pt x="1674765" y="229806"/>
                </a:lnTo>
                <a:lnTo>
                  <a:pt x="1682078" y="247581"/>
                </a:lnTo>
                <a:lnTo>
                  <a:pt x="1688436" y="266308"/>
                </a:lnTo>
                <a:lnTo>
                  <a:pt x="1693841" y="285036"/>
                </a:lnTo>
                <a:lnTo>
                  <a:pt x="1698610" y="304080"/>
                </a:lnTo>
                <a:lnTo>
                  <a:pt x="1700517" y="314237"/>
                </a:lnTo>
                <a:lnTo>
                  <a:pt x="1702743" y="324077"/>
                </a:lnTo>
                <a:lnTo>
                  <a:pt x="1704332" y="333917"/>
                </a:lnTo>
                <a:lnTo>
                  <a:pt x="1705604" y="344074"/>
                </a:lnTo>
                <a:lnTo>
                  <a:pt x="1706876" y="353914"/>
                </a:lnTo>
                <a:lnTo>
                  <a:pt x="1707830" y="364071"/>
                </a:lnTo>
                <a:lnTo>
                  <a:pt x="1708466" y="374546"/>
                </a:lnTo>
                <a:lnTo>
                  <a:pt x="1709419" y="385020"/>
                </a:lnTo>
                <a:lnTo>
                  <a:pt x="1709737" y="395178"/>
                </a:lnTo>
                <a:lnTo>
                  <a:pt x="1709737" y="405652"/>
                </a:lnTo>
                <a:lnTo>
                  <a:pt x="1709737" y="418031"/>
                </a:lnTo>
                <a:lnTo>
                  <a:pt x="1709101" y="431045"/>
                </a:lnTo>
                <a:lnTo>
                  <a:pt x="1708148" y="443742"/>
                </a:lnTo>
                <a:lnTo>
                  <a:pt x="1707194" y="456755"/>
                </a:lnTo>
                <a:lnTo>
                  <a:pt x="1705604" y="470087"/>
                </a:lnTo>
                <a:lnTo>
                  <a:pt x="1703697" y="482783"/>
                </a:lnTo>
                <a:lnTo>
                  <a:pt x="1702107" y="496114"/>
                </a:lnTo>
                <a:lnTo>
                  <a:pt x="1699881" y="509446"/>
                </a:lnTo>
                <a:lnTo>
                  <a:pt x="1696702" y="522777"/>
                </a:lnTo>
                <a:lnTo>
                  <a:pt x="1693841" y="536426"/>
                </a:lnTo>
                <a:lnTo>
                  <a:pt x="1690979" y="549757"/>
                </a:lnTo>
                <a:lnTo>
                  <a:pt x="1687164" y="562771"/>
                </a:lnTo>
                <a:lnTo>
                  <a:pt x="1683667" y="576420"/>
                </a:lnTo>
                <a:lnTo>
                  <a:pt x="1679534" y="589751"/>
                </a:lnTo>
                <a:lnTo>
                  <a:pt x="1675401" y="603082"/>
                </a:lnTo>
                <a:lnTo>
                  <a:pt x="1670632" y="616414"/>
                </a:lnTo>
                <a:lnTo>
                  <a:pt x="1665863" y="629745"/>
                </a:lnTo>
                <a:lnTo>
                  <a:pt x="1661094" y="642441"/>
                </a:lnTo>
                <a:lnTo>
                  <a:pt x="1655372" y="655773"/>
                </a:lnTo>
                <a:lnTo>
                  <a:pt x="1650285" y="668787"/>
                </a:lnTo>
                <a:lnTo>
                  <a:pt x="1644244" y="681166"/>
                </a:lnTo>
                <a:lnTo>
                  <a:pt x="1638521" y="693862"/>
                </a:lnTo>
                <a:lnTo>
                  <a:pt x="1632163" y="706241"/>
                </a:lnTo>
                <a:lnTo>
                  <a:pt x="1625486" y="718938"/>
                </a:lnTo>
                <a:lnTo>
                  <a:pt x="1618810" y="730682"/>
                </a:lnTo>
                <a:lnTo>
                  <a:pt x="1612133" y="742744"/>
                </a:lnTo>
                <a:lnTo>
                  <a:pt x="1605139" y="754170"/>
                </a:lnTo>
                <a:lnTo>
                  <a:pt x="1597827" y="765597"/>
                </a:lnTo>
                <a:lnTo>
                  <a:pt x="1590514" y="777024"/>
                </a:lnTo>
                <a:lnTo>
                  <a:pt x="1582566" y="787816"/>
                </a:lnTo>
                <a:lnTo>
                  <a:pt x="1574936" y="798608"/>
                </a:lnTo>
                <a:lnTo>
                  <a:pt x="1566988" y="808765"/>
                </a:lnTo>
                <a:lnTo>
                  <a:pt x="1566988" y="950966"/>
                </a:lnTo>
                <a:lnTo>
                  <a:pt x="1559357" y="959219"/>
                </a:lnTo>
                <a:lnTo>
                  <a:pt x="1539964" y="980485"/>
                </a:lnTo>
                <a:lnTo>
                  <a:pt x="1511350" y="1011274"/>
                </a:lnTo>
                <a:lnTo>
                  <a:pt x="1495136" y="1028415"/>
                </a:lnTo>
                <a:lnTo>
                  <a:pt x="1477968" y="1046190"/>
                </a:lnTo>
                <a:lnTo>
                  <a:pt x="1459846" y="1063965"/>
                </a:lnTo>
                <a:lnTo>
                  <a:pt x="1441724" y="1081105"/>
                </a:lnTo>
                <a:lnTo>
                  <a:pt x="1423920" y="1096976"/>
                </a:lnTo>
                <a:lnTo>
                  <a:pt x="1407388" y="1111576"/>
                </a:lnTo>
                <a:lnTo>
                  <a:pt x="1399122" y="1118242"/>
                </a:lnTo>
                <a:lnTo>
                  <a:pt x="1391492" y="1123638"/>
                </a:lnTo>
                <a:lnTo>
                  <a:pt x="1384179" y="1128717"/>
                </a:lnTo>
                <a:lnTo>
                  <a:pt x="1377503" y="1133160"/>
                </a:lnTo>
                <a:lnTo>
                  <a:pt x="1371144" y="1136652"/>
                </a:lnTo>
                <a:lnTo>
                  <a:pt x="1365104" y="1139191"/>
                </a:lnTo>
                <a:lnTo>
                  <a:pt x="1360017" y="1140461"/>
                </a:lnTo>
                <a:lnTo>
                  <a:pt x="1357791" y="1141096"/>
                </a:lnTo>
                <a:lnTo>
                  <a:pt x="1355566" y="1141413"/>
                </a:lnTo>
                <a:lnTo>
                  <a:pt x="1353340" y="1141096"/>
                </a:lnTo>
                <a:lnTo>
                  <a:pt x="1351115" y="1140461"/>
                </a:lnTo>
                <a:lnTo>
                  <a:pt x="1346028" y="1139191"/>
                </a:lnTo>
                <a:lnTo>
                  <a:pt x="1340305" y="1136652"/>
                </a:lnTo>
                <a:lnTo>
                  <a:pt x="1333947" y="1133160"/>
                </a:lnTo>
                <a:lnTo>
                  <a:pt x="1327270" y="1128717"/>
                </a:lnTo>
                <a:lnTo>
                  <a:pt x="1319958" y="1123638"/>
                </a:lnTo>
                <a:lnTo>
                  <a:pt x="1312010" y="1118242"/>
                </a:lnTo>
                <a:lnTo>
                  <a:pt x="1304061" y="1111576"/>
                </a:lnTo>
                <a:lnTo>
                  <a:pt x="1287211" y="1096976"/>
                </a:lnTo>
                <a:lnTo>
                  <a:pt x="1269725" y="1081105"/>
                </a:lnTo>
                <a:lnTo>
                  <a:pt x="1251603" y="1063965"/>
                </a:lnTo>
                <a:lnTo>
                  <a:pt x="1233482" y="1046190"/>
                </a:lnTo>
                <a:lnTo>
                  <a:pt x="1215996" y="1028415"/>
                </a:lnTo>
                <a:lnTo>
                  <a:pt x="1199781" y="1011274"/>
                </a:lnTo>
                <a:lnTo>
                  <a:pt x="1171486" y="980485"/>
                </a:lnTo>
                <a:lnTo>
                  <a:pt x="1151774" y="959219"/>
                </a:lnTo>
                <a:lnTo>
                  <a:pt x="1144462" y="950966"/>
                </a:lnTo>
                <a:lnTo>
                  <a:pt x="1144462" y="808765"/>
                </a:lnTo>
                <a:lnTo>
                  <a:pt x="1136196" y="798608"/>
                </a:lnTo>
                <a:lnTo>
                  <a:pt x="1128565" y="787816"/>
                </a:lnTo>
                <a:lnTo>
                  <a:pt x="1120935" y="777024"/>
                </a:lnTo>
                <a:lnTo>
                  <a:pt x="1113305" y="765597"/>
                </a:lnTo>
                <a:lnTo>
                  <a:pt x="1105993" y="754170"/>
                </a:lnTo>
                <a:lnTo>
                  <a:pt x="1098998" y="742744"/>
                </a:lnTo>
                <a:lnTo>
                  <a:pt x="1092322" y="730682"/>
                </a:lnTo>
                <a:lnTo>
                  <a:pt x="1085645" y="718938"/>
                </a:lnTo>
                <a:lnTo>
                  <a:pt x="1078969" y="706241"/>
                </a:lnTo>
                <a:lnTo>
                  <a:pt x="1072928" y="693862"/>
                </a:lnTo>
                <a:lnTo>
                  <a:pt x="1066887" y="681166"/>
                </a:lnTo>
                <a:lnTo>
                  <a:pt x="1061165" y="668787"/>
                </a:lnTo>
                <a:lnTo>
                  <a:pt x="1055442" y="655773"/>
                </a:lnTo>
                <a:lnTo>
                  <a:pt x="1050355" y="642441"/>
                </a:lnTo>
                <a:lnTo>
                  <a:pt x="1045268" y="629745"/>
                </a:lnTo>
                <a:lnTo>
                  <a:pt x="1040499" y="616414"/>
                </a:lnTo>
                <a:lnTo>
                  <a:pt x="1036048" y="603082"/>
                </a:lnTo>
                <a:lnTo>
                  <a:pt x="1031915" y="589751"/>
                </a:lnTo>
                <a:lnTo>
                  <a:pt x="1027782" y="576420"/>
                </a:lnTo>
                <a:lnTo>
                  <a:pt x="1023967" y="562771"/>
                </a:lnTo>
                <a:lnTo>
                  <a:pt x="1020470" y="549757"/>
                </a:lnTo>
                <a:lnTo>
                  <a:pt x="1016973" y="536426"/>
                </a:lnTo>
                <a:lnTo>
                  <a:pt x="1014429" y="522777"/>
                </a:lnTo>
                <a:lnTo>
                  <a:pt x="1011568" y="509446"/>
                </a:lnTo>
                <a:lnTo>
                  <a:pt x="1009343" y="496114"/>
                </a:lnTo>
                <a:lnTo>
                  <a:pt x="1007435" y="482783"/>
                </a:lnTo>
                <a:lnTo>
                  <a:pt x="1005527" y="470087"/>
                </a:lnTo>
                <a:lnTo>
                  <a:pt x="1004256" y="456755"/>
                </a:lnTo>
                <a:lnTo>
                  <a:pt x="1002984" y="443742"/>
                </a:lnTo>
                <a:lnTo>
                  <a:pt x="1002348" y="431045"/>
                </a:lnTo>
                <a:lnTo>
                  <a:pt x="1001712" y="418031"/>
                </a:lnTo>
                <a:lnTo>
                  <a:pt x="1001712" y="405652"/>
                </a:lnTo>
                <a:lnTo>
                  <a:pt x="1001712" y="395178"/>
                </a:lnTo>
                <a:lnTo>
                  <a:pt x="1002030" y="385020"/>
                </a:lnTo>
                <a:lnTo>
                  <a:pt x="1002666" y="374546"/>
                </a:lnTo>
                <a:lnTo>
                  <a:pt x="1003302" y="364071"/>
                </a:lnTo>
                <a:lnTo>
                  <a:pt x="1004574" y="353914"/>
                </a:lnTo>
                <a:lnTo>
                  <a:pt x="1005527" y="344074"/>
                </a:lnTo>
                <a:lnTo>
                  <a:pt x="1007117" y="333917"/>
                </a:lnTo>
                <a:lnTo>
                  <a:pt x="1008707" y="324077"/>
                </a:lnTo>
                <a:lnTo>
                  <a:pt x="1010296" y="314237"/>
                </a:lnTo>
                <a:lnTo>
                  <a:pt x="1012522" y="304080"/>
                </a:lnTo>
                <a:lnTo>
                  <a:pt x="1017609" y="285036"/>
                </a:lnTo>
                <a:lnTo>
                  <a:pt x="1023013" y="266308"/>
                </a:lnTo>
                <a:lnTo>
                  <a:pt x="1029372" y="247581"/>
                </a:lnTo>
                <a:lnTo>
                  <a:pt x="1036366" y="229806"/>
                </a:lnTo>
                <a:lnTo>
                  <a:pt x="1044315" y="212348"/>
                </a:lnTo>
                <a:lnTo>
                  <a:pt x="1052899" y="195525"/>
                </a:lnTo>
                <a:lnTo>
                  <a:pt x="1062119" y="178703"/>
                </a:lnTo>
                <a:lnTo>
                  <a:pt x="1071656" y="162832"/>
                </a:lnTo>
                <a:lnTo>
                  <a:pt x="1082466" y="147596"/>
                </a:lnTo>
                <a:lnTo>
                  <a:pt x="1093593" y="132678"/>
                </a:lnTo>
                <a:lnTo>
                  <a:pt x="1105357" y="118712"/>
                </a:lnTo>
                <a:lnTo>
                  <a:pt x="1117438" y="105380"/>
                </a:lnTo>
                <a:lnTo>
                  <a:pt x="1130473" y="92684"/>
                </a:lnTo>
                <a:lnTo>
                  <a:pt x="1143826" y="80305"/>
                </a:lnTo>
                <a:lnTo>
                  <a:pt x="1150820" y="74909"/>
                </a:lnTo>
                <a:lnTo>
                  <a:pt x="1157815" y="69196"/>
                </a:lnTo>
                <a:lnTo>
                  <a:pt x="1164809" y="63800"/>
                </a:lnTo>
                <a:lnTo>
                  <a:pt x="1172121" y="58721"/>
                </a:lnTo>
                <a:lnTo>
                  <a:pt x="1179434" y="53960"/>
                </a:lnTo>
                <a:lnTo>
                  <a:pt x="1187064" y="48881"/>
                </a:lnTo>
                <a:lnTo>
                  <a:pt x="1194376" y="44120"/>
                </a:lnTo>
                <a:lnTo>
                  <a:pt x="1202007" y="39676"/>
                </a:lnTo>
                <a:lnTo>
                  <a:pt x="1209955" y="35867"/>
                </a:lnTo>
                <a:lnTo>
                  <a:pt x="1217903" y="31741"/>
                </a:lnTo>
                <a:lnTo>
                  <a:pt x="1225851" y="27932"/>
                </a:lnTo>
                <a:lnTo>
                  <a:pt x="1233799" y="24758"/>
                </a:lnTo>
                <a:lnTo>
                  <a:pt x="1242066" y="21266"/>
                </a:lnTo>
                <a:lnTo>
                  <a:pt x="1250332" y="18092"/>
                </a:lnTo>
                <a:lnTo>
                  <a:pt x="1258916" y="15236"/>
                </a:lnTo>
                <a:lnTo>
                  <a:pt x="1267182" y="12379"/>
                </a:lnTo>
                <a:lnTo>
                  <a:pt x="1275766" y="10474"/>
                </a:lnTo>
                <a:lnTo>
                  <a:pt x="1284350" y="8252"/>
                </a:lnTo>
                <a:lnTo>
                  <a:pt x="1292934" y="6348"/>
                </a:lnTo>
                <a:lnTo>
                  <a:pt x="1301836" y="4444"/>
                </a:lnTo>
                <a:lnTo>
                  <a:pt x="1310738" y="3174"/>
                </a:lnTo>
                <a:lnTo>
                  <a:pt x="1319322" y="1904"/>
                </a:lnTo>
                <a:lnTo>
                  <a:pt x="1328224" y="952"/>
                </a:lnTo>
                <a:lnTo>
                  <a:pt x="1337444" y="317"/>
                </a:lnTo>
                <a:lnTo>
                  <a:pt x="1346346" y="0"/>
                </a:lnTo>
                <a:close/>
              </a:path>
            </a:pathLst>
          </a:custGeom>
          <a:solidFill>
            <a:schemeClr val="tx1"/>
          </a:solidFill>
          <a:ln>
            <a:noFill/>
          </a:ln>
        </p:spPr>
        <p:txBody>
          <a:bodyPr anchor="ctr">
            <a:scene3d>
              <a:camera prst="orthographicFront"/>
              <a:lightRig rig="threePt" dir="t"/>
            </a:scene3d>
            <a:sp3d>
              <a:contourClr>
                <a:srgbClr val="FFFFFF"/>
              </a:contourClr>
            </a:sp3d>
          </a:bodyPr>
          <a:lstStyle/>
          <a:p>
            <a:pPr algn="ctr">
              <a:defRPr/>
            </a:pPr>
            <a:endParaRPr lang="zh-CN" altLang="en-US">
              <a:solidFill>
                <a:srgbClr val="FFFFFF"/>
              </a:solidFill>
              <a:ea typeface="宋体" pitchFamily="2" charset="-122"/>
            </a:endParaRPr>
          </a:p>
        </p:txBody>
      </p:sp>
      <p:pic>
        <p:nvPicPr>
          <p:cNvPr id="48" name="图片 47" descr="用户1"/>
          <p:cNvPicPr>
            <a:picLocks noChangeAspect="1"/>
          </p:cNvPicPr>
          <p:nvPr/>
        </p:nvPicPr>
        <p:blipFill>
          <a:blip r:embed="rId3"/>
          <a:stretch>
            <a:fillRect/>
          </a:stretch>
        </p:blipFill>
        <p:spPr>
          <a:xfrm>
            <a:off x="4206240" y="2614295"/>
            <a:ext cx="311150" cy="398780"/>
          </a:xfrm>
          <a:prstGeom prst="rect">
            <a:avLst/>
          </a:prstGeom>
        </p:spPr>
      </p:pic>
      <p:pic>
        <p:nvPicPr>
          <p:cNvPr id="49" name="图片 48" descr="用户2"/>
          <p:cNvPicPr>
            <a:picLocks noChangeAspect="1"/>
          </p:cNvPicPr>
          <p:nvPr/>
        </p:nvPicPr>
        <p:blipFill>
          <a:blip r:embed="rId4"/>
          <a:stretch>
            <a:fillRect/>
          </a:stretch>
        </p:blipFill>
        <p:spPr>
          <a:xfrm>
            <a:off x="4206240" y="3436620"/>
            <a:ext cx="302895" cy="398780"/>
          </a:xfrm>
          <a:prstGeom prst="rect">
            <a:avLst/>
          </a:prstGeom>
        </p:spPr>
      </p:pic>
      <p:pic>
        <p:nvPicPr>
          <p:cNvPr id="52" name="图片 51" descr="用户3"/>
          <p:cNvPicPr>
            <a:picLocks noChangeAspect="1"/>
          </p:cNvPicPr>
          <p:nvPr/>
        </p:nvPicPr>
        <p:blipFill>
          <a:blip r:embed="rId5"/>
          <a:stretch>
            <a:fillRect/>
          </a:stretch>
        </p:blipFill>
        <p:spPr>
          <a:xfrm>
            <a:off x="4206240" y="4261485"/>
            <a:ext cx="311785" cy="398145"/>
          </a:xfrm>
          <a:prstGeom prst="rect">
            <a:avLst/>
          </a:prstGeom>
        </p:spPr>
      </p:pic>
      <p:pic>
        <p:nvPicPr>
          <p:cNvPr id="53" name="图片 52" descr="用户4"/>
          <p:cNvPicPr>
            <a:picLocks noChangeAspect="1"/>
          </p:cNvPicPr>
          <p:nvPr/>
        </p:nvPicPr>
        <p:blipFill>
          <a:blip r:embed="rId6"/>
          <a:stretch>
            <a:fillRect/>
          </a:stretch>
        </p:blipFill>
        <p:spPr>
          <a:xfrm>
            <a:off x="4206875" y="5116195"/>
            <a:ext cx="311150" cy="398780"/>
          </a:xfrm>
          <a:prstGeom prst="rect">
            <a:avLst/>
          </a:prstGeom>
        </p:spPr>
      </p:pic>
      <p:pic>
        <p:nvPicPr>
          <p:cNvPr id="54" name="图片 53" descr="管理员"/>
          <p:cNvPicPr>
            <a:picLocks noChangeAspect="1"/>
          </p:cNvPicPr>
          <p:nvPr/>
        </p:nvPicPr>
        <p:blipFill>
          <a:blip r:embed="rId7"/>
          <a:stretch>
            <a:fillRect/>
          </a:stretch>
        </p:blipFill>
        <p:spPr>
          <a:xfrm>
            <a:off x="8402955" y="1426210"/>
            <a:ext cx="684530" cy="875030"/>
          </a:xfrm>
          <a:prstGeom prst="rect">
            <a:avLst/>
          </a:prstGeom>
        </p:spPr>
      </p:pic>
      <p:pic>
        <p:nvPicPr>
          <p:cNvPr id="55" name="图片 54" descr="用户1"/>
          <p:cNvPicPr>
            <a:picLocks noChangeAspect="1"/>
          </p:cNvPicPr>
          <p:nvPr/>
        </p:nvPicPr>
        <p:blipFill>
          <a:blip r:embed="rId3"/>
          <a:stretch>
            <a:fillRect/>
          </a:stretch>
        </p:blipFill>
        <p:spPr>
          <a:xfrm>
            <a:off x="8193405" y="2614295"/>
            <a:ext cx="311150" cy="398780"/>
          </a:xfrm>
          <a:prstGeom prst="rect">
            <a:avLst/>
          </a:prstGeom>
        </p:spPr>
      </p:pic>
      <p:pic>
        <p:nvPicPr>
          <p:cNvPr id="56" name="图片 55" descr="用户2"/>
          <p:cNvPicPr>
            <a:picLocks noChangeAspect="1"/>
          </p:cNvPicPr>
          <p:nvPr/>
        </p:nvPicPr>
        <p:blipFill>
          <a:blip r:embed="rId4"/>
          <a:stretch>
            <a:fillRect/>
          </a:stretch>
        </p:blipFill>
        <p:spPr>
          <a:xfrm>
            <a:off x="8193405" y="3436620"/>
            <a:ext cx="302895" cy="398780"/>
          </a:xfrm>
          <a:prstGeom prst="rect">
            <a:avLst/>
          </a:prstGeom>
        </p:spPr>
      </p:pic>
      <p:pic>
        <p:nvPicPr>
          <p:cNvPr id="57" name="图片 56" descr="用户3"/>
          <p:cNvPicPr>
            <a:picLocks noChangeAspect="1"/>
          </p:cNvPicPr>
          <p:nvPr/>
        </p:nvPicPr>
        <p:blipFill>
          <a:blip r:embed="rId5"/>
          <a:stretch>
            <a:fillRect/>
          </a:stretch>
        </p:blipFill>
        <p:spPr>
          <a:xfrm>
            <a:off x="8193405" y="4261485"/>
            <a:ext cx="311785" cy="398145"/>
          </a:xfrm>
          <a:prstGeom prst="rect">
            <a:avLst/>
          </a:prstGeom>
        </p:spPr>
      </p:pic>
      <p:pic>
        <p:nvPicPr>
          <p:cNvPr id="58" name="图片 57" descr="用户4"/>
          <p:cNvPicPr>
            <a:picLocks noChangeAspect="1"/>
          </p:cNvPicPr>
          <p:nvPr/>
        </p:nvPicPr>
        <p:blipFill>
          <a:blip r:embed="rId6"/>
          <a:stretch>
            <a:fillRect/>
          </a:stretch>
        </p:blipFill>
        <p:spPr>
          <a:xfrm>
            <a:off x="8194040" y="5116195"/>
            <a:ext cx="311150" cy="398780"/>
          </a:xfrm>
          <a:prstGeom prst="rect">
            <a:avLst/>
          </a:prstGeom>
        </p:spPr>
      </p:pic>
      <p:pic>
        <p:nvPicPr>
          <p:cNvPr id="61" name="图片 60" descr="打叉+盾"/>
          <p:cNvPicPr>
            <a:picLocks noChangeAspect="1"/>
          </p:cNvPicPr>
          <p:nvPr/>
        </p:nvPicPr>
        <p:blipFill>
          <a:blip r:embed="rId8"/>
          <a:stretch>
            <a:fillRect/>
          </a:stretch>
        </p:blipFill>
        <p:spPr>
          <a:xfrm>
            <a:off x="10755630" y="2574290"/>
            <a:ext cx="486410" cy="479425"/>
          </a:xfrm>
          <a:prstGeom prst="rect">
            <a:avLst/>
          </a:prstGeom>
        </p:spPr>
      </p:pic>
      <p:pic>
        <p:nvPicPr>
          <p:cNvPr id="62" name="图片 61" descr="打叉+盾"/>
          <p:cNvPicPr>
            <a:picLocks noChangeAspect="1"/>
          </p:cNvPicPr>
          <p:nvPr/>
        </p:nvPicPr>
        <p:blipFill>
          <a:blip r:embed="rId8"/>
          <a:stretch>
            <a:fillRect/>
          </a:stretch>
        </p:blipFill>
        <p:spPr>
          <a:xfrm>
            <a:off x="10755630" y="3355975"/>
            <a:ext cx="486410" cy="479425"/>
          </a:xfrm>
          <a:prstGeom prst="rect">
            <a:avLst/>
          </a:prstGeom>
        </p:spPr>
      </p:pic>
      <p:pic>
        <p:nvPicPr>
          <p:cNvPr id="63" name="图片 62" descr="打叉+盾"/>
          <p:cNvPicPr>
            <a:picLocks noChangeAspect="1"/>
          </p:cNvPicPr>
          <p:nvPr/>
        </p:nvPicPr>
        <p:blipFill>
          <a:blip r:embed="rId8"/>
          <a:stretch>
            <a:fillRect/>
          </a:stretch>
        </p:blipFill>
        <p:spPr>
          <a:xfrm>
            <a:off x="10755630" y="4221480"/>
            <a:ext cx="486410" cy="479425"/>
          </a:xfrm>
          <a:prstGeom prst="rect">
            <a:avLst/>
          </a:prstGeom>
        </p:spPr>
      </p:pic>
      <p:pic>
        <p:nvPicPr>
          <p:cNvPr id="64" name="图片 63" descr="服务器"/>
          <p:cNvPicPr>
            <a:picLocks noChangeAspect="1"/>
          </p:cNvPicPr>
          <p:nvPr/>
        </p:nvPicPr>
        <p:blipFill>
          <a:blip r:embed="rId9"/>
          <a:stretch>
            <a:fillRect/>
          </a:stretch>
        </p:blipFill>
        <p:spPr>
          <a:xfrm>
            <a:off x="4860925" y="1439545"/>
            <a:ext cx="636270" cy="629285"/>
          </a:xfrm>
          <a:prstGeom prst="rect">
            <a:avLst/>
          </a:prstGeom>
        </p:spPr>
      </p:pic>
      <p:pic>
        <p:nvPicPr>
          <p:cNvPr id="65" name="图片 64" descr="文件"/>
          <p:cNvPicPr>
            <a:picLocks noChangeAspect="1"/>
          </p:cNvPicPr>
          <p:nvPr/>
        </p:nvPicPr>
        <p:blipFill>
          <a:blip r:embed="rId10"/>
          <a:stretch>
            <a:fillRect/>
          </a:stretch>
        </p:blipFill>
        <p:spPr>
          <a:xfrm>
            <a:off x="6917690" y="1613535"/>
            <a:ext cx="459740" cy="551815"/>
          </a:xfrm>
          <a:prstGeom prst="rect">
            <a:avLst/>
          </a:prstGeom>
        </p:spPr>
      </p:pic>
      <p:pic>
        <p:nvPicPr>
          <p:cNvPr id="66" name="图片 65" descr="文件"/>
          <p:cNvPicPr>
            <a:picLocks noChangeAspect="1"/>
          </p:cNvPicPr>
          <p:nvPr/>
        </p:nvPicPr>
        <p:blipFill>
          <a:blip r:embed="rId10"/>
          <a:stretch>
            <a:fillRect/>
          </a:stretch>
        </p:blipFill>
        <p:spPr>
          <a:xfrm>
            <a:off x="4070985" y="1613535"/>
            <a:ext cx="459740" cy="551815"/>
          </a:xfrm>
          <a:prstGeom prst="rect">
            <a:avLst/>
          </a:prstGeom>
        </p:spPr>
      </p:pic>
      <p:sp>
        <p:nvSpPr>
          <p:cNvPr id="67" name="文本框 66"/>
          <p:cNvSpPr txBox="1"/>
          <p:nvPr/>
        </p:nvSpPr>
        <p:spPr>
          <a:xfrm>
            <a:off x="6943090" y="1731010"/>
            <a:ext cx="513080" cy="275590"/>
          </a:xfrm>
          <a:prstGeom prst="rect">
            <a:avLst/>
          </a:prstGeom>
          <a:noFill/>
        </p:spPr>
        <p:txBody>
          <a:bodyPr wrap="square" rtlCol="0">
            <a:spAutoFit/>
          </a:bodyPr>
          <a:lstStyle/>
          <a:p>
            <a:r>
              <a:rPr lang="zh-CN" altLang="en-US" sz="1200" b="1">
                <a:solidFill>
                  <a:srgbClr val="FF0000"/>
                </a:solidFill>
              </a:rPr>
              <a:t>权限</a:t>
            </a:r>
            <a:endParaRPr lang="zh-CN" altLang="en-US" sz="1200" b="1">
              <a:solidFill>
                <a:srgbClr val="FF0000"/>
              </a:solidFill>
            </a:endParaRPr>
          </a:p>
        </p:txBody>
      </p:sp>
      <p:sp>
        <p:nvSpPr>
          <p:cNvPr id="68" name="文本框 67"/>
          <p:cNvSpPr txBox="1"/>
          <p:nvPr/>
        </p:nvSpPr>
        <p:spPr>
          <a:xfrm>
            <a:off x="4086860" y="1736090"/>
            <a:ext cx="513080" cy="275590"/>
          </a:xfrm>
          <a:prstGeom prst="rect">
            <a:avLst/>
          </a:prstGeom>
          <a:noFill/>
        </p:spPr>
        <p:txBody>
          <a:bodyPr wrap="square" rtlCol="0">
            <a:spAutoFit/>
          </a:bodyPr>
          <a:lstStyle/>
          <a:p>
            <a:r>
              <a:rPr lang="zh-CN" altLang="en-US" sz="1200" b="1">
                <a:solidFill>
                  <a:srgbClr val="FF0000"/>
                </a:solidFill>
              </a:rPr>
              <a:t>权限</a:t>
            </a:r>
            <a:endParaRPr lang="zh-CN" altLang="en-US" sz="1200" b="1">
              <a:solidFill>
                <a:srgbClr val="FF0000"/>
              </a:solidFill>
            </a:endParaRPr>
          </a:p>
        </p:txBody>
      </p:sp>
      <p:cxnSp>
        <p:nvCxnSpPr>
          <p:cNvPr id="69" name="直接箭头连接符 68"/>
          <p:cNvCxnSpPr>
            <a:stCxn id="54" idx="1"/>
            <a:endCxn id="67" idx="3"/>
          </p:cNvCxnSpPr>
          <p:nvPr/>
        </p:nvCxnSpPr>
        <p:spPr>
          <a:xfrm flipH="1">
            <a:off x="7461885" y="1863725"/>
            <a:ext cx="946785" cy="5080"/>
          </a:xfrm>
          <a:prstGeom prst="straightConnector1">
            <a:avLst/>
          </a:prstGeom>
          <a:ln w="12700">
            <a:solidFill>
              <a:schemeClr val="bg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70" name="直接箭头连接符 69"/>
          <p:cNvCxnSpPr/>
          <p:nvPr/>
        </p:nvCxnSpPr>
        <p:spPr>
          <a:xfrm>
            <a:off x="2995295" y="2275205"/>
            <a:ext cx="5715" cy="1061085"/>
          </a:xfrm>
          <a:prstGeom prst="straightConnector1">
            <a:avLst/>
          </a:prstGeom>
          <a:ln w="12700">
            <a:solidFill>
              <a:schemeClr val="bg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71" name="直接箭头连接符 70"/>
          <p:cNvCxnSpPr>
            <a:stCxn id="82" idx="3"/>
            <a:endCxn id="16" idx="1"/>
          </p:cNvCxnSpPr>
          <p:nvPr/>
        </p:nvCxnSpPr>
        <p:spPr>
          <a:xfrm flipV="1">
            <a:off x="3347720" y="2813685"/>
            <a:ext cx="746760" cy="1205865"/>
          </a:xfrm>
          <a:prstGeom prst="straightConnector1">
            <a:avLst/>
          </a:prstGeom>
          <a:ln w="12700">
            <a:solidFill>
              <a:schemeClr val="bg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72" name="直接箭头连接符 71"/>
          <p:cNvCxnSpPr>
            <a:stCxn id="82" idx="3"/>
            <a:endCxn id="15" idx="1"/>
          </p:cNvCxnSpPr>
          <p:nvPr/>
        </p:nvCxnSpPr>
        <p:spPr>
          <a:xfrm flipV="1">
            <a:off x="3347720" y="3636010"/>
            <a:ext cx="746760" cy="383540"/>
          </a:xfrm>
          <a:prstGeom prst="straightConnector1">
            <a:avLst/>
          </a:prstGeom>
          <a:ln w="12700">
            <a:solidFill>
              <a:schemeClr val="bg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73" name="直接箭头连接符 72"/>
          <p:cNvCxnSpPr>
            <a:stCxn id="82" idx="3"/>
            <a:endCxn id="17" idx="1"/>
          </p:cNvCxnSpPr>
          <p:nvPr/>
        </p:nvCxnSpPr>
        <p:spPr>
          <a:xfrm>
            <a:off x="3347720" y="4019550"/>
            <a:ext cx="746760" cy="441960"/>
          </a:xfrm>
          <a:prstGeom prst="straightConnector1">
            <a:avLst/>
          </a:prstGeom>
          <a:ln w="12700">
            <a:solidFill>
              <a:schemeClr val="bg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75" name="直接箭头连接符 74"/>
          <p:cNvCxnSpPr>
            <a:stCxn id="82" idx="3"/>
            <a:endCxn id="18" idx="1"/>
          </p:cNvCxnSpPr>
          <p:nvPr/>
        </p:nvCxnSpPr>
        <p:spPr>
          <a:xfrm>
            <a:off x="3347720" y="4019550"/>
            <a:ext cx="746760" cy="1278255"/>
          </a:xfrm>
          <a:prstGeom prst="straightConnector1">
            <a:avLst/>
          </a:prstGeom>
          <a:ln w="12700">
            <a:solidFill>
              <a:schemeClr val="bg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76" name="直接箭头连接符 75"/>
          <p:cNvCxnSpPr/>
          <p:nvPr/>
        </p:nvCxnSpPr>
        <p:spPr>
          <a:xfrm flipV="1">
            <a:off x="7660005" y="4017010"/>
            <a:ext cx="428625" cy="3175"/>
          </a:xfrm>
          <a:prstGeom prst="straightConnector1">
            <a:avLst/>
          </a:prstGeom>
          <a:ln w="12700">
            <a:solidFill>
              <a:schemeClr val="bg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77" name="直接箭头连接符 76"/>
          <p:cNvCxnSpPr>
            <a:endCxn id="24" idx="1"/>
          </p:cNvCxnSpPr>
          <p:nvPr/>
        </p:nvCxnSpPr>
        <p:spPr>
          <a:xfrm>
            <a:off x="9940925" y="2807335"/>
            <a:ext cx="556895" cy="5715"/>
          </a:xfrm>
          <a:prstGeom prst="straightConnector1">
            <a:avLst/>
          </a:prstGeom>
          <a:ln w="12700">
            <a:solidFill>
              <a:schemeClr val="bg1"/>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82" name="矩形 81"/>
          <p:cNvSpPr/>
          <p:nvPr/>
        </p:nvSpPr>
        <p:spPr>
          <a:xfrm>
            <a:off x="2600325" y="3515360"/>
            <a:ext cx="747395" cy="1008380"/>
          </a:xfrm>
          <a:prstGeom prst="rect">
            <a:avLst/>
          </a:prstGeom>
          <a:noFill/>
          <a:ln>
            <a:solidFill>
              <a:schemeClr val="bg1"/>
            </a:solidFill>
            <a:prstDash val="dash"/>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78" name="直接箭头连接符 77"/>
          <p:cNvCxnSpPr/>
          <p:nvPr/>
        </p:nvCxnSpPr>
        <p:spPr>
          <a:xfrm flipV="1">
            <a:off x="9933940" y="3636010"/>
            <a:ext cx="574040" cy="635"/>
          </a:xfrm>
          <a:prstGeom prst="straightConnector1">
            <a:avLst/>
          </a:prstGeom>
          <a:ln w="12700">
            <a:solidFill>
              <a:schemeClr val="bg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79" name="直接箭头连接符 78"/>
          <p:cNvCxnSpPr/>
          <p:nvPr/>
        </p:nvCxnSpPr>
        <p:spPr>
          <a:xfrm flipV="1">
            <a:off x="9933940" y="4461510"/>
            <a:ext cx="574040" cy="635"/>
          </a:xfrm>
          <a:prstGeom prst="straightConnector1">
            <a:avLst/>
          </a:prstGeom>
          <a:ln w="12700">
            <a:solidFill>
              <a:schemeClr val="bg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80" name="直接箭头连接符 79"/>
          <p:cNvCxnSpPr/>
          <p:nvPr/>
        </p:nvCxnSpPr>
        <p:spPr>
          <a:xfrm flipV="1">
            <a:off x="9933940" y="5315585"/>
            <a:ext cx="574040" cy="635"/>
          </a:xfrm>
          <a:prstGeom prst="straightConnector1">
            <a:avLst/>
          </a:prstGeom>
          <a:ln w="12700">
            <a:solidFill>
              <a:schemeClr val="bg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81" name="肘形连接符 80"/>
          <p:cNvCxnSpPr>
            <a:endCxn id="28" idx="1"/>
          </p:cNvCxnSpPr>
          <p:nvPr/>
        </p:nvCxnSpPr>
        <p:spPr>
          <a:xfrm rot="16200000">
            <a:off x="4236720" y="1993265"/>
            <a:ext cx="601980" cy="393700"/>
          </a:xfrm>
          <a:prstGeom prst="bentConnector2">
            <a:avLst/>
          </a:prstGeom>
          <a:ln w="12700">
            <a:solidFill>
              <a:schemeClr val="bg1"/>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83" name="文本框 82"/>
          <p:cNvSpPr txBox="1"/>
          <p:nvPr/>
        </p:nvSpPr>
        <p:spPr>
          <a:xfrm>
            <a:off x="2473960" y="1901190"/>
            <a:ext cx="1245870" cy="306705"/>
          </a:xfrm>
          <a:prstGeom prst="rect">
            <a:avLst/>
          </a:prstGeom>
          <a:noFill/>
        </p:spPr>
        <p:txBody>
          <a:bodyPr wrap="square" rtlCol="0">
            <a:spAutoFit/>
          </a:bodyPr>
          <a:lstStyle/>
          <a:p>
            <a:r>
              <a:rPr lang="zh-CN" altLang="en-US" sz="1400">
                <a:solidFill>
                  <a:schemeClr val="bg1"/>
                </a:solidFill>
              </a:rPr>
              <a:t>文档创建者</a:t>
            </a:r>
            <a:endParaRPr lang="zh-CN" altLang="en-US" sz="1400">
              <a:solidFill>
                <a:schemeClr val="bg1"/>
              </a:solidFill>
            </a:endParaRPr>
          </a:p>
        </p:txBody>
      </p:sp>
      <p:sp>
        <p:nvSpPr>
          <p:cNvPr id="84" name="文本框 83"/>
          <p:cNvSpPr txBox="1"/>
          <p:nvPr/>
        </p:nvSpPr>
        <p:spPr>
          <a:xfrm>
            <a:off x="4850130" y="2028825"/>
            <a:ext cx="901700" cy="306705"/>
          </a:xfrm>
          <a:prstGeom prst="rect">
            <a:avLst/>
          </a:prstGeom>
          <a:noFill/>
        </p:spPr>
        <p:txBody>
          <a:bodyPr wrap="square" rtlCol="0">
            <a:spAutoFit/>
          </a:bodyPr>
          <a:lstStyle/>
          <a:p>
            <a:r>
              <a:rPr lang="zh-CN" altLang="en-US" sz="1400">
                <a:solidFill>
                  <a:schemeClr val="bg1"/>
                </a:solidFill>
              </a:rPr>
              <a:t>服务器</a:t>
            </a:r>
            <a:endParaRPr lang="zh-CN" altLang="en-US" sz="1400">
              <a:solidFill>
                <a:schemeClr val="bg1"/>
              </a:solidFill>
            </a:endParaRPr>
          </a:p>
        </p:txBody>
      </p:sp>
      <p:sp>
        <p:nvSpPr>
          <p:cNvPr id="85" name="文本框 84"/>
          <p:cNvSpPr txBox="1"/>
          <p:nvPr/>
        </p:nvSpPr>
        <p:spPr>
          <a:xfrm>
            <a:off x="5373370" y="1609090"/>
            <a:ext cx="737235" cy="460375"/>
          </a:xfrm>
          <a:prstGeom prst="rect">
            <a:avLst/>
          </a:prstGeom>
          <a:noFill/>
        </p:spPr>
        <p:txBody>
          <a:bodyPr wrap="square" rtlCol="0">
            <a:spAutoFit/>
          </a:bodyPr>
          <a:lstStyle/>
          <a:p>
            <a:pPr algn="ctr"/>
            <a:r>
              <a:rPr lang="zh-CN" altLang="en-US" sz="1200">
                <a:solidFill>
                  <a:schemeClr val="tx1"/>
                </a:solidFill>
              </a:rPr>
              <a:t>权限集中管理</a:t>
            </a:r>
            <a:endParaRPr lang="zh-CN" altLang="en-US" sz="1200">
              <a:solidFill>
                <a:schemeClr val="tx1"/>
              </a:solidFill>
            </a:endParaRPr>
          </a:p>
        </p:txBody>
      </p:sp>
      <p:sp>
        <p:nvSpPr>
          <p:cNvPr id="86" name="文本框 85"/>
          <p:cNvSpPr txBox="1"/>
          <p:nvPr/>
        </p:nvSpPr>
        <p:spPr>
          <a:xfrm>
            <a:off x="4445635" y="5687060"/>
            <a:ext cx="1360805" cy="383540"/>
          </a:xfrm>
          <a:prstGeom prst="rect">
            <a:avLst/>
          </a:prstGeom>
          <a:noFill/>
        </p:spPr>
        <p:txBody>
          <a:bodyPr wrap="square" rtlCol="0">
            <a:spAutoFit/>
          </a:bodyPr>
          <a:lstStyle/>
          <a:p>
            <a:pPr algn="ctr"/>
            <a:r>
              <a:rPr lang="zh-CN" altLang="en-US" b="1"/>
              <a:t>权限信息</a:t>
            </a:r>
            <a:endParaRPr lang="zh-CN" altLang="en-US" b="1"/>
          </a:p>
        </p:txBody>
      </p:sp>
      <p:sp>
        <p:nvSpPr>
          <p:cNvPr id="87" name="文本框 86"/>
          <p:cNvSpPr txBox="1"/>
          <p:nvPr/>
        </p:nvSpPr>
        <p:spPr>
          <a:xfrm>
            <a:off x="6511290" y="5687060"/>
            <a:ext cx="1360805" cy="383540"/>
          </a:xfrm>
          <a:prstGeom prst="rect">
            <a:avLst/>
          </a:prstGeom>
          <a:noFill/>
        </p:spPr>
        <p:txBody>
          <a:bodyPr wrap="square" rtlCol="0">
            <a:spAutoFit/>
          </a:bodyPr>
          <a:lstStyle/>
          <a:p>
            <a:pPr algn="ctr"/>
            <a:r>
              <a:rPr lang="zh-CN" altLang="en-US" b="1"/>
              <a:t>授权文档</a:t>
            </a:r>
            <a:endParaRPr lang="zh-CN" altLang="en-US" b="1"/>
          </a:p>
        </p:txBody>
      </p:sp>
      <p:sp>
        <p:nvSpPr>
          <p:cNvPr id="88" name="文本框 87"/>
          <p:cNvSpPr txBox="1"/>
          <p:nvPr/>
        </p:nvSpPr>
        <p:spPr>
          <a:xfrm>
            <a:off x="8253095" y="5687060"/>
            <a:ext cx="1496695" cy="383540"/>
          </a:xfrm>
          <a:prstGeom prst="rect">
            <a:avLst/>
          </a:prstGeom>
          <a:noFill/>
        </p:spPr>
        <p:txBody>
          <a:bodyPr wrap="square" rtlCol="0">
            <a:spAutoFit/>
          </a:bodyPr>
          <a:lstStyle/>
          <a:p>
            <a:pPr algn="ctr"/>
            <a:r>
              <a:rPr lang="zh-CN" altLang="en-US" b="1"/>
              <a:t>已授权用户</a:t>
            </a:r>
            <a:endParaRPr lang="zh-CN" altLang="en-US" b="1"/>
          </a:p>
        </p:txBody>
      </p:sp>
      <p:sp>
        <p:nvSpPr>
          <p:cNvPr id="90" name="文本框 89"/>
          <p:cNvSpPr txBox="1"/>
          <p:nvPr/>
        </p:nvSpPr>
        <p:spPr>
          <a:xfrm>
            <a:off x="10247630" y="5687060"/>
            <a:ext cx="1496695" cy="383540"/>
          </a:xfrm>
          <a:prstGeom prst="rect">
            <a:avLst/>
          </a:prstGeom>
          <a:noFill/>
        </p:spPr>
        <p:txBody>
          <a:bodyPr wrap="square" rtlCol="0">
            <a:spAutoFit/>
          </a:bodyPr>
          <a:lstStyle/>
          <a:p>
            <a:pPr algn="ctr"/>
            <a:r>
              <a:rPr lang="zh-CN" altLang="en-US" b="1"/>
              <a:t>其他用户</a:t>
            </a:r>
            <a:endParaRPr lang="zh-CN" altLang="en-US" b="1"/>
          </a:p>
        </p:txBody>
      </p:sp>
      <p:sp>
        <p:nvSpPr>
          <p:cNvPr id="91" name="文本框 90"/>
          <p:cNvSpPr txBox="1"/>
          <p:nvPr/>
        </p:nvSpPr>
        <p:spPr>
          <a:xfrm>
            <a:off x="4610100" y="2578735"/>
            <a:ext cx="1623695" cy="460375"/>
          </a:xfrm>
          <a:prstGeom prst="rect">
            <a:avLst/>
          </a:prstGeom>
          <a:noFill/>
        </p:spPr>
        <p:txBody>
          <a:bodyPr wrap="square" rtlCol="0">
            <a:spAutoFit/>
          </a:bodyPr>
          <a:lstStyle/>
          <a:p>
            <a:r>
              <a:rPr lang="zh-CN" altLang="en-US" sz="1200">
                <a:solidFill>
                  <a:schemeClr val="bg1"/>
                </a:solidFill>
              </a:rPr>
              <a:t>授权</a:t>
            </a:r>
            <a:r>
              <a:rPr lang="en-US" altLang="zh-CN" sz="1200">
                <a:solidFill>
                  <a:schemeClr val="bg1"/>
                </a:solidFill>
              </a:rPr>
              <a:t>A</a:t>
            </a:r>
            <a:r>
              <a:rPr lang="zh-CN" altLang="en-US" sz="1200">
                <a:solidFill>
                  <a:schemeClr val="bg1"/>
                </a:solidFill>
              </a:rPr>
              <a:t>部门</a:t>
            </a:r>
            <a:endParaRPr lang="zh-CN" altLang="en-US" sz="1200">
              <a:solidFill>
                <a:schemeClr val="bg1"/>
              </a:solidFill>
            </a:endParaRPr>
          </a:p>
          <a:p>
            <a:r>
              <a:rPr lang="zh-CN" altLang="en-US" sz="1200">
                <a:solidFill>
                  <a:schemeClr val="bg1"/>
                </a:solidFill>
                <a:sym typeface="+mn-ea"/>
              </a:rPr>
              <a:t>员工</a:t>
            </a:r>
            <a:r>
              <a:rPr lang="en-US" altLang="zh-CN" sz="1200">
                <a:solidFill>
                  <a:schemeClr val="bg1"/>
                </a:solidFill>
                <a:sym typeface="+mn-ea"/>
              </a:rPr>
              <a:t>A</a:t>
            </a:r>
            <a:r>
              <a:rPr lang="zh-CN" altLang="en-US" sz="1200">
                <a:solidFill>
                  <a:schemeClr val="bg1"/>
                </a:solidFill>
                <a:sym typeface="+mn-ea"/>
              </a:rPr>
              <a:t>只读</a:t>
            </a:r>
            <a:endParaRPr lang="zh-CN" altLang="en-US" sz="1200">
              <a:solidFill>
                <a:schemeClr val="bg1"/>
              </a:solidFill>
            </a:endParaRPr>
          </a:p>
        </p:txBody>
      </p:sp>
      <p:sp>
        <p:nvSpPr>
          <p:cNvPr id="92" name="文本框 91"/>
          <p:cNvSpPr txBox="1"/>
          <p:nvPr/>
        </p:nvSpPr>
        <p:spPr>
          <a:xfrm>
            <a:off x="4575175" y="3407410"/>
            <a:ext cx="1662430" cy="460375"/>
          </a:xfrm>
          <a:prstGeom prst="rect">
            <a:avLst/>
          </a:prstGeom>
          <a:noFill/>
        </p:spPr>
        <p:txBody>
          <a:bodyPr wrap="square" rtlCol="0">
            <a:spAutoFit/>
          </a:bodyPr>
          <a:lstStyle/>
          <a:p>
            <a:pPr algn="l"/>
            <a:r>
              <a:rPr lang="zh-CN" altLang="en-US" sz="1200">
                <a:solidFill>
                  <a:schemeClr val="bg1"/>
                </a:solidFill>
              </a:rPr>
              <a:t>授权</a:t>
            </a:r>
            <a:r>
              <a:rPr lang="en-US" altLang="zh-CN" sz="1200">
                <a:solidFill>
                  <a:schemeClr val="bg1"/>
                </a:solidFill>
              </a:rPr>
              <a:t>B</a:t>
            </a:r>
            <a:r>
              <a:rPr lang="zh-CN" altLang="en-US" sz="1200">
                <a:solidFill>
                  <a:schemeClr val="bg1"/>
                </a:solidFill>
              </a:rPr>
              <a:t>部门</a:t>
            </a:r>
            <a:endParaRPr lang="zh-CN" altLang="en-US" sz="1200">
              <a:solidFill>
                <a:schemeClr val="bg1"/>
              </a:solidFill>
            </a:endParaRPr>
          </a:p>
          <a:p>
            <a:pPr algn="l"/>
            <a:r>
              <a:rPr lang="zh-CN" altLang="en-US" sz="1200">
                <a:solidFill>
                  <a:schemeClr val="bg1"/>
                </a:solidFill>
              </a:rPr>
              <a:t>员工</a:t>
            </a:r>
            <a:r>
              <a:rPr lang="en-US" altLang="zh-CN" sz="1200">
                <a:solidFill>
                  <a:schemeClr val="bg1"/>
                </a:solidFill>
              </a:rPr>
              <a:t>B</a:t>
            </a:r>
            <a:r>
              <a:rPr lang="zh-CN" altLang="en-US" sz="1200">
                <a:solidFill>
                  <a:schemeClr val="bg1"/>
                </a:solidFill>
              </a:rPr>
              <a:t>只读、打印</a:t>
            </a:r>
            <a:endParaRPr lang="zh-CN" altLang="en-US" sz="1200">
              <a:solidFill>
                <a:schemeClr val="bg1"/>
              </a:solidFill>
            </a:endParaRPr>
          </a:p>
        </p:txBody>
      </p:sp>
      <p:sp>
        <p:nvSpPr>
          <p:cNvPr id="2" name="文本框 1"/>
          <p:cNvSpPr txBox="1"/>
          <p:nvPr/>
        </p:nvSpPr>
        <p:spPr>
          <a:xfrm>
            <a:off x="4582160" y="4225925"/>
            <a:ext cx="1662430" cy="645160"/>
          </a:xfrm>
          <a:prstGeom prst="rect">
            <a:avLst/>
          </a:prstGeom>
          <a:noFill/>
        </p:spPr>
        <p:txBody>
          <a:bodyPr wrap="square" rtlCol="0">
            <a:spAutoFit/>
          </a:bodyPr>
          <a:lstStyle/>
          <a:p>
            <a:pPr algn="l"/>
            <a:r>
              <a:rPr lang="zh-CN" altLang="en-US" sz="1200">
                <a:solidFill>
                  <a:schemeClr val="bg1"/>
                </a:solidFill>
              </a:rPr>
              <a:t>授权</a:t>
            </a:r>
            <a:r>
              <a:rPr lang="en-US" altLang="zh-CN" sz="1200">
                <a:solidFill>
                  <a:schemeClr val="bg1"/>
                </a:solidFill>
              </a:rPr>
              <a:t>C</a:t>
            </a:r>
            <a:r>
              <a:rPr lang="zh-CN" altLang="en-US" sz="1200">
                <a:solidFill>
                  <a:schemeClr val="bg1"/>
                </a:solidFill>
              </a:rPr>
              <a:t>部门</a:t>
            </a:r>
            <a:endParaRPr lang="zh-CN" altLang="en-US" sz="1200">
              <a:solidFill>
                <a:schemeClr val="bg1"/>
              </a:solidFill>
            </a:endParaRPr>
          </a:p>
          <a:p>
            <a:pPr algn="l"/>
            <a:r>
              <a:rPr lang="zh-CN" altLang="en-US" sz="1200">
                <a:solidFill>
                  <a:schemeClr val="bg1"/>
                </a:solidFill>
              </a:rPr>
              <a:t>员工</a:t>
            </a:r>
            <a:r>
              <a:rPr lang="en-US" altLang="zh-CN" sz="1200">
                <a:solidFill>
                  <a:schemeClr val="bg1"/>
                </a:solidFill>
              </a:rPr>
              <a:t>C</a:t>
            </a:r>
            <a:r>
              <a:rPr lang="zh-CN" altLang="en-US" sz="1200">
                <a:solidFill>
                  <a:schemeClr val="bg1"/>
                </a:solidFill>
              </a:rPr>
              <a:t>只读、打印、写</a:t>
            </a:r>
            <a:endParaRPr lang="zh-CN" altLang="en-US" sz="1200">
              <a:solidFill>
                <a:schemeClr val="bg1"/>
              </a:solidFill>
            </a:endParaRPr>
          </a:p>
        </p:txBody>
      </p:sp>
      <p:sp>
        <p:nvSpPr>
          <p:cNvPr id="3" name="文本框 2"/>
          <p:cNvSpPr txBox="1"/>
          <p:nvPr/>
        </p:nvSpPr>
        <p:spPr>
          <a:xfrm>
            <a:off x="4566285" y="4982210"/>
            <a:ext cx="1662430" cy="645160"/>
          </a:xfrm>
          <a:prstGeom prst="rect">
            <a:avLst/>
          </a:prstGeom>
          <a:noFill/>
        </p:spPr>
        <p:txBody>
          <a:bodyPr wrap="square" rtlCol="0">
            <a:spAutoFit/>
          </a:bodyPr>
          <a:lstStyle/>
          <a:p>
            <a:pPr algn="l"/>
            <a:r>
              <a:rPr lang="zh-CN" altLang="en-US" sz="1200">
                <a:solidFill>
                  <a:schemeClr val="bg1"/>
                </a:solidFill>
              </a:rPr>
              <a:t>授权</a:t>
            </a:r>
            <a:r>
              <a:rPr lang="en-US" altLang="zh-CN" sz="1200">
                <a:solidFill>
                  <a:schemeClr val="bg1"/>
                </a:solidFill>
              </a:rPr>
              <a:t>D</a:t>
            </a:r>
            <a:r>
              <a:rPr lang="zh-CN" altLang="en-US" sz="1200">
                <a:solidFill>
                  <a:schemeClr val="bg1"/>
                </a:solidFill>
              </a:rPr>
              <a:t>部门</a:t>
            </a:r>
            <a:endParaRPr lang="zh-CN" altLang="en-US" sz="1200">
              <a:solidFill>
                <a:schemeClr val="bg1"/>
              </a:solidFill>
            </a:endParaRPr>
          </a:p>
          <a:p>
            <a:pPr algn="l"/>
            <a:r>
              <a:rPr lang="zh-CN" altLang="en-US" sz="1200">
                <a:solidFill>
                  <a:schemeClr val="bg1"/>
                </a:solidFill>
              </a:rPr>
              <a:t>员工</a:t>
            </a:r>
            <a:r>
              <a:rPr lang="en-US" altLang="zh-CN" sz="1200">
                <a:solidFill>
                  <a:schemeClr val="bg1"/>
                </a:solidFill>
              </a:rPr>
              <a:t>D</a:t>
            </a:r>
            <a:r>
              <a:rPr lang="zh-CN" altLang="en-US" sz="1200">
                <a:solidFill>
                  <a:schemeClr val="bg1"/>
                </a:solidFill>
              </a:rPr>
              <a:t>只读、打印、写、授权</a:t>
            </a:r>
            <a:endParaRPr lang="zh-CN" altLang="en-US" sz="1200">
              <a:solidFill>
                <a:schemeClr val="bg1"/>
              </a:solidFill>
            </a:endParaRPr>
          </a:p>
        </p:txBody>
      </p:sp>
      <p:cxnSp>
        <p:nvCxnSpPr>
          <p:cNvPr id="4" name="直接箭头连接符 3"/>
          <p:cNvCxnSpPr/>
          <p:nvPr/>
        </p:nvCxnSpPr>
        <p:spPr>
          <a:xfrm flipV="1">
            <a:off x="6276340" y="4020185"/>
            <a:ext cx="428625" cy="3175"/>
          </a:xfrm>
          <a:prstGeom prst="straightConnector1">
            <a:avLst/>
          </a:prstGeom>
          <a:ln w="12700">
            <a:solidFill>
              <a:schemeClr val="bg1"/>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5" name="文本框 4"/>
          <p:cNvSpPr txBox="1"/>
          <p:nvPr/>
        </p:nvSpPr>
        <p:spPr>
          <a:xfrm>
            <a:off x="8484235" y="2682875"/>
            <a:ext cx="973455" cy="275590"/>
          </a:xfrm>
          <a:prstGeom prst="rect">
            <a:avLst/>
          </a:prstGeom>
          <a:noFill/>
        </p:spPr>
        <p:txBody>
          <a:bodyPr wrap="square" rtlCol="0">
            <a:spAutoFit/>
          </a:bodyPr>
          <a:lstStyle/>
          <a:p>
            <a:r>
              <a:rPr lang="zh-CN" altLang="en-US" sz="1200">
                <a:solidFill>
                  <a:schemeClr val="bg1"/>
                </a:solidFill>
                <a:sym typeface="+mn-ea"/>
              </a:rPr>
              <a:t>员工</a:t>
            </a:r>
            <a:r>
              <a:rPr lang="en-US" altLang="zh-CN" sz="1200">
                <a:solidFill>
                  <a:schemeClr val="bg1"/>
                </a:solidFill>
                <a:sym typeface="+mn-ea"/>
              </a:rPr>
              <a:t>A</a:t>
            </a:r>
            <a:r>
              <a:rPr lang="zh-CN" altLang="en-US" sz="1200">
                <a:solidFill>
                  <a:schemeClr val="bg1"/>
                </a:solidFill>
                <a:sym typeface="+mn-ea"/>
              </a:rPr>
              <a:t>只读</a:t>
            </a:r>
            <a:endParaRPr lang="zh-CN" altLang="en-US" sz="1200">
              <a:solidFill>
                <a:schemeClr val="bg1"/>
              </a:solidFill>
            </a:endParaRPr>
          </a:p>
        </p:txBody>
      </p:sp>
      <p:sp>
        <p:nvSpPr>
          <p:cNvPr id="6" name="文本框 5"/>
          <p:cNvSpPr txBox="1"/>
          <p:nvPr/>
        </p:nvSpPr>
        <p:spPr>
          <a:xfrm>
            <a:off x="8474710" y="3441065"/>
            <a:ext cx="973455" cy="460375"/>
          </a:xfrm>
          <a:prstGeom prst="rect">
            <a:avLst/>
          </a:prstGeom>
          <a:noFill/>
        </p:spPr>
        <p:txBody>
          <a:bodyPr wrap="square" rtlCol="0">
            <a:spAutoFit/>
          </a:bodyPr>
          <a:lstStyle/>
          <a:p>
            <a:r>
              <a:rPr lang="zh-CN" altLang="en-US" sz="1200">
                <a:solidFill>
                  <a:schemeClr val="bg1"/>
                </a:solidFill>
                <a:sym typeface="+mn-ea"/>
              </a:rPr>
              <a:t>员工</a:t>
            </a:r>
            <a:r>
              <a:rPr lang="en-US" altLang="zh-CN" sz="1200">
                <a:solidFill>
                  <a:schemeClr val="bg1"/>
                </a:solidFill>
                <a:sym typeface="+mn-ea"/>
              </a:rPr>
              <a:t>B</a:t>
            </a:r>
            <a:endParaRPr lang="en-US" altLang="zh-CN" sz="1200">
              <a:solidFill>
                <a:schemeClr val="bg1"/>
              </a:solidFill>
              <a:sym typeface="+mn-ea"/>
            </a:endParaRPr>
          </a:p>
          <a:p>
            <a:r>
              <a:rPr lang="zh-CN" altLang="en-US" sz="1200">
                <a:solidFill>
                  <a:schemeClr val="bg1"/>
                </a:solidFill>
                <a:sym typeface="+mn-ea"/>
              </a:rPr>
              <a:t>只读、打印</a:t>
            </a:r>
            <a:endParaRPr lang="zh-CN" altLang="en-US" sz="1200">
              <a:solidFill>
                <a:schemeClr val="bg1"/>
              </a:solidFill>
              <a:sym typeface="+mn-ea"/>
            </a:endParaRPr>
          </a:p>
        </p:txBody>
      </p:sp>
      <p:sp>
        <p:nvSpPr>
          <p:cNvPr id="7" name="文本框 6"/>
          <p:cNvSpPr txBox="1"/>
          <p:nvPr/>
        </p:nvSpPr>
        <p:spPr>
          <a:xfrm>
            <a:off x="8470265" y="4242435"/>
            <a:ext cx="1113155" cy="460375"/>
          </a:xfrm>
          <a:prstGeom prst="rect">
            <a:avLst/>
          </a:prstGeom>
          <a:noFill/>
        </p:spPr>
        <p:txBody>
          <a:bodyPr wrap="square" rtlCol="0">
            <a:spAutoFit/>
          </a:bodyPr>
          <a:lstStyle/>
          <a:p>
            <a:r>
              <a:rPr lang="zh-CN" altLang="en-US" sz="1200">
                <a:solidFill>
                  <a:schemeClr val="bg1"/>
                </a:solidFill>
                <a:sym typeface="+mn-ea"/>
              </a:rPr>
              <a:t>员工</a:t>
            </a:r>
            <a:r>
              <a:rPr lang="en-US" altLang="zh-CN" sz="1200">
                <a:solidFill>
                  <a:schemeClr val="bg1"/>
                </a:solidFill>
                <a:sym typeface="+mn-ea"/>
              </a:rPr>
              <a:t>C</a:t>
            </a:r>
            <a:endParaRPr lang="en-US" altLang="zh-CN" sz="1200">
              <a:solidFill>
                <a:schemeClr val="bg1"/>
              </a:solidFill>
              <a:sym typeface="+mn-ea"/>
            </a:endParaRPr>
          </a:p>
          <a:p>
            <a:r>
              <a:rPr lang="zh-CN" altLang="en-US" sz="1200">
                <a:solidFill>
                  <a:schemeClr val="bg1"/>
                </a:solidFill>
                <a:sym typeface="+mn-ea"/>
              </a:rPr>
              <a:t>读、打印、写</a:t>
            </a:r>
            <a:endParaRPr lang="zh-CN" altLang="en-US" sz="1200">
              <a:solidFill>
                <a:schemeClr val="bg1"/>
              </a:solidFill>
              <a:sym typeface="+mn-ea"/>
            </a:endParaRPr>
          </a:p>
        </p:txBody>
      </p:sp>
      <p:sp>
        <p:nvSpPr>
          <p:cNvPr id="8" name="文本框 7"/>
          <p:cNvSpPr txBox="1"/>
          <p:nvPr/>
        </p:nvSpPr>
        <p:spPr>
          <a:xfrm>
            <a:off x="8471535" y="4992370"/>
            <a:ext cx="1113155" cy="645160"/>
          </a:xfrm>
          <a:prstGeom prst="rect">
            <a:avLst/>
          </a:prstGeom>
          <a:noFill/>
        </p:spPr>
        <p:txBody>
          <a:bodyPr wrap="square" rtlCol="0">
            <a:spAutoFit/>
          </a:bodyPr>
          <a:lstStyle/>
          <a:p>
            <a:r>
              <a:rPr lang="zh-CN" altLang="en-US" sz="1200">
                <a:solidFill>
                  <a:schemeClr val="bg1"/>
                </a:solidFill>
                <a:sym typeface="+mn-ea"/>
              </a:rPr>
              <a:t>员工</a:t>
            </a:r>
            <a:r>
              <a:rPr lang="en-US" altLang="zh-CN" sz="1200">
                <a:solidFill>
                  <a:schemeClr val="bg1"/>
                </a:solidFill>
                <a:sym typeface="+mn-ea"/>
              </a:rPr>
              <a:t>D</a:t>
            </a:r>
            <a:endParaRPr lang="en-US" altLang="zh-CN" sz="1200">
              <a:solidFill>
                <a:schemeClr val="bg1"/>
              </a:solidFill>
              <a:sym typeface="+mn-ea"/>
            </a:endParaRPr>
          </a:p>
          <a:p>
            <a:r>
              <a:rPr lang="zh-CN" altLang="en-US" sz="1200">
                <a:solidFill>
                  <a:schemeClr val="bg1"/>
                </a:solidFill>
                <a:sym typeface="+mn-ea"/>
              </a:rPr>
              <a:t>只读、打印、写、授权</a:t>
            </a:r>
            <a:endParaRPr lang="zh-CN" altLang="en-US" sz="1200">
              <a:solidFill>
                <a:schemeClr val="bg1"/>
              </a:solidFill>
              <a:sym typeface="+mn-ea"/>
            </a:endParaRPr>
          </a:p>
        </p:txBody>
      </p:sp>
      <p:pic>
        <p:nvPicPr>
          <p:cNvPr id="29" name="图片 28" descr="打勾+盾"/>
          <p:cNvPicPr>
            <a:picLocks noChangeAspect="1"/>
          </p:cNvPicPr>
          <p:nvPr/>
        </p:nvPicPr>
        <p:blipFill>
          <a:blip r:embed="rId11"/>
          <a:stretch>
            <a:fillRect/>
          </a:stretch>
        </p:blipFill>
        <p:spPr>
          <a:xfrm>
            <a:off x="9442450" y="2596515"/>
            <a:ext cx="454025" cy="448310"/>
          </a:xfrm>
          <a:prstGeom prst="rect">
            <a:avLst/>
          </a:prstGeom>
        </p:spPr>
      </p:pic>
      <p:cxnSp>
        <p:nvCxnSpPr>
          <p:cNvPr id="35" name="直接箭头连接符 34"/>
          <p:cNvCxnSpPr/>
          <p:nvPr/>
        </p:nvCxnSpPr>
        <p:spPr>
          <a:xfrm flipH="1" flipV="1">
            <a:off x="7171690" y="1927225"/>
            <a:ext cx="4445" cy="517525"/>
          </a:xfrm>
          <a:prstGeom prst="straightConnector1">
            <a:avLst/>
          </a:prstGeom>
          <a:ln w="12700">
            <a:solidFill>
              <a:schemeClr val="bg1"/>
            </a:solidFill>
            <a:prstDash val="dash"/>
            <a:tailEnd type="arrow"/>
          </a:ln>
        </p:spPr>
        <p:style>
          <a:lnRef idx="1">
            <a:schemeClr val="accent1"/>
          </a:lnRef>
          <a:fillRef idx="0">
            <a:schemeClr val="accent1"/>
          </a:fillRef>
          <a:effectRef idx="0">
            <a:schemeClr val="accent1"/>
          </a:effectRef>
          <a:fontRef idx="minor">
            <a:schemeClr val="tx1"/>
          </a:fontRef>
        </p:style>
      </p:cxnSp>
      <p:pic>
        <p:nvPicPr>
          <p:cNvPr id="30" name="图片 29" descr="打勾+盾"/>
          <p:cNvPicPr>
            <a:picLocks noChangeAspect="1"/>
          </p:cNvPicPr>
          <p:nvPr/>
        </p:nvPicPr>
        <p:blipFill>
          <a:blip r:embed="rId11"/>
          <a:stretch>
            <a:fillRect/>
          </a:stretch>
        </p:blipFill>
        <p:spPr>
          <a:xfrm>
            <a:off x="9442450" y="3446780"/>
            <a:ext cx="454025" cy="448310"/>
          </a:xfrm>
          <a:prstGeom prst="rect">
            <a:avLst/>
          </a:prstGeom>
        </p:spPr>
      </p:pic>
      <p:pic>
        <p:nvPicPr>
          <p:cNvPr id="31" name="图片 30" descr="打勾+盾"/>
          <p:cNvPicPr>
            <a:picLocks noChangeAspect="1"/>
          </p:cNvPicPr>
          <p:nvPr/>
        </p:nvPicPr>
        <p:blipFill>
          <a:blip r:embed="rId11"/>
          <a:stretch>
            <a:fillRect/>
          </a:stretch>
        </p:blipFill>
        <p:spPr>
          <a:xfrm>
            <a:off x="9442450" y="4261485"/>
            <a:ext cx="454025" cy="448310"/>
          </a:xfrm>
          <a:prstGeom prst="rect">
            <a:avLst/>
          </a:prstGeom>
        </p:spPr>
      </p:pic>
      <p:pic>
        <p:nvPicPr>
          <p:cNvPr id="32" name="图片 31" descr="打勾+盾"/>
          <p:cNvPicPr>
            <a:picLocks noChangeAspect="1"/>
          </p:cNvPicPr>
          <p:nvPr/>
        </p:nvPicPr>
        <p:blipFill>
          <a:blip r:embed="rId11"/>
          <a:stretch>
            <a:fillRect/>
          </a:stretch>
        </p:blipFill>
        <p:spPr>
          <a:xfrm>
            <a:off x="9442450" y="5066665"/>
            <a:ext cx="454025" cy="448310"/>
          </a:xfrm>
          <a:prstGeom prst="rect">
            <a:avLst/>
          </a:prstGeom>
        </p:spPr>
      </p:pic>
      <p:cxnSp>
        <p:nvCxnSpPr>
          <p:cNvPr id="36" name="直接箭头连接符 35"/>
          <p:cNvCxnSpPr/>
          <p:nvPr/>
        </p:nvCxnSpPr>
        <p:spPr>
          <a:xfrm flipH="1" flipV="1">
            <a:off x="6110605" y="1876425"/>
            <a:ext cx="769620" cy="8255"/>
          </a:xfrm>
          <a:prstGeom prst="straightConnector1">
            <a:avLst/>
          </a:prstGeom>
          <a:ln w="12700">
            <a:solidFill>
              <a:schemeClr val="bg1"/>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42" name="矩形 41"/>
          <p:cNvSpPr/>
          <p:nvPr/>
        </p:nvSpPr>
        <p:spPr>
          <a:xfrm>
            <a:off x="1014730" y="1225550"/>
            <a:ext cx="1176655" cy="803275"/>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矩形 45"/>
          <p:cNvSpPr/>
          <p:nvPr/>
        </p:nvSpPr>
        <p:spPr>
          <a:xfrm>
            <a:off x="1014730" y="2155190"/>
            <a:ext cx="1176655" cy="403987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文本框 50"/>
          <p:cNvSpPr txBox="1"/>
          <p:nvPr/>
        </p:nvSpPr>
        <p:spPr>
          <a:xfrm>
            <a:off x="1006475" y="1435100"/>
            <a:ext cx="1241425" cy="383540"/>
          </a:xfrm>
          <a:prstGeom prst="rect">
            <a:avLst/>
          </a:prstGeom>
          <a:noFill/>
        </p:spPr>
        <p:txBody>
          <a:bodyPr wrap="square" rtlCol="0">
            <a:spAutoFit/>
          </a:bodyPr>
          <a:lstStyle/>
          <a:p>
            <a:r>
              <a:rPr lang="zh-CN" altLang="en-US" b="1">
                <a:solidFill>
                  <a:schemeClr val="bg1"/>
                </a:solidFill>
              </a:rPr>
              <a:t>管控需求</a:t>
            </a:r>
            <a:endParaRPr lang="zh-CN" altLang="en-US" b="1">
              <a:solidFill>
                <a:schemeClr val="bg1"/>
              </a:solidFill>
            </a:endParaRPr>
          </a:p>
        </p:txBody>
      </p:sp>
      <p:sp>
        <p:nvSpPr>
          <p:cNvPr id="59" name="文本框 58"/>
          <p:cNvSpPr txBox="1"/>
          <p:nvPr/>
        </p:nvSpPr>
        <p:spPr>
          <a:xfrm>
            <a:off x="1363980" y="2564130"/>
            <a:ext cx="474980" cy="3394710"/>
          </a:xfrm>
          <a:prstGeom prst="rect">
            <a:avLst/>
          </a:prstGeom>
          <a:noFill/>
        </p:spPr>
        <p:txBody>
          <a:bodyPr vert="eaVert" wrap="square" rtlCol="0">
            <a:spAutoFit/>
          </a:bodyPr>
          <a:lstStyle/>
          <a:p>
            <a:r>
              <a:rPr lang="zh-CN" altLang="en-US" b="1">
                <a:solidFill>
                  <a:schemeClr val="bg1"/>
                </a:solidFill>
              </a:rPr>
              <a:t>细粒度的文档流转及权限管控</a:t>
            </a:r>
            <a:endParaRPr lang="zh-CN" altLang="en-US" b="1">
              <a:solidFill>
                <a:schemeClr val="bg1"/>
              </a:solidFill>
            </a:endParaRPr>
          </a:p>
        </p:txBody>
      </p:sp>
      <p:sp>
        <p:nvSpPr>
          <p:cNvPr id="93" name="文本框 92"/>
          <p:cNvSpPr txBox="1"/>
          <p:nvPr/>
        </p:nvSpPr>
        <p:spPr>
          <a:xfrm>
            <a:off x="8260080" y="2115185"/>
            <a:ext cx="1217295" cy="306705"/>
          </a:xfrm>
          <a:prstGeom prst="rect">
            <a:avLst/>
          </a:prstGeom>
          <a:noFill/>
        </p:spPr>
        <p:txBody>
          <a:bodyPr wrap="square" rtlCol="0">
            <a:spAutoFit/>
          </a:bodyPr>
          <a:lstStyle/>
          <a:p>
            <a:r>
              <a:rPr lang="zh-CN" altLang="en-US" sz="1400">
                <a:solidFill>
                  <a:schemeClr val="bg1"/>
                </a:solidFill>
              </a:rPr>
              <a:t>文档管理员</a:t>
            </a:r>
            <a:endParaRPr lang="zh-CN" altLang="en-US" sz="1400">
              <a:solidFill>
                <a:schemeClr val="bg1"/>
              </a:solidFill>
            </a:endParaRPr>
          </a:p>
        </p:txBody>
      </p:sp>
      <p:pic>
        <p:nvPicPr>
          <p:cNvPr id="33" name="图片 32" descr="打叉+盾"/>
          <p:cNvPicPr>
            <a:picLocks noChangeAspect="1"/>
          </p:cNvPicPr>
          <p:nvPr/>
        </p:nvPicPr>
        <p:blipFill>
          <a:blip r:embed="rId8"/>
          <a:stretch>
            <a:fillRect/>
          </a:stretch>
        </p:blipFill>
        <p:spPr>
          <a:xfrm>
            <a:off x="10763250" y="5057140"/>
            <a:ext cx="486410" cy="479425"/>
          </a:xfrm>
          <a:prstGeom prst="rect">
            <a:avLst/>
          </a:prstGeom>
        </p:spPr>
      </p:pic>
      <p:pic>
        <p:nvPicPr>
          <p:cNvPr id="34" name="图片 33" descr="销掌门-透明背景-logo"/>
          <p:cNvPicPr>
            <a:picLocks noChangeAspect="1"/>
          </p:cNvPicPr>
          <p:nvPr/>
        </p:nvPicPr>
        <p:blipFill>
          <a:blip r:embed="rId12" cstate="print"/>
          <a:stretch>
            <a:fillRect/>
          </a:stretch>
        </p:blipFill>
        <p:spPr>
          <a:xfrm>
            <a:off x="10789920" y="167005"/>
            <a:ext cx="1132205" cy="829310"/>
          </a:xfrm>
          <a:prstGeom prst="rect">
            <a:avLst/>
          </a:prstGeom>
        </p:spPr>
      </p:pic>
    </p:spTree>
  </p:cSld>
  <p:clrMapOvr>
    <a:masterClrMapping/>
  </p:clrMapOvr>
  <p:transition spd="slow" advClick="0" advTm="0">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2"/>
                                        </p:tgtEl>
                                        <p:attrNameLst>
                                          <p:attrName>style.visibility</p:attrName>
                                        </p:attrNameLst>
                                      </p:cBhvr>
                                      <p:to>
                                        <p:strVal val="visible"/>
                                      </p:to>
                                    </p:set>
                                    <p:animEffect transition="in" filter="wipe(left)">
                                      <p:cBhvr>
                                        <p:cTn id="7" dur="500"/>
                                        <p:tgtEl>
                                          <p:spTgt spid="10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03"/>
                                        </p:tgtEl>
                                        <p:attrNameLst>
                                          <p:attrName>style.visibility</p:attrName>
                                        </p:attrNameLst>
                                      </p:cBhvr>
                                      <p:to>
                                        <p:strVal val="visible"/>
                                      </p:to>
                                    </p:set>
                                    <p:animEffect transition="in" filter="wipe(left)">
                                      <p:cBhvr>
                                        <p:cTn id="11" dur="500"/>
                                        <p:tgtEl>
                                          <p:spTgt spid="103"/>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6" fill="hold" grpId="0" nodeType="clickEffect">
                                  <p:stCondLst>
                                    <p:cond delay="0"/>
                                  </p:stCondLst>
                                  <p:childTnLst>
                                    <p:set>
                                      <p:cBhvr>
                                        <p:cTn id="15" dur="1" fill="hold">
                                          <p:stCondLst>
                                            <p:cond delay="0"/>
                                          </p:stCondLst>
                                        </p:cTn>
                                        <p:tgtEl>
                                          <p:spTgt spid="42"/>
                                        </p:tgtEl>
                                        <p:attrNameLst>
                                          <p:attrName>style.visibility</p:attrName>
                                        </p:attrNameLst>
                                      </p:cBhvr>
                                      <p:to>
                                        <p:strVal val="visible"/>
                                      </p:to>
                                    </p:set>
                                    <p:animEffect transition="in" filter="barn(inHorizontal)">
                                      <p:cBhvr>
                                        <p:cTn id="16" dur="500"/>
                                        <p:tgtEl>
                                          <p:spTgt spid="42"/>
                                        </p:tgtEl>
                                      </p:cBhvr>
                                    </p:animEffect>
                                  </p:childTnLst>
                                </p:cTn>
                              </p:par>
                              <p:par>
                                <p:cTn id="17" presetID="16" presetClass="entr" presetSubtype="26" fill="hold" grpId="0" nodeType="withEffect">
                                  <p:stCondLst>
                                    <p:cond delay="0"/>
                                  </p:stCondLst>
                                  <p:childTnLst>
                                    <p:set>
                                      <p:cBhvr>
                                        <p:cTn id="18" dur="1" fill="hold">
                                          <p:stCondLst>
                                            <p:cond delay="0"/>
                                          </p:stCondLst>
                                        </p:cTn>
                                        <p:tgtEl>
                                          <p:spTgt spid="51"/>
                                        </p:tgtEl>
                                        <p:attrNameLst>
                                          <p:attrName>style.visibility</p:attrName>
                                        </p:attrNameLst>
                                      </p:cBhvr>
                                      <p:to>
                                        <p:strVal val="visible"/>
                                      </p:to>
                                    </p:set>
                                    <p:animEffect transition="in" filter="barn(inHorizontal)">
                                      <p:cBhvr>
                                        <p:cTn id="19" dur="500"/>
                                        <p:tgtEl>
                                          <p:spTgt spid="51"/>
                                        </p:tgtEl>
                                      </p:cBhvr>
                                    </p:animEffect>
                                  </p:childTnLst>
                                </p:cTn>
                              </p:par>
                            </p:childTnLst>
                          </p:cTn>
                        </p:par>
                        <p:par>
                          <p:cTn id="20" fill="hold">
                            <p:stCondLst>
                              <p:cond delay="500"/>
                            </p:stCondLst>
                            <p:childTnLst>
                              <p:par>
                                <p:cTn id="21" presetID="16" presetClass="entr" presetSubtype="26" fill="hold" grpId="0" nodeType="afterEffect">
                                  <p:stCondLst>
                                    <p:cond delay="0"/>
                                  </p:stCondLst>
                                  <p:childTnLst>
                                    <p:set>
                                      <p:cBhvr>
                                        <p:cTn id="22" dur="1" fill="hold">
                                          <p:stCondLst>
                                            <p:cond delay="0"/>
                                          </p:stCondLst>
                                        </p:cTn>
                                        <p:tgtEl>
                                          <p:spTgt spid="46"/>
                                        </p:tgtEl>
                                        <p:attrNameLst>
                                          <p:attrName>style.visibility</p:attrName>
                                        </p:attrNameLst>
                                      </p:cBhvr>
                                      <p:to>
                                        <p:strVal val="visible"/>
                                      </p:to>
                                    </p:set>
                                    <p:animEffect transition="in" filter="barn(inHorizontal)">
                                      <p:cBhvr>
                                        <p:cTn id="23" dur="500"/>
                                        <p:tgtEl>
                                          <p:spTgt spid="46"/>
                                        </p:tgtEl>
                                      </p:cBhvr>
                                    </p:animEffect>
                                  </p:childTnLst>
                                </p:cTn>
                              </p:par>
                              <p:par>
                                <p:cTn id="24" presetID="16" presetClass="entr" presetSubtype="26" fill="hold" grpId="0" nodeType="withEffect">
                                  <p:stCondLst>
                                    <p:cond delay="0"/>
                                  </p:stCondLst>
                                  <p:childTnLst>
                                    <p:set>
                                      <p:cBhvr>
                                        <p:cTn id="25" dur="1" fill="hold">
                                          <p:stCondLst>
                                            <p:cond delay="0"/>
                                          </p:stCondLst>
                                        </p:cTn>
                                        <p:tgtEl>
                                          <p:spTgt spid="59"/>
                                        </p:tgtEl>
                                        <p:attrNameLst>
                                          <p:attrName>style.visibility</p:attrName>
                                        </p:attrNameLst>
                                      </p:cBhvr>
                                      <p:to>
                                        <p:strVal val="visible"/>
                                      </p:to>
                                    </p:set>
                                    <p:animEffect transition="in" filter="barn(inHorizontal)">
                                      <p:cBhvr>
                                        <p:cTn id="26" dur="500"/>
                                        <p:tgtEl>
                                          <p:spTgt spid="59"/>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par>
                          <p:cTn id="31" fill="hold">
                            <p:stCondLst>
                              <p:cond delay="0"/>
                            </p:stCondLst>
                            <p:childTnLst>
                              <p:par>
                                <p:cTn id="32" presetID="22" presetClass="entr" presetSubtype="8" fill="hold" grpId="0" nodeType="afterEffect">
                                  <p:stCondLst>
                                    <p:cond delay="0"/>
                                  </p:stCondLst>
                                  <p:childTnLst>
                                    <p:set>
                                      <p:cBhvr>
                                        <p:cTn id="33" dur="1" fill="hold">
                                          <p:stCondLst>
                                            <p:cond delay="0"/>
                                          </p:stCondLst>
                                        </p:cTn>
                                        <p:tgtEl>
                                          <p:spTgt spid="47"/>
                                        </p:tgtEl>
                                        <p:attrNameLst>
                                          <p:attrName>style.visibility</p:attrName>
                                        </p:attrNameLst>
                                      </p:cBhvr>
                                      <p:to>
                                        <p:strVal val="visible"/>
                                      </p:to>
                                    </p:set>
                                    <p:animEffect transition="in" filter="wipe(left)">
                                      <p:cBhvr>
                                        <p:cTn id="34" dur="500"/>
                                        <p:tgtEl>
                                          <p:spTgt spid="47"/>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83"/>
                                        </p:tgtEl>
                                        <p:attrNameLst>
                                          <p:attrName>style.visibility</p:attrName>
                                        </p:attrNameLst>
                                      </p:cBhvr>
                                      <p:to>
                                        <p:strVal val="visible"/>
                                      </p:to>
                                    </p:set>
                                    <p:animEffect transition="in" filter="wipe(left)">
                                      <p:cBhvr>
                                        <p:cTn id="37" dur="500"/>
                                        <p:tgtEl>
                                          <p:spTgt spid="83"/>
                                        </p:tgtEl>
                                      </p:cBhvr>
                                    </p:animEffect>
                                  </p:childTnLst>
                                </p:cTn>
                              </p:par>
                              <p:par>
                                <p:cTn id="38" presetID="22" presetClass="entr" presetSubtype="8" fill="hold" nodeType="withEffect">
                                  <p:stCondLst>
                                    <p:cond delay="0"/>
                                  </p:stCondLst>
                                  <p:childTnLst>
                                    <p:set>
                                      <p:cBhvr>
                                        <p:cTn id="39" dur="1" fill="hold">
                                          <p:stCondLst>
                                            <p:cond delay="0"/>
                                          </p:stCondLst>
                                        </p:cTn>
                                        <p:tgtEl>
                                          <p:spTgt spid="70"/>
                                        </p:tgtEl>
                                        <p:attrNameLst>
                                          <p:attrName>style.visibility</p:attrName>
                                        </p:attrNameLst>
                                      </p:cBhvr>
                                      <p:to>
                                        <p:strVal val="visible"/>
                                      </p:to>
                                    </p:set>
                                    <p:animEffect transition="in" filter="wipe(left)">
                                      <p:cBhvr>
                                        <p:cTn id="40" dur="500"/>
                                        <p:tgtEl>
                                          <p:spTgt spid="70"/>
                                        </p:tgtEl>
                                      </p:cBhvr>
                                    </p:animEffect>
                                  </p:childTnLst>
                                </p:cTn>
                              </p:par>
                            </p:childTnLst>
                          </p:cTn>
                        </p:par>
                        <p:par>
                          <p:cTn id="41" fill="hold">
                            <p:stCondLst>
                              <p:cond delay="500"/>
                            </p:stCondLst>
                            <p:childTnLst>
                              <p:par>
                                <p:cTn id="42" presetID="22" presetClass="entr" presetSubtype="8" fill="hold" grpId="0" nodeType="afterEffect">
                                  <p:stCondLst>
                                    <p:cond delay="0"/>
                                  </p:stCondLst>
                                  <p:childTnLst>
                                    <p:set>
                                      <p:cBhvr>
                                        <p:cTn id="43" dur="1" fill="hold">
                                          <p:stCondLst>
                                            <p:cond delay="0"/>
                                          </p:stCondLst>
                                        </p:cTn>
                                        <p:tgtEl>
                                          <p:spTgt spid="82"/>
                                        </p:tgtEl>
                                        <p:attrNameLst>
                                          <p:attrName>style.visibility</p:attrName>
                                        </p:attrNameLst>
                                      </p:cBhvr>
                                      <p:to>
                                        <p:strVal val="visible"/>
                                      </p:to>
                                    </p:set>
                                    <p:animEffect transition="in" filter="wipe(left)">
                                      <p:cBhvr>
                                        <p:cTn id="44" dur="500"/>
                                        <p:tgtEl>
                                          <p:spTgt spid="82"/>
                                        </p:tgtEl>
                                      </p:cBhvr>
                                    </p:animEffect>
                                  </p:childTnLst>
                                </p:cTn>
                              </p:par>
                              <p:par>
                                <p:cTn id="45" presetID="22" presetClass="entr" presetSubtype="8" fill="hold" nodeType="with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wipe(left)">
                                      <p:cBhvr>
                                        <p:cTn id="47" dur="500"/>
                                        <p:tgtEl>
                                          <p:spTgt spid="10"/>
                                        </p:tgtEl>
                                      </p:cBhvr>
                                    </p:animEffect>
                                  </p:childTnLst>
                                </p:cTn>
                              </p:par>
                            </p:childTnLst>
                          </p:cTn>
                        </p:par>
                        <p:par>
                          <p:cTn id="48" fill="hold">
                            <p:stCondLst>
                              <p:cond delay="1000"/>
                            </p:stCondLst>
                            <p:childTnLst>
                              <p:par>
                                <p:cTn id="49" presetID="22" presetClass="entr" presetSubtype="8" fill="hold" nodeType="afterEffect">
                                  <p:stCondLst>
                                    <p:cond delay="0"/>
                                  </p:stCondLst>
                                  <p:childTnLst>
                                    <p:set>
                                      <p:cBhvr>
                                        <p:cTn id="50" dur="1" fill="hold">
                                          <p:stCondLst>
                                            <p:cond delay="0"/>
                                          </p:stCondLst>
                                        </p:cTn>
                                        <p:tgtEl>
                                          <p:spTgt spid="71"/>
                                        </p:tgtEl>
                                        <p:attrNameLst>
                                          <p:attrName>style.visibility</p:attrName>
                                        </p:attrNameLst>
                                      </p:cBhvr>
                                      <p:to>
                                        <p:strVal val="visible"/>
                                      </p:to>
                                    </p:set>
                                    <p:animEffect transition="in" filter="wipe(left)">
                                      <p:cBhvr>
                                        <p:cTn id="51" dur="500"/>
                                        <p:tgtEl>
                                          <p:spTgt spid="71"/>
                                        </p:tgtEl>
                                      </p:cBhvr>
                                    </p:animEffect>
                                  </p:childTnLst>
                                </p:cTn>
                              </p:par>
                              <p:par>
                                <p:cTn id="52" presetID="22" presetClass="entr" presetSubtype="8" fill="hold" nodeType="withEffect">
                                  <p:stCondLst>
                                    <p:cond delay="0"/>
                                  </p:stCondLst>
                                  <p:childTnLst>
                                    <p:set>
                                      <p:cBhvr>
                                        <p:cTn id="53" dur="1" fill="hold">
                                          <p:stCondLst>
                                            <p:cond delay="0"/>
                                          </p:stCondLst>
                                        </p:cTn>
                                        <p:tgtEl>
                                          <p:spTgt spid="48"/>
                                        </p:tgtEl>
                                        <p:attrNameLst>
                                          <p:attrName>style.visibility</p:attrName>
                                        </p:attrNameLst>
                                      </p:cBhvr>
                                      <p:to>
                                        <p:strVal val="visible"/>
                                      </p:to>
                                    </p:set>
                                    <p:animEffect transition="in" filter="wipe(left)">
                                      <p:cBhvr>
                                        <p:cTn id="54" dur="500"/>
                                        <p:tgtEl>
                                          <p:spTgt spid="48"/>
                                        </p:tgtEl>
                                      </p:cBhvr>
                                    </p:animEffect>
                                  </p:childTnLst>
                                </p:cTn>
                              </p:par>
                              <p:par>
                                <p:cTn id="55" presetID="22" presetClass="entr" presetSubtype="8" fill="hold" grpId="0" nodeType="withEffect">
                                  <p:stCondLst>
                                    <p:cond delay="0"/>
                                  </p:stCondLst>
                                  <p:childTnLst>
                                    <p:set>
                                      <p:cBhvr>
                                        <p:cTn id="56" dur="1" fill="hold">
                                          <p:stCondLst>
                                            <p:cond delay="0"/>
                                          </p:stCondLst>
                                        </p:cTn>
                                        <p:tgtEl>
                                          <p:spTgt spid="91"/>
                                        </p:tgtEl>
                                        <p:attrNameLst>
                                          <p:attrName>style.visibility</p:attrName>
                                        </p:attrNameLst>
                                      </p:cBhvr>
                                      <p:to>
                                        <p:strVal val="visible"/>
                                      </p:to>
                                    </p:set>
                                    <p:animEffect transition="in" filter="wipe(left)">
                                      <p:cBhvr>
                                        <p:cTn id="57" dur="500"/>
                                        <p:tgtEl>
                                          <p:spTgt spid="91"/>
                                        </p:tgtEl>
                                      </p:cBhvr>
                                    </p:animEffect>
                                  </p:childTnLst>
                                </p:cTn>
                              </p:par>
                              <p:par>
                                <p:cTn id="58" presetID="22" presetClass="entr" presetSubtype="8" fill="hold" grpId="0" nodeType="withEffect">
                                  <p:stCondLst>
                                    <p:cond delay="0"/>
                                  </p:stCondLst>
                                  <p:childTnLst>
                                    <p:set>
                                      <p:cBhvr>
                                        <p:cTn id="59" dur="1" fill="hold">
                                          <p:stCondLst>
                                            <p:cond delay="0"/>
                                          </p:stCondLst>
                                        </p:cTn>
                                        <p:tgtEl>
                                          <p:spTgt spid="16"/>
                                        </p:tgtEl>
                                        <p:attrNameLst>
                                          <p:attrName>style.visibility</p:attrName>
                                        </p:attrNameLst>
                                      </p:cBhvr>
                                      <p:to>
                                        <p:strVal val="visible"/>
                                      </p:to>
                                    </p:set>
                                    <p:animEffect transition="in" filter="wipe(left)">
                                      <p:cBhvr>
                                        <p:cTn id="60" dur="500"/>
                                        <p:tgtEl>
                                          <p:spTgt spid="16"/>
                                        </p:tgtEl>
                                      </p:cBhvr>
                                    </p:animEffect>
                                  </p:childTnLst>
                                </p:cTn>
                              </p:par>
                            </p:childTnLst>
                          </p:cTn>
                        </p:par>
                        <p:par>
                          <p:cTn id="61" fill="hold">
                            <p:stCondLst>
                              <p:cond delay="1500"/>
                            </p:stCondLst>
                            <p:childTnLst>
                              <p:par>
                                <p:cTn id="62" presetID="22" presetClass="entr" presetSubtype="8" fill="hold" grpId="0" nodeType="afterEffect">
                                  <p:stCondLst>
                                    <p:cond delay="0"/>
                                  </p:stCondLst>
                                  <p:childTnLst>
                                    <p:set>
                                      <p:cBhvr>
                                        <p:cTn id="63" dur="1" fill="hold">
                                          <p:stCondLst>
                                            <p:cond delay="0"/>
                                          </p:stCondLst>
                                        </p:cTn>
                                        <p:tgtEl>
                                          <p:spTgt spid="68"/>
                                        </p:tgtEl>
                                        <p:attrNameLst>
                                          <p:attrName>style.visibility</p:attrName>
                                        </p:attrNameLst>
                                      </p:cBhvr>
                                      <p:to>
                                        <p:strVal val="visible"/>
                                      </p:to>
                                    </p:set>
                                    <p:animEffect transition="in" filter="wipe(left)">
                                      <p:cBhvr>
                                        <p:cTn id="64" dur="500"/>
                                        <p:tgtEl>
                                          <p:spTgt spid="68"/>
                                        </p:tgtEl>
                                      </p:cBhvr>
                                    </p:animEffect>
                                  </p:childTnLst>
                                </p:cTn>
                              </p:par>
                              <p:par>
                                <p:cTn id="65" presetID="22" presetClass="entr" presetSubtype="8" fill="hold" nodeType="withEffect">
                                  <p:stCondLst>
                                    <p:cond delay="0"/>
                                  </p:stCondLst>
                                  <p:childTnLst>
                                    <p:set>
                                      <p:cBhvr>
                                        <p:cTn id="66" dur="1" fill="hold">
                                          <p:stCondLst>
                                            <p:cond delay="0"/>
                                          </p:stCondLst>
                                        </p:cTn>
                                        <p:tgtEl>
                                          <p:spTgt spid="81"/>
                                        </p:tgtEl>
                                        <p:attrNameLst>
                                          <p:attrName>style.visibility</p:attrName>
                                        </p:attrNameLst>
                                      </p:cBhvr>
                                      <p:to>
                                        <p:strVal val="visible"/>
                                      </p:to>
                                    </p:set>
                                    <p:animEffect transition="in" filter="wipe(left)">
                                      <p:cBhvr>
                                        <p:cTn id="67" dur="500"/>
                                        <p:tgtEl>
                                          <p:spTgt spid="81"/>
                                        </p:tgtEl>
                                      </p:cBhvr>
                                    </p:animEffect>
                                  </p:childTnLst>
                                </p:cTn>
                              </p:par>
                              <p:par>
                                <p:cTn id="68" presetID="22" presetClass="entr" presetSubtype="8" fill="hold" nodeType="withEffect">
                                  <p:stCondLst>
                                    <p:cond delay="0"/>
                                  </p:stCondLst>
                                  <p:childTnLst>
                                    <p:set>
                                      <p:cBhvr>
                                        <p:cTn id="69" dur="1" fill="hold">
                                          <p:stCondLst>
                                            <p:cond delay="0"/>
                                          </p:stCondLst>
                                        </p:cTn>
                                        <p:tgtEl>
                                          <p:spTgt spid="66"/>
                                        </p:tgtEl>
                                        <p:attrNameLst>
                                          <p:attrName>style.visibility</p:attrName>
                                        </p:attrNameLst>
                                      </p:cBhvr>
                                      <p:to>
                                        <p:strVal val="visible"/>
                                      </p:to>
                                    </p:set>
                                    <p:animEffect transition="in" filter="wipe(left)">
                                      <p:cBhvr>
                                        <p:cTn id="70" dur="500"/>
                                        <p:tgtEl>
                                          <p:spTgt spid="66"/>
                                        </p:tgtEl>
                                      </p:cBhvr>
                                    </p:animEffect>
                                  </p:childTnLst>
                                </p:cTn>
                              </p:par>
                            </p:childTnLst>
                          </p:cTn>
                        </p:par>
                        <p:par>
                          <p:cTn id="71" fill="hold">
                            <p:stCondLst>
                              <p:cond delay="2000"/>
                            </p:stCondLst>
                            <p:childTnLst>
                              <p:par>
                                <p:cTn id="72" presetID="22" presetClass="entr" presetSubtype="8" fill="hold" nodeType="afterEffect">
                                  <p:stCondLst>
                                    <p:cond delay="0"/>
                                  </p:stCondLst>
                                  <p:childTnLst>
                                    <p:set>
                                      <p:cBhvr>
                                        <p:cTn id="73" dur="1" fill="hold">
                                          <p:stCondLst>
                                            <p:cond delay="0"/>
                                          </p:stCondLst>
                                        </p:cTn>
                                        <p:tgtEl>
                                          <p:spTgt spid="64"/>
                                        </p:tgtEl>
                                        <p:attrNameLst>
                                          <p:attrName>style.visibility</p:attrName>
                                        </p:attrNameLst>
                                      </p:cBhvr>
                                      <p:to>
                                        <p:strVal val="visible"/>
                                      </p:to>
                                    </p:set>
                                    <p:animEffect transition="in" filter="wipe(left)">
                                      <p:cBhvr>
                                        <p:cTn id="74" dur="500"/>
                                        <p:tgtEl>
                                          <p:spTgt spid="64"/>
                                        </p:tgtEl>
                                      </p:cBhvr>
                                    </p:animEffect>
                                  </p:childTnLst>
                                </p:cTn>
                              </p:par>
                              <p:par>
                                <p:cTn id="75" presetID="22" presetClass="entr" presetSubtype="8" fill="hold" grpId="0" nodeType="withEffect">
                                  <p:stCondLst>
                                    <p:cond delay="0"/>
                                  </p:stCondLst>
                                  <p:childTnLst>
                                    <p:set>
                                      <p:cBhvr>
                                        <p:cTn id="76" dur="1" fill="hold">
                                          <p:stCondLst>
                                            <p:cond delay="0"/>
                                          </p:stCondLst>
                                        </p:cTn>
                                        <p:tgtEl>
                                          <p:spTgt spid="28"/>
                                        </p:tgtEl>
                                        <p:attrNameLst>
                                          <p:attrName>style.visibility</p:attrName>
                                        </p:attrNameLst>
                                      </p:cBhvr>
                                      <p:to>
                                        <p:strVal val="visible"/>
                                      </p:to>
                                    </p:set>
                                    <p:animEffect transition="in" filter="wipe(left)">
                                      <p:cBhvr>
                                        <p:cTn id="77" dur="500"/>
                                        <p:tgtEl>
                                          <p:spTgt spid="28"/>
                                        </p:tgtEl>
                                      </p:cBhvr>
                                    </p:animEffect>
                                  </p:childTnLst>
                                </p:cTn>
                              </p:par>
                              <p:par>
                                <p:cTn id="78" presetID="22" presetClass="entr" presetSubtype="8" fill="hold" grpId="0" nodeType="withEffect">
                                  <p:stCondLst>
                                    <p:cond delay="0"/>
                                  </p:stCondLst>
                                  <p:childTnLst>
                                    <p:set>
                                      <p:cBhvr>
                                        <p:cTn id="79" dur="1" fill="hold">
                                          <p:stCondLst>
                                            <p:cond delay="0"/>
                                          </p:stCondLst>
                                        </p:cTn>
                                        <p:tgtEl>
                                          <p:spTgt spid="85"/>
                                        </p:tgtEl>
                                        <p:attrNameLst>
                                          <p:attrName>style.visibility</p:attrName>
                                        </p:attrNameLst>
                                      </p:cBhvr>
                                      <p:to>
                                        <p:strVal val="visible"/>
                                      </p:to>
                                    </p:set>
                                    <p:animEffect transition="in" filter="wipe(left)">
                                      <p:cBhvr>
                                        <p:cTn id="80" dur="500"/>
                                        <p:tgtEl>
                                          <p:spTgt spid="85"/>
                                        </p:tgtEl>
                                      </p:cBhvr>
                                    </p:animEffect>
                                  </p:childTnLst>
                                </p:cTn>
                              </p:par>
                              <p:par>
                                <p:cTn id="81" presetID="22" presetClass="entr" presetSubtype="8" fill="hold" grpId="0" nodeType="withEffect">
                                  <p:stCondLst>
                                    <p:cond delay="0"/>
                                  </p:stCondLst>
                                  <p:childTnLst>
                                    <p:set>
                                      <p:cBhvr>
                                        <p:cTn id="82" dur="1" fill="hold">
                                          <p:stCondLst>
                                            <p:cond delay="0"/>
                                          </p:stCondLst>
                                        </p:cTn>
                                        <p:tgtEl>
                                          <p:spTgt spid="84"/>
                                        </p:tgtEl>
                                        <p:attrNameLst>
                                          <p:attrName>style.visibility</p:attrName>
                                        </p:attrNameLst>
                                      </p:cBhvr>
                                      <p:to>
                                        <p:strVal val="visible"/>
                                      </p:to>
                                    </p:set>
                                    <p:animEffect transition="in" filter="wipe(left)">
                                      <p:cBhvr>
                                        <p:cTn id="83" dur="500"/>
                                        <p:tgtEl>
                                          <p:spTgt spid="84"/>
                                        </p:tgtEl>
                                      </p:cBhvr>
                                    </p:animEffect>
                                  </p:childTnLst>
                                </p:cTn>
                              </p:par>
                            </p:childTnLst>
                          </p:cTn>
                        </p:par>
                        <p:par>
                          <p:cTn id="84" fill="hold">
                            <p:stCondLst>
                              <p:cond delay="2500"/>
                            </p:stCondLst>
                            <p:childTnLst>
                              <p:par>
                                <p:cTn id="85" presetID="22" presetClass="entr" presetSubtype="8" fill="hold" nodeType="afterEffect">
                                  <p:stCondLst>
                                    <p:cond delay="0"/>
                                  </p:stCondLst>
                                  <p:childTnLst>
                                    <p:set>
                                      <p:cBhvr>
                                        <p:cTn id="86" dur="1" fill="hold">
                                          <p:stCondLst>
                                            <p:cond delay="0"/>
                                          </p:stCondLst>
                                        </p:cTn>
                                        <p:tgtEl>
                                          <p:spTgt spid="72"/>
                                        </p:tgtEl>
                                        <p:attrNameLst>
                                          <p:attrName>style.visibility</p:attrName>
                                        </p:attrNameLst>
                                      </p:cBhvr>
                                      <p:to>
                                        <p:strVal val="visible"/>
                                      </p:to>
                                    </p:set>
                                    <p:animEffect transition="in" filter="wipe(left)">
                                      <p:cBhvr>
                                        <p:cTn id="87" dur="500"/>
                                        <p:tgtEl>
                                          <p:spTgt spid="72"/>
                                        </p:tgtEl>
                                      </p:cBhvr>
                                    </p:animEffect>
                                  </p:childTnLst>
                                </p:cTn>
                              </p:par>
                              <p:par>
                                <p:cTn id="88" presetID="22" presetClass="entr" presetSubtype="8" fill="hold" nodeType="withEffect">
                                  <p:stCondLst>
                                    <p:cond delay="0"/>
                                  </p:stCondLst>
                                  <p:childTnLst>
                                    <p:set>
                                      <p:cBhvr>
                                        <p:cTn id="89" dur="1" fill="hold">
                                          <p:stCondLst>
                                            <p:cond delay="0"/>
                                          </p:stCondLst>
                                        </p:cTn>
                                        <p:tgtEl>
                                          <p:spTgt spid="49"/>
                                        </p:tgtEl>
                                        <p:attrNameLst>
                                          <p:attrName>style.visibility</p:attrName>
                                        </p:attrNameLst>
                                      </p:cBhvr>
                                      <p:to>
                                        <p:strVal val="visible"/>
                                      </p:to>
                                    </p:set>
                                    <p:animEffect transition="in" filter="wipe(left)">
                                      <p:cBhvr>
                                        <p:cTn id="90" dur="500"/>
                                        <p:tgtEl>
                                          <p:spTgt spid="49"/>
                                        </p:tgtEl>
                                      </p:cBhvr>
                                    </p:animEffect>
                                  </p:childTnLst>
                                </p:cTn>
                              </p:par>
                              <p:par>
                                <p:cTn id="91" presetID="22" presetClass="entr" presetSubtype="8" fill="hold" grpId="0" nodeType="withEffect">
                                  <p:stCondLst>
                                    <p:cond delay="0"/>
                                  </p:stCondLst>
                                  <p:childTnLst>
                                    <p:set>
                                      <p:cBhvr>
                                        <p:cTn id="92" dur="1" fill="hold">
                                          <p:stCondLst>
                                            <p:cond delay="0"/>
                                          </p:stCondLst>
                                        </p:cTn>
                                        <p:tgtEl>
                                          <p:spTgt spid="15"/>
                                        </p:tgtEl>
                                        <p:attrNameLst>
                                          <p:attrName>style.visibility</p:attrName>
                                        </p:attrNameLst>
                                      </p:cBhvr>
                                      <p:to>
                                        <p:strVal val="visible"/>
                                      </p:to>
                                    </p:set>
                                    <p:animEffect transition="in" filter="wipe(left)">
                                      <p:cBhvr>
                                        <p:cTn id="93" dur="500"/>
                                        <p:tgtEl>
                                          <p:spTgt spid="15"/>
                                        </p:tgtEl>
                                      </p:cBhvr>
                                    </p:animEffect>
                                  </p:childTnLst>
                                </p:cTn>
                              </p:par>
                              <p:par>
                                <p:cTn id="94" presetID="22" presetClass="entr" presetSubtype="8" fill="hold" grpId="0" nodeType="withEffect">
                                  <p:stCondLst>
                                    <p:cond delay="0"/>
                                  </p:stCondLst>
                                  <p:childTnLst>
                                    <p:set>
                                      <p:cBhvr>
                                        <p:cTn id="95" dur="1" fill="hold">
                                          <p:stCondLst>
                                            <p:cond delay="0"/>
                                          </p:stCondLst>
                                        </p:cTn>
                                        <p:tgtEl>
                                          <p:spTgt spid="92"/>
                                        </p:tgtEl>
                                        <p:attrNameLst>
                                          <p:attrName>style.visibility</p:attrName>
                                        </p:attrNameLst>
                                      </p:cBhvr>
                                      <p:to>
                                        <p:strVal val="visible"/>
                                      </p:to>
                                    </p:set>
                                    <p:animEffect transition="in" filter="wipe(left)">
                                      <p:cBhvr>
                                        <p:cTn id="96" dur="500"/>
                                        <p:tgtEl>
                                          <p:spTgt spid="92"/>
                                        </p:tgtEl>
                                      </p:cBhvr>
                                    </p:animEffect>
                                  </p:childTnLst>
                                </p:cTn>
                              </p:par>
                            </p:childTnLst>
                          </p:cTn>
                        </p:par>
                        <p:par>
                          <p:cTn id="97" fill="hold">
                            <p:stCondLst>
                              <p:cond delay="3000"/>
                            </p:stCondLst>
                            <p:childTnLst>
                              <p:par>
                                <p:cTn id="98" presetID="22" presetClass="entr" presetSubtype="8" fill="hold" nodeType="afterEffect">
                                  <p:stCondLst>
                                    <p:cond delay="0"/>
                                  </p:stCondLst>
                                  <p:childTnLst>
                                    <p:set>
                                      <p:cBhvr>
                                        <p:cTn id="99" dur="1" fill="hold">
                                          <p:stCondLst>
                                            <p:cond delay="0"/>
                                          </p:stCondLst>
                                        </p:cTn>
                                        <p:tgtEl>
                                          <p:spTgt spid="73"/>
                                        </p:tgtEl>
                                        <p:attrNameLst>
                                          <p:attrName>style.visibility</p:attrName>
                                        </p:attrNameLst>
                                      </p:cBhvr>
                                      <p:to>
                                        <p:strVal val="visible"/>
                                      </p:to>
                                    </p:set>
                                    <p:animEffect transition="in" filter="wipe(left)">
                                      <p:cBhvr>
                                        <p:cTn id="100" dur="500"/>
                                        <p:tgtEl>
                                          <p:spTgt spid="73"/>
                                        </p:tgtEl>
                                      </p:cBhvr>
                                    </p:animEffect>
                                  </p:childTnLst>
                                </p:cTn>
                              </p:par>
                              <p:par>
                                <p:cTn id="101" presetID="22" presetClass="entr" presetSubtype="8" fill="hold" grpId="0" nodeType="withEffect">
                                  <p:stCondLst>
                                    <p:cond delay="0"/>
                                  </p:stCondLst>
                                  <p:childTnLst>
                                    <p:set>
                                      <p:cBhvr>
                                        <p:cTn id="102" dur="1" fill="hold">
                                          <p:stCondLst>
                                            <p:cond delay="0"/>
                                          </p:stCondLst>
                                        </p:cTn>
                                        <p:tgtEl>
                                          <p:spTgt spid="2"/>
                                        </p:tgtEl>
                                        <p:attrNameLst>
                                          <p:attrName>style.visibility</p:attrName>
                                        </p:attrNameLst>
                                      </p:cBhvr>
                                      <p:to>
                                        <p:strVal val="visible"/>
                                      </p:to>
                                    </p:set>
                                    <p:animEffect transition="in" filter="wipe(left)">
                                      <p:cBhvr>
                                        <p:cTn id="103" dur="500"/>
                                        <p:tgtEl>
                                          <p:spTgt spid="2"/>
                                        </p:tgtEl>
                                      </p:cBhvr>
                                    </p:animEffect>
                                  </p:childTnLst>
                                </p:cTn>
                              </p:par>
                              <p:par>
                                <p:cTn id="104" presetID="22" presetClass="entr" presetSubtype="8" fill="hold" nodeType="withEffect">
                                  <p:stCondLst>
                                    <p:cond delay="0"/>
                                  </p:stCondLst>
                                  <p:childTnLst>
                                    <p:set>
                                      <p:cBhvr>
                                        <p:cTn id="105" dur="1" fill="hold">
                                          <p:stCondLst>
                                            <p:cond delay="0"/>
                                          </p:stCondLst>
                                        </p:cTn>
                                        <p:tgtEl>
                                          <p:spTgt spid="52"/>
                                        </p:tgtEl>
                                        <p:attrNameLst>
                                          <p:attrName>style.visibility</p:attrName>
                                        </p:attrNameLst>
                                      </p:cBhvr>
                                      <p:to>
                                        <p:strVal val="visible"/>
                                      </p:to>
                                    </p:set>
                                    <p:animEffect transition="in" filter="wipe(left)">
                                      <p:cBhvr>
                                        <p:cTn id="106" dur="500"/>
                                        <p:tgtEl>
                                          <p:spTgt spid="52"/>
                                        </p:tgtEl>
                                      </p:cBhvr>
                                    </p:animEffect>
                                  </p:childTnLst>
                                </p:cTn>
                              </p:par>
                              <p:par>
                                <p:cTn id="107" presetID="22" presetClass="entr" presetSubtype="8" fill="hold" grpId="0" nodeType="withEffect">
                                  <p:stCondLst>
                                    <p:cond delay="0"/>
                                  </p:stCondLst>
                                  <p:childTnLst>
                                    <p:set>
                                      <p:cBhvr>
                                        <p:cTn id="108" dur="1" fill="hold">
                                          <p:stCondLst>
                                            <p:cond delay="0"/>
                                          </p:stCondLst>
                                        </p:cTn>
                                        <p:tgtEl>
                                          <p:spTgt spid="17"/>
                                        </p:tgtEl>
                                        <p:attrNameLst>
                                          <p:attrName>style.visibility</p:attrName>
                                        </p:attrNameLst>
                                      </p:cBhvr>
                                      <p:to>
                                        <p:strVal val="visible"/>
                                      </p:to>
                                    </p:set>
                                    <p:animEffect transition="in" filter="wipe(left)">
                                      <p:cBhvr>
                                        <p:cTn id="109" dur="500"/>
                                        <p:tgtEl>
                                          <p:spTgt spid="17"/>
                                        </p:tgtEl>
                                      </p:cBhvr>
                                    </p:animEffect>
                                  </p:childTnLst>
                                </p:cTn>
                              </p:par>
                            </p:childTnLst>
                          </p:cTn>
                        </p:par>
                        <p:par>
                          <p:cTn id="110" fill="hold">
                            <p:stCondLst>
                              <p:cond delay="3500"/>
                            </p:stCondLst>
                            <p:childTnLst>
                              <p:par>
                                <p:cTn id="111" presetID="22" presetClass="entr" presetSubtype="8" fill="hold" nodeType="afterEffect">
                                  <p:stCondLst>
                                    <p:cond delay="0"/>
                                  </p:stCondLst>
                                  <p:childTnLst>
                                    <p:set>
                                      <p:cBhvr>
                                        <p:cTn id="112" dur="1" fill="hold">
                                          <p:stCondLst>
                                            <p:cond delay="0"/>
                                          </p:stCondLst>
                                        </p:cTn>
                                        <p:tgtEl>
                                          <p:spTgt spid="75"/>
                                        </p:tgtEl>
                                        <p:attrNameLst>
                                          <p:attrName>style.visibility</p:attrName>
                                        </p:attrNameLst>
                                      </p:cBhvr>
                                      <p:to>
                                        <p:strVal val="visible"/>
                                      </p:to>
                                    </p:set>
                                    <p:animEffect transition="in" filter="wipe(left)">
                                      <p:cBhvr>
                                        <p:cTn id="113" dur="500"/>
                                        <p:tgtEl>
                                          <p:spTgt spid="75"/>
                                        </p:tgtEl>
                                      </p:cBhvr>
                                    </p:animEffect>
                                  </p:childTnLst>
                                </p:cTn>
                              </p:par>
                              <p:par>
                                <p:cTn id="114" presetID="22" presetClass="entr" presetSubtype="8" fill="hold" grpId="0" nodeType="withEffect">
                                  <p:stCondLst>
                                    <p:cond delay="0"/>
                                  </p:stCondLst>
                                  <p:childTnLst>
                                    <p:set>
                                      <p:cBhvr>
                                        <p:cTn id="115" dur="1" fill="hold">
                                          <p:stCondLst>
                                            <p:cond delay="0"/>
                                          </p:stCondLst>
                                        </p:cTn>
                                        <p:tgtEl>
                                          <p:spTgt spid="3"/>
                                        </p:tgtEl>
                                        <p:attrNameLst>
                                          <p:attrName>style.visibility</p:attrName>
                                        </p:attrNameLst>
                                      </p:cBhvr>
                                      <p:to>
                                        <p:strVal val="visible"/>
                                      </p:to>
                                    </p:set>
                                    <p:animEffect transition="in" filter="wipe(left)">
                                      <p:cBhvr>
                                        <p:cTn id="116" dur="500"/>
                                        <p:tgtEl>
                                          <p:spTgt spid="3"/>
                                        </p:tgtEl>
                                      </p:cBhvr>
                                    </p:animEffect>
                                  </p:childTnLst>
                                </p:cTn>
                              </p:par>
                              <p:par>
                                <p:cTn id="117" presetID="22" presetClass="entr" presetSubtype="8" fill="hold" nodeType="withEffect">
                                  <p:stCondLst>
                                    <p:cond delay="0"/>
                                  </p:stCondLst>
                                  <p:childTnLst>
                                    <p:set>
                                      <p:cBhvr>
                                        <p:cTn id="118" dur="1" fill="hold">
                                          <p:stCondLst>
                                            <p:cond delay="0"/>
                                          </p:stCondLst>
                                        </p:cTn>
                                        <p:tgtEl>
                                          <p:spTgt spid="53"/>
                                        </p:tgtEl>
                                        <p:attrNameLst>
                                          <p:attrName>style.visibility</p:attrName>
                                        </p:attrNameLst>
                                      </p:cBhvr>
                                      <p:to>
                                        <p:strVal val="visible"/>
                                      </p:to>
                                    </p:set>
                                    <p:animEffect transition="in" filter="wipe(left)">
                                      <p:cBhvr>
                                        <p:cTn id="119" dur="500"/>
                                        <p:tgtEl>
                                          <p:spTgt spid="53"/>
                                        </p:tgtEl>
                                      </p:cBhvr>
                                    </p:animEffect>
                                  </p:childTnLst>
                                </p:cTn>
                              </p:par>
                              <p:par>
                                <p:cTn id="120" presetID="22" presetClass="entr" presetSubtype="8" fill="hold" grpId="0" nodeType="withEffect">
                                  <p:stCondLst>
                                    <p:cond delay="0"/>
                                  </p:stCondLst>
                                  <p:childTnLst>
                                    <p:set>
                                      <p:cBhvr>
                                        <p:cTn id="121" dur="1" fill="hold">
                                          <p:stCondLst>
                                            <p:cond delay="0"/>
                                          </p:stCondLst>
                                        </p:cTn>
                                        <p:tgtEl>
                                          <p:spTgt spid="18"/>
                                        </p:tgtEl>
                                        <p:attrNameLst>
                                          <p:attrName>style.visibility</p:attrName>
                                        </p:attrNameLst>
                                      </p:cBhvr>
                                      <p:to>
                                        <p:strVal val="visible"/>
                                      </p:to>
                                    </p:set>
                                    <p:animEffect transition="in" filter="wipe(left)">
                                      <p:cBhvr>
                                        <p:cTn id="122" dur="500"/>
                                        <p:tgtEl>
                                          <p:spTgt spid="18"/>
                                        </p:tgtEl>
                                      </p:cBhvr>
                                    </p:animEffect>
                                  </p:childTnLst>
                                </p:cTn>
                              </p:par>
                            </p:childTnLst>
                          </p:cTn>
                        </p:par>
                        <p:par>
                          <p:cTn id="123" fill="hold">
                            <p:stCondLst>
                              <p:cond delay="4000"/>
                            </p:stCondLst>
                            <p:childTnLst>
                              <p:par>
                                <p:cTn id="124" presetID="2" presetClass="entr" presetSubtype="4" fill="hold" grpId="0" nodeType="afterEffect">
                                  <p:stCondLst>
                                    <p:cond delay="0"/>
                                  </p:stCondLst>
                                  <p:childTnLst>
                                    <p:set>
                                      <p:cBhvr>
                                        <p:cTn id="125" dur="1" fill="hold">
                                          <p:stCondLst>
                                            <p:cond delay="0"/>
                                          </p:stCondLst>
                                        </p:cTn>
                                        <p:tgtEl>
                                          <p:spTgt spid="86"/>
                                        </p:tgtEl>
                                        <p:attrNameLst>
                                          <p:attrName>style.visibility</p:attrName>
                                        </p:attrNameLst>
                                      </p:cBhvr>
                                      <p:to>
                                        <p:strVal val="visible"/>
                                      </p:to>
                                    </p:set>
                                    <p:anim calcmode="lin" valueType="num">
                                      <p:cBhvr additive="base">
                                        <p:cTn id="126" dur="500" fill="hold"/>
                                        <p:tgtEl>
                                          <p:spTgt spid="86"/>
                                        </p:tgtEl>
                                        <p:attrNameLst>
                                          <p:attrName>ppt_x</p:attrName>
                                        </p:attrNameLst>
                                      </p:cBhvr>
                                      <p:tavLst>
                                        <p:tav tm="0">
                                          <p:val>
                                            <p:strVal val="#ppt_x"/>
                                          </p:val>
                                        </p:tav>
                                        <p:tav tm="100000">
                                          <p:val>
                                            <p:strVal val="#ppt_x"/>
                                          </p:val>
                                        </p:tav>
                                      </p:tavLst>
                                    </p:anim>
                                    <p:anim calcmode="lin" valueType="num">
                                      <p:cBhvr additive="base">
                                        <p:cTn id="127" dur="500" fill="hold"/>
                                        <p:tgtEl>
                                          <p:spTgt spid="86"/>
                                        </p:tgtEl>
                                        <p:attrNameLst>
                                          <p:attrName>ppt_y</p:attrName>
                                        </p:attrNameLst>
                                      </p:cBhvr>
                                      <p:tavLst>
                                        <p:tav tm="0">
                                          <p:val>
                                            <p:strVal val="1+#ppt_h/2"/>
                                          </p:val>
                                        </p:tav>
                                        <p:tav tm="100000">
                                          <p:val>
                                            <p:strVal val="#ppt_y"/>
                                          </p:val>
                                        </p:tav>
                                      </p:tavLst>
                                    </p:anim>
                                  </p:childTnLst>
                                </p:cTn>
                              </p:par>
                            </p:childTnLst>
                          </p:cTn>
                        </p:par>
                      </p:childTnLst>
                    </p:cTn>
                  </p:par>
                  <p:par>
                    <p:cTn id="128" fill="hold">
                      <p:stCondLst>
                        <p:cond delay="indefinite"/>
                      </p:stCondLst>
                      <p:childTnLst>
                        <p:par>
                          <p:cTn id="129" fill="hold">
                            <p:stCondLst>
                              <p:cond delay="0"/>
                            </p:stCondLst>
                            <p:childTnLst>
                              <p:par>
                                <p:cTn id="130" presetID="22" presetClass="entr" presetSubtype="8" fill="hold" nodeType="clickEffect">
                                  <p:stCondLst>
                                    <p:cond delay="0"/>
                                  </p:stCondLst>
                                  <p:childTnLst>
                                    <p:set>
                                      <p:cBhvr>
                                        <p:cTn id="131" dur="1" fill="hold">
                                          <p:stCondLst>
                                            <p:cond delay="0"/>
                                          </p:stCondLst>
                                        </p:cTn>
                                        <p:tgtEl>
                                          <p:spTgt spid="4"/>
                                        </p:tgtEl>
                                        <p:attrNameLst>
                                          <p:attrName>style.visibility</p:attrName>
                                        </p:attrNameLst>
                                      </p:cBhvr>
                                      <p:to>
                                        <p:strVal val="visible"/>
                                      </p:to>
                                    </p:set>
                                    <p:animEffect transition="in" filter="wipe(left)">
                                      <p:cBhvr>
                                        <p:cTn id="132" dur="500"/>
                                        <p:tgtEl>
                                          <p:spTgt spid="4"/>
                                        </p:tgtEl>
                                      </p:cBhvr>
                                    </p:animEffect>
                                  </p:childTnLst>
                                </p:cTn>
                              </p:par>
                              <p:par>
                                <p:cTn id="133" presetID="22" presetClass="entr" presetSubtype="8" fill="hold" nodeType="withEffect">
                                  <p:stCondLst>
                                    <p:cond delay="0"/>
                                  </p:stCondLst>
                                  <p:childTnLst>
                                    <p:set>
                                      <p:cBhvr>
                                        <p:cTn id="134" dur="1" fill="hold">
                                          <p:stCondLst>
                                            <p:cond delay="0"/>
                                          </p:stCondLst>
                                        </p:cTn>
                                        <p:tgtEl>
                                          <p:spTgt spid="38"/>
                                        </p:tgtEl>
                                        <p:attrNameLst>
                                          <p:attrName>style.visibility</p:attrName>
                                        </p:attrNameLst>
                                      </p:cBhvr>
                                      <p:to>
                                        <p:strVal val="visible"/>
                                      </p:to>
                                    </p:set>
                                    <p:animEffect transition="in" filter="wipe(left)">
                                      <p:cBhvr>
                                        <p:cTn id="135" dur="500"/>
                                        <p:tgtEl>
                                          <p:spTgt spid="38"/>
                                        </p:tgtEl>
                                      </p:cBhvr>
                                    </p:animEffect>
                                  </p:childTnLst>
                                </p:cTn>
                              </p:par>
                              <p:par>
                                <p:cTn id="136" presetID="22" presetClass="entr" presetSubtype="8" fill="hold" grpId="0" nodeType="withEffect">
                                  <p:stCondLst>
                                    <p:cond delay="0"/>
                                  </p:stCondLst>
                                  <p:childTnLst>
                                    <p:set>
                                      <p:cBhvr>
                                        <p:cTn id="137" dur="1" fill="hold">
                                          <p:stCondLst>
                                            <p:cond delay="0"/>
                                          </p:stCondLst>
                                        </p:cTn>
                                        <p:tgtEl>
                                          <p:spTgt spid="23"/>
                                        </p:tgtEl>
                                        <p:attrNameLst>
                                          <p:attrName>style.visibility</p:attrName>
                                        </p:attrNameLst>
                                      </p:cBhvr>
                                      <p:to>
                                        <p:strVal val="visible"/>
                                      </p:to>
                                    </p:set>
                                    <p:animEffect transition="in" filter="wipe(left)">
                                      <p:cBhvr>
                                        <p:cTn id="138" dur="500"/>
                                        <p:tgtEl>
                                          <p:spTgt spid="23"/>
                                        </p:tgtEl>
                                      </p:cBhvr>
                                    </p:animEffect>
                                  </p:childTnLst>
                                </p:cTn>
                              </p:par>
                            </p:childTnLst>
                          </p:cTn>
                        </p:par>
                        <p:par>
                          <p:cTn id="139" fill="hold">
                            <p:stCondLst>
                              <p:cond delay="500"/>
                            </p:stCondLst>
                            <p:childTnLst>
                              <p:par>
                                <p:cTn id="140" presetID="22" presetClass="entr" presetSubtype="2" fill="hold" grpId="0" nodeType="afterEffect">
                                  <p:stCondLst>
                                    <p:cond delay="0"/>
                                  </p:stCondLst>
                                  <p:childTnLst>
                                    <p:set>
                                      <p:cBhvr>
                                        <p:cTn id="141" dur="1" fill="hold">
                                          <p:stCondLst>
                                            <p:cond delay="0"/>
                                          </p:stCondLst>
                                        </p:cTn>
                                        <p:tgtEl>
                                          <p:spTgt spid="93"/>
                                        </p:tgtEl>
                                        <p:attrNameLst>
                                          <p:attrName>style.visibility</p:attrName>
                                        </p:attrNameLst>
                                      </p:cBhvr>
                                      <p:to>
                                        <p:strVal val="visible"/>
                                      </p:to>
                                    </p:set>
                                    <p:animEffect transition="in" filter="wipe(right)">
                                      <p:cBhvr>
                                        <p:cTn id="142" dur="500"/>
                                        <p:tgtEl>
                                          <p:spTgt spid="93"/>
                                        </p:tgtEl>
                                      </p:cBhvr>
                                    </p:animEffect>
                                  </p:childTnLst>
                                </p:cTn>
                              </p:par>
                              <p:par>
                                <p:cTn id="143" presetID="22" presetClass="entr" presetSubtype="2" fill="hold" nodeType="withEffect">
                                  <p:stCondLst>
                                    <p:cond delay="0"/>
                                  </p:stCondLst>
                                  <p:childTnLst>
                                    <p:set>
                                      <p:cBhvr>
                                        <p:cTn id="144" dur="1" fill="hold">
                                          <p:stCondLst>
                                            <p:cond delay="0"/>
                                          </p:stCondLst>
                                        </p:cTn>
                                        <p:tgtEl>
                                          <p:spTgt spid="54"/>
                                        </p:tgtEl>
                                        <p:attrNameLst>
                                          <p:attrName>style.visibility</p:attrName>
                                        </p:attrNameLst>
                                      </p:cBhvr>
                                      <p:to>
                                        <p:strVal val="visible"/>
                                      </p:to>
                                    </p:set>
                                    <p:animEffect transition="in" filter="wipe(right)">
                                      <p:cBhvr>
                                        <p:cTn id="145" dur="500"/>
                                        <p:tgtEl>
                                          <p:spTgt spid="54"/>
                                        </p:tgtEl>
                                      </p:cBhvr>
                                    </p:animEffect>
                                  </p:childTnLst>
                                </p:cTn>
                              </p:par>
                              <p:par>
                                <p:cTn id="146" presetID="22" presetClass="entr" presetSubtype="2" fill="hold" nodeType="withEffect">
                                  <p:stCondLst>
                                    <p:cond delay="0"/>
                                  </p:stCondLst>
                                  <p:childTnLst>
                                    <p:set>
                                      <p:cBhvr>
                                        <p:cTn id="147" dur="1" fill="hold">
                                          <p:stCondLst>
                                            <p:cond delay="0"/>
                                          </p:stCondLst>
                                        </p:cTn>
                                        <p:tgtEl>
                                          <p:spTgt spid="69"/>
                                        </p:tgtEl>
                                        <p:attrNameLst>
                                          <p:attrName>style.visibility</p:attrName>
                                        </p:attrNameLst>
                                      </p:cBhvr>
                                      <p:to>
                                        <p:strVal val="visible"/>
                                      </p:to>
                                    </p:set>
                                    <p:animEffect transition="in" filter="wipe(right)">
                                      <p:cBhvr>
                                        <p:cTn id="148" dur="500"/>
                                        <p:tgtEl>
                                          <p:spTgt spid="69"/>
                                        </p:tgtEl>
                                      </p:cBhvr>
                                    </p:animEffect>
                                  </p:childTnLst>
                                </p:cTn>
                              </p:par>
                            </p:childTnLst>
                          </p:cTn>
                        </p:par>
                        <p:par>
                          <p:cTn id="149" fill="hold">
                            <p:stCondLst>
                              <p:cond delay="1000"/>
                            </p:stCondLst>
                            <p:childTnLst>
                              <p:par>
                                <p:cTn id="150" presetID="22" presetClass="entr" presetSubtype="2" fill="hold" nodeType="afterEffect">
                                  <p:stCondLst>
                                    <p:cond delay="0"/>
                                  </p:stCondLst>
                                  <p:childTnLst>
                                    <p:set>
                                      <p:cBhvr>
                                        <p:cTn id="151" dur="1" fill="hold">
                                          <p:stCondLst>
                                            <p:cond delay="0"/>
                                          </p:stCondLst>
                                        </p:cTn>
                                        <p:tgtEl>
                                          <p:spTgt spid="35"/>
                                        </p:tgtEl>
                                        <p:attrNameLst>
                                          <p:attrName>style.visibility</p:attrName>
                                        </p:attrNameLst>
                                      </p:cBhvr>
                                      <p:to>
                                        <p:strVal val="visible"/>
                                      </p:to>
                                    </p:set>
                                    <p:animEffect transition="in" filter="wipe(right)">
                                      <p:cBhvr>
                                        <p:cTn id="152" dur="500"/>
                                        <p:tgtEl>
                                          <p:spTgt spid="35"/>
                                        </p:tgtEl>
                                      </p:cBhvr>
                                    </p:animEffect>
                                  </p:childTnLst>
                                </p:cTn>
                              </p:par>
                              <p:par>
                                <p:cTn id="153" presetID="22" presetClass="entr" presetSubtype="2" fill="hold" grpId="0" nodeType="withEffect">
                                  <p:stCondLst>
                                    <p:cond delay="0"/>
                                  </p:stCondLst>
                                  <p:childTnLst>
                                    <p:set>
                                      <p:cBhvr>
                                        <p:cTn id="154" dur="1" fill="hold">
                                          <p:stCondLst>
                                            <p:cond delay="0"/>
                                          </p:stCondLst>
                                        </p:cTn>
                                        <p:tgtEl>
                                          <p:spTgt spid="67"/>
                                        </p:tgtEl>
                                        <p:attrNameLst>
                                          <p:attrName>style.visibility</p:attrName>
                                        </p:attrNameLst>
                                      </p:cBhvr>
                                      <p:to>
                                        <p:strVal val="visible"/>
                                      </p:to>
                                    </p:set>
                                    <p:animEffect transition="in" filter="wipe(right)">
                                      <p:cBhvr>
                                        <p:cTn id="155" dur="500"/>
                                        <p:tgtEl>
                                          <p:spTgt spid="67"/>
                                        </p:tgtEl>
                                      </p:cBhvr>
                                    </p:animEffect>
                                  </p:childTnLst>
                                </p:cTn>
                              </p:par>
                              <p:par>
                                <p:cTn id="156" presetID="22" presetClass="entr" presetSubtype="2" fill="hold" nodeType="withEffect">
                                  <p:stCondLst>
                                    <p:cond delay="0"/>
                                  </p:stCondLst>
                                  <p:childTnLst>
                                    <p:set>
                                      <p:cBhvr>
                                        <p:cTn id="157" dur="1" fill="hold">
                                          <p:stCondLst>
                                            <p:cond delay="0"/>
                                          </p:stCondLst>
                                        </p:cTn>
                                        <p:tgtEl>
                                          <p:spTgt spid="65"/>
                                        </p:tgtEl>
                                        <p:attrNameLst>
                                          <p:attrName>style.visibility</p:attrName>
                                        </p:attrNameLst>
                                      </p:cBhvr>
                                      <p:to>
                                        <p:strVal val="visible"/>
                                      </p:to>
                                    </p:set>
                                    <p:animEffect transition="in" filter="wipe(right)">
                                      <p:cBhvr>
                                        <p:cTn id="158" dur="500"/>
                                        <p:tgtEl>
                                          <p:spTgt spid="65"/>
                                        </p:tgtEl>
                                      </p:cBhvr>
                                    </p:animEffect>
                                  </p:childTnLst>
                                </p:cTn>
                              </p:par>
                              <p:par>
                                <p:cTn id="159" presetID="22" presetClass="entr" presetSubtype="2" fill="hold" nodeType="withEffect">
                                  <p:stCondLst>
                                    <p:cond delay="0"/>
                                  </p:stCondLst>
                                  <p:childTnLst>
                                    <p:set>
                                      <p:cBhvr>
                                        <p:cTn id="160" dur="1" fill="hold">
                                          <p:stCondLst>
                                            <p:cond delay="0"/>
                                          </p:stCondLst>
                                        </p:cTn>
                                        <p:tgtEl>
                                          <p:spTgt spid="36"/>
                                        </p:tgtEl>
                                        <p:attrNameLst>
                                          <p:attrName>style.visibility</p:attrName>
                                        </p:attrNameLst>
                                      </p:cBhvr>
                                      <p:to>
                                        <p:strVal val="visible"/>
                                      </p:to>
                                    </p:set>
                                    <p:animEffect transition="in" filter="wipe(right)">
                                      <p:cBhvr>
                                        <p:cTn id="161" dur="500"/>
                                        <p:tgtEl>
                                          <p:spTgt spid="36"/>
                                        </p:tgtEl>
                                      </p:cBhvr>
                                    </p:animEffect>
                                  </p:childTnLst>
                                </p:cTn>
                              </p:par>
                            </p:childTnLst>
                          </p:cTn>
                        </p:par>
                        <p:par>
                          <p:cTn id="162" fill="hold">
                            <p:stCondLst>
                              <p:cond delay="1500"/>
                            </p:stCondLst>
                            <p:childTnLst>
                              <p:par>
                                <p:cTn id="163" presetID="2" presetClass="entr" presetSubtype="4" fill="hold" grpId="0" nodeType="afterEffect">
                                  <p:stCondLst>
                                    <p:cond delay="0"/>
                                  </p:stCondLst>
                                  <p:childTnLst>
                                    <p:set>
                                      <p:cBhvr>
                                        <p:cTn id="164" dur="1" fill="hold">
                                          <p:stCondLst>
                                            <p:cond delay="0"/>
                                          </p:stCondLst>
                                        </p:cTn>
                                        <p:tgtEl>
                                          <p:spTgt spid="87"/>
                                        </p:tgtEl>
                                        <p:attrNameLst>
                                          <p:attrName>style.visibility</p:attrName>
                                        </p:attrNameLst>
                                      </p:cBhvr>
                                      <p:to>
                                        <p:strVal val="visible"/>
                                      </p:to>
                                    </p:set>
                                    <p:anim calcmode="lin" valueType="num">
                                      <p:cBhvr additive="base">
                                        <p:cTn id="165" dur="500" fill="hold"/>
                                        <p:tgtEl>
                                          <p:spTgt spid="87"/>
                                        </p:tgtEl>
                                        <p:attrNameLst>
                                          <p:attrName>ppt_x</p:attrName>
                                        </p:attrNameLst>
                                      </p:cBhvr>
                                      <p:tavLst>
                                        <p:tav tm="0">
                                          <p:val>
                                            <p:strVal val="#ppt_x"/>
                                          </p:val>
                                        </p:tav>
                                        <p:tav tm="100000">
                                          <p:val>
                                            <p:strVal val="#ppt_x"/>
                                          </p:val>
                                        </p:tav>
                                      </p:tavLst>
                                    </p:anim>
                                    <p:anim calcmode="lin" valueType="num">
                                      <p:cBhvr additive="base">
                                        <p:cTn id="166" dur="500" fill="hold"/>
                                        <p:tgtEl>
                                          <p:spTgt spid="87"/>
                                        </p:tgtEl>
                                        <p:attrNameLst>
                                          <p:attrName>ppt_y</p:attrName>
                                        </p:attrNameLst>
                                      </p:cBhvr>
                                      <p:tavLst>
                                        <p:tav tm="0">
                                          <p:val>
                                            <p:strVal val="1+#ppt_h/2"/>
                                          </p:val>
                                        </p:tav>
                                        <p:tav tm="100000">
                                          <p:val>
                                            <p:strVal val="#ppt_y"/>
                                          </p:val>
                                        </p:tav>
                                      </p:tavLst>
                                    </p:anim>
                                  </p:childTnLst>
                                </p:cTn>
                              </p:par>
                            </p:childTnLst>
                          </p:cTn>
                        </p:par>
                      </p:childTnLst>
                    </p:cTn>
                  </p:par>
                  <p:par>
                    <p:cTn id="167" fill="hold">
                      <p:stCondLst>
                        <p:cond delay="indefinite"/>
                      </p:stCondLst>
                      <p:childTnLst>
                        <p:par>
                          <p:cTn id="168" fill="hold">
                            <p:stCondLst>
                              <p:cond delay="0"/>
                            </p:stCondLst>
                            <p:childTnLst>
                              <p:par>
                                <p:cTn id="169" presetID="22" presetClass="entr" presetSubtype="8" fill="hold" nodeType="clickEffect">
                                  <p:stCondLst>
                                    <p:cond delay="0"/>
                                  </p:stCondLst>
                                  <p:childTnLst>
                                    <p:set>
                                      <p:cBhvr>
                                        <p:cTn id="170" dur="1" fill="hold">
                                          <p:stCondLst>
                                            <p:cond delay="0"/>
                                          </p:stCondLst>
                                        </p:cTn>
                                        <p:tgtEl>
                                          <p:spTgt spid="76"/>
                                        </p:tgtEl>
                                        <p:attrNameLst>
                                          <p:attrName>style.visibility</p:attrName>
                                        </p:attrNameLst>
                                      </p:cBhvr>
                                      <p:to>
                                        <p:strVal val="visible"/>
                                      </p:to>
                                    </p:set>
                                    <p:animEffect transition="in" filter="wipe(left)">
                                      <p:cBhvr>
                                        <p:cTn id="171" dur="500"/>
                                        <p:tgtEl>
                                          <p:spTgt spid="76"/>
                                        </p:tgtEl>
                                      </p:cBhvr>
                                    </p:animEffect>
                                  </p:childTnLst>
                                </p:cTn>
                              </p:par>
                            </p:childTnLst>
                          </p:cTn>
                        </p:par>
                        <p:par>
                          <p:cTn id="172" fill="hold">
                            <p:stCondLst>
                              <p:cond delay="500"/>
                            </p:stCondLst>
                            <p:childTnLst>
                              <p:par>
                                <p:cTn id="173" presetID="22" presetClass="entr" presetSubtype="8" fill="hold" grpId="0" nodeType="afterEffect">
                                  <p:stCondLst>
                                    <p:cond delay="0"/>
                                  </p:stCondLst>
                                  <p:childTnLst>
                                    <p:set>
                                      <p:cBhvr>
                                        <p:cTn id="174" dur="1" fill="hold">
                                          <p:stCondLst>
                                            <p:cond delay="0"/>
                                          </p:stCondLst>
                                        </p:cTn>
                                        <p:tgtEl>
                                          <p:spTgt spid="20"/>
                                        </p:tgtEl>
                                        <p:attrNameLst>
                                          <p:attrName>style.visibility</p:attrName>
                                        </p:attrNameLst>
                                      </p:cBhvr>
                                      <p:to>
                                        <p:strVal val="visible"/>
                                      </p:to>
                                    </p:set>
                                    <p:animEffect transition="in" filter="wipe(left)">
                                      <p:cBhvr>
                                        <p:cTn id="175" dur="500"/>
                                        <p:tgtEl>
                                          <p:spTgt spid="20"/>
                                        </p:tgtEl>
                                      </p:cBhvr>
                                    </p:animEffect>
                                  </p:childTnLst>
                                </p:cTn>
                              </p:par>
                              <p:par>
                                <p:cTn id="176" presetID="22" presetClass="entr" presetSubtype="8" fill="hold" nodeType="withEffect">
                                  <p:stCondLst>
                                    <p:cond delay="0"/>
                                  </p:stCondLst>
                                  <p:childTnLst>
                                    <p:set>
                                      <p:cBhvr>
                                        <p:cTn id="177" dur="1" fill="hold">
                                          <p:stCondLst>
                                            <p:cond delay="0"/>
                                          </p:stCondLst>
                                        </p:cTn>
                                        <p:tgtEl>
                                          <p:spTgt spid="55"/>
                                        </p:tgtEl>
                                        <p:attrNameLst>
                                          <p:attrName>style.visibility</p:attrName>
                                        </p:attrNameLst>
                                      </p:cBhvr>
                                      <p:to>
                                        <p:strVal val="visible"/>
                                      </p:to>
                                    </p:set>
                                    <p:animEffect transition="in" filter="wipe(left)">
                                      <p:cBhvr>
                                        <p:cTn id="178" dur="500"/>
                                        <p:tgtEl>
                                          <p:spTgt spid="55"/>
                                        </p:tgtEl>
                                      </p:cBhvr>
                                    </p:animEffect>
                                  </p:childTnLst>
                                </p:cTn>
                              </p:par>
                              <p:par>
                                <p:cTn id="179" presetID="22" presetClass="entr" presetSubtype="8" fill="hold" grpId="0" nodeType="withEffect">
                                  <p:stCondLst>
                                    <p:cond delay="0"/>
                                  </p:stCondLst>
                                  <p:childTnLst>
                                    <p:set>
                                      <p:cBhvr>
                                        <p:cTn id="180" dur="1" fill="hold">
                                          <p:stCondLst>
                                            <p:cond delay="0"/>
                                          </p:stCondLst>
                                        </p:cTn>
                                        <p:tgtEl>
                                          <p:spTgt spid="5"/>
                                        </p:tgtEl>
                                        <p:attrNameLst>
                                          <p:attrName>style.visibility</p:attrName>
                                        </p:attrNameLst>
                                      </p:cBhvr>
                                      <p:to>
                                        <p:strVal val="visible"/>
                                      </p:to>
                                    </p:set>
                                    <p:animEffect transition="in" filter="wipe(left)">
                                      <p:cBhvr>
                                        <p:cTn id="181" dur="500"/>
                                        <p:tgtEl>
                                          <p:spTgt spid="5"/>
                                        </p:tgtEl>
                                      </p:cBhvr>
                                    </p:animEffect>
                                  </p:childTnLst>
                                </p:cTn>
                              </p:par>
                              <p:par>
                                <p:cTn id="182" presetID="22" presetClass="entr" presetSubtype="8" fill="hold" nodeType="withEffect">
                                  <p:stCondLst>
                                    <p:cond delay="0"/>
                                  </p:stCondLst>
                                  <p:childTnLst>
                                    <p:set>
                                      <p:cBhvr>
                                        <p:cTn id="183" dur="1" fill="hold">
                                          <p:stCondLst>
                                            <p:cond delay="0"/>
                                          </p:stCondLst>
                                        </p:cTn>
                                        <p:tgtEl>
                                          <p:spTgt spid="29"/>
                                        </p:tgtEl>
                                        <p:attrNameLst>
                                          <p:attrName>style.visibility</p:attrName>
                                        </p:attrNameLst>
                                      </p:cBhvr>
                                      <p:to>
                                        <p:strVal val="visible"/>
                                      </p:to>
                                    </p:set>
                                    <p:animEffect transition="in" filter="wipe(left)">
                                      <p:cBhvr>
                                        <p:cTn id="184" dur="500"/>
                                        <p:tgtEl>
                                          <p:spTgt spid="29"/>
                                        </p:tgtEl>
                                      </p:cBhvr>
                                    </p:animEffect>
                                  </p:childTnLst>
                                </p:cTn>
                              </p:par>
                            </p:childTnLst>
                          </p:cTn>
                        </p:par>
                        <p:par>
                          <p:cTn id="185" fill="hold">
                            <p:stCondLst>
                              <p:cond delay="1000"/>
                            </p:stCondLst>
                            <p:childTnLst>
                              <p:par>
                                <p:cTn id="186" presetID="22" presetClass="entr" presetSubtype="8" fill="hold" grpId="0" nodeType="afterEffect">
                                  <p:stCondLst>
                                    <p:cond delay="0"/>
                                  </p:stCondLst>
                                  <p:childTnLst>
                                    <p:set>
                                      <p:cBhvr>
                                        <p:cTn id="187" dur="1" fill="hold">
                                          <p:stCondLst>
                                            <p:cond delay="0"/>
                                          </p:stCondLst>
                                        </p:cTn>
                                        <p:tgtEl>
                                          <p:spTgt spid="19"/>
                                        </p:tgtEl>
                                        <p:attrNameLst>
                                          <p:attrName>style.visibility</p:attrName>
                                        </p:attrNameLst>
                                      </p:cBhvr>
                                      <p:to>
                                        <p:strVal val="visible"/>
                                      </p:to>
                                    </p:set>
                                    <p:animEffect transition="in" filter="wipe(left)">
                                      <p:cBhvr>
                                        <p:cTn id="188" dur="500"/>
                                        <p:tgtEl>
                                          <p:spTgt spid="19"/>
                                        </p:tgtEl>
                                      </p:cBhvr>
                                    </p:animEffect>
                                  </p:childTnLst>
                                </p:cTn>
                              </p:par>
                              <p:par>
                                <p:cTn id="189" presetID="22" presetClass="entr" presetSubtype="8" fill="hold" nodeType="withEffect">
                                  <p:stCondLst>
                                    <p:cond delay="0"/>
                                  </p:stCondLst>
                                  <p:childTnLst>
                                    <p:set>
                                      <p:cBhvr>
                                        <p:cTn id="190" dur="1" fill="hold">
                                          <p:stCondLst>
                                            <p:cond delay="0"/>
                                          </p:stCondLst>
                                        </p:cTn>
                                        <p:tgtEl>
                                          <p:spTgt spid="56"/>
                                        </p:tgtEl>
                                        <p:attrNameLst>
                                          <p:attrName>style.visibility</p:attrName>
                                        </p:attrNameLst>
                                      </p:cBhvr>
                                      <p:to>
                                        <p:strVal val="visible"/>
                                      </p:to>
                                    </p:set>
                                    <p:animEffect transition="in" filter="wipe(left)">
                                      <p:cBhvr>
                                        <p:cTn id="191" dur="500"/>
                                        <p:tgtEl>
                                          <p:spTgt spid="56"/>
                                        </p:tgtEl>
                                      </p:cBhvr>
                                    </p:animEffect>
                                  </p:childTnLst>
                                </p:cTn>
                              </p:par>
                              <p:par>
                                <p:cTn id="192" presetID="22" presetClass="entr" presetSubtype="8" fill="hold" grpId="0" nodeType="withEffect">
                                  <p:stCondLst>
                                    <p:cond delay="0"/>
                                  </p:stCondLst>
                                  <p:childTnLst>
                                    <p:set>
                                      <p:cBhvr>
                                        <p:cTn id="193" dur="1" fill="hold">
                                          <p:stCondLst>
                                            <p:cond delay="0"/>
                                          </p:stCondLst>
                                        </p:cTn>
                                        <p:tgtEl>
                                          <p:spTgt spid="6"/>
                                        </p:tgtEl>
                                        <p:attrNameLst>
                                          <p:attrName>style.visibility</p:attrName>
                                        </p:attrNameLst>
                                      </p:cBhvr>
                                      <p:to>
                                        <p:strVal val="visible"/>
                                      </p:to>
                                    </p:set>
                                    <p:animEffect transition="in" filter="wipe(left)">
                                      <p:cBhvr>
                                        <p:cTn id="194" dur="500"/>
                                        <p:tgtEl>
                                          <p:spTgt spid="6"/>
                                        </p:tgtEl>
                                      </p:cBhvr>
                                    </p:animEffect>
                                  </p:childTnLst>
                                </p:cTn>
                              </p:par>
                              <p:par>
                                <p:cTn id="195" presetID="22" presetClass="entr" presetSubtype="8" fill="hold" nodeType="withEffect">
                                  <p:stCondLst>
                                    <p:cond delay="0"/>
                                  </p:stCondLst>
                                  <p:childTnLst>
                                    <p:set>
                                      <p:cBhvr>
                                        <p:cTn id="196" dur="1" fill="hold">
                                          <p:stCondLst>
                                            <p:cond delay="0"/>
                                          </p:stCondLst>
                                        </p:cTn>
                                        <p:tgtEl>
                                          <p:spTgt spid="30"/>
                                        </p:tgtEl>
                                        <p:attrNameLst>
                                          <p:attrName>style.visibility</p:attrName>
                                        </p:attrNameLst>
                                      </p:cBhvr>
                                      <p:to>
                                        <p:strVal val="visible"/>
                                      </p:to>
                                    </p:set>
                                    <p:animEffect transition="in" filter="wipe(left)">
                                      <p:cBhvr>
                                        <p:cTn id="197" dur="500"/>
                                        <p:tgtEl>
                                          <p:spTgt spid="30"/>
                                        </p:tgtEl>
                                      </p:cBhvr>
                                    </p:animEffect>
                                  </p:childTnLst>
                                </p:cTn>
                              </p:par>
                            </p:childTnLst>
                          </p:cTn>
                        </p:par>
                        <p:par>
                          <p:cTn id="198" fill="hold">
                            <p:stCondLst>
                              <p:cond delay="1500"/>
                            </p:stCondLst>
                            <p:childTnLst>
                              <p:par>
                                <p:cTn id="199" presetID="22" presetClass="entr" presetSubtype="8" fill="hold" grpId="0" nodeType="afterEffect">
                                  <p:stCondLst>
                                    <p:cond delay="0"/>
                                  </p:stCondLst>
                                  <p:childTnLst>
                                    <p:set>
                                      <p:cBhvr>
                                        <p:cTn id="200" dur="1" fill="hold">
                                          <p:stCondLst>
                                            <p:cond delay="0"/>
                                          </p:stCondLst>
                                        </p:cTn>
                                        <p:tgtEl>
                                          <p:spTgt spid="21"/>
                                        </p:tgtEl>
                                        <p:attrNameLst>
                                          <p:attrName>style.visibility</p:attrName>
                                        </p:attrNameLst>
                                      </p:cBhvr>
                                      <p:to>
                                        <p:strVal val="visible"/>
                                      </p:to>
                                    </p:set>
                                    <p:animEffect transition="in" filter="wipe(left)">
                                      <p:cBhvr>
                                        <p:cTn id="201" dur="500"/>
                                        <p:tgtEl>
                                          <p:spTgt spid="21"/>
                                        </p:tgtEl>
                                      </p:cBhvr>
                                    </p:animEffect>
                                  </p:childTnLst>
                                </p:cTn>
                              </p:par>
                              <p:par>
                                <p:cTn id="202" presetID="22" presetClass="entr" presetSubtype="8" fill="hold" nodeType="withEffect">
                                  <p:stCondLst>
                                    <p:cond delay="0"/>
                                  </p:stCondLst>
                                  <p:childTnLst>
                                    <p:set>
                                      <p:cBhvr>
                                        <p:cTn id="203" dur="1" fill="hold">
                                          <p:stCondLst>
                                            <p:cond delay="0"/>
                                          </p:stCondLst>
                                        </p:cTn>
                                        <p:tgtEl>
                                          <p:spTgt spid="57"/>
                                        </p:tgtEl>
                                        <p:attrNameLst>
                                          <p:attrName>style.visibility</p:attrName>
                                        </p:attrNameLst>
                                      </p:cBhvr>
                                      <p:to>
                                        <p:strVal val="visible"/>
                                      </p:to>
                                    </p:set>
                                    <p:animEffect transition="in" filter="wipe(left)">
                                      <p:cBhvr>
                                        <p:cTn id="204" dur="500"/>
                                        <p:tgtEl>
                                          <p:spTgt spid="57"/>
                                        </p:tgtEl>
                                      </p:cBhvr>
                                    </p:animEffect>
                                  </p:childTnLst>
                                </p:cTn>
                              </p:par>
                              <p:par>
                                <p:cTn id="205" presetID="22" presetClass="entr" presetSubtype="8" fill="hold" grpId="0" nodeType="withEffect">
                                  <p:stCondLst>
                                    <p:cond delay="0"/>
                                  </p:stCondLst>
                                  <p:childTnLst>
                                    <p:set>
                                      <p:cBhvr>
                                        <p:cTn id="206" dur="1" fill="hold">
                                          <p:stCondLst>
                                            <p:cond delay="0"/>
                                          </p:stCondLst>
                                        </p:cTn>
                                        <p:tgtEl>
                                          <p:spTgt spid="7"/>
                                        </p:tgtEl>
                                        <p:attrNameLst>
                                          <p:attrName>style.visibility</p:attrName>
                                        </p:attrNameLst>
                                      </p:cBhvr>
                                      <p:to>
                                        <p:strVal val="visible"/>
                                      </p:to>
                                    </p:set>
                                    <p:animEffect transition="in" filter="wipe(left)">
                                      <p:cBhvr>
                                        <p:cTn id="207" dur="500"/>
                                        <p:tgtEl>
                                          <p:spTgt spid="7"/>
                                        </p:tgtEl>
                                      </p:cBhvr>
                                    </p:animEffect>
                                  </p:childTnLst>
                                </p:cTn>
                              </p:par>
                              <p:par>
                                <p:cTn id="208" presetID="22" presetClass="entr" presetSubtype="8" fill="hold" nodeType="withEffect">
                                  <p:stCondLst>
                                    <p:cond delay="0"/>
                                  </p:stCondLst>
                                  <p:childTnLst>
                                    <p:set>
                                      <p:cBhvr>
                                        <p:cTn id="209" dur="1" fill="hold">
                                          <p:stCondLst>
                                            <p:cond delay="0"/>
                                          </p:stCondLst>
                                        </p:cTn>
                                        <p:tgtEl>
                                          <p:spTgt spid="31"/>
                                        </p:tgtEl>
                                        <p:attrNameLst>
                                          <p:attrName>style.visibility</p:attrName>
                                        </p:attrNameLst>
                                      </p:cBhvr>
                                      <p:to>
                                        <p:strVal val="visible"/>
                                      </p:to>
                                    </p:set>
                                    <p:animEffect transition="in" filter="wipe(left)">
                                      <p:cBhvr>
                                        <p:cTn id="210" dur="500"/>
                                        <p:tgtEl>
                                          <p:spTgt spid="31"/>
                                        </p:tgtEl>
                                      </p:cBhvr>
                                    </p:animEffect>
                                  </p:childTnLst>
                                </p:cTn>
                              </p:par>
                            </p:childTnLst>
                          </p:cTn>
                        </p:par>
                        <p:par>
                          <p:cTn id="211" fill="hold">
                            <p:stCondLst>
                              <p:cond delay="2000"/>
                            </p:stCondLst>
                            <p:childTnLst>
                              <p:par>
                                <p:cTn id="212" presetID="22" presetClass="entr" presetSubtype="8" fill="hold" grpId="0" nodeType="afterEffect">
                                  <p:stCondLst>
                                    <p:cond delay="0"/>
                                  </p:stCondLst>
                                  <p:childTnLst>
                                    <p:set>
                                      <p:cBhvr>
                                        <p:cTn id="213" dur="1" fill="hold">
                                          <p:stCondLst>
                                            <p:cond delay="0"/>
                                          </p:stCondLst>
                                        </p:cTn>
                                        <p:tgtEl>
                                          <p:spTgt spid="22"/>
                                        </p:tgtEl>
                                        <p:attrNameLst>
                                          <p:attrName>style.visibility</p:attrName>
                                        </p:attrNameLst>
                                      </p:cBhvr>
                                      <p:to>
                                        <p:strVal val="visible"/>
                                      </p:to>
                                    </p:set>
                                    <p:animEffect transition="in" filter="wipe(left)">
                                      <p:cBhvr>
                                        <p:cTn id="214" dur="500"/>
                                        <p:tgtEl>
                                          <p:spTgt spid="22"/>
                                        </p:tgtEl>
                                      </p:cBhvr>
                                    </p:animEffect>
                                  </p:childTnLst>
                                </p:cTn>
                              </p:par>
                              <p:par>
                                <p:cTn id="215" presetID="22" presetClass="entr" presetSubtype="8" fill="hold" nodeType="withEffect">
                                  <p:stCondLst>
                                    <p:cond delay="0"/>
                                  </p:stCondLst>
                                  <p:childTnLst>
                                    <p:set>
                                      <p:cBhvr>
                                        <p:cTn id="216" dur="1" fill="hold">
                                          <p:stCondLst>
                                            <p:cond delay="0"/>
                                          </p:stCondLst>
                                        </p:cTn>
                                        <p:tgtEl>
                                          <p:spTgt spid="58"/>
                                        </p:tgtEl>
                                        <p:attrNameLst>
                                          <p:attrName>style.visibility</p:attrName>
                                        </p:attrNameLst>
                                      </p:cBhvr>
                                      <p:to>
                                        <p:strVal val="visible"/>
                                      </p:to>
                                    </p:set>
                                    <p:animEffect transition="in" filter="wipe(left)">
                                      <p:cBhvr>
                                        <p:cTn id="217" dur="500"/>
                                        <p:tgtEl>
                                          <p:spTgt spid="58"/>
                                        </p:tgtEl>
                                      </p:cBhvr>
                                    </p:animEffect>
                                  </p:childTnLst>
                                </p:cTn>
                              </p:par>
                              <p:par>
                                <p:cTn id="218" presetID="22" presetClass="entr" presetSubtype="8" fill="hold" grpId="0" nodeType="withEffect">
                                  <p:stCondLst>
                                    <p:cond delay="0"/>
                                  </p:stCondLst>
                                  <p:childTnLst>
                                    <p:set>
                                      <p:cBhvr>
                                        <p:cTn id="219" dur="1" fill="hold">
                                          <p:stCondLst>
                                            <p:cond delay="0"/>
                                          </p:stCondLst>
                                        </p:cTn>
                                        <p:tgtEl>
                                          <p:spTgt spid="8"/>
                                        </p:tgtEl>
                                        <p:attrNameLst>
                                          <p:attrName>style.visibility</p:attrName>
                                        </p:attrNameLst>
                                      </p:cBhvr>
                                      <p:to>
                                        <p:strVal val="visible"/>
                                      </p:to>
                                    </p:set>
                                    <p:animEffect transition="in" filter="wipe(left)">
                                      <p:cBhvr>
                                        <p:cTn id="220" dur="500"/>
                                        <p:tgtEl>
                                          <p:spTgt spid="8"/>
                                        </p:tgtEl>
                                      </p:cBhvr>
                                    </p:animEffect>
                                  </p:childTnLst>
                                </p:cTn>
                              </p:par>
                              <p:par>
                                <p:cTn id="221" presetID="22" presetClass="entr" presetSubtype="8" fill="hold" nodeType="withEffect">
                                  <p:stCondLst>
                                    <p:cond delay="0"/>
                                  </p:stCondLst>
                                  <p:childTnLst>
                                    <p:set>
                                      <p:cBhvr>
                                        <p:cTn id="222" dur="1" fill="hold">
                                          <p:stCondLst>
                                            <p:cond delay="0"/>
                                          </p:stCondLst>
                                        </p:cTn>
                                        <p:tgtEl>
                                          <p:spTgt spid="32"/>
                                        </p:tgtEl>
                                        <p:attrNameLst>
                                          <p:attrName>style.visibility</p:attrName>
                                        </p:attrNameLst>
                                      </p:cBhvr>
                                      <p:to>
                                        <p:strVal val="visible"/>
                                      </p:to>
                                    </p:set>
                                    <p:animEffect transition="in" filter="wipe(left)">
                                      <p:cBhvr>
                                        <p:cTn id="223" dur="500"/>
                                        <p:tgtEl>
                                          <p:spTgt spid="32"/>
                                        </p:tgtEl>
                                      </p:cBhvr>
                                    </p:animEffect>
                                  </p:childTnLst>
                                </p:cTn>
                              </p:par>
                            </p:childTnLst>
                          </p:cTn>
                        </p:par>
                        <p:par>
                          <p:cTn id="224" fill="hold">
                            <p:stCondLst>
                              <p:cond delay="2500"/>
                            </p:stCondLst>
                            <p:childTnLst>
                              <p:par>
                                <p:cTn id="225" presetID="2" presetClass="entr" presetSubtype="4" fill="hold" grpId="0" nodeType="afterEffect">
                                  <p:stCondLst>
                                    <p:cond delay="0"/>
                                  </p:stCondLst>
                                  <p:childTnLst>
                                    <p:set>
                                      <p:cBhvr>
                                        <p:cTn id="226" dur="1" fill="hold">
                                          <p:stCondLst>
                                            <p:cond delay="0"/>
                                          </p:stCondLst>
                                        </p:cTn>
                                        <p:tgtEl>
                                          <p:spTgt spid="88"/>
                                        </p:tgtEl>
                                        <p:attrNameLst>
                                          <p:attrName>style.visibility</p:attrName>
                                        </p:attrNameLst>
                                      </p:cBhvr>
                                      <p:to>
                                        <p:strVal val="visible"/>
                                      </p:to>
                                    </p:set>
                                    <p:anim calcmode="lin" valueType="num">
                                      <p:cBhvr additive="base">
                                        <p:cTn id="227" dur="500" fill="hold"/>
                                        <p:tgtEl>
                                          <p:spTgt spid="88"/>
                                        </p:tgtEl>
                                        <p:attrNameLst>
                                          <p:attrName>ppt_x</p:attrName>
                                        </p:attrNameLst>
                                      </p:cBhvr>
                                      <p:tavLst>
                                        <p:tav tm="0">
                                          <p:val>
                                            <p:strVal val="#ppt_x"/>
                                          </p:val>
                                        </p:tav>
                                        <p:tav tm="100000">
                                          <p:val>
                                            <p:strVal val="#ppt_x"/>
                                          </p:val>
                                        </p:tav>
                                      </p:tavLst>
                                    </p:anim>
                                    <p:anim calcmode="lin" valueType="num">
                                      <p:cBhvr additive="base">
                                        <p:cTn id="228" dur="500" fill="hold"/>
                                        <p:tgtEl>
                                          <p:spTgt spid="88"/>
                                        </p:tgtEl>
                                        <p:attrNameLst>
                                          <p:attrName>ppt_y</p:attrName>
                                        </p:attrNameLst>
                                      </p:cBhvr>
                                      <p:tavLst>
                                        <p:tav tm="0">
                                          <p:val>
                                            <p:strVal val="1+#ppt_h/2"/>
                                          </p:val>
                                        </p:tav>
                                        <p:tav tm="100000">
                                          <p:val>
                                            <p:strVal val="#ppt_y"/>
                                          </p:val>
                                        </p:tav>
                                      </p:tavLst>
                                    </p:anim>
                                  </p:childTnLst>
                                </p:cTn>
                              </p:par>
                            </p:childTnLst>
                          </p:cTn>
                        </p:par>
                      </p:childTnLst>
                    </p:cTn>
                  </p:par>
                  <p:par>
                    <p:cTn id="229" fill="hold">
                      <p:stCondLst>
                        <p:cond delay="indefinite"/>
                      </p:stCondLst>
                      <p:childTnLst>
                        <p:par>
                          <p:cTn id="230" fill="hold">
                            <p:stCondLst>
                              <p:cond delay="0"/>
                            </p:stCondLst>
                            <p:childTnLst>
                              <p:par>
                                <p:cTn id="231" presetID="22" presetClass="entr" presetSubtype="8" fill="hold" nodeType="clickEffect">
                                  <p:stCondLst>
                                    <p:cond delay="0"/>
                                  </p:stCondLst>
                                  <p:childTnLst>
                                    <p:set>
                                      <p:cBhvr>
                                        <p:cTn id="232" dur="1" fill="hold">
                                          <p:stCondLst>
                                            <p:cond delay="0"/>
                                          </p:stCondLst>
                                        </p:cTn>
                                        <p:tgtEl>
                                          <p:spTgt spid="77"/>
                                        </p:tgtEl>
                                        <p:attrNameLst>
                                          <p:attrName>style.visibility</p:attrName>
                                        </p:attrNameLst>
                                      </p:cBhvr>
                                      <p:to>
                                        <p:strVal val="visible"/>
                                      </p:to>
                                    </p:set>
                                    <p:animEffect transition="in" filter="wipe(left)">
                                      <p:cBhvr>
                                        <p:cTn id="233" dur="500"/>
                                        <p:tgtEl>
                                          <p:spTgt spid="77"/>
                                        </p:tgtEl>
                                      </p:cBhvr>
                                    </p:animEffect>
                                  </p:childTnLst>
                                </p:cTn>
                              </p:par>
                              <p:par>
                                <p:cTn id="234" presetID="22" presetClass="entr" presetSubtype="8" fill="hold" grpId="0" nodeType="withEffect">
                                  <p:stCondLst>
                                    <p:cond delay="0"/>
                                  </p:stCondLst>
                                  <p:childTnLst>
                                    <p:set>
                                      <p:cBhvr>
                                        <p:cTn id="235" dur="1" fill="hold">
                                          <p:stCondLst>
                                            <p:cond delay="0"/>
                                          </p:stCondLst>
                                        </p:cTn>
                                        <p:tgtEl>
                                          <p:spTgt spid="24"/>
                                        </p:tgtEl>
                                        <p:attrNameLst>
                                          <p:attrName>style.visibility</p:attrName>
                                        </p:attrNameLst>
                                      </p:cBhvr>
                                      <p:to>
                                        <p:strVal val="visible"/>
                                      </p:to>
                                    </p:set>
                                    <p:animEffect transition="in" filter="wipe(left)">
                                      <p:cBhvr>
                                        <p:cTn id="236" dur="500"/>
                                        <p:tgtEl>
                                          <p:spTgt spid="24"/>
                                        </p:tgtEl>
                                      </p:cBhvr>
                                    </p:animEffect>
                                  </p:childTnLst>
                                </p:cTn>
                              </p:par>
                              <p:par>
                                <p:cTn id="237" presetID="22" presetClass="entr" presetSubtype="8" fill="hold" nodeType="withEffect">
                                  <p:stCondLst>
                                    <p:cond delay="0"/>
                                  </p:stCondLst>
                                  <p:childTnLst>
                                    <p:set>
                                      <p:cBhvr>
                                        <p:cTn id="238" dur="1" fill="hold">
                                          <p:stCondLst>
                                            <p:cond delay="0"/>
                                          </p:stCondLst>
                                        </p:cTn>
                                        <p:tgtEl>
                                          <p:spTgt spid="61"/>
                                        </p:tgtEl>
                                        <p:attrNameLst>
                                          <p:attrName>style.visibility</p:attrName>
                                        </p:attrNameLst>
                                      </p:cBhvr>
                                      <p:to>
                                        <p:strVal val="visible"/>
                                      </p:to>
                                    </p:set>
                                    <p:animEffect transition="in" filter="wipe(left)">
                                      <p:cBhvr>
                                        <p:cTn id="239" dur="500"/>
                                        <p:tgtEl>
                                          <p:spTgt spid="61"/>
                                        </p:tgtEl>
                                      </p:cBhvr>
                                    </p:animEffect>
                                  </p:childTnLst>
                                </p:cTn>
                              </p:par>
                            </p:childTnLst>
                          </p:cTn>
                        </p:par>
                        <p:par>
                          <p:cTn id="240" fill="hold">
                            <p:stCondLst>
                              <p:cond delay="500"/>
                            </p:stCondLst>
                            <p:childTnLst>
                              <p:par>
                                <p:cTn id="241" presetID="22" presetClass="entr" presetSubtype="8" fill="hold" nodeType="afterEffect">
                                  <p:stCondLst>
                                    <p:cond delay="0"/>
                                  </p:stCondLst>
                                  <p:childTnLst>
                                    <p:set>
                                      <p:cBhvr>
                                        <p:cTn id="242" dur="1" fill="hold">
                                          <p:stCondLst>
                                            <p:cond delay="0"/>
                                          </p:stCondLst>
                                        </p:cTn>
                                        <p:tgtEl>
                                          <p:spTgt spid="78"/>
                                        </p:tgtEl>
                                        <p:attrNameLst>
                                          <p:attrName>style.visibility</p:attrName>
                                        </p:attrNameLst>
                                      </p:cBhvr>
                                      <p:to>
                                        <p:strVal val="visible"/>
                                      </p:to>
                                    </p:set>
                                    <p:animEffect transition="in" filter="wipe(left)">
                                      <p:cBhvr>
                                        <p:cTn id="243" dur="500"/>
                                        <p:tgtEl>
                                          <p:spTgt spid="78"/>
                                        </p:tgtEl>
                                      </p:cBhvr>
                                    </p:animEffect>
                                  </p:childTnLst>
                                </p:cTn>
                              </p:par>
                              <p:par>
                                <p:cTn id="244" presetID="22" presetClass="entr" presetSubtype="8" fill="hold" grpId="0" nodeType="withEffect">
                                  <p:stCondLst>
                                    <p:cond delay="0"/>
                                  </p:stCondLst>
                                  <p:childTnLst>
                                    <p:set>
                                      <p:cBhvr>
                                        <p:cTn id="245" dur="1" fill="hold">
                                          <p:stCondLst>
                                            <p:cond delay="0"/>
                                          </p:stCondLst>
                                        </p:cTn>
                                        <p:tgtEl>
                                          <p:spTgt spid="25"/>
                                        </p:tgtEl>
                                        <p:attrNameLst>
                                          <p:attrName>style.visibility</p:attrName>
                                        </p:attrNameLst>
                                      </p:cBhvr>
                                      <p:to>
                                        <p:strVal val="visible"/>
                                      </p:to>
                                    </p:set>
                                    <p:animEffect transition="in" filter="wipe(left)">
                                      <p:cBhvr>
                                        <p:cTn id="246" dur="500"/>
                                        <p:tgtEl>
                                          <p:spTgt spid="25"/>
                                        </p:tgtEl>
                                      </p:cBhvr>
                                    </p:animEffect>
                                  </p:childTnLst>
                                </p:cTn>
                              </p:par>
                              <p:par>
                                <p:cTn id="247" presetID="22" presetClass="entr" presetSubtype="8" fill="hold" nodeType="withEffect">
                                  <p:stCondLst>
                                    <p:cond delay="0"/>
                                  </p:stCondLst>
                                  <p:childTnLst>
                                    <p:set>
                                      <p:cBhvr>
                                        <p:cTn id="248" dur="1" fill="hold">
                                          <p:stCondLst>
                                            <p:cond delay="0"/>
                                          </p:stCondLst>
                                        </p:cTn>
                                        <p:tgtEl>
                                          <p:spTgt spid="62"/>
                                        </p:tgtEl>
                                        <p:attrNameLst>
                                          <p:attrName>style.visibility</p:attrName>
                                        </p:attrNameLst>
                                      </p:cBhvr>
                                      <p:to>
                                        <p:strVal val="visible"/>
                                      </p:to>
                                    </p:set>
                                    <p:animEffect transition="in" filter="wipe(left)">
                                      <p:cBhvr>
                                        <p:cTn id="249" dur="500"/>
                                        <p:tgtEl>
                                          <p:spTgt spid="62"/>
                                        </p:tgtEl>
                                      </p:cBhvr>
                                    </p:animEffect>
                                  </p:childTnLst>
                                </p:cTn>
                              </p:par>
                            </p:childTnLst>
                          </p:cTn>
                        </p:par>
                        <p:par>
                          <p:cTn id="250" fill="hold">
                            <p:stCondLst>
                              <p:cond delay="1000"/>
                            </p:stCondLst>
                            <p:childTnLst>
                              <p:par>
                                <p:cTn id="251" presetID="22" presetClass="entr" presetSubtype="8" fill="hold" nodeType="afterEffect">
                                  <p:stCondLst>
                                    <p:cond delay="0"/>
                                  </p:stCondLst>
                                  <p:childTnLst>
                                    <p:set>
                                      <p:cBhvr>
                                        <p:cTn id="252" dur="1" fill="hold">
                                          <p:stCondLst>
                                            <p:cond delay="0"/>
                                          </p:stCondLst>
                                        </p:cTn>
                                        <p:tgtEl>
                                          <p:spTgt spid="79"/>
                                        </p:tgtEl>
                                        <p:attrNameLst>
                                          <p:attrName>style.visibility</p:attrName>
                                        </p:attrNameLst>
                                      </p:cBhvr>
                                      <p:to>
                                        <p:strVal val="visible"/>
                                      </p:to>
                                    </p:set>
                                    <p:animEffect transition="in" filter="wipe(left)">
                                      <p:cBhvr>
                                        <p:cTn id="253" dur="500"/>
                                        <p:tgtEl>
                                          <p:spTgt spid="79"/>
                                        </p:tgtEl>
                                      </p:cBhvr>
                                    </p:animEffect>
                                  </p:childTnLst>
                                </p:cTn>
                              </p:par>
                              <p:par>
                                <p:cTn id="254" presetID="22" presetClass="entr" presetSubtype="8" fill="hold" grpId="0" nodeType="withEffect">
                                  <p:stCondLst>
                                    <p:cond delay="0"/>
                                  </p:stCondLst>
                                  <p:childTnLst>
                                    <p:set>
                                      <p:cBhvr>
                                        <p:cTn id="255" dur="1" fill="hold">
                                          <p:stCondLst>
                                            <p:cond delay="0"/>
                                          </p:stCondLst>
                                        </p:cTn>
                                        <p:tgtEl>
                                          <p:spTgt spid="26"/>
                                        </p:tgtEl>
                                        <p:attrNameLst>
                                          <p:attrName>style.visibility</p:attrName>
                                        </p:attrNameLst>
                                      </p:cBhvr>
                                      <p:to>
                                        <p:strVal val="visible"/>
                                      </p:to>
                                    </p:set>
                                    <p:animEffect transition="in" filter="wipe(left)">
                                      <p:cBhvr>
                                        <p:cTn id="256" dur="500"/>
                                        <p:tgtEl>
                                          <p:spTgt spid="26"/>
                                        </p:tgtEl>
                                      </p:cBhvr>
                                    </p:animEffect>
                                  </p:childTnLst>
                                </p:cTn>
                              </p:par>
                              <p:par>
                                <p:cTn id="257" presetID="22" presetClass="entr" presetSubtype="8" fill="hold" nodeType="withEffect">
                                  <p:stCondLst>
                                    <p:cond delay="0"/>
                                  </p:stCondLst>
                                  <p:childTnLst>
                                    <p:set>
                                      <p:cBhvr>
                                        <p:cTn id="258" dur="1" fill="hold">
                                          <p:stCondLst>
                                            <p:cond delay="0"/>
                                          </p:stCondLst>
                                        </p:cTn>
                                        <p:tgtEl>
                                          <p:spTgt spid="63"/>
                                        </p:tgtEl>
                                        <p:attrNameLst>
                                          <p:attrName>style.visibility</p:attrName>
                                        </p:attrNameLst>
                                      </p:cBhvr>
                                      <p:to>
                                        <p:strVal val="visible"/>
                                      </p:to>
                                    </p:set>
                                    <p:animEffect transition="in" filter="wipe(left)">
                                      <p:cBhvr>
                                        <p:cTn id="259" dur="500"/>
                                        <p:tgtEl>
                                          <p:spTgt spid="63"/>
                                        </p:tgtEl>
                                      </p:cBhvr>
                                    </p:animEffect>
                                  </p:childTnLst>
                                </p:cTn>
                              </p:par>
                            </p:childTnLst>
                          </p:cTn>
                        </p:par>
                        <p:par>
                          <p:cTn id="260" fill="hold">
                            <p:stCondLst>
                              <p:cond delay="1500"/>
                            </p:stCondLst>
                            <p:childTnLst>
                              <p:par>
                                <p:cTn id="261" presetID="22" presetClass="entr" presetSubtype="8" fill="hold" grpId="0" nodeType="afterEffect">
                                  <p:stCondLst>
                                    <p:cond delay="0"/>
                                  </p:stCondLst>
                                  <p:childTnLst>
                                    <p:set>
                                      <p:cBhvr>
                                        <p:cTn id="262" dur="1" fill="hold">
                                          <p:stCondLst>
                                            <p:cond delay="0"/>
                                          </p:stCondLst>
                                        </p:cTn>
                                        <p:tgtEl>
                                          <p:spTgt spid="27"/>
                                        </p:tgtEl>
                                        <p:attrNameLst>
                                          <p:attrName>style.visibility</p:attrName>
                                        </p:attrNameLst>
                                      </p:cBhvr>
                                      <p:to>
                                        <p:strVal val="visible"/>
                                      </p:to>
                                    </p:set>
                                    <p:animEffect transition="in" filter="wipe(left)">
                                      <p:cBhvr>
                                        <p:cTn id="263" dur="500"/>
                                        <p:tgtEl>
                                          <p:spTgt spid="27"/>
                                        </p:tgtEl>
                                      </p:cBhvr>
                                    </p:animEffect>
                                  </p:childTnLst>
                                </p:cTn>
                              </p:par>
                              <p:par>
                                <p:cTn id="264" presetID="22" presetClass="entr" presetSubtype="8" fill="hold" nodeType="withEffect">
                                  <p:stCondLst>
                                    <p:cond delay="0"/>
                                  </p:stCondLst>
                                  <p:childTnLst>
                                    <p:set>
                                      <p:cBhvr>
                                        <p:cTn id="265" dur="1" fill="hold">
                                          <p:stCondLst>
                                            <p:cond delay="0"/>
                                          </p:stCondLst>
                                        </p:cTn>
                                        <p:tgtEl>
                                          <p:spTgt spid="80"/>
                                        </p:tgtEl>
                                        <p:attrNameLst>
                                          <p:attrName>style.visibility</p:attrName>
                                        </p:attrNameLst>
                                      </p:cBhvr>
                                      <p:to>
                                        <p:strVal val="visible"/>
                                      </p:to>
                                    </p:set>
                                    <p:animEffect transition="in" filter="wipe(left)">
                                      <p:cBhvr>
                                        <p:cTn id="266" dur="500"/>
                                        <p:tgtEl>
                                          <p:spTgt spid="80"/>
                                        </p:tgtEl>
                                      </p:cBhvr>
                                    </p:animEffect>
                                  </p:childTnLst>
                                </p:cTn>
                              </p:par>
                              <p:par>
                                <p:cTn id="267" presetID="22" presetClass="entr" presetSubtype="8" fill="hold" nodeType="withEffect">
                                  <p:stCondLst>
                                    <p:cond delay="0"/>
                                  </p:stCondLst>
                                  <p:childTnLst>
                                    <p:set>
                                      <p:cBhvr>
                                        <p:cTn id="268" dur="1" fill="hold">
                                          <p:stCondLst>
                                            <p:cond delay="0"/>
                                          </p:stCondLst>
                                        </p:cTn>
                                        <p:tgtEl>
                                          <p:spTgt spid="33"/>
                                        </p:tgtEl>
                                        <p:attrNameLst>
                                          <p:attrName>style.visibility</p:attrName>
                                        </p:attrNameLst>
                                      </p:cBhvr>
                                      <p:to>
                                        <p:strVal val="visible"/>
                                      </p:to>
                                    </p:set>
                                    <p:animEffect transition="in" filter="wipe(left)">
                                      <p:cBhvr>
                                        <p:cTn id="269" dur="500"/>
                                        <p:tgtEl>
                                          <p:spTgt spid="33"/>
                                        </p:tgtEl>
                                      </p:cBhvr>
                                    </p:animEffect>
                                  </p:childTnLst>
                                </p:cTn>
                              </p:par>
                            </p:childTnLst>
                          </p:cTn>
                        </p:par>
                        <p:par>
                          <p:cTn id="270" fill="hold">
                            <p:stCondLst>
                              <p:cond delay="2000"/>
                            </p:stCondLst>
                            <p:childTnLst>
                              <p:par>
                                <p:cTn id="271" presetID="2" presetClass="entr" presetSubtype="4" fill="hold" grpId="0" nodeType="afterEffect">
                                  <p:stCondLst>
                                    <p:cond delay="0"/>
                                  </p:stCondLst>
                                  <p:childTnLst>
                                    <p:set>
                                      <p:cBhvr>
                                        <p:cTn id="272" dur="1" fill="hold">
                                          <p:stCondLst>
                                            <p:cond delay="0"/>
                                          </p:stCondLst>
                                        </p:cTn>
                                        <p:tgtEl>
                                          <p:spTgt spid="90"/>
                                        </p:tgtEl>
                                        <p:attrNameLst>
                                          <p:attrName>style.visibility</p:attrName>
                                        </p:attrNameLst>
                                      </p:cBhvr>
                                      <p:to>
                                        <p:strVal val="visible"/>
                                      </p:to>
                                    </p:set>
                                    <p:anim calcmode="lin" valueType="num">
                                      <p:cBhvr additive="base">
                                        <p:cTn id="273" dur="500" fill="hold"/>
                                        <p:tgtEl>
                                          <p:spTgt spid="90"/>
                                        </p:tgtEl>
                                        <p:attrNameLst>
                                          <p:attrName>ppt_x</p:attrName>
                                        </p:attrNameLst>
                                      </p:cBhvr>
                                      <p:tavLst>
                                        <p:tav tm="0">
                                          <p:val>
                                            <p:strVal val="#ppt_x"/>
                                          </p:val>
                                        </p:tav>
                                        <p:tav tm="100000">
                                          <p:val>
                                            <p:strVal val="#ppt_x"/>
                                          </p:val>
                                        </p:tav>
                                      </p:tavLst>
                                    </p:anim>
                                    <p:anim calcmode="lin" valueType="num">
                                      <p:cBhvr additive="base">
                                        <p:cTn id="274" dur="500" fill="hold"/>
                                        <p:tgtEl>
                                          <p:spTgt spid="9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p:bldP spid="103" grpId="0"/>
      <p:bldP spid="42" grpId="0" animBg="1"/>
      <p:bldP spid="51" grpId="0"/>
      <p:bldP spid="46" grpId="0" animBg="1"/>
      <p:bldP spid="59" grpId="0"/>
      <p:bldP spid="9" grpId="0" animBg="1"/>
      <p:bldP spid="47" grpId="0" animBg="1"/>
      <p:bldP spid="83" grpId="0"/>
      <p:bldP spid="82" grpId="0" animBg="1"/>
      <p:bldP spid="91" grpId="0"/>
      <p:bldP spid="16" grpId="0" animBg="1"/>
      <p:bldP spid="15" grpId="0" animBg="1"/>
      <p:bldP spid="92" grpId="0"/>
      <p:bldP spid="2" grpId="0"/>
      <p:bldP spid="17" grpId="0" animBg="1"/>
      <p:bldP spid="3" grpId="0"/>
      <p:bldP spid="18" grpId="0" animBg="1"/>
      <p:bldP spid="86" grpId="0"/>
      <p:bldP spid="68" grpId="0"/>
      <p:bldP spid="28" grpId="0" animBg="1"/>
      <p:bldP spid="85" grpId="0"/>
      <p:bldP spid="84" grpId="0"/>
      <p:bldP spid="87" grpId="0"/>
      <p:bldP spid="23" grpId="0" animBg="1"/>
      <p:bldP spid="67" grpId="0"/>
      <p:bldP spid="88" grpId="0"/>
      <p:bldP spid="20" grpId="0" animBg="1"/>
      <p:bldP spid="5" grpId="0"/>
      <p:bldP spid="19" grpId="0" animBg="1"/>
      <p:bldP spid="6" grpId="0"/>
      <p:bldP spid="21" grpId="0" animBg="1"/>
      <p:bldP spid="7" grpId="0"/>
      <p:bldP spid="22" grpId="0" animBg="1"/>
      <p:bldP spid="8" grpId="0"/>
      <p:bldP spid="93" grpId="0"/>
      <p:bldP spid="24" grpId="0" animBg="1"/>
      <p:bldP spid="25" grpId="0" animBg="1"/>
      <p:bldP spid="26" grpId="0" animBg="1"/>
      <p:bldP spid="27" grpId="0" animBg="1"/>
      <p:bldP spid="90"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矩形 25"/>
          <p:cNvSpPr/>
          <p:nvPr/>
        </p:nvSpPr>
        <p:spPr>
          <a:xfrm>
            <a:off x="9999980" y="1402080"/>
            <a:ext cx="1687195" cy="287083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21"/>
          <p:cNvSpPr/>
          <p:nvPr/>
        </p:nvSpPr>
        <p:spPr>
          <a:xfrm>
            <a:off x="4548505" y="3829050"/>
            <a:ext cx="2672715" cy="262445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p:cNvSpPr/>
          <p:nvPr/>
        </p:nvSpPr>
        <p:spPr>
          <a:xfrm>
            <a:off x="4506595" y="1065530"/>
            <a:ext cx="2672715" cy="262445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70" name="Group 55"/>
          <p:cNvGrpSpPr/>
          <p:nvPr/>
        </p:nvGrpSpPr>
        <p:grpSpPr>
          <a:xfrm>
            <a:off x="1063625" y="1743075"/>
            <a:ext cx="2865120" cy="3642360"/>
            <a:chOff x="2653038" y="1016361"/>
            <a:chExt cx="2148705" cy="2731963"/>
          </a:xfrm>
        </p:grpSpPr>
        <p:sp>
          <p:nvSpPr>
            <p:cNvPr id="78" name="Rounded Rectangle 50"/>
            <p:cNvSpPr/>
            <p:nvPr/>
          </p:nvSpPr>
          <p:spPr>
            <a:xfrm>
              <a:off x="2653038" y="1016361"/>
              <a:ext cx="1918277" cy="2731963"/>
            </a:xfrm>
            <a:prstGeom prst="roundRect">
              <a:avLst>
                <a:gd name="adj" fmla="val 11205"/>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p>
          </p:txBody>
        </p:sp>
        <p:sp>
          <p:nvSpPr>
            <p:cNvPr id="79" name="Isosceles Triangle 46"/>
            <p:cNvSpPr/>
            <p:nvPr/>
          </p:nvSpPr>
          <p:spPr>
            <a:xfrm rot="5400000">
              <a:off x="4438626" y="2267128"/>
              <a:ext cx="495806" cy="230428"/>
            </a:xfrm>
            <a:prstGeom prst="triangle">
              <a:avLst>
                <a:gd name="adj" fmla="val 5000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p>
          </p:txBody>
        </p:sp>
      </p:grpSp>
      <p:sp>
        <p:nvSpPr>
          <p:cNvPr id="10" name="文本框 37"/>
          <p:cNvSpPr txBox="1"/>
          <p:nvPr/>
        </p:nvSpPr>
        <p:spPr>
          <a:xfrm>
            <a:off x="1073958" y="759817"/>
            <a:ext cx="2308007" cy="335915"/>
          </a:xfrm>
          <a:prstGeom prst="rect">
            <a:avLst/>
          </a:prstGeom>
          <a:noFill/>
        </p:spPr>
        <p:txBody>
          <a:bodyPr wrap="square" lIns="91431" tIns="45716" rIns="91431" bIns="45716" rtlCol="0">
            <a:spAutoFit/>
          </a:bodyPr>
          <a:lstStyle/>
          <a:p>
            <a:r>
              <a:rPr lang="en-US" altLang="zh-CN" sz="1600" dirty="0">
                <a:solidFill>
                  <a:schemeClr val="tx1">
                    <a:lumMod val="65000"/>
                    <a:lumOff val="35000"/>
                  </a:schemeClr>
                </a:solidFill>
                <a:latin typeface="Arial" panose="020B0604020202020204" pitchFamily="34" charset="0"/>
                <a:cs typeface="Arial" panose="020B0604020202020204" pitchFamily="34" charset="0"/>
              </a:rPr>
              <a:t>Privilege Management</a:t>
            </a:r>
            <a:endParaRPr lang="en-US" altLang="zh-CN" sz="1600" dirty="0">
              <a:solidFill>
                <a:schemeClr val="tx1">
                  <a:lumMod val="65000"/>
                  <a:lumOff val="35000"/>
                </a:schemeClr>
              </a:solidFill>
              <a:latin typeface="Arial" panose="020B0604020202020204" pitchFamily="34" charset="0"/>
              <a:cs typeface="Arial" panose="020B0604020202020204" pitchFamily="34" charset="0"/>
            </a:endParaRPr>
          </a:p>
        </p:txBody>
      </p:sp>
      <p:pic>
        <p:nvPicPr>
          <p:cNvPr id="15" name="图片 14"/>
          <p:cNvPicPr>
            <a:picLocks noChangeAspect="1"/>
          </p:cNvPicPr>
          <p:nvPr/>
        </p:nvPicPr>
        <p:blipFill>
          <a:blip r:embed="rId1"/>
          <a:stretch>
            <a:fillRect/>
          </a:stretch>
        </p:blipFill>
        <p:spPr>
          <a:xfrm>
            <a:off x="4640580" y="1172210"/>
            <a:ext cx="2404745" cy="2411095"/>
          </a:xfrm>
          <a:prstGeom prst="rect">
            <a:avLst/>
          </a:prstGeom>
        </p:spPr>
      </p:pic>
      <p:sp>
        <p:nvSpPr>
          <p:cNvPr id="35" name="矩形 47"/>
          <p:cNvSpPr>
            <a:spLocks noChangeArrowheads="1"/>
          </p:cNvSpPr>
          <p:nvPr/>
        </p:nvSpPr>
        <p:spPr bwMode="auto">
          <a:xfrm>
            <a:off x="1256030" y="3503930"/>
            <a:ext cx="2283460" cy="1782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spcBef>
                <a:spcPct val="0"/>
              </a:spcBef>
              <a:buNone/>
            </a:pPr>
            <a:r>
              <a:rPr lang="zh-CN" altLang="en-US" sz="1000" dirty="0">
                <a:solidFill>
                  <a:schemeClr val="bg1"/>
                </a:solidFill>
                <a:effectLst/>
                <a:sym typeface="+mn-ea"/>
              </a:rPr>
              <a:t>针对内部人员或计算机进行文件权限设定</a:t>
            </a:r>
            <a:r>
              <a:rPr lang="en-US" altLang="zh-CN" sz="1000" dirty="0">
                <a:solidFill>
                  <a:schemeClr val="bg1"/>
                </a:solidFill>
                <a:effectLst/>
                <a:sym typeface="+mn-ea"/>
              </a:rPr>
              <a:t>【</a:t>
            </a:r>
            <a:r>
              <a:rPr lang="zh-CN" altLang="en-US" sz="1000" dirty="0">
                <a:solidFill>
                  <a:schemeClr val="bg1"/>
                </a:solidFill>
                <a:effectLst/>
                <a:sym typeface="+mn-ea"/>
              </a:rPr>
              <a:t>指定某些文档给特定的人员或计算机进行查看和操作</a:t>
            </a:r>
            <a:r>
              <a:rPr lang="en-US" altLang="zh-CN" sz="1000" dirty="0">
                <a:solidFill>
                  <a:schemeClr val="bg1"/>
                </a:solidFill>
                <a:effectLst/>
                <a:sym typeface="+mn-ea"/>
              </a:rPr>
              <a:t>】</a:t>
            </a:r>
            <a:r>
              <a:rPr lang="zh-CN" altLang="en-US" sz="1000" dirty="0">
                <a:solidFill>
                  <a:schemeClr val="bg1"/>
                </a:solidFill>
                <a:effectLst/>
                <a:sym typeface="+mn-ea"/>
              </a:rPr>
              <a:t>，具体如下：</a:t>
            </a:r>
            <a:br>
              <a:rPr lang="zh-CN" altLang="en-US" sz="1000" dirty="0">
                <a:solidFill>
                  <a:schemeClr val="bg1"/>
                </a:solidFill>
                <a:effectLst/>
                <a:sym typeface="+mn-ea"/>
              </a:rPr>
            </a:br>
            <a:r>
              <a:rPr lang="en-US" altLang="zh-CN" sz="1000" dirty="0">
                <a:solidFill>
                  <a:schemeClr val="bg1"/>
                </a:solidFill>
                <a:effectLst/>
                <a:sym typeface="+mn-ea"/>
              </a:rPr>
              <a:t>1</a:t>
            </a:r>
            <a:r>
              <a:rPr lang="zh-CN" altLang="en-US" sz="1000" dirty="0">
                <a:solidFill>
                  <a:schemeClr val="bg1"/>
                </a:solidFill>
                <a:effectLst/>
                <a:sym typeface="+mn-ea"/>
              </a:rPr>
              <a:t>、设定打开次数、有效打开时间、是否允许打印、是否允许截屏、是否允许编辑；</a:t>
            </a:r>
            <a:br>
              <a:rPr lang="zh-CN" altLang="en-US" sz="1000" dirty="0">
                <a:solidFill>
                  <a:schemeClr val="bg1"/>
                </a:solidFill>
                <a:effectLst/>
                <a:sym typeface="+mn-ea"/>
              </a:rPr>
            </a:br>
            <a:r>
              <a:rPr lang="en-US" altLang="zh-CN" sz="1000" dirty="0">
                <a:solidFill>
                  <a:schemeClr val="bg1"/>
                </a:solidFill>
                <a:effectLst/>
                <a:sym typeface="+mn-ea"/>
              </a:rPr>
              <a:t>2</a:t>
            </a:r>
            <a:r>
              <a:rPr lang="zh-CN" altLang="en-US" sz="1000" dirty="0">
                <a:solidFill>
                  <a:schemeClr val="bg1"/>
                </a:solidFill>
                <a:effectLst/>
                <a:sym typeface="+mn-ea"/>
              </a:rPr>
              <a:t>、依据具体情况可随时收回</a:t>
            </a:r>
            <a:r>
              <a:rPr lang="en-US" altLang="zh-CN" sz="1000" dirty="0">
                <a:solidFill>
                  <a:schemeClr val="bg1"/>
                </a:solidFill>
                <a:effectLst/>
                <a:sym typeface="+mn-ea"/>
              </a:rPr>
              <a:t>『</a:t>
            </a:r>
            <a:r>
              <a:rPr lang="zh-CN" altLang="en-US" sz="1000" dirty="0">
                <a:solidFill>
                  <a:schemeClr val="bg1"/>
                </a:solidFill>
                <a:effectLst/>
                <a:sym typeface="+mn-ea"/>
              </a:rPr>
              <a:t>已授权的文件权限</a:t>
            </a:r>
            <a:r>
              <a:rPr lang="en-US" altLang="zh-CN" sz="1000" dirty="0">
                <a:solidFill>
                  <a:schemeClr val="bg1"/>
                </a:solidFill>
                <a:effectLst/>
                <a:sym typeface="+mn-ea"/>
              </a:rPr>
              <a:t>』</a:t>
            </a:r>
            <a:r>
              <a:rPr lang="zh-CN" altLang="en-US" sz="1000" dirty="0">
                <a:solidFill>
                  <a:schemeClr val="bg1"/>
                </a:solidFill>
                <a:effectLst/>
                <a:sym typeface="+mn-ea"/>
              </a:rPr>
              <a:t>；</a:t>
            </a:r>
            <a:br>
              <a:rPr lang="zh-CN" altLang="en-US" sz="1000" dirty="0">
                <a:solidFill>
                  <a:schemeClr val="bg1"/>
                </a:solidFill>
                <a:effectLst/>
                <a:sym typeface="+mn-ea"/>
              </a:rPr>
            </a:br>
            <a:r>
              <a:rPr lang="en-US" altLang="zh-CN" sz="1000" dirty="0">
                <a:solidFill>
                  <a:schemeClr val="bg1"/>
                </a:solidFill>
                <a:effectLst/>
                <a:sym typeface="+mn-ea"/>
              </a:rPr>
              <a:t>3</a:t>
            </a:r>
            <a:r>
              <a:rPr lang="zh-CN" altLang="en-US" sz="1000" dirty="0">
                <a:solidFill>
                  <a:schemeClr val="bg1"/>
                </a:solidFill>
                <a:effectLst/>
                <a:sym typeface="+mn-ea"/>
              </a:rPr>
              <a:t>、同一桌面可同时打开多个本机</a:t>
            </a:r>
            <a:r>
              <a:rPr lang="en-US" altLang="zh-CN" sz="1000" dirty="0">
                <a:solidFill>
                  <a:schemeClr val="bg1"/>
                </a:solidFill>
                <a:effectLst/>
                <a:sym typeface="+mn-ea"/>
              </a:rPr>
              <a:t>『</a:t>
            </a:r>
            <a:r>
              <a:rPr lang="zh-CN" altLang="en-US" sz="1000" dirty="0">
                <a:solidFill>
                  <a:schemeClr val="bg1"/>
                </a:solidFill>
                <a:effectLst/>
                <a:sym typeface="+mn-ea"/>
              </a:rPr>
              <a:t>已有的加密文件或非加密文件</a:t>
            </a:r>
            <a:r>
              <a:rPr lang="en-US" altLang="zh-CN" sz="1000" dirty="0">
                <a:solidFill>
                  <a:schemeClr val="bg1"/>
                </a:solidFill>
                <a:effectLst/>
                <a:sym typeface="+mn-ea"/>
              </a:rPr>
              <a:t>』</a:t>
            </a:r>
            <a:r>
              <a:rPr lang="zh-CN" altLang="en-US" sz="1000" dirty="0">
                <a:solidFill>
                  <a:schemeClr val="bg1"/>
                </a:solidFill>
                <a:effectLst/>
                <a:sym typeface="+mn-ea"/>
              </a:rPr>
              <a:t>与其他部门</a:t>
            </a:r>
            <a:r>
              <a:rPr lang="en-US" altLang="zh-CN" sz="1000" dirty="0">
                <a:solidFill>
                  <a:schemeClr val="bg1"/>
                </a:solidFill>
                <a:effectLst/>
                <a:sym typeface="+mn-ea"/>
              </a:rPr>
              <a:t>『</a:t>
            </a:r>
            <a:r>
              <a:rPr lang="zh-CN" altLang="en-US" sz="1000" dirty="0">
                <a:solidFill>
                  <a:schemeClr val="bg1"/>
                </a:solidFill>
                <a:effectLst/>
                <a:sym typeface="+mn-ea"/>
              </a:rPr>
              <a:t>已授权过的加密文件</a:t>
            </a:r>
            <a:r>
              <a:rPr lang="en-US" altLang="zh-CN" sz="1000" dirty="0">
                <a:solidFill>
                  <a:schemeClr val="bg1"/>
                </a:solidFill>
                <a:effectLst/>
                <a:sym typeface="+mn-ea"/>
              </a:rPr>
              <a:t>』</a:t>
            </a:r>
            <a:r>
              <a:rPr lang="zh-CN" altLang="en-US" sz="1000" dirty="0">
                <a:solidFill>
                  <a:schemeClr val="bg1"/>
                </a:solidFill>
                <a:effectLst/>
                <a:sym typeface="+mn-ea"/>
              </a:rPr>
              <a:t>。</a:t>
            </a:r>
            <a:endParaRPr lang="zh-CN" altLang="en-US" sz="1000" dirty="0">
              <a:solidFill>
                <a:schemeClr val="bg1"/>
              </a:solidFill>
              <a:effectLst/>
              <a:sym typeface="+mn-ea"/>
            </a:endParaRPr>
          </a:p>
        </p:txBody>
      </p:sp>
      <p:sp>
        <p:nvSpPr>
          <p:cNvPr id="20" name="Isosceles Triangle 46"/>
          <p:cNvSpPr/>
          <p:nvPr/>
        </p:nvSpPr>
        <p:spPr>
          <a:xfrm rot="5400000">
            <a:off x="7002114" y="2178367"/>
            <a:ext cx="661075" cy="307237"/>
          </a:xfrm>
          <a:prstGeom prst="triangle">
            <a:avLst>
              <a:gd name="adj" fmla="val 5000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p>
        </p:txBody>
      </p:sp>
      <p:sp>
        <p:nvSpPr>
          <p:cNvPr id="87" name="TextBox 82"/>
          <p:cNvSpPr txBox="1"/>
          <p:nvPr/>
        </p:nvSpPr>
        <p:spPr>
          <a:xfrm>
            <a:off x="7663981" y="1666449"/>
            <a:ext cx="1863374" cy="2325370"/>
          </a:xfrm>
          <a:prstGeom prst="rect">
            <a:avLst/>
          </a:prstGeom>
          <a:noFill/>
        </p:spPr>
        <p:txBody>
          <a:bodyPr wrap="square" lIns="0" tIns="0" rIns="0" bIns="0" rtlCol="0" anchor="t">
            <a:spAutoFit/>
          </a:bodyPr>
          <a:lstStyle/>
          <a:p>
            <a:pPr>
              <a:lnSpc>
                <a:spcPct val="120000"/>
              </a:lnSpc>
              <a:spcBef>
                <a:spcPct val="0"/>
              </a:spcBef>
              <a:buNone/>
            </a:pPr>
            <a:r>
              <a:rPr lang="zh-CN" altLang="en-US" sz="1400" b="1"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未启用认证</a:t>
            </a:r>
            <a:r>
              <a:rPr lang="en-US" altLang="zh-CN"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a:t>
            </a:r>
            <a:endParaRPr lang="en-US" altLang="zh-CN"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endParaRPr>
          </a:p>
          <a:p>
            <a:pPr>
              <a:lnSpc>
                <a:spcPct val="120000"/>
              </a:lnSpc>
              <a:spcBef>
                <a:spcPct val="0"/>
              </a:spcBef>
              <a:buNone/>
            </a:pPr>
            <a:r>
              <a:rPr lang="en-US" altLang="zh-CN"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 </a:t>
            </a: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可以授权到计算机、部门、公司所有部门，可选多个。</a:t>
            </a:r>
            <a:endParaRPr lang="en-US" altLang="zh-CN"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endParaRPr>
          </a:p>
          <a:p>
            <a:pPr>
              <a:lnSpc>
                <a:spcPct val="120000"/>
              </a:lnSpc>
              <a:spcBef>
                <a:spcPct val="0"/>
              </a:spcBef>
              <a:buNone/>
            </a:pPr>
            <a:r>
              <a:rPr lang="zh-CN" altLang="en-US" sz="1400" b="1"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启用认证</a:t>
            </a:r>
            <a:r>
              <a:rPr lang="en-US" altLang="zh-CN"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a:t>
            </a:r>
            <a:endParaRPr lang="en-US" altLang="zh-CN"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endParaRPr>
          </a:p>
          <a:p>
            <a:pPr>
              <a:lnSpc>
                <a:spcPct val="120000"/>
              </a:lnSpc>
              <a:spcBef>
                <a:spcPct val="0"/>
              </a:spcBef>
            </a:pP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可以授权到人、部门、公司所有部门，可选多个。</a:t>
            </a:r>
            <a:endParaRPr lang="en-US" altLang="zh-CN"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endParaRPr>
          </a:p>
          <a:p>
            <a:pPr>
              <a:lnSpc>
                <a:spcPct val="120000"/>
              </a:lnSpc>
              <a:spcBef>
                <a:spcPct val="0"/>
              </a:spcBef>
              <a:buNone/>
            </a:pPr>
            <a:endPar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21" name="图片 20"/>
          <p:cNvPicPr>
            <a:picLocks noChangeAspect="1"/>
          </p:cNvPicPr>
          <p:nvPr/>
        </p:nvPicPr>
        <p:blipFill>
          <a:blip r:embed="rId2"/>
          <a:stretch>
            <a:fillRect/>
          </a:stretch>
        </p:blipFill>
        <p:spPr>
          <a:xfrm>
            <a:off x="4669790" y="3957955"/>
            <a:ext cx="2415540" cy="2339340"/>
          </a:xfrm>
          <a:prstGeom prst="rect">
            <a:avLst/>
          </a:prstGeom>
        </p:spPr>
      </p:pic>
      <p:sp>
        <p:nvSpPr>
          <p:cNvPr id="23" name="Isosceles Triangle 46"/>
          <p:cNvSpPr/>
          <p:nvPr/>
        </p:nvSpPr>
        <p:spPr>
          <a:xfrm rot="5400000">
            <a:off x="7044024" y="4901247"/>
            <a:ext cx="661075" cy="307237"/>
          </a:xfrm>
          <a:prstGeom prst="triangle">
            <a:avLst>
              <a:gd name="adj"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p>
        </p:txBody>
      </p:sp>
      <p:sp>
        <p:nvSpPr>
          <p:cNvPr id="24" name="TextBox 82"/>
          <p:cNvSpPr txBox="1"/>
          <p:nvPr/>
        </p:nvSpPr>
        <p:spPr>
          <a:xfrm>
            <a:off x="7576351" y="4408379"/>
            <a:ext cx="1863374" cy="1291590"/>
          </a:xfrm>
          <a:prstGeom prst="rect">
            <a:avLst/>
          </a:prstGeom>
          <a:noFill/>
        </p:spPr>
        <p:txBody>
          <a:bodyPr wrap="square" lIns="0" tIns="0" rIns="0" bIns="0" rtlCol="0" anchor="t">
            <a:spAutoFit/>
          </a:bodyPr>
          <a:lstStyle/>
          <a:p>
            <a:pPr>
              <a:lnSpc>
                <a:spcPct val="120000"/>
              </a:lnSpc>
              <a:spcBef>
                <a:spcPct val="0"/>
              </a:spcBef>
              <a:buNone/>
            </a:pP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对文件权限进行设置，设置的权限如左图，许可的文件禁止另存，禁止通过剪贴板复制到其他的文件。</a:t>
            </a:r>
            <a:endPar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7" name="矩形 46"/>
          <p:cNvSpPr/>
          <p:nvPr/>
        </p:nvSpPr>
        <p:spPr>
          <a:xfrm>
            <a:off x="7576001" y="3895356"/>
            <a:ext cx="2408441" cy="428625"/>
          </a:xfrm>
          <a:prstGeom prst="rect">
            <a:avLst/>
          </a:prstGeom>
        </p:spPr>
        <p:txBody>
          <a:bodyPr wrap="square" lIns="91431" tIns="45716" rIns="91431" bIns="45716">
            <a:spAutoFit/>
          </a:bodyPr>
          <a:lstStyle/>
          <a:p>
            <a:r>
              <a:rPr lang="zh-CN" altLang="en-US" sz="2200" b="1" dirty="0">
                <a:solidFill>
                  <a:srgbClr val="00B0F0"/>
                </a:solidFill>
                <a:latin typeface="微软雅黑" panose="020B0503020204020204" pitchFamily="34" charset="-122"/>
                <a:ea typeface="微软雅黑" panose="020B0503020204020204" pitchFamily="34" charset="-122"/>
              </a:rPr>
              <a:t>文档权限设置</a:t>
            </a:r>
            <a:endParaRPr lang="en-US" altLang="zh-CN" sz="2200" b="1" dirty="0">
              <a:solidFill>
                <a:srgbClr val="00B0F0"/>
              </a:solidFill>
              <a:latin typeface="微软雅黑" panose="020B0503020204020204" pitchFamily="34" charset="-122"/>
              <a:ea typeface="微软雅黑" panose="020B0503020204020204" pitchFamily="34" charset="-122"/>
            </a:endParaRPr>
          </a:p>
        </p:txBody>
      </p:sp>
      <p:sp>
        <p:nvSpPr>
          <p:cNvPr id="49" name="矩形 48"/>
          <p:cNvSpPr/>
          <p:nvPr/>
        </p:nvSpPr>
        <p:spPr>
          <a:xfrm>
            <a:off x="7663833" y="1235372"/>
            <a:ext cx="2408441" cy="428625"/>
          </a:xfrm>
          <a:prstGeom prst="rect">
            <a:avLst/>
          </a:prstGeom>
        </p:spPr>
        <p:txBody>
          <a:bodyPr wrap="square" lIns="91431" tIns="45716" rIns="91431" bIns="45716">
            <a:spAutoFit/>
          </a:bodyPr>
          <a:lstStyle/>
          <a:p>
            <a:r>
              <a:rPr lang="zh-CN" altLang="en-US" sz="2200" b="1" dirty="0">
                <a:solidFill>
                  <a:schemeClr val="tx1">
                    <a:lumMod val="75000"/>
                    <a:lumOff val="25000"/>
                  </a:schemeClr>
                </a:solidFill>
                <a:latin typeface="微软雅黑" panose="020B0503020204020204" pitchFamily="34" charset="-122"/>
                <a:ea typeface="微软雅黑" panose="020B0503020204020204" pitchFamily="34" charset="-122"/>
              </a:rPr>
              <a:t>授权对象设置</a:t>
            </a:r>
            <a:endParaRPr lang="en-US" altLang="zh-CN" sz="22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7" name="Isosceles Triangle 46"/>
          <p:cNvSpPr/>
          <p:nvPr/>
        </p:nvSpPr>
        <p:spPr>
          <a:xfrm rot="10800000">
            <a:off x="10560654" y="4273232"/>
            <a:ext cx="661075" cy="307237"/>
          </a:xfrm>
          <a:prstGeom prst="triangle">
            <a:avLst>
              <a:gd name="adj"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p>
        </p:txBody>
      </p:sp>
      <p:sp>
        <p:nvSpPr>
          <p:cNvPr id="28" name="TextBox 82"/>
          <p:cNvSpPr txBox="1"/>
          <p:nvPr/>
        </p:nvSpPr>
        <p:spPr>
          <a:xfrm>
            <a:off x="9762656" y="5093544"/>
            <a:ext cx="1863374" cy="774700"/>
          </a:xfrm>
          <a:prstGeom prst="rect">
            <a:avLst/>
          </a:prstGeom>
          <a:noFill/>
        </p:spPr>
        <p:txBody>
          <a:bodyPr wrap="square" lIns="0" tIns="0" rIns="0" bIns="0" rtlCol="0" anchor="t">
            <a:spAutoFit/>
          </a:bodyPr>
          <a:lstStyle/>
          <a:p>
            <a:pPr>
              <a:lnSpc>
                <a:spcPct val="120000"/>
              </a:lnSpc>
              <a:spcBef>
                <a:spcPct val="0"/>
              </a:spcBef>
              <a:buNone/>
            </a:pP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如图，可以单选多选授权打开文件的计算机或者部门。</a:t>
            </a:r>
            <a:endPar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9" name="矩形 28"/>
          <p:cNvSpPr/>
          <p:nvPr/>
        </p:nvSpPr>
        <p:spPr>
          <a:xfrm>
            <a:off x="9762306" y="4580521"/>
            <a:ext cx="2408441" cy="428625"/>
          </a:xfrm>
          <a:prstGeom prst="rect">
            <a:avLst/>
          </a:prstGeom>
        </p:spPr>
        <p:txBody>
          <a:bodyPr wrap="square" lIns="91431" tIns="45716" rIns="91431" bIns="45716">
            <a:spAutoFit/>
          </a:bodyPr>
          <a:lstStyle/>
          <a:p>
            <a:r>
              <a:rPr lang="zh-CN" altLang="en-US" sz="2200" b="1" dirty="0">
                <a:solidFill>
                  <a:schemeClr val="tx1"/>
                </a:solidFill>
                <a:latin typeface="微软雅黑" panose="020B0503020204020204" pitchFamily="34" charset="-122"/>
                <a:ea typeface="微软雅黑" panose="020B0503020204020204" pitchFamily="34" charset="-122"/>
              </a:rPr>
              <a:t>授权计算机设置</a:t>
            </a:r>
            <a:endParaRPr lang="zh-CN" altLang="en-US" sz="2200" b="1" dirty="0">
              <a:solidFill>
                <a:schemeClr val="tx1"/>
              </a:solidFill>
              <a:latin typeface="微软雅黑" panose="020B0503020204020204" pitchFamily="34" charset="-122"/>
              <a:ea typeface="微软雅黑" panose="020B0503020204020204" pitchFamily="34" charset="-122"/>
            </a:endParaRPr>
          </a:p>
        </p:txBody>
      </p:sp>
      <p:pic>
        <p:nvPicPr>
          <p:cNvPr id="2" name="图片 1" descr="C:\Users\吕\Desktop\人.png人"/>
          <p:cNvPicPr>
            <a:picLocks noChangeAspect="1"/>
          </p:cNvPicPr>
          <p:nvPr/>
        </p:nvPicPr>
        <p:blipFill>
          <a:blip r:embed="rId3"/>
          <a:srcRect/>
          <a:stretch>
            <a:fillRect/>
          </a:stretch>
        </p:blipFill>
        <p:spPr>
          <a:xfrm>
            <a:off x="1483360" y="1865948"/>
            <a:ext cx="1718310" cy="1574165"/>
          </a:xfrm>
          <a:prstGeom prst="rect">
            <a:avLst/>
          </a:prstGeom>
        </p:spPr>
      </p:pic>
      <p:sp>
        <p:nvSpPr>
          <p:cNvPr id="102" name="矩形 3"/>
          <p:cNvSpPr>
            <a:spLocks noChangeArrowheads="1"/>
          </p:cNvSpPr>
          <p:nvPr/>
        </p:nvSpPr>
        <p:spPr bwMode="auto">
          <a:xfrm>
            <a:off x="1073958" y="224898"/>
            <a:ext cx="3437890" cy="582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eaLnBrk="1" hangingPunct="1">
              <a:spcBef>
                <a:spcPct val="0"/>
              </a:spcBef>
              <a:buFont typeface="Arial" panose="020B0604020202020204" pitchFamily="34" charset="0"/>
              <a:buNone/>
            </a:pPr>
            <a:r>
              <a:rPr lang="zh-CN" b="1" dirty="0">
                <a:solidFill>
                  <a:schemeClr val="tx1">
                    <a:lumMod val="65000"/>
                    <a:lumOff val="35000"/>
                  </a:schemeClr>
                </a:solidFill>
                <a:latin typeface="Arial" panose="020B0604020202020204" pitchFamily="34" charset="0"/>
                <a:cs typeface="Arial" panose="020B0604020202020204" pitchFamily="34" charset="0"/>
                <a:sym typeface="Impact" panose="020B0806030902050204" pitchFamily="34" charset="0"/>
              </a:rPr>
              <a:t>文件级的权限管理</a:t>
            </a:r>
            <a:endParaRPr lang="zh-CN" b="1" dirty="0">
              <a:solidFill>
                <a:schemeClr val="tx1">
                  <a:lumMod val="65000"/>
                  <a:lumOff val="35000"/>
                </a:schemeClr>
              </a:solidFill>
              <a:latin typeface="Arial" panose="020B0604020202020204" pitchFamily="34" charset="0"/>
              <a:ea typeface="宋体" pitchFamily="2" charset="-122"/>
              <a:cs typeface="Arial" panose="020B0604020202020204" pitchFamily="34" charset="0"/>
              <a:sym typeface="Impact" panose="020B0806030902050204" pitchFamily="34" charset="0"/>
            </a:endParaRPr>
          </a:p>
        </p:txBody>
      </p:sp>
      <p:sp>
        <p:nvSpPr>
          <p:cNvPr id="3" name="矩形 2"/>
          <p:cNvSpPr/>
          <p:nvPr/>
        </p:nvSpPr>
        <p:spPr>
          <a:xfrm>
            <a:off x="4749165" y="4006215"/>
            <a:ext cx="2259965" cy="989965"/>
          </a:xfrm>
          <a:prstGeom prst="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 name="文本框 3"/>
          <p:cNvSpPr txBox="1"/>
          <p:nvPr/>
        </p:nvSpPr>
        <p:spPr>
          <a:xfrm>
            <a:off x="5096510" y="4323715"/>
            <a:ext cx="1851025" cy="383540"/>
          </a:xfrm>
          <a:prstGeom prst="rect">
            <a:avLst/>
          </a:prstGeom>
          <a:noFill/>
        </p:spPr>
        <p:txBody>
          <a:bodyPr wrap="square" rtlCol="0">
            <a:spAutoFit/>
          </a:bodyPr>
          <a:p>
            <a:r>
              <a:rPr lang="zh-CN" altLang="en-US">
                <a:solidFill>
                  <a:srgbClr val="FF0000"/>
                </a:solidFill>
                <a:sym typeface="+mn-ea"/>
              </a:rPr>
              <a:t>设置</a:t>
            </a:r>
            <a:r>
              <a:rPr lang="zh-CN" altLang="en-US">
                <a:solidFill>
                  <a:srgbClr val="FF0000"/>
                </a:solidFill>
              </a:rPr>
              <a:t>文件权限</a:t>
            </a:r>
            <a:endParaRPr lang="zh-CN" altLang="en-US">
              <a:solidFill>
                <a:srgbClr val="FF0000"/>
              </a:solidFill>
            </a:endParaRPr>
          </a:p>
        </p:txBody>
      </p:sp>
      <p:sp>
        <p:nvSpPr>
          <p:cNvPr id="7" name="矩形 6"/>
          <p:cNvSpPr/>
          <p:nvPr/>
        </p:nvSpPr>
        <p:spPr>
          <a:xfrm>
            <a:off x="4693920" y="2493645"/>
            <a:ext cx="2259965" cy="989965"/>
          </a:xfrm>
          <a:prstGeom prst="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文本框 7"/>
          <p:cNvSpPr txBox="1"/>
          <p:nvPr/>
        </p:nvSpPr>
        <p:spPr>
          <a:xfrm>
            <a:off x="5041265" y="2662555"/>
            <a:ext cx="1851025" cy="675640"/>
          </a:xfrm>
          <a:prstGeom prst="rect">
            <a:avLst/>
          </a:prstGeom>
          <a:noFill/>
        </p:spPr>
        <p:txBody>
          <a:bodyPr wrap="square" rtlCol="0">
            <a:spAutoFit/>
          </a:bodyPr>
          <a:p>
            <a:pPr algn="ctr"/>
            <a:r>
              <a:rPr lang="zh-CN" altLang="en-US">
                <a:solidFill>
                  <a:srgbClr val="FF0000"/>
                </a:solidFill>
                <a:sym typeface="+mn-ea"/>
              </a:rPr>
              <a:t>设置</a:t>
            </a:r>
            <a:r>
              <a:rPr lang="zh-CN" altLang="en-US">
                <a:solidFill>
                  <a:srgbClr val="FF0000"/>
                </a:solidFill>
              </a:rPr>
              <a:t>授权部门及人员权限</a:t>
            </a:r>
            <a:endParaRPr lang="zh-CN" altLang="en-US">
              <a:solidFill>
                <a:srgbClr val="FF0000"/>
              </a:solidFill>
            </a:endParaRPr>
          </a:p>
        </p:txBody>
      </p:sp>
      <p:sp>
        <p:nvSpPr>
          <p:cNvPr id="11" name="文本框 10"/>
          <p:cNvSpPr txBox="1"/>
          <p:nvPr/>
        </p:nvSpPr>
        <p:spPr>
          <a:xfrm>
            <a:off x="10152380" y="3176905"/>
            <a:ext cx="1851025" cy="306705"/>
          </a:xfrm>
          <a:prstGeom prst="rect">
            <a:avLst/>
          </a:prstGeom>
          <a:noFill/>
        </p:spPr>
        <p:txBody>
          <a:bodyPr wrap="square" rtlCol="0">
            <a:spAutoFit/>
          </a:bodyPr>
          <a:p>
            <a:r>
              <a:rPr lang="zh-CN" altLang="en-US" sz="1400">
                <a:solidFill>
                  <a:srgbClr val="FF0000"/>
                </a:solidFill>
                <a:sym typeface="+mn-ea"/>
              </a:rPr>
              <a:t>设置</a:t>
            </a:r>
            <a:r>
              <a:rPr lang="zh-CN" altLang="en-US" sz="1400">
                <a:solidFill>
                  <a:srgbClr val="FF0000"/>
                </a:solidFill>
              </a:rPr>
              <a:t>授权计算机</a:t>
            </a:r>
            <a:endParaRPr lang="zh-CN" altLang="en-US" sz="1400">
              <a:solidFill>
                <a:srgbClr val="FF0000"/>
              </a:solidFill>
            </a:endParaRPr>
          </a:p>
        </p:txBody>
      </p:sp>
      <p:pic>
        <p:nvPicPr>
          <p:cNvPr id="6" name="图片 5"/>
          <p:cNvPicPr>
            <a:picLocks noChangeAspect="1"/>
          </p:cNvPicPr>
          <p:nvPr/>
        </p:nvPicPr>
        <p:blipFill>
          <a:blip r:embed="rId4"/>
          <a:stretch>
            <a:fillRect/>
          </a:stretch>
        </p:blipFill>
        <p:spPr>
          <a:xfrm>
            <a:off x="9999980" y="1402080"/>
            <a:ext cx="1687195" cy="2921635"/>
          </a:xfrm>
          <a:prstGeom prst="rect">
            <a:avLst/>
          </a:prstGeom>
        </p:spPr>
      </p:pic>
      <p:pic>
        <p:nvPicPr>
          <p:cNvPr id="5" name="图片 4" descr="销掌门-透明背景-logo"/>
          <p:cNvPicPr>
            <a:picLocks noChangeAspect="1"/>
          </p:cNvPicPr>
          <p:nvPr/>
        </p:nvPicPr>
        <p:blipFill>
          <a:blip r:embed="rId5" cstate="print"/>
          <a:stretch>
            <a:fillRect/>
          </a:stretch>
        </p:blipFill>
        <p:spPr>
          <a:xfrm>
            <a:off x="10789920" y="167005"/>
            <a:ext cx="1132205" cy="829310"/>
          </a:xfrm>
          <a:prstGeom prst="rect">
            <a:avLst/>
          </a:prstGeom>
        </p:spPr>
      </p:pic>
    </p:spTree>
  </p:cSld>
  <p:clrMapOvr>
    <a:masterClrMapping/>
  </p:clrMapOvr>
  <p:transition spd="slow" advClick="0" advTm="0">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2"/>
                                        </p:tgtEl>
                                        <p:attrNameLst>
                                          <p:attrName>style.visibility</p:attrName>
                                        </p:attrNameLst>
                                      </p:cBhvr>
                                      <p:to>
                                        <p:strVal val="visible"/>
                                      </p:to>
                                    </p:set>
                                    <p:animEffect transition="in" filter="wipe(left)">
                                      <p:cBhvr>
                                        <p:cTn id="7" dur="500"/>
                                        <p:tgtEl>
                                          <p:spTgt spid="10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left)">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nodeType="clickEffect">
                                  <p:stCondLst>
                                    <p:cond delay="0"/>
                                  </p:stCondLst>
                                  <p:childTnLst>
                                    <p:set>
                                      <p:cBhvr>
                                        <p:cTn id="15" dur="1" fill="hold">
                                          <p:stCondLst>
                                            <p:cond delay="0"/>
                                          </p:stCondLst>
                                        </p:cTn>
                                        <p:tgtEl>
                                          <p:spTgt spid="70"/>
                                        </p:tgtEl>
                                        <p:attrNameLst>
                                          <p:attrName>style.visibility</p:attrName>
                                        </p:attrNameLst>
                                      </p:cBhvr>
                                      <p:to>
                                        <p:strVal val="visible"/>
                                      </p:to>
                                    </p:set>
                                    <p:animEffect transition="in" filter="blinds(horizontal)">
                                      <p:cBhvr>
                                        <p:cTn id="16" dur="500"/>
                                        <p:tgtEl>
                                          <p:spTgt spid="70"/>
                                        </p:tgtEl>
                                      </p:cBhvr>
                                    </p:animEffect>
                                  </p:childTnLst>
                                </p:cTn>
                              </p:par>
                            </p:childTnLst>
                          </p:cTn>
                        </p:par>
                        <p:par>
                          <p:cTn id="17" fill="hold">
                            <p:stCondLst>
                              <p:cond delay="500"/>
                            </p:stCondLst>
                            <p:childTnLst>
                              <p:par>
                                <p:cTn id="18" presetID="21" presetClass="entr" presetSubtype="1" fill="hold" nodeType="afterEffect">
                                  <p:stCondLst>
                                    <p:cond delay="0"/>
                                  </p:stCondLst>
                                  <p:childTnLst>
                                    <p:set>
                                      <p:cBhvr>
                                        <p:cTn id="19" dur="500" fill="hold">
                                          <p:stCondLst>
                                            <p:cond delay="0"/>
                                          </p:stCondLst>
                                        </p:cTn>
                                        <p:tgtEl>
                                          <p:spTgt spid="2"/>
                                        </p:tgtEl>
                                        <p:attrNameLst>
                                          <p:attrName>style.visibility</p:attrName>
                                        </p:attrNameLst>
                                      </p:cBhvr>
                                      <p:to>
                                        <p:strVal val="visible"/>
                                      </p:to>
                                    </p:set>
                                    <p:animEffect transition="in" filter="wheel(1)">
                                      <p:cBhvr>
                                        <p:cTn id="20" dur="500"/>
                                        <p:tgtEl>
                                          <p:spTgt spid="2"/>
                                        </p:tgtEl>
                                      </p:cBhvr>
                                    </p:animEffect>
                                  </p:childTnLst>
                                </p:cTn>
                              </p:par>
                            </p:childTnLst>
                          </p:cTn>
                        </p:par>
                        <p:par>
                          <p:cTn id="21" fill="hold">
                            <p:stCondLst>
                              <p:cond delay="1000"/>
                            </p:stCondLst>
                            <p:childTnLst>
                              <p:par>
                                <p:cTn id="22" presetID="1" presetClass="entr" presetSubtype="0" fill="hold" grpId="0" nodeType="afterEffect">
                                  <p:stCondLst>
                                    <p:cond delay="0"/>
                                  </p:stCondLst>
                                  <p:childTnLst>
                                    <p:set>
                                      <p:cBhvr>
                                        <p:cTn id="23" dur="1" fill="hold">
                                          <p:stCondLst>
                                            <p:cond delay="0"/>
                                          </p:stCondLst>
                                        </p:cTn>
                                        <p:tgtEl>
                                          <p:spTgt spid="35"/>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blinds(horizontal)">
                                      <p:cBhvr>
                                        <p:cTn id="28" dur="500"/>
                                        <p:tgtEl>
                                          <p:spTgt spid="19"/>
                                        </p:tgtEl>
                                      </p:cBhvr>
                                    </p:animEffect>
                                  </p:childTnLst>
                                </p:cTn>
                              </p:par>
                              <p:par>
                                <p:cTn id="29" presetID="3" presetClass="entr" presetSubtype="10"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blinds(horizontal)">
                                      <p:cBhvr>
                                        <p:cTn id="31" dur="500"/>
                                        <p:tgtEl>
                                          <p:spTgt spid="15"/>
                                        </p:tgtEl>
                                      </p:cBhvr>
                                    </p:animEffect>
                                  </p:childTnLst>
                                </p:cTn>
                              </p:par>
                            </p:childTnLst>
                          </p:cTn>
                        </p:par>
                        <p:par>
                          <p:cTn id="32" fill="hold">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wipe(left)">
                                      <p:cBhvr>
                                        <p:cTn id="35" dur="500"/>
                                        <p:tgtEl>
                                          <p:spTgt spid="20"/>
                                        </p:tgtEl>
                                      </p:cBhvr>
                                    </p:animEffect>
                                  </p:childTnLst>
                                </p:cTn>
                              </p:par>
                            </p:childTnLst>
                          </p:cTn>
                        </p:par>
                        <p:par>
                          <p:cTn id="36" fill="hold">
                            <p:stCondLst>
                              <p:cond delay="1000"/>
                            </p:stCondLst>
                            <p:childTnLst>
                              <p:par>
                                <p:cTn id="37" presetID="1" presetClass="entr" presetSubtype="0" fill="hold" grpId="0" nodeType="afterEffect">
                                  <p:stCondLst>
                                    <p:cond delay="0"/>
                                  </p:stCondLst>
                                  <p:childTnLst>
                                    <p:set>
                                      <p:cBhvr>
                                        <p:cTn id="38" dur="1" fill="hold">
                                          <p:stCondLst>
                                            <p:cond delay="0"/>
                                          </p:stCondLst>
                                        </p:cTn>
                                        <p:tgtEl>
                                          <p:spTgt spid="4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87"/>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7"/>
                                        </p:tgtEl>
                                        <p:attrNameLst>
                                          <p:attrName>style.visibility</p:attrName>
                                        </p:attrNameLst>
                                      </p:cBhvr>
                                      <p:to>
                                        <p:strVal val="visible"/>
                                      </p:to>
                                    </p:set>
                                  </p:childTnLst>
                                </p:cTn>
                              </p:par>
                            </p:childTnLst>
                          </p:cTn>
                        </p:par>
                        <p:par>
                          <p:cTn id="45" fill="hold">
                            <p:stCondLst>
                              <p:cond delay="0"/>
                            </p:stCondLst>
                            <p:childTnLst>
                              <p:par>
                                <p:cTn id="46" presetID="1" presetClass="entr" presetSubtype="0" fill="hold" grpId="0" nodeType="afterEffect">
                                  <p:stCondLst>
                                    <p:cond delay="0"/>
                                  </p:stCondLst>
                                  <p:childTnLst>
                                    <p:set>
                                      <p:cBhvr>
                                        <p:cTn id="47" dur="1" fill="hold">
                                          <p:stCondLst>
                                            <p:cond delay="0"/>
                                          </p:stCondLst>
                                        </p:cTn>
                                        <p:tgtEl>
                                          <p:spTgt spid="8"/>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blinds(horizontal)">
                                      <p:cBhvr>
                                        <p:cTn id="52" dur="500"/>
                                        <p:tgtEl>
                                          <p:spTgt spid="22"/>
                                        </p:tgtEl>
                                      </p:cBhvr>
                                    </p:animEffect>
                                  </p:childTnLst>
                                </p:cTn>
                              </p:par>
                              <p:par>
                                <p:cTn id="53" presetID="3" presetClass="entr" presetSubtype="10" fill="hold" nodeType="with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blinds(horizontal)">
                                      <p:cBhvr>
                                        <p:cTn id="55" dur="500"/>
                                        <p:tgtEl>
                                          <p:spTgt spid="21"/>
                                        </p:tgtEl>
                                      </p:cBhvr>
                                    </p:animEffect>
                                  </p:childTnLst>
                                </p:cTn>
                              </p:par>
                            </p:childTnLst>
                          </p:cTn>
                        </p:par>
                        <p:par>
                          <p:cTn id="56" fill="hold">
                            <p:stCondLst>
                              <p:cond delay="500"/>
                            </p:stCondLst>
                            <p:childTnLst>
                              <p:par>
                                <p:cTn id="57" presetID="22" presetClass="entr" presetSubtype="8" fill="hold" grpId="0" nodeType="afterEffect">
                                  <p:stCondLst>
                                    <p:cond delay="0"/>
                                  </p:stCondLst>
                                  <p:childTnLst>
                                    <p:set>
                                      <p:cBhvr>
                                        <p:cTn id="58" dur="1" fill="hold">
                                          <p:stCondLst>
                                            <p:cond delay="0"/>
                                          </p:stCondLst>
                                        </p:cTn>
                                        <p:tgtEl>
                                          <p:spTgt spid="23"/>
                                        </p:tgtEl>
                                        <p:attrNameLst>
                                          <p:attrName>style.visibility</p:attrName>
                                        </p:attrNameLst>
                                      </p:cBhvr>
                                      <p:to>
                                        <p:strVal val="visible"/>
                                      </p:to>
                                    </p:set>
                                    <p:animEffect transition="in" filter="wipe(left)">
                                      <p:cBhvr>
                                        <p:cTn id="59" dur="500"/>
                                        <p:tgtEl>
                                          <p:spTgt spid="23"/>
                                        </p:tgtEl>
                                      </p:cBhvr>
                                    </p:animEffect>
                                  </p:childTnLst>
                                </p:cTn>
                              </p:par>
                            </p:childTnLst>
                          </p:cTn>
                        </p:par>
                        <p:par>
                          <p:cTn id="60" fill="hold">
                            <p:stCondLst>
                              <p:cond delay="1000"/>
                            </p:stCondLst>
                            <p:childTnLst>
                              <p:par>
                                <p:cTn id="61" presetID="1" presetClass="entr" presetSubtype="0" fill="hold" grpId="0" nodeType="afterEffect">
                                  <p:stCondLst>
                                    <p:cond delay="0"/>
                                  </p:stCondLst>
                                  <p:childTnLst>
                                    <p:set>
                                      <p:cBhvr>
                                        <p:cTn id="62" dur="1" fill="hold">
                                          <p:stCondLst>
                                            <p:cond delay="0"/>
                                          </p:stCondLst>
                                        </p:cTn>
                                        <p:tgtEl>
                                          <p:spTgt spid="47"/>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24"/>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3"/>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3" presetClass="entr" presetSubtype="10" fill="hold" grpId="0" nodeType="clickEffect">
                                  <p:stCondLst>
                                    <p:cond delay="0"/>
                                  </p:stCondLst>
                                  <p:childTnLst>
                                    <p:set>
                                      <p:cBhvr>
                                        <p:cTn id="74" dur="1" fill="hold">
                                          <p:stCondLst>
                                            <p:cond delay="0"/>
                                          </p:stCondLst>
                                        </p:cTn>
                                        <p:tgtEl>
                                          <p:spTgt spid="26"/>
                                        </p:tgtEl>
                                        <p:attrNameLst>
                                          <p:attrName>style.visibility</p:attrName>
                                        </p:attrNameLst>
                                      </p:cBhvr>
                                      <p:to>
                                        <p:strVal val="visible"/>
                                      </p:to>
                                    </p:set>
                                    <p:animEffect transition="in" filter="blinds(horizontal)">
                                      <p:cBhvr>
                                        <p:cTn id="75" dur="500"/>
                                        <p:tgtEl>
                                          <p:spTgt spid="26"/>
                                        </p:tgtEl>
                                      </p:cBhvr>
                                    </p:animEffect>
                                  </p:childTnLst>
                                </p:cTn>
                              </p:par>
                            </p:childTnLst>
                          </p:cTn>
                        </p:par>
                        <p:par>
                          <p:cTn id="76" fill="hold">
                            <p:stCondLst>
                              <p:cond delay="500"/>
                            </p:stCondLst>
                            <p:childTnLst>
                              <p:par>
                                <p:cTn id="77" presetID="22" presetClass="entr" presetSubtype="1" fill="hold" grpId="0" nodeType="afterEffect">
                                  <p:stCondLst>
                                    <p:cond delay="0"/>
                                  </p:stCondLst>
                                  <p:childTnLst>
                                    <p:set>
                                      <p:cBhvr>
                                        <p:cTn id="78" dur="1" fill="hold">
                                          <p:stCondLst>
                                            <p:cond delay="0"/>
                                          </p:stCondLst>
                                        </p:cTn>
                                        <p:tgtEl>
                                          <p:spTgt spid="27"/>
                                        </p:tgtEl>
                                        <p:attrNameLst>
                                          <p:attrName>style.visibility</p:attrName>
                                        </p:attrNameLst>
                                      </p:cBhvr>
                                      <p:to>
                                        <p:strVal val="visible"/>
                                      </p:to>
                                    </p:set>
                                    <p:animEffect transition="in" filter="wipe(up)">
                                      <p:cBhvr>
                                        <p:cTn id="79" dur="500"/>
                                        <p:tgtEl>
                                          <p:spTgt spid="27"/>
                                        </p:tgtEl>
                                      </p:cBhvr>
                                    </p:animEffect>
                                  </p:childTnLst>
                                </p:cTn>
                              </p:par>
                            </p:childTnLst>
                          </p:cTn>
                        </p:par>
                        <p:par>
                          <p:cTn id="80" fill="hold">
                            <p:stCondLst>
                              <p:cond delay="1000"/>
                            </p:stCondLst>
                            <p:childTnLst>
                              <p:par>
                                <p:cTn id="81" presetID="1" presetClass="entr" presetSubtype="0" fill="hold" grpId="0" nodeType="afterEffect">
                                  <p:stCondLst>
                                    <p:cond delay="0"/>
                                  </p:stCondLst>
                                  <p:childTnLst>
                                    <p:set>
                                      <p:cBhvr>
                                        <p:cTn id="82" dur="1" fill="hold">
                                          <p:stCondLst>
                                            <p:cond delay="0"/>
                                          </p:stCondLst>
                                        </p:cTn>
                                        <p:tgtEl>
                                          <p:spTgt spid="29"/>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28"/>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5" grpId="0"/>
      <p:bldP spid="102" grpId="0"/>
      <p:bldP spid="19" grpId="0" animBg="1"/>
      <p:bldP spid="20" grpId="0" animBg="1"/>
      <p:bldP spid="49" grpId="0"/>
      <p:bldP spid="87" grpId="0"/>
      <p:bldP spid="7" grpId="0" animBg="1"/>
      <p:bldP spid="8" grpId="0"/>
      <p:bldP spid="22" grpId="0" animBg="1"/>
      <p:bldP spid="23" grpId="0" animBg="1"/>
      <p:bldP spid="47" grpId="0"/>
      <p:bldP spid="24" grpId="0"/>
      <p:bldP spid="3" grpId="0" animBg="1"/>
      <p:bldP spid="4" grpId="0"/>
      <p:bldP spid="26" grpId="0" animBg="1"/>
      <p:bldP spid="27" grpId="0" animBg="1"/>
      <p:bldP spid="29" grpId="0"/>
      <p:bldP spid="28" grpId="0"/>
      <p:bldP spid="11"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114"/>
          <p:cNvGrpSpPr/>
          <p:nvPr/>
        </p:nvGrpSpPr>
        <p:grpSpPr>
          <a:xfrm>
            <a:off x="-45720" y="2478405"/>
            <a:ext cx="12266295" cy="1868170"/>
            <a:chOff x="0" y="2226109"/>
            <a:chExt cx="1597483" cy="518462"/>
          </a:xfrm>
          <a:solidFill>
            <a:schemeClr val="bg2"/>
          </a:solidFill>
        </p:grpSpPr>
        <p:sp>
          <p:nvSpPr>
            <p:cNvPr id="4" name="Rectangle 40"/>
            <p:cNvSpPr/>
            <p:nvPr/>
          </p:nvSpPr>
          <p:spPr>
            <a:xfrm>
              <a:off x="0" y="2226109"/>
              <a:ext cx="1597483" cy="518462"/>
            </a:xfrm>
            <a:prstGeom prst="rect">
              <a:avLst/>
            </a:prstGeom>
            <a:solidFill>
              <a:srgbClr val="3636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5" name="Text Placeholder 3"/>
            <p:cNvSpPr txBox="1"/>
            <p:nvPr/>
          </p:nvSpPr>
          <p:spPr>
            <a:xfrm>
              <a:off x="141262" y="2356165"/>
              <a:ext cx="1317383" cy="230506"/>
            </a:xfrm>
            <a:prstGeom prst="rect">
              <a:avLst/>
            </a:prstGeom>
            <a:noFill/>
          </p:spPr>
          <p:txBody>
            <a:bodyPr wrap="squar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8565">
                <a:spcBef>
                  <a:spcPct val="20000"/>
                </a:spcBef>
                <a:defRPr/>
              </a:pPr>
              <a:r>
                <a:rPr lang="zh-CN" altLang="en-US" sz="5400" b="1" dirty="0">
                  <a:solidFill>
                    <a:schemeClr val="bg1"/>
                  </a:solidFill>
                  <a:latin typeface="微软雅黑" panose="020B0503020204020204" pitchFamily="34" charset="-122"/>
                  <a:ea typeface="微软雅黑" panose="020B0503020204020204" pitchFamily="34" charset="-122"/>
                </a:rPr>
                <a:t>更贴合需求的文件密级管理</a:t>
              </a:r>
              <a:endParaRPr lang="zh-CN" altLang="en-US" sz="5400" b="1" dirty="0">
                <a:solidFill>
                  <a:schemeClr val="bg1"/>
                </a:solidFill>
                <a:latin typeface="微软雅黑" panose="020B0503020204020204" pitchFamily="34" charset="-122"/>
                <a:ea typeface="微软雅黑" panose="020B0503020204020204" pitchFamily="34" charset="-122"/>
              </a:endParaRPr>
            </a:p>
          </p:txBody>
        </p:sp>
      </p:grpSp>
      <p:pic>
        <p:nvPicPr>
          <p:cNvPr id="7" name="图片 6" descr="销掌门-透明背景-logo"/>
          <p:cNvPicPr>
            <a:picLocks noChangeAspect="1"/>
          </p:cNvPicPr>
          <p:nvPr/>
        </p:nvPicPr>
        <p:blipFill>
          <a:blip r:embed="rId1" cstate="print"/>
          <a:stretch>
            <a:fillRect/>
          </a:stretch>
        </p:blipFill>
        <p:spPr>
          <a:xfrm>
            <a:off x="10789920" y="167005"/>
            <a:ext cx="1132205" cy="829310"/>
          </a:xfrm>
          <a:prstGeom prst="rect">
            <a:avLst/>
          </a:prstGeom>
        </p:spPr>
      </p:pic>
    </p:spTree>
  </p:cSld>
  <p:clrMapOvr>
    <a:masterClrMapping/>
  </p:clrMapOvr>
  <p:transition spd="slow" advClick="0"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400"/>
                                        <p:tgtEl>
                                          <p:spTgt spid="3"/>
                                        </p:tgtEl>
                                      </p:cBhvr>
                                    </p:animEffect>
                                  </p:childTnLst>
                                </p:cTn>
                              </p:par>
                            </p:childTnLst>
                          </p:cTn>
                        </p:par>
                        <p:par>
                          <p:cTn id="8" fill="hold">
                            <p:stCondLst>
                              <p:cond delay="500"/>
                            </p:stCondLst>
                            <p:childTnLst>
                              <p:par>
                                <p:cTn id="9" presetID="3" presetClass="entr" presetSubtype="1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linds(horizontal)">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矩形 3"/>
          <p:cNvSpPr>
            <a:spLocks noChangeArrowheads="1"/>
          </p:cNvSpPr>
          <p:nvPr/>
        </p:nvSpPr>
        <p:spPr bwMode="auto">
          <a:xfrm>
            <a:off x="1073958" y="224898"/>
            <a:ext cx="4387215" cy="582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eaLnBrk="1" hangingPunct="1">
              <a:spcBef>
                <a:spcPct val="0"/>
              </a:spcBef>
              <a:buFont typeface="Arial" panose="020B0604020202020204" pitchFamily="34" charset="0"/>
              <a:buNone/>
            </a:pPr>
            <a:r>
              <a:rPr lang="zh-CN" altLang="en-US" b="1" dirty="0">
                <a:solidFill>
                  <a:schemeClr val="tx1">
                    <a:lumMod val="65000"/>
                    <a:lumOff val="35000"/>
                  </a:schemeClr>
                </a:solidFill>
                <a:latin typeface="Arial" panose="020B0604020202020204" pitchFamily="34" charset="0"/>
                <a:cs typeface="Arial" panose="020B0604020202020204" pitchFamily="34" charset="0"/>
                <a:sym typeface="Impact" panose="020B0806030902050204" pitchFamily="34" charset="0"/>
              </a:rPr>
              <a:t>文件密级管理</a:t>
            </a:r>
            <a:r>
              <a:rPr lang="en-US" altLang="zh-CN" b="1" dirty="0">
                <a:solidFill>
                  <a:schemeClr val="tx1">
                    <a:lumMod val="65000"/>
                    <a:lumOff val="35000"/>
                  </a:schemeClr>
                </a:solidFill>
                <a:latin typeface="Arial" panose="020B0604020202020204" pitchFamily="34" charset="0"/>
                <a:cs typeface="Arial" panose="020B0604020202020204" pitchFamily="34" charset="0"/>
                <a:sym typeface="Impact" panose="020B0806030902050204" pitchFamily="34" charset="0"/>
              </a:rPr>
              <a:t>-</a:t>
            </a:r>
            <a:r>
              <a:rPr lang="zh-CN" altLang="en-US" b="1" dirty="0">
                <a:solidFill>
                  <a:schemeClr val="tx1">
                    <a:lumMod val="65000"/>
                    <a:lumOff val="35000"/>
                  </a:schemeClr>
                </a:solidFill>
                <a:latin typeface="Arial" panose="020B0604020202020204" pitchFamily="34" charset="0"/>
                <a:cs typeface="Arial" panose="020B0604020202020204" pitchFamily="34" charset="0"/>
                <a:sym typeface="Impact" panose="020B0806030902050204" pitchFamily="34" charset="0"/>
              </a:rPr>
              <a:t>应用场景</a:t>
            </a:r>
            <a:endParaRPr lang="zh-CN" altLang="en-US" b="1" dirty="0">
              <a:solidFill>
                <a:schemeClr val="tx1">
                  <a:lumMod val="65000"/>
                  <a:lumOff val="35000"/>
                </a:schemeClr>
              </a:solidFill>
              <a:latin typeface="Arial" panose="020B0604020202020204" pitchFamily="34" charset="0"/>
              <a:ea typeface="宋体" pitchFamily="2" charset="-122"/>
              <a:cs typeface="Arial" panose="020B0604020202020204" pitchFamily="34" charset="0"/>
              <a:sym typeface="Impact" panose="020B0806030902050204" pitchFamily="34" charset="0"/>
            </a:endParaRPr>
          </a:p>
        </p:txBody>
      </p:sp>
      <p:sp>
        <p:nvSpPr>
          <p:cNvPr id="103" name="文本框 37"/>
          <p:cNvSpPr txBox="1"/>
          <p:nvPr/>
        </p:nvSpPr>
        <p:spPr>
          <a:xfrm>
            <a:off x="1073958" y="759817"/>
            <a:ext cx="2308007" cy="335915"/>
          </a:xfrm>
          <a:prstGeom prst="rect">
            <a:avLst/>
          </a:prstGeom>
          <a:noFill/>
        </p:spPr>
        <p:txBody>
          <a:bodyPr wrap="square" lIns="91431" tIns="45716" rIns="91431" bIns="45716" rtlCol="0">
            <a:spAutoFit/>
          </a:bodyPr>
          <a:lstStyle/>
          <a:p>
            <a:r>
              <a:rPr lang="en-US" altLang="zh-CN" sz="1600" dirty="0">
                <a:solidFill>
                  <a:schemeClr val="tx1">
                    <a:lumMod val="65000"/>
                    <a:lumOff val="35000"/>
                  </a:schemeClr>
                </a:solidFill>
                <a:latin typeface="Arial" panose="020B0604020202020204" pitchFamily="34" charset="0"/>
                <a:cs typeface="Arial" panose="020B0604020202020204" pitchFamily="34" charset="0"/>
              </a:rPr>
              <a:t>Application Scenario</a:t>
            </a:r>
            <a:endParaRPr lang="en-US" altLang="zh-CN" sz="16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3" name="圆角矩形标注 4"/>
          <p:cNvSpPr/>
          <p:nvPr/>
        </p:nvSpPr>
        <p:spPr>
          <a:xfrm>
            <a:off x="4229100" y="2665095"/>
            <a:ext cx="6211570" cy="1998980"/>
          </a:xfrm>
          <a:prstGeom prst="wedgeRoundRectCallout">
            <a:avLst>
              <a:gd name="adj1" fmla="val -56110"/>
              <a:gd name="adj2" fmla="val 22138"/>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lnSpc>
                <a:spcPct val="150000"/>
              </a:lnSpc>
              <a:buFontTx/>
              <a:buNone/>
              <a:defRPr/>
            </a:pPr>
            <a:r>
              <a:rPr lang="zh-CN" altLang="en-US" b="1" noProof="1">
                <a:solidFill>
                  <a:schemeClr val="bg1"/>
                </a:solidFill>
                <a:latin typeface="微软雅黑" panose="020B0503020204020204" pitchFamily="34" charset="-122"/>
                <a:ea typeface="微软雅黑" panose="020B0503020204020204" pitchFamily="34" charset="-122"/>
              </a:rPr>
              <a:t>如何实现</a:t>
            </a:r>
            <a:r>
              <a:rPr lang="zh-CN" altLang="en-US" sz="2400" b="1" noProof="1">
                <a:solidFill>
                  <a:schemeClr val="tx1"/>
                </a:solidFill>
                <a:latin typeface="微软雅黑" panose="020B0503020204020204" pitchFamily="34" charset="-122"/>
                <a:ea typeface="微软雅黑" panose="020B0503020204020204" pitchFamily="34" charset="-122"/>
              </a:rPr>
              <a:t>指定密级</a:t>
            </a:r>
            <a:r>
              <a:rPr lang="zh-CN" altLang="en-US" b="1" noProof="1">
                <a:solidFill>
                  <a:schemeClr val="bg1"/>
                </a:solidFill>
                <a:latin typeface="微软雅黑" panose="020B0503020204020204" pitchFamily="34" charset="-122"/>
                <a:ea typeface="微软雅黑" panose="020B0503020204020204" pitchFamily="34" charset="-122"/>
              </a:rPr>
              <a:t>的文件在</a:t>
            </a:r>
            <a:r>
              <a:rPr lang="zh-CN" altLang="en-US" b="1" noProof="1">
                <a:solidFill>
                  <a:schemeClr val="tx1"/>
                </a:solidFill>
                <a:latin typeface="微软雅黑" panose="020B0503020204020204" pitchFamily="34" charset="-122"/>
                <a:ea typeface="微软雅黑" panose="020B0503020204020204" pitchFamily="34" charset="-122"/>
              </a:rPr>
              <a:t>指定部门</a:t>
            </a:r>
            <a:r>
              <a:rPr lang="zh-CN" altLang="en-US" b="1" noProof="1">
                <a:solidFill>
                  <a:schemeClr val="bg1"/>
                </a:solidFill>
                <a:latin typeface="微软雅黑" panose="020B0503020204020204" pitchFamily="34" charset="-122"/>
                <a:ea typeface="微软雅黑" panose="020B0503020204020204" pitchFamily="34" charset="-122"/>
              </a:rPr>
              <a:t>或</a:t>
            </a:r>
            <a:r>
              <a:rPr lang="zh-CN" altLang="en-US" b="1" noProof="1">
                <a:solidFill>
                  <a:schemeClr val="tx1"/>
                </a:solidFill>
                <a:latin typeface="微软雅黑" panose="020B0503020204020204" pitchFamily="34" charset="-122"/>
                <a:ea typeface="微软雅黑" panose="020B0503020204020204" pitchFamily="34" charset="-122"/>
              </a:rPr>
              <a:t>指定的人</a:t>
            </a:r>
            <a:r>
              <a:rPr lang="zh-CN" altLang="en-US" b="1" noProof="1">
                <a:solidFill>
                  <a:schemeClr val="bg1"/>
                </a:solidFill>
                <a:latin typeface="微软雅黑" panose="020B0503020204020204" pitchFamily="34" charset="-122"/>
                <a:ea typeface="微软雅黑" panose="020B0503020204020204" pitchFamily="34" charset="-122"/>
              </a:rPr>
              <a:t>打开？</a:t>
            </a:r>
            <a:endParaRPr lang="en-US" altLang="zh-CN" b="1" noProof="1">
              <a:solidFill>
                <a:schemeClr val="bg1"/>
              </a:solidFill>
              <a:latin typeface="微软雅黑" panose="020B0503020204020204" pitchFamily="34" charset="-122"/>
              <a:ea typeface="微软雅黑" panose="020B0503020204020204" pitchFamily="34" charset="-122"/>
            </a:endParaRPr>
          </a:p>
          <a:p>
            <a:pPr fontAlgn="auto">
              <a:lnSpc>
                <a:spcPct val="150000"/>
              </a:lnSpc>
              <a:buFontTx/>
              <a:buNone/>
              <a:defRPr/>
            </a:pPr>
            <a:r>
              <a:rPr lang="zh-CN" altLang="en-US" b="1" noProof="1">
                <a:solidFill>
                  <a:schemeClr val="bg1"/>
                </a:solidFill>
                <a:latin typeface="微软雅黑" panose="020B0503020204020204" pitchFamily="34" charset="-122"/>
                <a:ea typeface="微软雅黑" panose="020B0503020204020204" pitchFamily="34" charset="-122"/>
              </a:rPr>
              <a:t>如何实现</a:t>
            </a:r>
            <a:r>
              <a:rPr lang="zh-CN" altLang="en-US" sz="2400" b="1" noProof="1">
                <a:solidFill>
                  <a:schemeClr val="tx1"/>
                </a:solidFill>
                <a:latin typeface="微软雅黑" panose="020B0503020204020204" pitchFamily="34" charset="-122"/>
                <a:ea typeface="微软雅黑" panose="020B0503020204020204" pitchFamily="34" charset="-122"/>
              </a:rPr>
              <a:t>谁</a:t>
            </a:r>
            <a:r>
              <a:rPr lang="zh-CN" altLang="en-US" b="1" noProof="1">
                <a:solidFill>
                  <a:schemeClr val="bg1"/>
                </a:solidFill>
                <a:latin typeface="微软雅黑" panose="020B0503020204020204" pitchFamily="34" charset="-122"/>
                <a:ea typeface="微软雅黑" panose="020B0503020204020204" pitchFamily="34" charset="-122"/>
              </a:rPr>
              <a:t>只能</a:t>
            </a:r>
            <a:r>
              <a:rPr lang="zh-CN" altLang="en-US" b="1" noProof="1">
                <a:solidFill>
                  <a:schemeClr val="tx1"/>
                </a:solidFill>
                <a:latin typeface="微软雅黑" panose="020B0503020204020204" pitchFamily="34" charset="-122"/>
                <a:ea typeface="微软雅黑" panose="020B0503020204020204" pitchFamily="34" charset="-122"/>
              </a:rPr>
              <a:t>解密指定密级</a:t>
            </a:r>
            <a:r>
              <a:rPr lang="zh-CN" altLang="en-US" b="1" noProof="1">
                <a:solidFill>
                  <a:schemeClr val="bg1"/>
                </a:solidFill>
                <a:latin typeface="微软雅黑" panose="020B0503020204020204" pitchFamily="34" charset="-122"/>
                <a:ea typeface="微软雅黑" panose="020B0503020204020204" pitchFamily="34" charset="-122"/>
              </a:rPr>
              <a:t>的文件？</a:t>
            </a:r>
            <a:endParaRPr lang="zh-CN" altLang="en-US" b="1" noProof="1">
              <a:solidFill>
                <a:schemeClr val="bg1"/>
              </a:solidFill>
              <a:latin typeface="微软雅黑" panose="020B0503020204020204" pitchFamily="34" charset="-122"/>
              <a:ea typeface="微软雅黑" panose="020B0503020204020204" pitchFamily="34" charset="-122"/>
            </a:endParaRPr>
          </a:p>
        </p:txBody>
      </p:sp>
      <p:pic>
        <p:nvPicPr>
          <p:cNvPr id="4" name="图片 3" descr="问号"/>
          <p:cNvPicPr>
            <a:picLocks noChangeAspect="1"/>
          </p:cNvPicPr>
          <p:nvPr/>
        </p:nvPicPr>
        <p:blipFill>
          <a:blip r:embed="rId1"/>
          <a:stretch>
            <a:fillRect/>
          </a:stretch>
        </p:blipFill>
        <p:spPr>
          <a:xfrm>
            <a:off x="566420" y="2003425"/>
            <a:ext cx="3788410" cy="3614420"/>
          </a:xfrm>
          <a:prstGeom prst="rect">
            <a:avLst/>
          </a:prstGeom>
        </p:spPr>
      </p:pic>
      <p:pic>
        <p:nvPicPr>
          <p:cNvPr id="7" name="图片 6" descr="销掌门-透明背景-logo"/>
          <p:cNvPicPr>
            <a:picLocks noChangeAspect="1"/>
          </p:cNvPicPr>
          <p:nvPr/>
        </p:nvPicPr>
        <p:blipFill>
          <a:blip r:embed="rId2" cstate="print"/>
          <a:stretch>
            <a:fillRect/>
          </a:stretch>
        </p:blipFill>
        <p:spPr>
          <a:xfrm>
            <a:off x="10789920" y="167005"/>
            <a:ext cx="1132205" cy="82931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advClick="0" advTm="0">
        <p:push/>
      </p:transition>
    </mc:Choice>
    <mc:Fallback>
      <p:transition spd="slow" advClick="0" advTm="0">
        <p:push/>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2"/>
                                        </p:tgtEl>
                                        <p:attrNameLst>
                                          <p:attrName>style.visibility</p:attrName>
                                        </p:attrNameLst>
                                      </p:cBhvr>
                                      <p:to>
                                        <p:strVal val="visible"/>
                                      </p:to>
                                    </p:set>
                                    <p:animEffect transition="in" filter="wipe(left)">
                                      <p:cBhvr>
                                        <p:cTn id="7" dur="500"/>
                                        <p:tgtEl>
                                          <p:spTgt spid="10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03"/>
                                        </p:tgtEl>
                                        <p:attrNameLst>
                                          <p:attrName>style.visibility</p:attrName>
                                        </p:attrNameLst>
                                      </p:cBhvr>
                                      <p:to>
                                        <p:strVal val="visible"/>
                                      </p:to>
                                    </p:set>
                                    <p:animEffect transition="in" filter="wipe(left)">
                                      <p:cBhvr>
                                        <p:cTn id="11" dur="500"/>
                                        <p:tgtEl>
                                          <p:spTgt spid="103"/>
                                        </p:tgtEl>
                                      </p:cBhvr>
                                    </p:animEffect>
                                  </p:childTnLst>
                                </p:cTn>
                              </p:par>
                            </p:childTnLst>
                          </p:cTn>
                        </p:par>
                        <p:par>
                          <p:cTn id="12" fill="hold">
                            <p:stCondLst>
                              <p:cond delay="1000"/>
                            </p:stCondLst>
                            <p:childTnLst>
                              <p:par>
                                <p:cTn id="13" presetID="5" presetClass="entr" presetSubtype="10"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checkerboard(across)">
                                      <p:cBhvr>
                                        <p:cTn id="15" dur="500"/>
                                        <p:tgtEl>
                                          <p:spTgt spid="3"/>
                                        </p:tgtEl>
                                      </p:cBhvr>
                                    </p:animEffect>
                                  </p:childTnLst>
                                </p:cTn>
                              </p:par>
                              <p:par>
                                <p:cTn id="16" presetID="5" presetClass="entr" presetSubtype="1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checkerboard(across)">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p:bldP spid="103" grpId="0"/>
      <p:bldP spid="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矩形 24"/>
          <p:cNvSpPr/>
          <p:nvPr/>
        </p:nvSpPr>
        <p:spPr>
          <a:xfrm>
            <a:off x="1555115" y="3137535"/>
            <a:ext cx="9147810" cy="182816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3"/>
          <p:cNvSpPr>
            <a:spLocks noChangeArrowheads="1"/>
          </p:cNvSpPr>
          <p:nvPr/>
        </p:nvSpPr>
        <p:spPr bwMode="auto">
          <a:xfrm>
            <a:off x="1073958" y="224898"/>
            <a:ext cx="4387215" cy="582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eaLnBrk="1" hangingPunct="1">
              <a:spcBef>
                <a:spcPct val="0"/>
              </a:spcBef>
              <a:buFont typeface="Arial" panose="020B0604020202020204" pitchFamily="34" charset="0"/>
              <a:buNone/>
            </a:pPr>
            <a:r>
              <a:rPr lang="zh-CN" altLang="en-US" b="1" dirty="0">
                <a:solidFill>
                  <a:schemeClr val="tx1">
                    <a:lumMod val="65000"/>
                    <a:lumOff val="35000"/>
                  </a:schemeClr>
                </a:solidFill>
                <a:latin typeface="Arial" panose="020B0604020202020204" pitchFamily="34" charset="0"/>
                <a:cs typeface="Arial" panose="020B0604020202020204" pitchFamily="34" charset="0"/>
                <a:sym typeface="Impact" panose="020B0806030902050204" pitchFamily="34" charset="0"/>
              </a:rPr>
              <a:t>文件密级管理</a:t>
            </a:r>
            <a:r>
              <a:rPr lang="en-US" altLang="zh-CN" b="1" dirty="0">
                <a:solidFill>
                  <a:schemeClr val="tx1">
                    <a:lumMod val="65000"/>
                    <a:lumOff val="35000"/>
                  </a:schemeClr>
                </a:solidFill>
                <a:latin typeface="Arial" panose="020B0604020202020204" pitchFamily="34" charset="0"/>
                <a:cs typeface="Arial" panose="020B0604020202020204" pitchFamily="34" charset="0"/>
                <a:sym typeface="Impact" panose="020B0806030902050204" pitchFamily="34" charset="0"/>
              </a:rPr>
              <a:t>-</a:t>
            </a:r>
            <a:r>
              <a:rPr lang="zh-CN" altLang="en-US" b="1" dirty="0">
                <a:solidFill>
                  <a:schemeClr val="tx1">
                    <a:lumMod val="65000"/>
                    <a:lumOff val="35000"/>
                  </a:schemeClr>
                </a:solidFill>
                <a:latin typeface="Arial" panose="020B0604020202020204" pitchFamily="34" charset="0"/>
                <a:cs typeface="Arial" panose="020B0604020202020204" pitchFamily="34" charset="0"/>
                <a:sym typeface="Impact" panose="020B0806030902050204" pitchFamily="34" charset="0"/>
              </a:rPr>
              <a:t>解决方案</a:t>
            </a:r>
            <a:endParaRPr lang="zh-CN" altLang="en-US" b="1" dirty="0">
              <a:solidFill>
                <a:schemeClr val="tx1">
                  <a:lumMod val="65000"/>
                  <a:lumOff val="35000"/>
                </a:schemeClr>
              </a:solidFill>
              <a:latin typeface="Arial" panose="020B0604020202020204" pitchFamily="34" charset="0"/>
              <a:ea typeface="宋体" pitchFamily="2" charset="-122"/>
              <a:cs typeface="Arial" panose="020B0604020202020204" pitchFamily="34" charset="0"/>
              <a:sym typeface="Impact" panose="020B0806030902050204" pitchFamily="34" charset="0"/>
            </a:endParaRPr>
          </a:p>
        </p:txBody>
      </p:sp>
      <p:sp>
        <p:nvSpPr>
          <p:cNvPr id="5" name="文本框 37"/>
          <p:cNvSpPr txBox="1"/>
          <p:nvPr/>
        </p:nvSpPr>
        <p:spPr>
          <a:xfrm>
            <a:off x="1073958" y="759817"/>
            <a:ext cx="2308007" cy="335915"/>
          </a:xfrm>
          <a:prstGeom prst="rect">
            <a:avLst/>
          </a:prstGeom>
          <a:noFill/>
        </p:spPr>
        <p:txBody>
          <a:bodyPr wrap="square" lIns="91431" tIns="45716" rIns="91431" bIns="45716" rtlCol="0">
            <a:spAutoFit/>
          </a:bodyPr>
          <a:lstStyle/>
          <a:p>
            <a:r>
              <a:rPr lang="en-US" altLang="zh-CN" sz="1600" dirty="0">
                <a:solidFill>
                  <a:schemeClr val="tx1">
                    <a:lumMod val="65000"/>
                    <a:lumOff val="35000"/>
                  </a:schemeClr>
                </a:solidFill>
                <a:latin typeface="Arial" panose="020B0604020202020204" pitchFamily="34" charset="0"/>
                <a:cs typeface="Arial" panose="020B0604020202020204" pitchFamily="34" charset="0"/>
                <a:sym typeface="+mn-ea"/>
              </a:rPr>
              <a:t>Product Solution</a:t>
            </a:r>
            <a:endParaRPr lang="en-US" altLang="zh-CN" sz="1600" dirty="0">
              <a:solidFill>
                <a:schemeClr val="tx1">
                  <a:lumMod val="65000"/>
                  <a:lumOff val="35000"/>
                </a:schemeClr>
              </a:solidFill>
              <a:latin typeface="Arial" panose="020B0604020202020204" pitchFamily="34" charset="0"/>
              <a:cs typeface="Arial" panose="020B0604020202020204" pitchFamily="34" charset="0"/>
            </a:endParaRPr>
          </a:p>
        </p:txBody>
      </p:sp>
      <p:grpSp>
        <p:nvGrpSpPr>
          <p:cNvPr id="3" name="组合 2"/>
          <p:cNvGrpSpPr/>
          <p:nvPr/>
        </p:nvGrpSpPr>
        <p:grpSpPr>
          <a:xfrm>
            <a:off x="5948680" y="3357880"/>
            <a:ext cx="1109345" cy="1500505"/>
            <a:chOff x="9368" y="5288"/>
            <a:chExt cx="1747" cy="2363"/>
          </a:xfrm>
        </p:grpSpPr>
        <p:pic>
          <p:nvPicPr>
            <p:cNvPr id="7" name="Picture 36" descr="D:\备用机文件-zhonggm\PPT-统一图标\128\Adobe-Photoshop-icon.png"/>
            <p:cNvPicPr>
              <a:picLocks noChangeAspect="1" noChangeArrowheads="1"/>
            </p:cNvPicPr>
            <p:nvPr/>
          </p:nvPicPr>
          <p:blipFill>
            <a:blip r:embed="rId1" cstate="print"/>
            <a:srcRect/>
            <a:stretch>
              <a:fillRect/>
            </a:stretch>
          </p:blipFill>
          <p:spPr bwMode="auto">
            <a:xfrm>
              <a:off x="9415" y="5288"/>
              <a:ext cx="1701" cy="1701"/>
            </a:xfrm>
            <a:prstGeom prst="rect">
              <a:avLst/>
            </a:prstGeom>
            <a:noFill/>
          </p:spPr>
        </p:pic>
        <p:sp>
          <p:nvSpPr>
            <p:cNvPr id="8" name="TextBox 4"/>
            <p:cNvSpPr txBox="1"/>
            <p:nvPr/>
          </p:nvSpPr>
          <p:spPr>
            <a:xfrm>
              <a:off x="9368" y="7069"/>
              <a:ext cx="1745" cy="582"/>
            </a:xfrm>
            <a:prstGeom prst="rect">
              <a:avLst/>
            </a:prstGeom>
            <a:noFill/>
          </p:spPr>
          <p:txBody>
            <a:bodyPr wrap="none" rtlCol="0">
              <a:spAutoFit/>
            </a:bodyPr>
            <a:lstStyle/>
            <a:p>
              <a:r>
                <a:rPr lang="zh-CN" altLang="en-US" dirty="0">
                  <a:solidFill>
                    <a:schemeClr val="bg1"/>
                  </a:solidFill>
                  <a:latin typeface="微软雅黑" panose="020B0503020204020204" pitchFamily="34" charset="-122"/>
                  <a:ea typeface="微软雅黑" panose="020B0503020204020204" pitchFamily="34" charset="-122"/>
                </a:rPr>
                <a:t>设计图纸</a:t>
              </a:r>
              <a:endParaRPr lang="zh-CN" altLang="en-US" dirty="0">
                <a:solidFill>
                  <a:schemeClr val="bg1"/>
                </a:solidFill>
                <a:latin typeface="微软雅黑" panose="020B0503020204020204" pitchFamily="34" charset="-122"/>
                <a:ea typeface="微软雅黑" panose="020B0503020204020204" pitchFamily="34" charset="-122"/>
              </a:endParaRPr>
            </a:p>
          </p:txBody>
        </p:sp>
      </p:grpSp>
      <p:sp>
        <p:nvSpPr>
          <p:cNvPr id="10" name="TextBox 7"/>
          <p:cNvSpPr txBox="1"/>
          <p:nvPr/>
        </p:nvSpPr>
        <p:spPr>
          <a:xfrm>
            <a:off x="1760220" y="4358005"/>
            <a:ext cx="1148080" cy="383540"/>
          </a:xfrm>
          <a:prstGeom prst="rect">
            <a:avLst/>
          </a:prstGeom>
          <a:noFill/>
        </p:spPr>
        <p:txBody>
          <a:bodyPr wrap="none" rtlCol="0">
            <a:spAutoFit/>
          </a:bodyPr>
          <a:lstStyle/>
          <a:p>
            <a:r>
              <a:rPr lang="zh-CN" altLang="en-US" dirty="0">
                <a:solidFill>
                  <a:srgbClr val="00B0F0"/>
                </a:solidFill>
                <a:latin typeface="微软雅黑" panose="020B0503020204020204" pitchFamily="34" charset="-122"/>
                <a:ea typeface="微软雅黑" panose="020B0503020204020204" pitchFamily="34" charset="-122"/>
              </a:rPr>
              <a:t>设计人员</a:t>
            </a:r>
            <a:endParaRPr lang="zh-CN" altLang="en-US" dirty="0">
              <a:solidFill>
                <a:srgbClr val="00B0F0"/>
              </a:solidFill>
              <a:latin typeface="微软雅黑" panose="020B0503020204020204" pitchFamily="34" charset="-122"/>
              <a:ea typeface="微软雅黑" panose="020B0503020204020204" pitchFamily="34" charset="-122"/>
            </a:endParaRPr>
          </a:p>
        </p:txBody>
      </p:sp>
      <p:cxnSp>
        <p:nvCxnSpPr>
          <p:cNvPr id="11" name="直接箭头连接符 10"/>
          <p:cNvCxnSpPr/>
          <p:nvPr/>
        </p:nvCxnSpPr>
        <p:spPr>
          <a:xfrm>
            <a:off x="2969238" y="3714970"/>
            <a:ext cx="2880000" cy="1588"/>
          </a:xfrm>
          <a:prstGeom prst="straightConnector1">
            <a:avLst/>
          </a:prstGeom>
          <a:ln w="38100">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12" name="TextBox 10"/>
          <p:cNvSpPr txBox="1"/>
          <p:nvPr/>
        </p:nvSpPr>
        <p:spPr>
          <a:xfrm>
            <a:off x="3254990" y="3286342"/>
            <a:ext cx="1389380" cy="383540"/>
          </a:xfrm>
          <a:prstGeom prst="rect">
            <a:avLst/>
          </a:prstGeom>
          <a:noFill/>
        </p:spPr>
        <p:txBody>
          <a:bodyPr wrap="none" rtlCol="0">
            <a:spAutoFit/>
          </a:bodyPr>
          <a:lstStyle/>
          <a:p>
            <a:r>
              <a:rPr lang="zh-CN" altLang="en-US" dirty="0">
                <a:latin typeface="微软雅黑" panose="020B0503020204020204" pitchFamily="34" charset="-122"/>
                <a:ea typeface="微软雅黑" panose="020B0503020204020204" pitchFamily="34" charset="-122"/>
              </a:rPr>
              <a:t>读取、修改</a:t>
            </a:r>
            <a:endParaRPr lang="zh-CN" altLang="en-US" dirty="0">
              <a:latin typeface="微软雅黑" panose="020B0503020204020204" pitchFamily="34" charset="-122"/>
              <a:ea typeface="微软雅黑" panose="020B0503020204020204" pitchFamily="34" charset="-122"/>
            </a:endParaRPr>
          </a:p>
        </p:txBody>
      </p:sp>
      <p:sp>
        <p:nvSpPr>
          <p:cNvPr id="13" name="TextBox 11"/>
          <p:cNvSpPr txBox="1"/>
          <p:nvPr/>
        </p:nvSpPr>
        <p:spPr>
          <a:xfrm>
            <a:off x="3540742" y="4286474"/>
            <a:ext cx="665480" cy="383540"/>
          </a:xfrm>
          <a:prstGeom prst="rect">
            <a:avLst/>
          </a:prstGeom>
          <a:noFill/>
        </p:spPr>
        <p:txBody>
          <a:bodyPr wrap="none" rtlCol="0">
            <a:spAutoFit/>
          </a:bodyPr>
          <a:lstStyle/>
          <a:p>
            <a:r>
              <a:rPr lang="zh-CN" altLang="en-US" dirty="0">
                <a:latin typeface="微软雅黑" panose="020B0503020204020204" pitchFamily="34" charset="-122"/>
                <a:ea typeface="微软雅黑" panose="020B0503020204020204" pitchFamily="34" charset="-122"/>
              </a:rPr>
              <a:t>删除</a:t>
            </a:r>
            <a:endParaRPr lang="zh-CN" altLang="en-US" dirty="0">
              <a:latin typeface="微软雅黑" panose="020B0503020204020204" pitchFamily="34" charset="-122"/>
              <a:ea typeface="微软雅黑" panose="020B0503020204020204" pitchFamily="34" charset="-122"/>
            </a:endParaRPr>
          </a:p>
        </p:txBody>
      </p:sp>
      <p:cxnSp>
        <p:nvCxnSpPr>
          <p:cNvPr id="15" name="直接箭头连接符 14"/>
          <p:cNvCxnSpPr/>
          <p:nvPr/>
        </p:nvCxnSpPr>
        <p:spPr>
          <a:xfrm>
            <a:off x="2969238" y="4215036"/>
            <a:ext cx="2880000" cy="1588"/>
          </a:xfrm>
          <a:prstGeom prst="straightConnector1">
            <a:avLst/>
          </a:prstGeom>
          <a:ln w="38100">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17" name="禁止符 16"/>
          <p:cNvSpPr/>
          <p:nvPr/>
        </p:nvSpPr>
        <p:spPr>
          <a:xfrm>
            <a:off x="4698498" y="4013168"/>
            <a:ext cx="432000" cy="432000"/>
          </a:xfrm>
          <a:prstGeom prst="noSmoking">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solidFill>
            </a:endParaRPr>
          </a:p>
        </p:txBody>
      </p:sp>
      <p:sp>
        <p:nvSpPr>
          <p:cNvPr id="20" name="TextBox 17"/>
          <p:cNvSpPr txBox="1"/>
          <p:nvPr/>
        </p:nvSpPr>
        <p:spPr>
          <a:xfrm>
            <a:off x="9577070" y="4286250"/>
            <a:ext cx="906780" cy="383540"/>
          </a:xfrm>
          <a:prstGeom prst="rect">
            <a:avLst/>
          </a:prstGeom>
          <a:noFill/>
        </p:spPr>
        <p:txBody>
          <a:bodyPr wrap="none" rtlCol="0">
            <a:spAutoFit/>
          </a:bodyPr>
          <a:lstStyle/>
          <a:p>
            <a:r>
              <a:rPr lang="zh-CN" altLang="en-US" dirty="0">
                <a:latin typeface="微软雅黑" panose="020B0503020204020204" pitchFamily="34" charset="-122"/>
                <a:ea typeface="微软雅黑" panose="020B0503020204020204" pitchFamily="34" charset="-122"/>
              </a:rPr>
              <a:t>人事部</a:t>
            </a:r>
            <a:endParaRPr lang="zh-CN" altLang="en-US" dirty="0">
              <a:latin typeface="微软雅黑" panose="020B0503020204020204" pitchFamily="34" charset="-122"/>
              <a:ea typeface="微软雅黑" panose="020B0503020204020204" pitchFamily="34" charset="-122"/>
            </a:endParaRPr>
          </a:p>
        </p:txBody>
      </p:sp>
      <p:cxnSp>
        <p:nvCxnSpPr>
          <p:cNvPr id="21" name="直接箭头连接符 20"/>
          <p:cNvCxnSpPr/>
          <p:nvPr/>
        </p:nvCxnSpPr>
        <p:spPr>
          <a:xfrm rot="10800000">
            <a:off x="7095782" y="3929284"/>
            <a:ext cx="2160000" cy="1588"/>
          </a:xfrm>
          <a:prstGeom prst="straightConnector1">
            <a:avLst/>
          </a:prstGeom>
          <a:ln w="38100">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22" name="TextBox 20"/>
          <p:cNvSpPr txBox="1"/>
          <p:nvPr/>
        </p:nvSpPr>
        <p:spPr>
          <a:xfrm>
            <a:off x="8255650" y="3500656"/>
            <a:ext cx="665480" cy="383540"/>
          </a:xfrm>
          <a:prstGeom prst="rect">
            <a:avLst/>
          </a:prstGeom>
          <a:noFill/>
        </p:spPr>
        <p:txBody>
          <a:bodyPr wrap="none" rtlCol="0">
            <a:spAutoFit/>
          </a:bodyPr>
          <a:lstStyle/>
          <a:p>
            <a:r>
              <a:rPr lang="zh-CN" altLang="en-US" dirty="0">
                <a:latin typeface="微软雅黑" panose="020B0503020204020204" pitchFamily="34" charset="-122"/>
                <a:ea typeface="微软雅黑" panose="020B0503020204020204" pitchFamily="34" charset="-122"/>
              </a:rPr>
              <a:t>读取</a:t>
            </a:r>
            <a:endParaRPr lang="zh-CN" altLang="en-US" dirty="0">
              <a:latin typeface="微软雅黑" panose="020B0503020204020204" pitchFamily="34" charset="-122"/>
              <a:ea typeface="微软雅黑" panose="020B0503020204020204" pitchFamily="34" charset="-122"/>
            </a:endParaRPr>
          </a:p>
        </p:txBody>
      </p:sp>
      <p:sp>
        <p:nvSpPr>
          <p:cNvPr id="23" name="禁止符 22"/>
          <p:cNvSpPr/>
          <p:nvPr/>
        </p:nvSpPr>
        <p:spPr>
          <a:xfrm>
            <a:off x="7680774" y="3714970"/>
            <a:ext cx="432000" cy="432000"/>
          </a:xfrm>
          <a:prstGeom prst="noSmoking">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solidFill>
            </a:endParaRPr>
          </a:p>
        </p:txBody>
      </p:sp>
      <p:pic>
        <p:nvPicPr>
          <p:cNvPr id="83" name="图片 82" descr="员工"/>
          <p:cNvPicPr>
            <a:picLocks noChangeAspect="1"/>
          </p:cNvPicPr>
          <p:nvPr/>
        </p:nvPicPr>
        <p:blipFill>
          <a:blip r:embed="rId2"/>
          <a:stretch>
            <a:fillRect/>
          </a:stretch>
        </p:blipFill>
        <p:spPr>
          <a:xfrm>
            <a:off x="1828800" y="3584575"/>
            <a:ext cx="970915" cy="690880"/>
          </a:xfrm>
          <a:prstGeom prst="rect">
            <a:avLst/>
          </a:prstGeom>
        </p:spPr>
      </p:pic>
      <p:pic>
        <p:nvPicPr>
          <p:cNvPr id="24" name="图片 23" descr="用户2"/>
          <p:cNvPicPr>
            <a:picLocks noChangeAspect="1"/>
          </p:cNvPicPr>
          <p:nvPr/>
        </p:nvPicPr>
        <p:blipFill>
          <a:blip r:embed="rId3"/>
          <a:stretch>
            <a:fillRect/>
          </a:stretch>
        </p:blipFill>
        <p:spPr>
          <a:xfrm>
            <a:off x="9692005" y="3286125"/>
            <a:ext cx="679450" cy="910590"/>
          </a:xfrm>
          <a:prstGeom prst="rect">
            <a:avLst/>
          </a:prstGeom>
        </p:spPr>
      </p:pic>
      <p:pic>
        <p:nvPicPr>
          <p:cNvPr id="29" name="图片 28" descr="打勾+盾"/>
          <p:cNvPicPr>
            <a:picLocks noChangeAspect="1"/>
          </p:cNvPicPr>
          <p:nvPr/>
        </p:nvPicPr>
        <p:blipFill>
          <a:blip r:embed="rId4"/>
          <a:stretch>
            <a:fillRect/>
          </a:stretch>
        </p:blipFill>
        <p:spPr>
          <a:xfrm>
            <a:off x="4698365" y="3481070"/>
            <a:ext cx="454025" cy="448310"/>
          </a:xfrm>
          <a:prstGeom prst="rect">
            <a:avLst/>
          </a:prstGeom>
        </p:spPr>
      </p:pic>
      <p:sp>
        <p:nvSpPr>
          <p:cNvPr id="26" name="TextBox 22"/>
          <p:cNvSpPr txBox="1"/>
          <p:nvPr/>
        </p:nvSpPr>
        <p:spPr>
          <a:xfrm>
            <a:off x="2376778" y="1705560"/>
            <a:ext cx="7643866" cy="822325"/>
          </a:xfrm>
          <a:prstGeom prst="rect">
            <a:avLst/>
          </a:prstGeom>
          <a:solidFill>
            <a:srgbClr val="00B0F0"/>
          </a:solidFill>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lnSpc>
                <a:spcPct val="125000"/>
              </a:lnSpc>
            </a:pPr>
            <a:r>
              <a:rPr lang="zh-CN" altLang="en-US" dirty="0">
                <a:solidFill>
                  <a:schemeClr val="bg1"/>
                </a:solidFill>
                <a:latin typeface="微软雅黑" panose="020B0503020204020204" pitchFamily="34" charset="-122"/>
                <a:ea typeface="微软雅黑" panose="020B0503020204020204" pitchFamily="34" charset="-122"/>
              </a:rPr>
              <a:t>限制文档的读取、修改、删除权限，既防止非授权访问导致机密扩散，</a:t>
            </a:r>
            <a:endParaRPr lang="en-US" altLang="zh-CN" dirty="0">
              <a:solidFill>
                <a:schemeClr val="bg1"/>
              </a:solidFill>
              <a:latin typeface="微软雅黑" panose="020B0503020204020204" pitchFamily="34" charset="-122"/>
              <a:ea typeface="微软雅黑" panose="020B0503020204020204" pitchFamily="34" charset="-122"/>
            </a:endParaRPr>
          </a:p>
          <a:p>
            <a:pPr algn="ctr">
              <a:lnSpc>
                <a:spcPct val="125000"/>
              </a:lnSpc>
            </a:pPr>
            <a:r>
              <a:rPr lang="zh-CN" altLang="en-US" dirty="0">
                <a:solidFill>
                  <a:schemeClr val="bg1"/>
                </a:solidFill>
                <a:latin typeface="微软雅黑" panose="020B0503020204020204" pitchFamily="34" charset="-122"/>
                <a:ea typeface="微软雅黑" panose="020B0503020204020204" pitchFamily="34" charset="-122"/>
              </a:rPr>
              <a:t>又避免文档被有意、无意破坏带来不必要的损失！</a:t>
            </a:r>
            <a:endParaRPr lang="zh-CN" altLang="en-US" dirty="0">
              <a:solidFill>
                <a:schemeClr val="bg1"/>
              </a:solidFill>
              <a:latin typeface="微软雅黑" panose="020B0503020204020204" pitchFamily="34" charset="-122"/>
              <a:ea typeface="微软雅黑" panose="020B0503020204020204" pitchFamily="34" charset="-122"/>
            </a:endParaRPr>
          </a:p>
        </p:txBody>
      </p:sp>
      <p:pic>
        <p:nvPicPr>
          <p:cNvPr id="4" name="图片 3" descr="销掌门-透明背景-logo"/>
          <p:cNvPicPr>
            <a:picLocks noChangeAspect="1"/>
          </p:cNvPicPr>
          <p:nvPr/>
        </p:nvPicPr>
        <p:blipFill>
          <a:blip r:embed="rId5" cstate="print"/>
          <a:stretch>
            <a:fillRect/>
          </a:stretch>
        </p:blipFill>
        <p:spPr>
          <a:xfrm>
            <a:off x="10789920" y="167005"/>
            <a:ext cx="1132205" cy="82931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advClick="0" advTm="0">
        <p:push/>
      </p:transition>
    </mc:Choice>
    <mc:Fallback>
      <p:transition spd="slow" advClick="0" advTm="0">
        <p:push/>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2" presetClass="entr" presetSubtype="4" fill="hold" grpId="0" nodeType="click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slide(fromBottom)">
                                      <p:cBhvr>
                                        <p:cTn id="16" dur="500"/>
                                        <p:tgtEl>
                                          <p:spTgt spid="26"/>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childTnLst>
                          </p:cTn>
                        </p:par>
                        <p:par>
                          <p:cTn id="21" fill="hold">
                            <p:stCondLst>
                              <p:cond delay="0"/>
                            </p:stCondLst>
                            <p:childTnLst>
                              <p:par>
                                <p:cTn id="22" presetID="22" presetClass="entr" presetSubtype="8" fill="hold" nodeType="afterEffect">
                                  <p:stCondLst>
                                    <p:cond delay="0"/>
                                  </p:stCondLst>
                                  <p:childTnLst>
                                    <p:set>
                                      <p:cBhvr>
                                        <p:cTn id="23" dur="1" fill="hold">
                                          <p:stCondLst>
                                            <p:cond delay="0"/>
                                          </p:stCondLst>
                                        </p:cTn>
                                        <p:tgtEl>
                                          <p:spTgt spid="83"/>
                                        </p:tgtEl>
                                        <p:attrNameLst>
                                          <p:attrName>style.visibility</p:attrName>
                                        </p:attrNameLst>
                                      </p:cBhvr>
                                      <p:to>
                                        <p:strVal val="visible"/>
                                      </p:to>
                                    </p:set>
                                    <p:animEffect transition="in" filter="wipe(left)">
                                      <p:cBhvr>
                                        <p:cTn id="24" dur="500"/>
                                        <p:tgtEl>
                                          <p:spTgt spid="83"/>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left)">
                                      <p:cBhvr>
                                        <p:cTn id="27" dur="500"/>
                                        <p:tgtEl>
                                          <p:spTgt spid="10"/>
                                        </p:tgtEl>
                                      </p:cBhvr>
                                    </p:animEffect>
                                  </p:childTnLst>
                                </p:cTn>
                              </p:par>
                            </p:childTnLst>
                          </p:cTn>
                        </p:par>
                        <p:par>
                          <p:cTn id="28" fill="hold">
                            <p:stCondLst>
                              <p:cond delay="500"/>
                            </p:stCondLst>
                            <p:childTnLst>
                              <p:par>
                                <p:cTn id="29" presetID="22" presetClass="entr" presetSubtype="8" fill="hold" nodeType="after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wipe(left)">
                                      <p:cBhvr>
                                        <p:cTn id="31" dur="500"/>
                                        <p:tgtEl>
                                          <p:spTgt spid="3"/>
                                        </p:tgtEl>
                                      </p:cBhvr>
                                    </p:animEffect>
                                  </p:childTnLst>
                                </p:cTn>
                              </p:par>
                            </p:childTnLst>
                          </p:cTn>
                        </p:par>
                        <p:par>
                          <p:cTn id="32" fill="hold">
                            <p:stCondLst>
                              <p:cond delay="1000"/>
                            </p:stCondLst>
                            <p:childTnLst>
                              <p:par>
                                <p:cTn id="33" presetID="22" presetClass="entr" presetSubtype="8" fill="hold" nodeType="after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wipe(left)">
                                      <p:cBhvr>
                                        <p:cTn id="35" dur="500"/>
                                        <p:tgtEl>
                                          <p:spTgt spid="11"/>
                                        </p:tgtEl>
                                      </p:cBhvr>
                                    </p:animEffect>
                                  </p:childTnLst>
                                </p:cTn>
                              </p:par>
                            </p:childTnLst>
                          </p:cTn>
                        </p:par>
                        <p:par>
                          <p:cTn id="36" fill="hold">
                            <p:stCondLst>
                              <p:cond delay="1500"/>
                            </p:stCondLst>
                            <p:childTnLst>
                              <p:par>
                                <p:cTn id="37" presetID="1" presetClass="entr" presetSubtype="0" fill="hold" grpId="0" nodeType="after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wipe(left)">
                                      <p:cBhvr>
                                        <p:cTn id="47" dur="500"/>
                                        <p:tgtEl>
                                          <p:spTgt spid="15"/>
                                        </p:tgtEl>
                                      </p:cBhvr>
                                    </p:animEffect>
                                  </p:childTnLst>
                                </p:cTn>
                              </p:par>
                              <p:par>
                                <p:cTn id="48" presetID="22" presetClass="entr" presetSubtype="8" fill="hold" grpId="0" nodeType="with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wipe(left)">
                                      <p:cBhvr>
                                        <p:cTn id="50" dur="500"/>
                                        <p:tgtEl>
                                          <p:spTgt spid="13"/>
                                        </p:tgtEl>
                                      </p:cBhvr>
                                    </p:animEffec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22" presetClass="entr" presetSubtype="2" fill="hold" nodeType="clickEffect">
                                  <p:stCondLst>
                                    <p:cond delay="0"/>
                                  </p:stCondLst>
                                  <p:childTnLst>
                                    <p:set>
                                      <p:cBhvr>
                                        <p:cTn id="58" dur="1" fill="hold">
                                          <p:stCondLst>
                                            <p:cond delay="0"/>
                                          </p:stCondLst>
                                        </p:cTn>
                                        <p:tgtEl>
                                          <p:spTgt spid="24"/>
                                        </p:tgtEl>
                                        <p:attrNameLst>
                                          <p:attrName>style.visibility</p:attrName>
                                        </p:attrNameLst>
                                      </p:cBhvr>
                                      <p:to>
                                        <p:strVal val="visible"/>
                                      </p:to>
                                    </p:set>
                                    <p:animEffect transition="in" filter="wipe(right)">
                                      <p:cBhvr>
                                        <p:cTn id="59" dur="500"/>
                                        <p:tgtEl>
                                          <p:spTgt spid="24"/>
                                        </p:tgtEl>
                                      </p:cBhvr>
                                    </p:animEffect>
                                  </p:childTnLst>
                                </p:cTn>
                              </p:par>
                              <p:par>
                                <p:cTn id="60" presetID="22" presetClass="entr" presetSubtype="2" fill="hold" grpId="0" nodeType="withEffect">
                                  <p:stCondLst>
                                    <p:cond delay="0"/>
                                  </p:stCondLst>
                                  <p:childTnLst>
                                    <p:set>
                                      <p:cBhvr>
                                        <p:cTn id="61" dur="1" fill="hold">
                                          <p:stCondLst>
                                            <p:cond delay="0"/>
                                          </p:stCondLst>
                                        </p:cTn>
                                        <p:tgtEl>
                                          <p:spTgt spid="20"/>
                                        </p:tgtEl>
                                        <p:attrNameLst>
                                          <p:attrName>style.visibility</p:attrName>
                                        </p:attrNameLst>
                                      </p:cBhvr>
                                      <p:to>
                                        <p:strVal val="visible"/>
                                      </p:to>
                                    </p:set>
                                    <p:animEffect transition="in" filter="wipe(right)">
                                      <p:cBhvr>
                                        <p:cTn id="62" dur="500"/>
                                        <p:tgtEl>
                                          <p:spTgt spid="20"/>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2" fill="hold" nodeType="clickEffect">
                                  <p:stCondLst>
                                    <p:cond delay="0"/>
                                  </p:stCondLst>
                                  <p:childTnLst>
                                    <p:set>
                                      <p:cBhvr>
                                        <p:cTn id="66" dur="1" fill="hold">
                                          <p:stCondLst>
                                            <p:cond delay="0"/>
                                          </p:stCondLst>
                                        </p:cTn>
                                        <p:tgtEl>
                                          <p:spTgt spid="21"/>
                                        </p:tgtEl>
                                        <p:attrNameLst>
                                          <p:attrName>style.visibility</p:attrName>
                                        </p:attrNameLst>
                                      </p:cBhvr>
                                      <p:to>
                                        <p:strVal val="visible"/>
                                      </p:to>
                                    </p:set>
                                    <p:animEffect transition="in" filter="wipe(right)">
                                      <p:cBhvr>
                                        <p:cTn id="67" dur="500"/>
                                        <p:tgtEl>
                                          <p:spTgt spid="21"/>
                                        </p:tgtEl>
                                      </p:cBhvr>
                                    </p:animEffect>
                                  </p:childTnLst>
                                </p:cTn>
                              </p:par>
                              <p:par>
                                <p:cTn id="68" presetID="22" presetClass="entr" presetSubtype="2" fill="hold" grpId="0" nodeType="withEffect">
                                  <p:stCondLst>
                                    <p:cond delay="0"/>
                                  </p:stCondLst>
                                  <p:childTnLst>
                                    <p:set>
                                      <p:cBhvr>
                                        <p:cTn id="69" dur="1" fill="hold">
                                          <p:stCondLst>
                                            <p:cond delay="0"/>
                                          </p:stCondLst>
                                        </p:cTn>
                                        <p:tgtEl>
                                          <p:spTgt spid="22"/>
                                        </p:tgtEl>
                                        <p:attrNameLst>
                                          <p:attrName>style.visibility</p:attrName>
                                        </p:attrNameLst>
                                      </p:cBhvr>
                                      <p:to>
                                        <p:strVal val="visible"/>
                                      </p:to>
                                    </p:set>
                                    <p:animEffect transition="in" filter="wipe(right)">
                                      <p:cBhvr>
                                        <p:cTn id="70" dur="500"/>
                                        <p:tgtEl>
                                          <p:spTgt spid="22"/>
                                        </p:tgtEl>
                                      </p:cBhvr>
                                    </p:animEffec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26" grpId="0" bldLvl="0" animBg="1"/>
      <p:bldP spid="25" grpId="0" animBg="1"/>
      <p:bldP spid="10" grpId="0"/>
      <p:bldP spid="12" grpId="0"/>
      <p:bldP spid="13" grpId="0"/>
      <p:bldP spid="17" grpId="0" animBg="1"/>
      <p:bldP spid="20" grpId="0"/>
      <p:bldP spid="22" grpId="0"/>
      <p:bldP spid="2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 name="Picture 19" descr="D:\备用机文件-zhonggm\PPT-统一图标\128\文档--icon (3).pn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399280" y="5370195"/>
            <a:ext cx="719138"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 name="图片 82" descr="员工"/>
          <p:cNvPicPr>
            <a:picLocks noChangeAspect="1"/>
          </p:cNvPicPr>
          <p:nvPr/>
        </p:nvPicPr>
        <p:blipFill>
          <a:blip r:embed="rId2"/>
          <a:stretch>
            <a:fillRect/>
          </a:stretch>
        </p:blipFill>
        <p:spPr>
          <a:xfrm>
            <a:off x="3066415" y="5297805"/>
            <a:ext cx="970915" cy="690880"/>
          </a:xfrm>
          <a:prstGeom prst="rect">
            <a:avLst/>
          </a:prstGeom>
        </p:spPr>
      </p:pic>
      <p:sp>
        <p:nvSpPr>
          <p:cNvPr id="103" name="文本框 37"/>
          <p:cNvSpPr txBox="1"/>
          <p:nvPr/>
        </p:nvSpPr>
        <p:spPr>
          <a:xfrm>
            <a:off x="1073958" y="759817"/>
            <a:ext cx="2308007" cy="335915"/>
          </a:xfrm>
          <a:prstGeom prst="rect">
            <a:avLst/>
          </a:prstGeom>
          <a:noFill/>
        </p:spPr>
        <p:txBody>
          <a:bodyPr wrap="square" lIns="91431" tIns="45716" rIns="91431" bIns="45716" rtlCol="0">
            <a:spAutoFit/>
          </a:bodyPr>
          <a:lstStyle/>
          <a:p>
            <a:r>
              <a:rPr lang="en-US" altLang="zh-CN" sz="1600" dirty="0">
                <a:solidFill>
                  <a:schemeClr val="tx1">
                    <a:lumMod val="65000"/>
                    <a:lumOff val="35000"/>
                  </a:schemeClr>
                </a:solidFill>
                <a:latin typeface="Arial" panose="020B0604020202020204" pitchFamily="34" charset="0"/>
                <a:cs typeface="Arial" panose="020B0604020202020204" pitchFamily="34" charset="0"/>
                <a:sym typeface="+mn-ea"/>
              </a:rPr>
              <a:t>Product Solution</a:t>
            </a:r>
            <a:endParaRPr lang="en-US" altLang="zh-CN" sz="16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6" name="矩形 5"/>
          <p:cNvSpPr/>
          <p:nvPr/>
        </p:nvSpPr>
        <p:spPr>
          <a:xfrm>
            <a:off x="1022985" y="1163955"/>
            <a:ext cx="10296525" cy="64325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buFontTx/>
              <a:buNone/>
              <a:defRPr/>
            </a:pPr>
            <a:r>
              <a:rPr lang="zh-CN" altLang="en-US" sz="2000" b="1" noProof="1">
                <a:latin typeface="微软雅黑" panose="020B0503020204020204" pitchFamily="34" charset="-122"/>
                <a:ea typeface="微软雅黑" panose="020B0503020204020204" pitchFamily="34" charset="-122"/>
              </a:rPr>
              <a:t>通过部门策略设置</a:t>
            </a:r>
            <a:r>
              <a:rPr lang="zh-CN" altLang="en-US" sz="2000" b="1" noProof="1">
                <a:solidFill>
                  <a:schemeClr val="tx1"/>
                </a:solidFill>
                <a:latin typeface="微软雅黑" panose="020B0503020204020204" pitchFamily="34" charset="-122"/>
                <a:ea typeface="微软雅黑" panose="020B0503020204020204" pitchFamily="34" charset="-122"/>
              </a:rPr>
              <a:t>文档密级</a:t>
            </a:r>
            <a:r>
              <a:rPr lang="zh-CN" altLang="en-US" sz="2000" b="1" noProof="1">
                <a:latin typeface="微软雅黑" panose="020B0503020204020204" pitchFamily="34" charset="-122"/>
                <a:ea typeface="微软雅黑" panose="020B0503020204020204" pitchFamily="34" charset="-122"/>
              </a:rPr>
              <a:t>，建立</a:t>
            </a:r>
            <a:r>
              <a:rPr lang="zh-CN" altLang="en-US" sz="2000" b="1" noProof="1">
                <a:solidFill>
                  <a:schemeClr val="tx1"/>
                </a:solidFill>
                <a:latin typeface="微软雅黑" panose="020B0503020204020204" pitchFamily="34" charset="-122"/>
                <a:ea typeface="微软雅黑" panose="020B0503020204020204" pitchFamily="34" charset="-122"/>
              </a:rPr>
              <a:t>分部门分级别</a:t>
            </a:r>
            <a:r>
              <a:rPr lang="zh-CN" altLang="en-US" sz="2000" b="1" noProof="1">
                <a:latin typeface="微软雅黑" panose="020B0503020204020204" pitchFamily="34" charset="-122"/>
                <a:ea typeface="微软雅黑" panose="020B0503020204020204" pitchFamily="34" charset="-122"/>
              </a:rPr>
              <a:t>的保密机制</a:t>
            </a:r>
            <a:endParaRPr lang="zh-CN" altLang="en-US" sz="2000" b="1" noProof="1">
              <a:latin typeface="微软雅黑" panose="020B0503020204020204" pitchFamily="34" charset="-122"/>
              <a:ea typeface="微软雅黑" panose="020B0503020204020204" pitchFamily="34" charset="-122"/>
            </a:endParaRPr>
          </a:p>
        </p:txBody>
      </p:sp>
      <p:sp>
        <p:nvSpPr>
          <p:cNvPr id="37" name="TextBox 36"/>
          <p:cNvSpPr txBox="1">
            <a:spLocks noChangeArrowheads="1"/>
          </p:cNvSpPr>
          <p:nvPr/>
        </p:nvSpPr>
        <p:spPr bwMode="auto">
          <a:xfrm>
            <a:off x="3142298" y="3207120"/>
            <a:ext cx="665480" cy="383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itchFamily="2" charset="-122"/>
              </a:defRPr>
            </a:lvl1pPr>
            <a:lvl2pPr marL="742950" indent="-285750" eaLnBrk="0" hangingPunct="0">
              <a:defRPr>
                <a:solidFill>
                  <a:schemeClr val="tx1"/>
                </a:solidFill>
                <a:latin typeface="Calibri" panose="020F0502020204030204" pitchFamily="34" charset="0"/>
                <a:ea typeface="宋体" pitchFamily="2" charset="-122"/>
              </a:defRPr>
            </a:lvl2pPr>
            <a:lvl3pPr marL="1143000" indent="-228600" eaLnBrk="0" hangingPunct="0">
              <a:defRPr>
                <a:solidFill>
                  <a:schemeClr val="tx1"/>
                </a:solidFill>
                <a:latin typeface="Calibri" panose="020F0502020204030204" pitchFamily="34" charset="0"/>
                <a:ea typeface="宋体" pitchFamily="2" charset="-122"/>
              </a:defRPr>
            </a:lvl3pPr>
            <a:lvl4pPr marL="1600200" indent="-228600" eaLnBrk="0" hangingPunct="0">
              <a:defRPr>
                <a:solidFill>
                  <a:schemeClr val="tx1"/>
                </a:solidFill>
                <a:latin typeface="Calibri" panose="020F0502020204030204" pitchFamily="34" charset="0"/>
                <a:ea typeface="宋体" pitchFamily="2" charset="-122"/>
              </a:defRPr>
            </a:lvl4pPr>
            <a:lvl5pPr marL="2057400" indent="-228600" eaLnBrk="0" hangingPunct="0">
              <a:defRPr>
                <a:solidFill>
                  <a:schemeClr val="tx1"/>
                </a:solidFill>
                <a:latin typeface="Calibri" panose="020F0502020204030204" pitchFamily="34" charset="0"/>
                <a:ea typeface="宋体"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9pPr>
          </a:lstStyle>
          <a:p>
            <a:pPr eaLnBrk="1" hangingPunct="1"/>
            <a:r>
              <a:rPr lang="zh-CN" altLang="en-US">
                <a:latin typeface="微软雅黑" panose="020B0503020204020204" pitchFamily="34" charset="-122"/>
                <a:ea typeface="微软雅黑" panose="020B0503020204020204" pitchFamily="34" charset="-122"/>
              </a:rPr>
              <a:t>经理</a:t>
            </a:r>
            <a:endParaRPr lang="zh-CN" altLang="en-US">
              <a:latin typeface="微软雅黑" panose="020B0503020204020204" pitchFamily="34" charset="-122"/>
              <a:ea typeface="微软雅黑" panose="020B0503020204020204" pitchFamily="34" charset="-122"/>
            </a:endParaRPr>
          </a:p>
        </p:txBody>
      </p:sp>
      <p:sp>
        <p:nvSpPr>
          <p:cNvPr id="81" name="Pentagon 35"/>
          <p:cNvSpPr/>
          <p:nvPr/>
        </p:nvSpPr>
        <p:spPr>
          <a:xfrm>
            <a:off x="1011745" y="2071798"/>
            <a:ext cx="1863375" cy="1634448"/>
          </a:xfrm>
          <a:prstGeom prst="homePlate">
            <a:avLst>
              <a:gd name="adj" fmla="val 29885"/>
            </a:avLst>
          </a:prstGeom>
          <a:solidFill>
            <a:srgbClr val="00B0F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sz="2200" b="1" dirty="0">
                <a:latin typeface="微软雅黑" panose="020B0503020204020204" pitchFamily="34" charset="-122"/>
                <a:ea typeface="微软雅黑" panose="020B0503020204020204" pitchFamily="34" charset="-122"/>
              </a:rPr>
              <a:t>市场部</a:t>
            </a:r>
            <a:endParaRPr lang="zh-CN" sz="2200" b="1" dirty="0">
              <a:latin typeface="微软雅黑" panose="020B0503020204020204" pitchFamily="34" charset="-122"/>
              <a:ea typeface="微软雅黑" panose="020B0503020204020204" pitchFamily="34" charset="-122"/>
            </a:endParaRPr>
          </a:p>
        </p:txBody>
      </p:sp>
      <p:sp>
        <p:nvSpPr>
          <p:cNvPr id="120" name="圆角矩形 119"/>
          <p:cNvSpPr/>
          <p:nvPr/>
        </p:nvSpPr>
        <p:spPr>
          <a:xfrm>
            <a:off x="2897505" y="2072640"/>
            <a:ext cx="2883535" cy="1633855"/>
          </a:xfrm>
          <a:prstGeom prst="roundRect">
            <a:avLst>
              <a:gd name="adj" fmla="val 5445"/>
            </a:avLst>
          </a:prstGeom>
          <a:noFill/>
          <a:ln w="9525">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buFontTx/>
              <a:buNone/>
              <a:defRPr/>
            </a:pPr>
            <a:endParaRPr lang="zh-CN" altLang="en-US" sz="1600" noProof="1"/>
          </a:p>
        </p:txBody>
      </p:sp>
      <p:pic>
        <p:nvPicPr>
          <p:cNvPr id="5" name="图片 4" descr="管理员"/>
          <p:cNvPicPr>
            <a:picLocks noChangeAspect="1"/>
          </p:cNvPicPr>
          <p:nvPr/>
        </p:nvPicPr>
        <p:blipFill>
          <a:blip r:embed="rId3"/>
          <a:stretch>
            <a:fillRect/>
          </a:stretch>
        </p:blipFill>
        <p:spPr>
          <a:xfrm>
            <a:off x="3032760" y="2040890"/>
            <a:ext cx="930275" cy="1189355"/>
          </a:xfrm>
          <a:prstGeom prst="rect">
            <a:avLst/>
          </a:prstGeom>
        </p:spPr>
      </p:pic>
      <p:pic>
        <p:nvPicPr>
          <p:cNvPr id="7" name="Picture 19" descr="D:\备用机文件-zhonggm\PPT-统一图标\128\文档--icon (3).pn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391025" y="2135505"/>
            <a:ext cx="719138"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8" descr="星星"/>
          <p:cNvPicPr>
            <a:picLocks noChangeAspect="1"/>
          </p:cNvPicPr>
          <p:nvPr/>
        </p:nvPicPr>
        <p:blipFill>
          <a:blip r:embed="rId4"/>
          <a:stretch>
            <a:fillRect/>
          </a:stretch>
        </p:blipFill>
        <p:spPr>
          <a:xfrm>
            <a:off x="5059680" y="2179955"/>
            <a:ext cx="309880" cy="314960"/>
          </a:xfrm>
          <a:prstGeom prst="rect">
            <a:avLst/>
          </a:prstGeom>
        </p:spPr>
      </p:pic>
      <p:pic>
        <p:nvPicPr>
          <p:cNvPr id="14" name="图片 13" descr="星星"/>
          <p:cNvPicPr>
            <a:picLocks noChangeAspect="1"/>
          </p:cNvPicPr>
          <p:nvPr/>
        </p:nvPicPr>
        <p:blipFill>
          <a:blip r:embed="rId4"/>
          <a:stretch>
            <a:fillRect/>
          </a:stretch>
        </p:blipFill>
        <p:spPr>
          <a:xfrm>
            <a:off x="5369560" y="2179955"/>
            <a:ext cx="309880" cy="314960"/>
          </a:xfrm>
          <a:prstGeom prst="rect">
            <a:avLst/>
          </a:prstGeom>
        </p:spPr>
      </p:pic>
      <p:pic>
        <p:nvPicPr>
          <p:cNvPr id="17" name="图片 16" descr="星星"/>
          <p:cNvPicPr>
            <a:picLocks noChangeAspect="1"/>
          </p:cNvPicPr>
          <p:nvPr/>
        </p:nvPicPr>
        <p:blipFill>
          <a:blip r:embed="rId4"/>
          <a:stretch>
            <a:fillRect/>
          </a:stretch>
        </p:blipFill>
        <p:spPr>
          <a:xfrm>
            <a:off x="5237480" y="3014980"/>
            <a:ext cx="309880" cy="314960"/>
          </a:xfrm>
          <a:prstGeom prst="rect">
            <a:avLst/>
          </a:prstGeom>
        </p:spPr>
      </p:pic>
      <p:pic>
        <p:nvPicPr>
          <p:cNvPr id="18" name="Picture 19" descr="D:\备用机文件-zhonggm\PPT-统一图标\128\文档--icon (3).pn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391025" y="2974975"/>
            <a:ext cx="719138"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33"/>
          <p:cNvSpPr txBox="1">
            <a:spLocks noChangeArrowheads="1"/>
          </p:cNvSpPr>
          <p:nvPr/>
        </p:nvSpPr>
        <p:spPr bwMode="auto">
          <a:xfrm>
            <a:off x="5059680" y="2495038"/>
            <a:ext cx="665480" cy="383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itchFamily="2" charset="-122"/>
              </a:defRPr>
            </a:lvl1pPr>
            <a:lvl2pPr marL="742950" indent="-285750" eaLnBrk="0" hangingPunct="0">
              <a:defRPr>
                <a:solidFill>
                  <a:schemeClr val="tx1"/>
                </a:solidFill>
                <a:latin typeface="Calibri" panose="020F0502020204030204" pitchFamily="34" charset="0"/>
                <a:ea typeface="宋体" pitchFamily="2" charset="-122"/>
              </a:defRPr>
            </a:lvl2pPr>
            <a:lvl3pPr marL="1143000" indent="-228600" eaLnBrk="0" hangingPunct="0">
              <a:defRPr>
                <a:solidFill>
                  <a:schemeClr val="tx1"/>
                </a:solidFill>
                <a:latin typeface="Calibri" panose="020F0502020204030204" pitchFamily="34" charset="0"/>
                <a:ea typeface="宋体" pitchFamily="2" charset="-122"/>
              </a:defRPr>
            </a:lvl3pPr>
            <a:lvl4pPr marL="1600200" indent="-228600" eaLnBrk="0" hangingPunct="0">
              <a:defRPr>
                <a:solidFill>
                  <a:schemeClr val="tx1"/>
                </a:solidFill>
                <a:latin typeface="Calibri" panose="020F0502020204030204" pitchFamily="34" charset="0"/>
                <a:ea typeface="宋体" pitchFamily="2" charset="-122"/>
              </a:defRPr>
            </a:lvl4pPr>
            <a:lvl5pPr marL="2057400" indent="-228600" eaLnBrk="0" hangingPunct="0">
              <a:defRPr>
                <a:solidFill>
                  <a:schemeClr val="tx1"/>
                </a:solidFill>
                <a:latin typeface="Calibri" panose="020F0502020204030204" pitchFamily="34" charset="0"/>
                <a:ea typeface="宋体"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9pPr>
          </a:lstStyle>
          <a:p>
            <a:pPr eaLnBrk="1" hangingPunct="1"/>
            <a:r>
              <a:rPr lang="zh-CN" altLang="en-US" dirty="0">
                <a:latin typeface="微软雅黑" panose="020B0503020204020204" pitchFamily="34" charset="-122"/>
                <a:ea typeface="微软雅黑" panose="020B0503020204020204" pitchFamily="34" charset="-122"/>
              </a:rPr>
              <a:t>秘密</a:t>
            </a:r>
            <a:endParaRPr lang="zh-CN" altLang="en-US" dirty="0">
              <a:latin typeface="微软雅黑" panose="020B0503020204020204" pitchFamily="34" charset="-122"/>
              <a:ea typeface="微软雅黑" panose="020B0503020204020204" pitchFamily="34" charset="-122"/>
            </a:endParaRPr>
          </a:p>
        </p:txBody>
      </p:sp>
      <p:sp>
        <p:nvSpPr>
          <p:cNvPr id="20" name="TextBox 33"/>
          <p:cNvSpPr txBox="1">
            <a:spLocks noChangeArrowheads="1"/>
          </p:cNvSpPr>
          <p:nvPr/>
        </p:nvSpPr>
        <p:spPr bwMode="auto">
          <a:xfrm>
            <a:off x="5071110" y="3280533"/>
            <a:ext cx="665480" cy="383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itchFamily="2" charset="-122"/>
              </a:defRPr>
            </a:lvl1pPr>
            <a:lvl2pPr marL="742950" indent="-285750" eaLnBrk="0" hangingPunct="0">
              <a:defRPr>
                <a:solidFill>
                  <a:schemeClr val="tx1"/>
                </a:solidFill>
                <a:latin typeface="Calibri" panose="020F0502020204030204" pitchFamily="34" charset="0"/>
                <a:ea typeface="宋体" pitchFamily="2" charset="-122"/>
              </a:defRPr>
            </a:lvl2pPr>
            <a:lvl3pPr marL="1143000" indent="-228600" eaLnBrk="0" hangingPunct="0">
              <a:defRPr>
                <a:solidFill>
                  <a:schemeClr val="tx1"/>
                </a:solidFill>
                <a:latin typeface="Calibri" panose="020F0502020204030204" pitchFamily="34" charset="0"/>
                <a:ea typeface="宋体" pitchFamily="2" charset="-122"/>
              </a:defRPr>
            </a:lvl3pPr>
            <a:lvl4pPr marL="1600200" indent="-228600" eaLnBrk="0" hangingPunct="0">
              <a:defRPr>
                <a:solidFill>
                  <a:schemeClr val="tx1"/>
                </a:solidFill>
                <a:latin typeface="Calibri" panose="020F0502020204030204" pitchFamily="34" charset="0"/>
                <a:ea typeface="宋体" pitchFamily="2" charset="-122"/>
              </a:defRPr>
            </a:lvl4pPr>
            <a:lvl5pPr marL="2057400" indent="-228600" eaLnBrk="0" hangingPunct="0">
              <a:defRPr>
                <a:solidFill>
                  <a:schemeClr val="tx1"/>
                </a:solidFill>
                <a:latin typeface="Calibri" panose="020F0502020204030204" pitchFamily="34" charset="0"/>
                <a:ea typeface="宋体"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9pPr>
          </a:lstStyle>
          <a:p>
            <a:pPr eaLnBrk="1" hangingPunct="1"/>
            <a:r>
              <a:rPr lang="zh-CN" altLang="en-US" dirty="0">
                <a:latin typeface="微软雅黑" panose="020B0503020204020204" pitchFamily="34" charset="-122"/>
                <a:ea typeface="微软雅黑" panose="020B0503020204020204" pitchFamily="34" charset="-122"/>
              </a:rPr>
              <a:t>内部</a:t>
            </a:r>
            <a:endParaRPr lang="zh-CN" altLang="en-US" dirty="0">
              <a:latin typeface="微软雅黑" panose="020B0503020204020204" pitchFamily="34" charset="-122"/>
              <a:ea typeface="微软雅黑" panose="020B0503020204020204" pitchFamily="34" charset="-122"/>
            </a:endParaRPr>
          </a:p>
        </p:txBody>
      </p:sp>
      <p:sp>
        <p:nvSpPr>
          <p:cNvPr id="23" name="TextBox 36"/>
          <p:cNvSpPr txBox="1">
            <a:spLocks noChangeArrowheads="1"/>
          </p:cNvSpPr>
          <p:nvPr/>
        </p:nvSpPr>
        <p:spPr bwMode="auto">
          <a:xfrm>
            <a:off x="3146108" y="4879075"/>
            <a:ext cx="665480" cy="383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itchFamily="2" charset="-122"/>
              </a:defRPr>
            </a:lvl1pPr>
            <a:lvl2pPr marL="742950" indent="-285750" eaLnBrk="0" hangingPunct="0">
              <a:defRPr>
                <a:solidFill>
                  <a:schemeClr val="tx1"/>
                </a:solidFill>
                <a:latin typeface="Calibri" panose="020F0502020204030204" pitchFamily="34" charset="0"/>
                <a:ea typeface="宋体" pitchFamily="2" charset="-122"/>
              </a:defRPr>
            </a:lvl2pPr>
            <a:lvl3pPr marL="1143000" indent="-228600" eaLnBrk="0" hangingPunct="0">
              <a:defRPr>
                <a:solidFill>
                  <a:schemeClr val="tx1"/>
                </a:solidFill>
                <a:latin typeface="Calibri" panose="020F0502020204030204" pitchFamily="34" charset="0"/>
                <a:ea typeface="宋体" pitchFamily="2" charset="-122"/>
              </a:defRPr>
            </a:lvl3pPr>
            <a:lvl4pPr marL="1600200" indent="-228600" eaLnBrk="0" hangingPunct="0">
              <a:defRPr>
                <a:solidFill>
                  <a:schemeClr val="tx1"/>
                </a:solidFill>
                <a:latin typeface="Calibri" panose="020F0502020204030204" pitchFamily="34" charset="0"/>
                <a:ea typeface="宋体" pitchFamily="2" charset="-122"/>
              </a:defRPr>
            </a:lvl4pPr>
            <a:lvl5pPr marL="2057400" indent="-228600" eaLnBrk="0" hangingPunct="0">
              <a:defRPr>
                <a:solidFill>
                  <a:schemeClr val="tx1"/>
                </a:solidFill>
                <a:latin typeface="Calibri" panose="020F0502020204030204" pitchFamily="34" charset="0"/>
                <a:ea typeface="宋体"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9pPr>
          </a:lstStyle>
          <a:p>
            <a:pPr eaLnBrk="1" hangingPunct="1"/>
            <a:r>
              <a:rPr lang="zh-CN" altLang="en-US">
                <a:latin typeface="微软雅黑" panose="020B0503020204020204" pitchFamily="34" charset="-122"/>
                <a:ea typeface="微软雅黑" panose="020B0503020204020204" pitchFamily="34" charset="-122"/>
              </a:rPr>
              <a:t>经理</a:t>
            </a:r>
            <a:endParaRPr lang="zh-CN" altLang="en-US">
              <a:latin typeface="微软雅黑" panose="020B0503020204020204" pitchFamily="34" charset="-122"/>
              <a:ea typeface="微软雅黑" panose="020B0503020204020204" pitchFamily="34" charset="-122"/>
            </a:endParaRPr>
          </a:p>
        </p:txBody>
      </p:sp>
      <p:sp>
        <p:nvSpPr>
          <p:cNvPr id="24" name="Pentagon 35"/>
          <p:cNvSpPr/>
          <p:nvPr/>
        </p:nvSpPr>
        <p:spPr>
          <a:xfrm>
            <a:off x="1011745" y="4353988"/>
            <a:ext cx="1863375" cy="1634448"/>
          </a:xfrm>
          <a:prstGeom prst="homePlate">
            <a:avLst>
              <a:gd name="adj" fmla="val 29885"/>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sz="2200" b="1" dirty="0">
                <a:latin typeface="微软雅黑" panose="020B0503020204020204" pitchFamily="34" charset="-122"/>
                <a:ea typeface="微软雅黑" panose="020B0503020204020204" pitchFamily="34" charset="-122"/>
              </a:rPr>
              <a:t>研发部</a:t>
            </a:r>
            <a:endParaRPr lang="zh-CN" sz="2200" b="1" dirty="0">
              <a:latin typeface="微软雅黑" panose="020B0503020204020204" pitchFamily="34" charset="-122"/>
              <a:ea typeface="微软雅黑" panose="020B0503020204020204" pitchFamily="34" charset="-122"/>
            </a:endParaRPr>
          </a:p>
        </p:txBody>
      </p:sp>
      <p:sp>
        <p:nvSpPr>
          <p:cNvPr id="25" name="圆角矩形 24"/>
          <p:cNvSpPr/>
          <p:nvPr/>
        </p:nvSpPr>
        <p:spPr>
          <a:xfrm>
            <a:off x="2897505" y="3977005"/>
            <a:ext cx="2883535" cy="2418080"/>
          </a:xfrm>
          <a:prstGeom prst="roundRect">
            <a:avLst>
              <a:gd name="adj" fmla="val 5445"/>
            </a:avLst>
          </a:prstGeom>
          <a:noFill/>
          <a:ln w="9525">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buFontTx/>
              <a:buNone/>
              <a:defRPr/>
            </a:pPr>
            <a:endParaRPr lang="zh-CN" altLang="en-US" sz="1600" noProof="1"/>
          </a:p>
        </p:txBody>
      </p:sp>
      <p:pic>
        <p:nvPicPr>
          <p:cNvPr id="27" name="Picture 19" descr="D:\备用机文件-zhonggm\PPT-统一图标\128\文档--icon (3).pn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391025" y="4039870"/>
            <a:ext cx="719138"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图片 27" descr="星星"/>
          <p:cNvPicPr>
            <a:picLocks noChangeAspect="1"/>
          </p:cNvPicPr>
          <p:nvPr/>
        </p:nvPicPr>
        <p:blipFill>
          <a:blip r:embed="rId4"/>
          <a:stretch>
            <a:fillRect/>
          </a:stretch>
        </p:blipFill>
        <p:spPr>
          <a:xfrm>
            <a:off x="4537710" y="4175125"/>
            <a:ext cx="309880" cy="314960"/>
          </a:xfrm>
          <a:prstGeom prst="rect">
            <a:avLst/>
          </a:prstGeom>
        </p:spPr>
      </p:pic>
      <p:pic>
        <p:nvPicPr>
          <p:cNvPr id="29" name="图片 28" descr="星星"/>
          <p:cNvPicPr>
            <a:picLocks noChangeAspect="1"/>
          </p:cNvPicPr>
          <p:nvPr/>
        </p:nvPicPr>
        <p:blipFill>
          <a:blip r:embed="rId4"/>
          <a:stretch>
            <a:fillRect/>
          </a:stretch>
        </p:blipFill>
        <p:spPr>
          <a:xfrm>
            <a:off x="4847590" y="4175125"/>
            <a:ext cx="309880" cy="314960"/>
          </a:xfrm>
          <a:prstGeom prst="rect">
            <a:avLst/>
          </a:prstGeom>
        </p:spPr>
      </p:pic>
      <p:pic>
        <p:nvPicPr>
          <p:cNvPr id="30" name="图片 29" descr="星星"/>
          <p:cNvPicPr>
            <a:picLocks noChangeAspect="1"/>
          </p:cNvPicPr>
          <p:nvPr/>
        </p:nvPicPr>
        <p:blipFill>
          <a:blip r:embed="rId4"/>
          <a:stretch>
            <a:fillRect/>
          </a:stretch>
        </p:blipFill>
        <p:spPr>
          <a:xfrm>
            <a:off x="5217160" y="5392420"/>
            <a:ext cx="309880" cy="314960"/>
          </a:xfrm>
          <a:prstGeom prst="rect">
            <a:avLst/>
          </a:prstGeom>
        </p:spPr>
      </p:pic>
      <p:sp>
        <p:nvSpPr>
          <p:cNvPr id="32" name="TextBox 33"/>
          <p:cNvSpPr txBox="1">
            <a:spLocks noChangeArrowheads="1"/>
          </p:cNvSpPr>
          <p:nvPr/>
        </p:nvSpPr>
        <p:spPr bwMode="auto">
          <a:xfrm>
            <a:off x="5059680" y="4537198"/>
            <a:ext cx="665480" cy="383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itchFamily="2" charset="-122"/>
              </a:defRPr>
            </a:lvl1pPr>
            <a:lvl2pPr marL="742950" indent="-285750" eaLnBrk="0" hangingPunct="0">
              <a:defRPr>
                <a:solidFill>
                  <a:schemeClr val="tx1"/>
                </a:solidFill>
                <a:latin typeface="Calibri" panose="020F0502020204030204" pitchFamily="34" charset="0"/>
                <a:ea typeface="宋体" pitchFamily="2" charset="-122"/>
              </a:defRPr>
            </a:lvl2pPr>
            <a:lvl3pPr marL="1143000" indent="-228600" eaLnBrk="0" hangingPunct="0">
              <a:defRPr>
                <a:solidFill>
                  <a:schemeClr val="tx1"/>
                </a:solidFill>
                <a:latin typeface="Calibri" panose="020F0502020204030204" pitchFamily="34" charset="0"/>
                <a:ea typeface="宋体" pitchFamily="2" charset="-122"/>
              </a:defRPr>
            </a:lvl3pPr>
            <a:lvl4pPr marL="1600200" indent="-228600" eaLnBrk="0" hangingPunct="0">
              <a:defRPr>
                <a:solidFill>
                  <a:schemeClr val="tx1"/>
                </a:solidFill>
                <a:latin typeface="Calibri" panose="020F0502020204030204" pitchFamily="34" charset="0"/>
                <a:ea typeface="宋体" pitchFamily="2" charset="-122"/>
              </a:defRPr>
            </a:lvl4pPr>
            <a:lvl5pPr marL="2057400" indent="-228600" eaLnBrk="0" hangingPunct="0">
              <a:defRPr>
                <a:solidFill>
                  <a:schemeClr val="tx1"/>
                </a:solidFill>
                <a:latin typeface="Calibri" panose="020F0502020204030204" pitchFamily="34" charset="0"/>
                <a:ea typeface="宋体"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9pPr>
          </a:lstStyle>
          <a:p>
            <a:pPr eaLnBrk="1" hangingPunct="1"/>
            <a:r>
              <a:rPr lang="zh-CN" altLang="en-US" dirty="0">
                <a:latin typeface="微软雅黑" panose="020B0503020204020204" pitchFamily="34" charset="-122"/>
                <a:ea typeface="微软雅黑" panose="020B0503020204020204" pitchFamily="34" charset="-122"/>
              </a:rPr>
              <a:t>绝密</a:t>
            </a:r>
            <a:endParaRPr lang="zh-CN" altLang="en-US" dirty="0">
              <a:latin typeface="微软雅黑" panose="020B0503020204020204" pitchFamily="34" charset="-122"/>
              <a:ea typeface="微软雅黑" panose="020B0503020204020204" pitchFamily="34" charset="-122"/>
            </a:endParaRPr>
          </a:p>
        </p:txBody>
      </p:sp>
      <p:sp>
        <p:nvSpPr>
          <p:cNvPr id="33" name="TextBox 33"/>
          <p:cNvSpPr txBox="1">
            <a:spLocks noChangeArrowheads="1"/>
          </p:cNvSpPr>
          <p:nvPr/>
        </p:nvSpPr>
        <p:spPr bwMode="auto">
          <a:xfrm>
            <a:off x="5052060" y="5707503"/>
            <a:ext cx="665480" cy="383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itchFamily="2" charset="-122"/>
              </a:defRPr>
            </a:lvl1pPr>
            <a:lvl2pPr marL="742950" indent="-285750" eaLnBrk="0" hangingPunct="0">
              <a:defRPr>
                <a:solidFill>
                  <a:schemeClr val="tx1"/>
                </a:solidFill>
                <a:latin typeface="Calibri" panose="020F0502020204030204" pitchFamily="34" charset="0"/>
                <a:ea typeface="宋体" pitchFamily="2" charset="-122"/>
              </a:defRPr>
            </a:lvl2pPr>
            <a:lvl3pPr marL="1143000" indent="-228600" eaLnBrk="0" hangingPunct="0">
              <a:defRPr>
                <a:solidFill>
                  <a:schemeClr val="tx1"/>
                </a:solidFill>
                <a:latin typeface="Calibri" panose="020F0502020204030204" pitchFamily="34" charset="0"/>
                <a:ea typeface="宋体" pitchFamily="2" charset="-122"/>
              </a:defRPr>
            </a:lvl3pPr>
            <a:lvl4pPr marL="1600200" indent="-228600" eaLnBrk="0" hangingPunct="0">
              <a:defRPr>
                <a:solidFill>
                  <a:schemeClr val="tx1"/>
                </a:solidFill>
                <a:latin typeface="Calibri" panose="020F0502020204030204" pitchFamily="34" charset="0"/>
                <a:ea typeface="宋体" pitchFamily="2" charset="-122"/>
              </a:defRPr>
            </a:lvl4pPr>
            <a:lvl5pPr marL="2057400" indent="-228600" eaLnBrk="0" hangingPunct="0">
              <a:defRPr>
                <a:solidFill>
                  <a:schemeClr val="tx1"/>
                </a:solidFill>
                <a:latin typeface="Calibri" panose="020F0502020204030204" pitchFamily="34" charset="0"/>
                <a:ea typeface="宋体"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9pPr>
          </a:lstStyle>
          <a:p>
            <a:pPr eaLnBrk="1" hangingPunct="1"/>
            <a:r>
              <a:rPr lang="zh-CN" altLang="en-US" dirty="0">
                <a:latin typeface="微软雅黑" panose="020B0503020204020204" pitchFamily="34" charset="-122"/>
                <a:ea typeface="微软雅黑" panose="020B0503020204020204" pitchFamily="34" charset="-122"/>
              </a:rPr>
              <a:t>内部</a:t>
            </a:r>
            <a:endParaRPr lang="zh-CN" altLang="en-US" dirty="0">
              <a:latin typeface="微软雅黑" panose="020B0503020204020204" pitchFamily="34" charset="-122"/>
              <a:ea typeface="微软雅黑" panose="020B0503020204020204" pitchFamily="34" charset="-122"/>
            </a:endParaRPr>
          </a:p>
        </p:txBody>
      </p:sp>
      <p:sp>
        <p:nvSpPr>
          <p:cNvPr id="35" name="TextBox 36"/>
          <p:cNvSpPr txBox="1">
            <a:spLocks noChangeArrowheads="1"/>
          </p:cNvSpPr>
          <p:nvPr/>
        </p:nvSpPr>
        <p:spPr bwMode="auto">
          <a:xfrm>
            <a:off x="3232468" y="5948415"/>
            <a:ext cx="665480" cy="383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itchFamily="2" charset="-122"/>
              </a:defRPr>
            </a:lvl1pPr>
            <a:lvl2pPr marL="742950" indent="-285750" eaLnBrk="0" hangingPunct="0">
              <a:defRPr>
                <a:solidFill>
                  <a:schemeClr val="tx1"/>
                </a:solidFill>
                <a:latin typeface="Calibri" panose="020F0502020204030204" pitchFamily="34" charset="0"/>
                <a:ea typeface="宋体" pitchFamily="2" charset="-122"/>
              </a:defRPr>
            </a:lvl2pPr>
            <a:lvl3pPr marL="1143000" indent="-228600" eaLnBrk="0" hangingPunct="0">
              <a:defRPr>
                <a:solidFill>
                  <a:schemeClr val="tx1"/>
                </a:solidFill>
                <a:latin typeface="Calibri" panose="020F0502020204030204" pitchFamily="34" charset="0"/>
                <a:ea typeface="宋体" pitchFamily="2" charset="-122"/>
              </a:defRPr>
            </a:lvl3pPr>
            <a:lvl4pPr marL="1600200" indent="-228600" eaLnBrk="0" hangingPunct="0">
              <a:defRPr>
                <a:solidFill>
                  <a:schemeClr val="tx1"/>
                </a:solidFill>
                <a:latin typeface="Calibri" panose="020F0502020204030204" pitchFamily="34" charset="0"/>
                <a:ea typeface="宋体" pitchFamily="2" charset="-122"/>
              </a:defRPr>
            </a:lvl4pPr>
            <a:lvl5pPr marL="2057400" indent="-228600" eaLnBrk="0" hangingPunct="0">
              <a:defRPr>
                <a:solidFill>
                  <a:schemeClr val="tx1"/>
                </a:solidFill>
                <a:latin typeface="Calibri" panose="020F0502020204030204" pitchFamily="34" charset="0"/>
                <a:ea typeface="宋体"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9pPr>
          </a:lstStyle>
          <a:p>
            <a:pPr eaLnBrk="1" hangingPunct="1"/>
            <a:r>
              <a:rPr lang="zh-CN" altLang="en-US">
                <a:latin typeface="微软雅黑" panose="020B0503020204020204" pitchFamily="34" charset="-122"/>
                <a:ea typeface="微软雅黑" panose="020B0503020204020204" pitchFamily="34" charset="-122"/>
              </a:rPr>
              <a:t>员工</a:t>
            </a:r>
            <a:endParaRPr lang="zh-CN" altLang="en-US">
              <a:latin typeface="微软雅黑" panose="020B0503020204020204" pitchFamily="34" charset="-122"/>
              <a:ea typeface="微软雅黑" panose="020B0503020204020204" pitchFamily="34" charset="-122"/>
            </a:endParaRPr>
          </a:p>
        </p:txBody>
      </p:sp>
      <p:pic>
        <p:nvPicPr>
          <p:cNvPr id="36" name="图片 35" descr="星星"/>
          <p:cNvPicPr>
            <a:picLocks noChangeAspect="1"/>
          </p:cNvPicPr>
          <p:nvPr/>
        </p:nvPicPr>
        <p:blipFill>
          <a:blip r:embed="rId4"/>
          <a:stretch>
            <a:fillRect/>
          </a:stretch>
        </p:blipFill>
        <p:spPr>
          <a:xfrm>
            <a:off x="5161280" y="4175125"/>
            <a:ext cx="309880" cy="314960"/>
          </a:xfrm>
          <a:prstGeom prst="rect">
            <a:avLst/>
          </a:prstGeom>
        </p:spPr>
      </p:pic>
      <p:pic>
        <p:nvPicPr>
          <p:cNvPr id="38" name="图片 37" descr="星星"/>
          <p:cNvPicPr>
            <a:picLocks noChangeAspect="1"/>
          </p:cNvPicPr>
          <p:nvPr/>
        </p:nvPicPr>
        <p:blipFill>
          <a:blip r:embed="rId4"/>
          <a:stretch>
            <a:fillRect/>
          </a:stretch>
        </p:blipFill>
        <p:spPr>
          <a:xfrm>
            <a:off x="5471160" y="4175125"/>
            <a:ext cx="309880" cy="314960"/>
          </a:xfrm>
          <a:prstGeom prst="rect">
            <a:avLst/>
          </a:prstGeom>
        </p:spPr>
      </p:pic>
      <p:pic>
        <p:nvPicPr>
          <p:cNvPr id="39" name="图片 38" descr="用户1"/>
          <p:cNvPicPr>
            <a:picLocks noChangeAspect="1"/>
          </p:cNvPicPr>
          <p:nvPr/>
        </p:nvPicPr>
        <p:blipFill>
          <a:blip r:embed="rId5"/>
          <a:stretch>
            <a:fillRect/>
          </a:stretch>
        </p:blipFill>
        <p:spPr>
          <a:xfrm>
            <a:off x="3232785" y="4107180"/>
            <a:ext cx="542290" cy="727075"/>
          </a:xfrm>
          <a:prstGeom prst="rect">
            <a:avLst/>
          </a:prstGeom>
        </p:spPr>
      </p:pic>
      <p:sp>
        <p:nvSpPr>
          <p:cNvPr id="40" name="TextBox 36"/>
          <p:cNvSpPr txBox="1">
            <a:spLocks noChangeArrowheads="1"/>
          </p:cNvSpPr>
          <p:nvPr/>
        </p:nvSpPr>
        <p:spPr bwMode="auto">
          <a:xfrm>
            <a:off x="8669338" y="3196325"/>
            <a:ext cx="665480" cy="383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itchFamily="2" charset="-122"/>
              </a:defRPr>
            </a:lvl1pPr>
            <a:lvl2pPr marL="742950" indent="-285750" eaLnBrk="0" hangingPunct="0">
              <a:defRPr>
                <a:solidFill>
                  <a:schemeClr val="tx1"/>
                </a:solidFill>
                <a:latin typeface="Calibri" panose="020F0502020204030204" pitchFamily="34" charset="0"/>
                <a:ea typeface="宋体" pitchFamily="2" charset="-122"/>
              </a:defRPr>
            </a:lvl2pPr>
            <a:lvl3pPr marL="1143000" indent="-228600" eaLnBrk="0" hangingPunct="0">
              <a:defRPr>
                <a:solidFill>
                  <a:schemeClr val="tx1"/>
                </a:solidFill>
                <a:latin typeface="Calibri" panose="020F0502020204030204" pitchFamily="34" charset="0"/>
                <a:ea typeface="宋体" pitchFamily="2" charset="-122"/>
              </a:defRPr>
            </a:lvl3pPr>
            <a:lvl4pPr marL="1600200" indent="-228600" eaLnBrk="0" hangingPunct="0">
              <a:defRPr>
                <a:solidFill>
                  <a:schemeClr val="tx1"/>
                </a:solidFill>
                <a:latin typeface="Calibri" panose="020F0502020204030204" pitchFamily="34" charset="0"/>
                <a:ea typeface="宋体" pitchFamily="2" charset="-122"/>
              </a:defRPr>
            </a:lvl4pPr>
            <a:lvl5pPr marL="2057400" indent="-228600" eaLnBrk="0" hangingPunct="0">
              <a:defRPr>
                <a:solidFill>
                  <a:schemeClr val="tx1"/>
                </a:solidFill>
                <a:latin typeface="Calibri" panose="020F0502020204030204" pitchFamily="34" charset="0"/>
                <a:ea typeface="宋体"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9pPr>
          </a:lstStyle>
          <a:p>
            <a:pPr eaLnBrk="1" hangingPunct="1"/>
            <a:r>
              <a:rPr lang="zh-CN" altLang="en-US">
                <a:latin typeface="微软雅黑" panose="020B0503020204020204" pitchFamily="34" charset="-122"/>
                <a:ea typeface="微软雅黑" panose="020B0503020204020204" pitchFamily="34" charset="-122"/>
              </a:rPr>
              <a:t>经理</a:t>
            </a:r>
            <a:endParaRPr lang="zh-CN" altLang="en-US">
              <a:latin typeface="微软雅黑" panose="020B0503020204020204" pitchFamily="34" charset="-122"/>
              <a:ea typeface="微软雅黑" panose="020B0503020204020204" pitchFamily="34" charset="-122"/>
            </a:endParaRPr>
          </a:p>
        </p:txBody>
      </p:sp>
      <p:sp>
        <p:nvSpPr>
          <p:cNvPr id="41" name="Pentagon 35"/>
          <p:cNvSpPr/>
          <p:nvPr/>
        </p:nvSpPr>
        <p:spPr>
          <a:xfrm>
            <a:off x="6538785" y="2061003"/>
            <a:ext cx="1863375" cy="1634448"/>
          </a:xfrm>
          <a:prstGeom prst="homePlate">
            <a:avLst>
              <a:gd name="adj" fmla="val 29885"/>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sz="2200" b="1" dirty="0">
                <a:latin typeface="微软雅黑" panose="020B0503020204020204" pitchFamily="34" charset="-122"/>
                <a:ea typeface="微软雅黑" panose="020B0503020204020204" pitchFamily="34" charset="-122"/>
              </a:rPr>
              <a:t>财务部</a:t>
            </a:r>
            <a:endParaRPr lang="zh-CN" sz="2200" b="1" dirty="0">
              <a:latin typeface="微软雅黑" panose="020B0503020204020204" pitchFamily="34" charset="-122"/>
              <a:ea typeface="微软雅黑" panose="020B0503020204020204" pitchFamily="34" charset="-122"/>
            </a:endParaRPr>
          </a:p>
        </p:txBody>
      </p:sp>
      <p:sp>
        <p:nvSpPr>
          <p:cNvPr id="42" name="圆角矩形 41"/>
          <p:cNvSpPr/>
          <p:nvPr/>
        </p:nvSpPr>
        <p:spPr>
          <a:xfrm>
            <a:off x="8424545" y="2061845"/>
            <a:ext cx="2883535" cy="1633855"/>
          </a:xfrm>
          <a:prstGeom prst="roundRect">
            <a:avLst>
              <a:gd name="adj" fmla="val 5445"/>
            </a:avLst>
          </a:prstGeom>
          <a:noFill/>
          <a:ln w="9525">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buFontTx/>
              <a:buNone/>
              <a:defRPr/>
            </a:pPr>
            <a:endParaRPr lang="zh-CN" altLang="en-US" sz="1600" noProof="1"/>
          </a:p>
        </p:txBody>
      </p:sp>
      <p:pic>
        <p:nvPicPr>
          <p:cNvPr id="45" name="Picture 19" descr="D:\备用机文件-zhonggm\PPT-统一图标\128\文档--icon (3).pn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9918065" y="2124710"/>
            <a:ext cx="719138"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图片 46" descr="星星"/>
          <p:cNvPicPr>
            <a:picLocks noChangeAspect="1"/>
          </p:cNvPicPr>
          <p:nvPr/>
        </p:nvPicPr>
        <p:blipFill>
          <a:blip r:embed="rId4"/>
          <a:stretch>
            <a:fillRect/>
          </a:stretch>
        </p:blipFill>
        <p:spPr>
          <a:xfrm>
            <a:off x="10586720" y="2169160"/>
            <a:ext cx="309880" cy="314960"/>
          </a:xfrm>
          <a:prstGeom prst="rect">
            <a:avLst/>
          </a:prstGeom>
        </p:spPr>
      </p:pic>
      <p:pic>
        <p:nvPicPr>
          <p:cNvPr id="48" name="图片 47" descr="星星"/>
          <p:cNvPicPr>
            <a:picLocks noChangeAspect="1"/>
          </p:cNvPicPr>
          <p:nvPr/>
        </p:nvPicPr>
        <p:blipFill>
          <a:blip r:embed="rId4"/>
          <a:stretch>
            <a:fillRect/>
          </a:stretch>
        </p:blipFill>
        <p:spPr>
          <a:xfrm>
            <a:off x="10896600" y="2169160"/>
            <a:ext cx="309880" cy="314960"/>
          </a:xfrm>
          <a:prstGeom prst="rect">
            <a:avLst/>
          </a:prstGeom>
        </p:spPr>
      </p:pic>
      <p:pic>
        <p:nvPicPr>
          <p:cNvPr id="69" name="图片 68" descr="星星"/>
          <p:cNvPicPr>
            <a:picLocks noChangeAspect="1"/>
          </p:cNvPicPr>
          <p:nvPr/>
        </p:nvPicPr>
        <p:blipFill>
          <a:blip r:embed="rId4"/>
          <a:stretch>
            <a:fillRect/>
          </a:stretch>
        </p:blipFill>
        <p:spPr>
          <a:xfrm>
            <a:off x="10764520" y="3004185"/>
            <a:ext cx="309880" cy="314960"/>
          </a:xfrm>
          <a:prstGeom prst="rect">
            <a:avLst/>
          </a:prstGeom>
        </p:spPr>
      </p:pic>
      <p:pic>
        <p:nvPicPr>
          <p:cNvPr id="72" name="Picture 19" descr="D:\备用机文件-zhonggm\PPT-统一图标\128\文档--icon (3).pn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9918065" y="2964180"/>
            <a:ext cx="719138"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 name="TextBox 33"/>
          <p:cNvSpPr txBox="1">
            <a:spLocks noChangeArrowheads="1"/>
          </p:cNvSpPr>
          <p:nvPr/>
        </p:nvSpPr>
        <p:spPr bwMode="auto">
          <a:xfrm>
            <a:off x="10586720" y="2484243"/>
            <a:ext cx="665480" cy="383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itchFamily="2" charset="-122"/>
              </a:defRPr>
            </a:lvl1pPr>
            <a:lvl2pPr marL="742950" indent="-285750" eaLnBrk="0" hangingPunct="0">
              <a:defRPr>
                <a:solidFill>
                  <a:schemeClr val="tx1"/>
                </a:solidFill>
                <a:latin typeface="Calibri" panose="020F0502020204030204" pitchFamily="34" charset="0"/>
                <a:ea typeface="宋体" pitchFamily="2" charset="-122"/>
              </a:defRPr>
            </a:lvl2pPr>
            <a:lvl3pPr marL="1143000" indent="-228600" eaLnBrk="0" hangingPunct="0">
              <a:defRPr>
                <a:solidFill>
                  <a:schemeClr val="tx1"/>
                </a:solidFill>
                <a:latin typeface="Calibri" panose="020F0502020204030204" pitchFamily="34" charset="0"/>
                <a:ea typeface="宋体" pitchFamily="2" charset="-122"/>
              </a:defRPr>
            </a:lvl3pPr>
            <a:lvl4pPr marL="1600200" indent="-228600" eaLnBrk="0" hangingPunct="0">
              <a:defRPr>
                <a:solidFill>
                  <a:schemeClr val="tx1"/>
                </a:solidFill>
                <a:latin typeface="Calibri" panose="020F0502020204030204" pitchFamily="34" charset="0"/>
                <a:ea typeface="宋体" pitchFamily="2" charset="-122"/>
              </a:defRPr>
            </a:lvl4pPr>
            <a:lvl5pPr marL="2057400" indent="-228600" eaLnBrk="0" hangingPunct="0">
              <a:defRPr>
                <a:solidFill>
                  <a:schemeClr val="tx1"/>
                </a:solidFill>
                <a:latin typeface="Calibri" panose="020F0502020204030204" pitchFamily="34" charset="0"/>
                <a:ea typeface="宋体"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9pPr>
          </a:lstStyle>
          <a:p>
            <a:pPr eaLnBrk="1" hangingPunct="1"/>
            <a:r>
              <a:rPr lang="zh-CN" altLang="en-US" dirty="0">
                <a:latin typeface="微软雅黑" panose="020B0503020204020204" pitchFamily="34" charset="-122"/>
                <a:ea typeface="微软雅黑" panose="020B0503020204020204" pitchFamily="34" charset="-122"/>
              </a:rPr>
              <a:t>机密</a:t>
            </a:r>
            <a:endParaRPr lang="zh-CN" altLang="en-US" dirty="0">
              <a:latin typeface="微软雅黑" panose="020B0503020204020204" pitchFamily="34" charset="-122"/>
              <a:ea typeface="微软雅黑" panose="020B0503020204020204" pitchFamily="34" charset="-122"/>
            </a:endParaRPr>
          </a:p>
        </p:txBody>
      </p:sp>
      <p:sp>
        <p:nvSpPr>
          <p:cNvPr id="75" name="TextBox 33"/>
          <p:cNvSpPr txBox="1">
            <a:spLocks noChangeArrowheads="1"/>
          </p:cNvSpPr>
          <p:nvPr/>
        </p:nvSpPr>
        <p:spPr bwMode="auto">
          <a:xfrm>
            <a:off x="10598150" y="3269738"/>
            <a:ext cx="665480" cy="383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itchFamily="2" charset="-122"/>
              </a:defRPr>
            </a:lvl1pPr>
            <a:lvl2pPr marL="742950" indent="-285750" eaLnBrk="0" hangingPunct="0">
              <a:defRPr>
                <a:solidFill>
                  <a:schemeClr val="tx1"/>
                </a:solidFill>
                <a:latin typeface="Calibri" panose="020F0502020204030204" pitchFamily="34" charset="0"/>
                <a:ea typeface="宋体" pitchFamily="2" charset="-122"/>
              </a:defRPr>
            </a:lvl2pPr>
            <a:lvl3pPr marL="1143000" indent="-228600" eaLnBrk="0" hangingPunct="0">
              <a:defRPr>
                <a:solidFill>
                  <a:schemeClr val="tx1"/>
                </a:solidFill>
                <a:latin typeface="Calibri" panose="020F0502020204030204" pitchFamily="34" charset="0"/>
                <a:ea typeface="宋体" pitchFamily="2" charset="-122"/>
              </a:defRPr>
            </a:lvl3pPr>
            <a:lvl4pPr marL="1600200" indent="-228600" eaLnBrk="0" hangingPunct="0">
              <a:defRPr>
                <a:solidFill>
                  <a:schemeClr val="tx1"/>
                </a:solidFill>
                <a:latin typeface="Calibri" panose="020F0502020204030204" pitchFamily="34" charset="0"/>
                <a:ea typeface="宋体" pitchFamily="2" charset="-122"/>
              </a:defRPr>
            </a:lvl4pPr>
            <a:lvl5pPr marL="2057400" indent="-228600" eaLnBrk="0" hangingPunct="0">
              <a:defRPr>
                <a:solidFill>
                  <a:schemeClr val="tx1"/>
                </a:solidFill>
                <a:latin typeface="Calibri" panose="020F0502020204030204" pitchFamily="34" charset="0"/>
                <a:ea typeface="宋体"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9pPr>
          </a:lstStyle>
          <a:p>
            <a:pPr eaLnBrk="1" hangingPunct="1"/>
            <a:r>
              <a:rPr lang="zh-CN" altLang="en-US" dirty="0">
                <a:latin typeface="微软雅黑" panose="020B0503020204020204" pitchFamily="34" charset="-122"/>
                <a:ea typeface="微软雅黑" panose="020B0503020204020204" pitchFamily="34" charset="-122"/>
              </a:rPr>
              <a:t>内部</a:t>
            </a:r>
            <a:endParaRPr lang="zh-CN" altLang="en-US" dirty="0">
              <a:latin typeface="微软雅黑" panose="020B0503020204020204" pitchFamily="34" charset="-122"/>
              <a:ea typeface="微软雅黑" panose="020B0503020204020204" pitchFamily="34" charset="-122"/>
            </a:endParaRPr>
          </a:p>
        </p:txBody>
      </p:sp>
      <p:pic>
        <p:nvPicPr>
          <p:cNvPr id="76" name="图片 75" descr="用户3"/>
          <p:cNvPicPr>
            <a:picLocks noChangeAspect="1"/>
          </p:cNvPicPr>
          <p:nvPr/>
        </p:nvPicPr>
        <p:blipFill>
          <a:blip r:embed="rId6"/>
          <a:stretch>
            <a:fillRect/>
          </a:stretch>
        </p:blipFill>
        <p:spPr>
          <a:xfrm>
            <a:off x="8719185" y="2231390"/>
            <a:ext cx="546735" cy="732790"/>
          </a:xfrm>
          <a:prstGeom prst="rect">
            <a:avLst/>
          </a:prstGeom>
        </p:spPr>
      </p:pic>
      <p:pic>
        <p:nvPicPr>
          <p:cNvPr id="79" name="图片 78" descr="星星"/>
          <p:cNvPicPr>
            <a:picLocks noChangeAspect="1"/>
          </p:cNvPicPr>
          <p:nvPr/>
        </p:nvPicPr>
        <p:blipFill>
          <a:blip r:embed="rId4"/>
          <a:stretch>
            <a:fillRect/>
          </a:stretch>
        </p:blipFill>
        <p:spPr>
          <a:xfrm>
            <a:off x="10288270" y="2169160"/>
            <a:ext cx="309880" cy="314960"/>
          </a:xfrm>
          <a:prstGeom prst="rect">
            <a:avLst/>
          </a:prstGeom>
        </p:spPr>
      </p:pic>
      <p:sp>
        <p:nvSpPr>
          <p:cNvPr id="80" name="圆角矩形 79"/>
          <p:cNvSpPr/>
          <p:nvPr/>
        </p:nvSpPr>
        <p:spPr>
          <a:xfrm>
            <a:off x="8424545" y="4252595"/>
            <a:ext cx="2883535" cy="1696085"/>
          </a:xfrm>
          <a:prstGeom prst="roundRect">
            <a:avLst>
              <a:gd name="adj" fmla="val 5445"/>
            </a:avLst>
          </a:prstGeom>
          <a:noFill/>
          <a:ln w="9525">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buFontTx/>
              <a:buNone/>
              <a:defRPr/>
            </a:pPr>
            <a:endParaRPr lang="zh-CN" altLang="en-US" sz="1600" noProof="1"/>
          </a:p>
        </p:txBody>
      </p:sp>
      <p:pic>
        <p:nvPicPr>
          <p:cNvPr id="85" name="图片 84" descr="星星"/>
          <p:cNvPicPr>
            <a:picLocks noChangeAspect="1"/>
          </p:cNvPicPr>
          <p:nvPr/>
        </p:nvPicPr>
        <p:blipFill>
          <a:blip r:embed="rId4"/>
          <a:stretch>
            <a:fillRect/>
          </a:stretch>
        </p:blipFill>
        <p:spPr>
          <a:xfrm>
            <a:off x="10695940" y="4726305"/>
            <a:ext cx="309880" cy="314960"/>
          </a:xfrm>
          <a:prstGeom prst="rect">
            <a:avLst/>
          </a:prstGeom>
        </p:spPr>
      </p:pic>
      <p:sp>
        <p:nvSpPr>
          <p:cNvPr id="86" name="TextBox 33"/>
          <p:cNvSpPr txBox="1">
            <a:spLocks noChangeArrowheads="1"/>
          </p:cNvSpPr>
          <p:nvPr/>
        </p:nvSpPr>
        <p:spPr bwMode="auto">
          <a:xfrm>
            <a:off x="10530840" y="5041388"/>
            <a:ext cx="665480" cy="383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itchFamily="2" charset="-122"/>
              </a:defRPr>
            </a:lvl1pPr>
            <a:lvl2pPr marL="742950" indent="-285750" eaLnBrk="0" hangingPunct="0">
              <a:defRPr>
                <a:solidFill>
                  <a:schemeClr val="tx1"/>
                </a:solidFill>
                <a:latin typeface="Calibri" panose="020F0502020204030204" pitchFamily="34" charset="0"/>
                <a:ea typeface="宋体" pitchFamily="2" charset="-122"/>
              </a:defRPr>
            </a:lvl2pPr>
            <a:lvl3pPr marL="1143000" indent="-228600" eaLnBrk="0" hangingPunct="0">
              <a:defRPr>
                <a:solidFill>
                  <a:schemeClr val="tx1"/>
                </a:solidFill>
                <a:latin typeface="Calibri" panose="020F0502020204030204" pitchFamily="34" charset="0"/>
                <a:ea typeface="宋体" pitchFamily="2" charset="-122"/>
              </a:defRPr>
            </a:lvl3pPr>
            <a:lvl4pPr marL="1600200" indent="-228600" eaLnBrk="0" hangingPunct="0">
              <a:defRPr>
                <a:solidFill>
                  <a:schemeClr val="tx1"/>
                </a:solidFill>
                <a:latin typeface="Calibri" panose="020F0502020204030204" pitchFamily="34" charset="0"/>
                <a:ea typeface="宋体" pitchFamily="2" charset="-122"/>
              </a:defRPr>
            </a:lvl4pPr>
            <a:lvl5pPr marL="2057400" indent="-228600" eaLnBrk="0" hangingPunct="0">
              <a:defRPr>
                <a:solidFill>
                  <a:schemeClr val="tx1"/>
                </a:solidFill>
                <a:latin typeface="Calibri" panose="020F0502020204030204" pitchFamily="34" charset="0"/>
                <a:ea typeface="宋体"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9pPr>
          </a:lstStyle>
          <a:p>
            <a:pPr eaLnBrk="1" hangingPunct="1"/>
            <a:r>
              <a:rPr lang="zh-CN" altLang="en-US" dirty="0">
                <a:latin typeface="微软雅黑" panose="020B0503020204020204" pitchFamily="34" charset="-122"/>
                <a:ea typeface="微软雅黑" panose="020B0503020204020204" pitchFamily="34" charset="-122"/>
              </a:rPr>
              <a:t>内部</a:t>
            </a:r>
            <a:endParaRPr lang="zh-CN" altLang="en-US" dirty="0">
              <a:latin typeface="微软雅黑" panose="020B0503020204020204" pitchFamily="34" charset="-122"/>
              <a:ea typeface="微软雅黑" panose="020B0503020204020204" pitchFamily="34" charset="-122"/>
            </a:endParaRPr>
          </a:p>
        </p:txBody>
      </p:sp>
      <p:pic>
        <p:nvPicPr>
          <p:cNvPr id="87" name="Picture 19" descr="D:\备用机文件-zhonggm\PPT-统一图标\128\文档--icon (3).pn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9811385" y="4704080"/>
            <a:ext cx="719138"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 name="图片 87" descr="员工"/>
          <p:cNvPicPr>
            <a:picLocks noChangeAspect="1"/>
          </p:cNvPicPr>
          <p:nvPr/>
        </p:nvPicPr>
        <p:blipFill>
          <a:blip r:embed="rId2"/>
          <a:stretch>
            <a:fillRect/>
          </a:stretch>
        </p:blipFill>
        <p:spPr>
          <a:xfrm>
            <a:off x="8611870" y="4631690"/>
            <a:ext cx="970915" cy="690880"/>
          </a:xfrm>
          <a:prstGeom prst="rect">
            <a:avLst/>
          </a:prstGeom>
        </p:spPr>
      </p:pic>
      <p:sp>
        <p:nvSpPr>
          <p:cNvPr id="90" name="TextBox 36"/>
          <p:cNvSpPr txBox="1">
            <a:spLocks noChangeArrowheads="1"/>
          </p:cNvSpPr>
          <p:nvPr/>
        </p:nvSpPr>
        <p:spPr bwMode="auto">
          <a:xfrm>
            <a:off x="8774113" y="5282300"/>
            <a:ext cx="665480" cy="383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itchFamily="2" charset="-122"/>
              </a:defRPr>
            </a:lvl1pPr>
            <a:lvl2pPr marL="742950" indent="-285750" eaLnBrk="0" hangingPunct="0">
              <a:defRPr>
                <a:solidFill>
                  <a:schemeClr val="tx1"/>
                </a:solidFill>
                <a:latin typeface="Calibri" panose="020F0502020204030204" pitchFamily="34" charset="0"/>
                <a:ea typeface="宋体" pitchFamily="2" charset="-122"/>
              </a:defRPr>
            </a:lvl2pPr>
            <a:lvl3pPr marL="1143000" indent="-228600" eaLnBrk="0" hangingPunct="0">
              <a:defRPr>
                <a:solidFill>
                  <a:schemeClr val="tx1"/>
                </a:solidFill>
                <a:latin typeface="Calibri" panose="020F0502020204030204" pitchFamily="34" charset="0"/>
                <a:ea typeface="宋体" pitchFamily="2" charset="-122"/>
              </a:defRPr>
            </a:lvl3pPr>
            <a:lvl4pPr marL="1600200" indent="-228600" eaLnBrk="0" hangingPunct="0">
              <a:defRPr>
                <a:solidFill>
                  <a:schemeClr val="tx1"/>
                </a:solidFill>
                <a:latin typeface="Calibri" panose="020F0502020204030204" pitchFamily="34" charset="0"/>
                <a:ea typeface="宋体" pitchFamily="2" charset="-122"/>
              </a:defRPr>
            </a:lvl4pPr>
            <a:lvl5pPr marL="2057400" indent="-228600" eaLnBrk="0" hangingPunct="0">
              <a:defRPr>
                <a:solidFill>
                  <a:schemeClr val="tx1"/>
                </a:solidFill>
                <a:latin typeface="Calibri" panose="020F0502020204030204" pitchFamily="34" charset="0"/>
                <a:ea typeface="宋体"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9pPr>
          </a:lstStyle>
          <a:p>
            <a:pPr eaLnBrk="1" hangingPunct="1"/>
            <a:r>
              <a:rPr lang="zh-CN" altLang="en-US">
                <a:latin typeface="微软雅黑" panose="020B0503020204020204" pitchFamily="34" charset="-122"/>
                <a:ea typeface="微软雅黑" panose="020B0503020204020204" pitchFamily="34" charset="-122"/>
              </a:rPr>
              <a:t>员工</a:t>
            </a:r>
            <a:endParaRPr lang="zh-CN" altLang="en-US">
              <a:latin typeface="微软雅黑" panose="020B0503020204020204" pitchFamily="34" charset="-122"/>
              <a:ea typeface="微软雅黑" panose="020B0503020204020204" pitchFamily="34" charset="-122"/>
            </a:endParaRPr>
          </a:p>
        </p:txBody>
      </p:sp>
      <p:sp>
        <p:nvSpPr>
          <p:cNvPr id="52" name="Pentagon 35"/>
          <p:cNvSpPr/>
          <p:nvPr/>
        </p:nvSpPr>
        <p:spPr>
          <a:xfrm>
            <a:off x="6537643" y="4313967"/>
            <a:ext cx="1863375" cy="1634448"/>
          </a:xfrm>
          <a:prstGeom prst="homePlate">
            <a:avLst>
              <a:gd name="adj" fmla="val 29885"/>
            </a:avLst>
          </a:prstGeom>
          <a:solidFill>
            <a:srgbClr val="00B0F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200" b="1" dirty="0">
                <a:latin typeface="微软雅黑" panose="020B0503020204020204" pitchFamily="34" charset="-122"/>
                <a:ea typeface="微软雅黑" panose="020B0503020204020204" pitchFamily="34" charset="-122"/>
              </a:rPr>
              <a:t>其他部</a:t>
            </a:r>
            <a:endParaRPr lang="zh-CN" altLang="en-US" sz="2200" b="1" dirty="0">
              <a:latin typeface="微软雅黑" panose="020B0503020204020204" pitchFamily="34" charset="-122"/>
              <a:ea typeface="微软雅黑" panose="020B0503020204020204" pitchFamily="34" charset="-122"/>
            </a:endParaRPr>
          </a:p>
        </p:txBody>
      </p:sp>
      <p:sp>
        <p:nvSpPr>
          <p:cNvPr id="2" name="矩形 3"/>
          <p:cNvSpPr>
            <a:spLocks noChangeArrowheads="1"/>
          </p:cNvSpPr>
          <p:nvPr/>
        </p:nvSpPr>
        <p:spPr bwMode="auto">
          <a:xfrm>
            <a:off x="1073958" y="224898"/>
            <a:ext cx="4387215" cy="582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eaLnBrk="1" hangingPunct="1">
              <a:spcBef>
                <a:spcPct val="0"/>
              </a:spcBef>
              <a:buFont typeface="Arial" panose="020B0604020202020204" pitchFamily="34" charset="0"/>
              <a:buNone/>
            </a:pPr>
            <a:r>
              <a:rPr lang="zh-CN" altLang="en-US" b="1" dirty="0">
                <a:solidFill>
                  <a:schemeClr val="tx1">
                    <a:lumMod val="65000"/>
                    <a:lumOff val="35000"/>
                  </a:schemeClr>
                </a:solidFill>
                <a:latin typeface="Arial" panose="020B0604020202020204" pitchFamily="34" charset="0"/>
                <a:cs typeface="Arial" panose="020B0604020202020204" pitchFamily="34" charset="0"/>
                <a:sym typeface="Impact" panose="020B0806030902050204" pitchFamily="34" charset="0"/>
              </a:rPr>
              <a:t>文件密级管理</a:t>
            </a:r>
            <a:r>
              <a:rPr lang="en-US" altLang="zh-CN" b="1" dirty="0">
                <a:solidFill>
                  <a:schemeClr val="tx1">
                    <a:lumMod val="65000"/>
                    <a:lumOff val="35000"/>
                  </a:schemeClr>
                </a:solidFill>
                <a:latin typeface="Arial" panose="020B0604020202020204" pitchFamily="34" charset="0"/>
                <a:cs typeface="Arial" panose="020B0604020202020204" pitchFamily="34" charset="0"/>
                <a:sym typeface="Impact" panose="020B0806030902050204" pitchFamily="34" charset="0"/>
              </a:rPr>
              <a:t>-</a:t>
            </a:r>
            <a:r>
              <a:rPr lang="zh-CN" altLang="en-US" b="1" dirty="0">
                <a:solidFill>
                  <a:schemeClr val="tx1">
                    <a:lumMod val="65000"/>
                    <a:lumOff val="35000"/>
                  </a:schemeClr>
                </a:solidFill>
                <a:latin typeface="Arial" panose="020B0604020202020204" pitchFamily="34" charset="0"/>
                <a:cs typeface="Arial" panose="020B0604020202020204" pitchFamily="34" charset="0"/>
                <a:sym typeface="Impact" panose="020B0806030902050204" pitchFamily="34" charset="0"/>
              </a:rPr>
              <a:t>解决方案</a:t>
            </a:r>
            <a:endParaRPr lang="zh-CN" altLang="en-US" b="1" dirty="0">
              <a:solidFill>
                <a:schemeClr val="tx1">
                  <a:lumMod val="65000"/>
                  <a:lumOff val="35000"/>
                </a:schemeClr>
              </a:solidFill>
              <a:latin typeface="Arial" panose="020B0604020202020204" pitchFamily="34" charset="0"/>
              <a:ea typeface="宋体" pitchFamily="2" charset="-122"/>
              <a:cs typeface="Arial" panose="020B0604020202020204" pitchFamily="34" charset="0"/>
              <a:sym typeface="Impact" panose="020B0806030902050204" pitchFamily="34" charset="0"/>
            </a:endParaRPr>
          </a:p>
        </p:txBody>
      </p:sp>
      <p:pic>
        <p:nvPicPr>
          <p:cNvPr id="3" name="图片 2" descr="销掌门-透明背景-logo"/>
          <p:cNvPicPr>
            <a:picLocks noChangeAspect="1"/>
          </p:cNvPicPr>
          <p:nvPr/>
        </p:nvPicPr>
        <p:blipFill>
          <a:blip r:embed="rId7" cstate="print"/>
          <a:stretch>
            <a:fillRect/>
          </a:stretch>
        </p:blipFill>
        <p:spPr>
          <a:xfrm>
            <a:off x="10789920" y="167005"/>
            <a:ext cx="1132205" cy="82931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advClick="0" advTm="0">
        <p:push dir="r"/>
      </p:transition>
    </mc:Choice>
    <mc:Fallback>
      <p:transition spd="slow" advClick="0" advTm="0">
        <p:push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03"/>
                                        </p:tgtEl>
                                        <p:attrNameLst>
                                          <p:attrName>style.visibility</p:attrName>
                                        </p:attrNameLst>
                                      </p:cBhvr>
                                      <p:to>
                                        <p:strVal val="visible"/>
                                      </p:to>
                                    </p:set>
                                    <p:animEffect transition="in" filter="wipe(left)">
                                      <p:cBhvr>
                                        <p:cTn id="11" dur="500"/>
                                        <p:tgtEl>
                                          <p:spTgt spid="103"/>
                                        </p:tgtEl>
                                      </p:cBhvr>
                                    </p:animEffect>
                                  </p:childTnLst>
                                </p:cTn>
                              </p:par>
                            </p:childTnLst>
                          </p:cTn>
                        </p:par>
                      </p:childTnLst>
                    </p:cTn>
                  </p:par>
                  <p:par>
                    <p:cTn id="12" fill="hold">
                      <p:stCondLst>
                        <p:cond delay="indefinite"/>
                      </p:stCondLst>
                      <p:childTnLst>
                        <p:par>
                          <p:cTn id="13" fill="hold">
                            <p:stCondLst>
                              <p:cond delay="0"/>
                            </p:stCondLst>
                            <p:childTnLst>
                              <p:par>
                                <p:cTn id="14" presetID="12" presetClass="entr" presetSubtype="4"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slide(fromBottom)">
                                      <p:cBhvr>
                                        <p:cTn id="16" dur="500"/>
                                        <p:tgtEl>
                                          <p:spTgt spid="6"/>
                                        </p:tgtEl>
                                      </p:cBhvr>
                                    </p:animEffect>
                                  </p:childTnLst>
                                </p:cTn>
                              </p:par>
                            </p:childTnLst>
                          </p:cTn>
                        </p:par>
                        <p:par>
                          <p:cTn id="17" fill="hold">
                            <p:stCondLst>
                              <p:cond delay="500"/>
                            </p:stCondLst>
                            <p:childTnLst>
                              <p:par>
                                <p:cTn id="18" presetID="12" presetClass="entr" presetSubtype="8" fill="hold" grpId="0" nodeType="afterEffect">
                                  <p:stCondLst>
                                    <p:cond delay="0"/>
                                  </p:stCondLst>
                                  <p:childTnLst>
                                    <p:set>
                                      <p:cBhvr>
                                        <p:cTn id="19" dur="1" fill="hold">
                                          <p:stCondLst>
                                            <p:cond delay="0"/>
                                          </p:stCondLst>
                                        </p:cTn>
                                        <p:tgtEl>
                                          <p:spTgt spid="81"/>
                                        </p:tgtEl>
                                        <p:attrNameLst>
                                          <p:attrName>style.visibility</p:attrName>
                                        </p:attrNameLst>
                                      </p:cBhvr>
                                      <p:to>
                                        <p:strVal val="visible"/>
                                      </p:to>
                                    </p:set>
                                    <p:animEffect transition="in" filter="slide(fromLeft)">
                                      <p:cBhvr>
                                        <p:cTn id="20" dur="500"/>
                                        <p:tgtEl>
                                          <p:spTgt spid="81"/>
                                        </p:tgtEl>
                                      </p:cBhvr>
                                    </p:animEffect>
                                  </p:childTnLst>
                                </p:cTn>
                              </p:par>
                            </p:childTnLst>
                          </p:cTn>
                        </p:par>
                        <p:par>
                          <p:cTn id="21" fill="hold">
                            <p:stCondLst>
                              <p:cond delay="1000"/>
                            </p:stCondLst>
                            <p:childTnLst>
                              <p:par>
                                <p:cTn id="22" presetID="3" presetClass="entr" presetSubtype="5" fill="hold" grpId="0" nodeType="afterEffect">
                                  <p:stCondLst>
                                    <p:cond delay="0"/>
                                  </p:stCondLst>
                                  <p:childTnLst>
                                    <p:set>
                                      <p:cBhvr>
                                        <p:cTn id="23" dur="1" fill="hold">
                                          <p:stCondLst>
                                            <p:cond delay="0"/>
                                          </p:stCondLst>
                                        </p:cTn>
                                        <p:tgtEl>
                                          <p:spTgt spid="120"/>
                                        </p:tgtEl>
                                        <p:attrNameLst>
                                          <p:attrName>style.visibility</p:attrName>
                                        </p:attrNameLst>
                                      </p:cBhvr>
                                      <p:to>
                                        <p:strVal val="visible"/>
                                      </p:to>
                                    </p:set>
                                    <p:animEffect transition="in" filter="blinds(vertical)">
                                      <p:cBhvr>
                                        <p:cTn id="24" dur="500"/>
                                        <p:tgtEl>
                                          <p:spTgt spid="120"/>
                                        </p:tgtEl>
                                      </p:cBhvr>
                                    </p:animEffect>
                                  </p:childTnLst>
                                </p:cTn>
                              </p:par>
                              <p:par>
                                <p:cTn id="25" presetID="3" presetClass="entr" presetSubtype="5" fill="hold" grpId="0" nodeType="with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blinds(vertical)">
                                      <p:cBhvr>
                                        <p:cTn id="27" dur="500"/>
                                        <p:tgtEl>
                                          <p:spTgt spid="37"/>
                                        </p:tgtEl>
                                      </p:cBhvr>
                                    </p:animEffect>
                                  </p:childTnLst>
                                </p:cTn>
                              </p:par>
                              <p:par>
                                <p:cTn id="28" presetID="3" presetClass="entr" presetSubtype="5" fill="hold" nodeType="with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blinds(vertical)">
                                      <p:cBhvr>
                                        <p:cTn id="30" dur="500"/>
                                        <p:tgtEl>
                                          <p:spTgt spid="5"/>
                                        </p:tgtEl>
                                      </p:cBhvr>
                                    </p:animEffect>
                                  </p:childTnLst>
                                </p:cTn>
                              </p:par>
                              <p:par>
                                <p:cTn id="31" presetID="3" presetClass="entr" presetSubtype="5" fill="hold" nodeType="with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blinds(vertical)">
                                      <p:cBhvr>
                                        <p:cTn id="33" dur="500"/>
                                        <p:tgtEl>
                                          <p:spTgt spid="7"/>
                                        </p:tgtEl>
                                      </p:cBhvr>
                                    </p:animEffect>
                                  </p:childTnLst>
                                </p:cTn>
                              </p:par>
                              <p:par>
                                <p:cTn id="34" presetID="3" presetClass="entr" presetSubtype="5" fill="hold"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blinds(vertical)">
                                      <p:cBhvr>
                                        <p:cTn id="36" dur="500"/>
                                        <p:tgtEl>
                                          <p:spTgt spid="14"/>
                                        </p:tgtEl>
                                      </p:cBhvr>
                                    </p:animEffect>
                                  </p:childTnLst>
                                </p:cTn>
                              </p:par>
                              <p:par>
                                <p:cTn id="37" presetID="3" presetClass="entr" presetSubtype="5" fill="hold" nodeType="with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blinds(vertical)">
                                      <p:cBhvr>
                                        <p:cTn id="39" dur="500"/>
                                        <p:tgtEl>
                                          <p:spTgt spid="9"/>
                                        </p:tgtEl>
                                      </p:cBhvr>
                                    </p:animEffect>
                                  </p:childTnLst>
                                </p:cTn>
                              </p:par>
                              <p:par>
                                <p:cTn id="40" presetID="3" presetClass="entr" presetSubtype="5" fill="hold" grpId="0"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blinds(vertical)">
                                      <p:cBhvr>
                                        <p:cTn id="42" dur="500"/>
                                        <p:tgtEl>
                                          <p:spTgt spid="19"/>
                                        </p:tgtEl>
                                      </p:cBhvr>
                                    </p:animEffect>
                                  </p:childTnLst>
                                </p:cTn>
                              </p:par>
                              <p:par>
                                <p:cTn id="43" presetID="3" presetClass="entr" presetSubtype="5" fill="hold" nodeType="with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blinds(vertical)">
                                      <p:cBhvr>
                                        <p:cTn id="45" dur="500"/>
                                        <p:tgtEl>
                                          <p:spTgt spid="18"/>
                                        </p:tgtEl>
                                      </p:cBhvr>
                                    </p:animEffect>
                                  </p:childTnLst>
                                </p:cTn>
                              </p:par>
                              <p:par>
                                <p:cTn id="46" presetID="3" presetClass="entr" presetSubtype="5" fill="hold" nodeType="with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blinds(vertical)">
                                      <p:cBhvr>
                                        <p:cTn id="48" dur="500"/>
                                        <p:tgtEl>
                                          <p:spTgt spid="17"/>
                                        </p:tgtEl>
                                      </p:cBhvr>
                                    </p:animEffect>
                                  </p:childTnLst>
                                </p:cTn>
                              </p:par>
                              <p:par>
                                <p:cTn id="49" presetID="3" presetClass="entr" presetSubtype="5" fill="hold" grpId="0" nodeType="with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blinds(vertical)">
                                      <p:cBhvr>
                                        <p:cTn id="51" dur="500"/>
                                        <p:tgtEl>
                                          <p:spTgt spid="20"/>
                                        </p:tgtEl>
                                      </p:cBhvr>
                                    </p:animEffect>
                                  </p:childTnLst>
                                </p:cTn>
                              </p:par>
                            </p:childTnLst>
                          </p:cTn>
                        </p:par>
                        <p:par>
                          <p:cTn id="52" fill="hold">
                            <p:stCondLst>
                              <p:cond delay="1500"/>
                            </p:stCondLst>
                            <p:childTnLst>
                              <p:par>
                                <p:cTn id="53" presetID="12" presetClass="entr" presetSubtype="8" fill="hold" grpId="0" nodeType="afterEffect">
                                  <p:stCondLst>
                                    <p:cond delay="0"/>
                                  </p:stCondLst>
                                  <p:childTnLst>
                                    <p:set>
                                      <p:cBhvr>
                                        <p:cTn id="54" dur="1" fill="hold">
                                          <p:stCondLst>
                                            <p:cond delay="0"/>
                                          </p:stCondLst>
                                        </p:cTn>
                                        <p:tgtEl>
                                          <p:spTgt spid="24"/>
                                        </p:tgtEl>
                                        <p:attrNameLst>
                                          <p:attrName>style.visibility</p:attrName>
                                        </p:attrNameLst>
                                      </p:cBhvr>
                                      <p:to>
                                        <p:strVal val="visible"/>
                                      </p:to>
                                    </p:set>
                                    <p:animEffect transition="in" filter="slide(fromLeft)">
                                      <p:cBhvr>
                                        <p:cTn id="55" dur="500"/>
                                        <p:tgtEl>
                                          <p:spTgt spid="24"/>
                                        </p:tgtEl>
                                      </p:cBhvr>
                                    </p:animEffect>
                                  </p:childTnLst>
                                </p:cTn>
                              </p:par>
                            </p:childTnLst>
                          </p:cTn>
                        </p:par>
                        <p:par>
                          <p:cTn id="56" fill="hold">
                            <p:stCondLst>
                              <p:cond delay="2000"/>
                            </p:stCondLst>
                            <p:childTnLst>
                              <p:par>
                                <p:cTn id="57" presetID="3" presetClass="entr" presetSubtype="10" fill="hold" grpId="0" nodeType="afterEffect">
                                  <p:stCondLst>
                                    <p:cond delay="0"/>
                                  </p:stCondLst>
                                  <p:childTnLst>
                                    <p:set>
                                      <p:cBhvr>
                                        <p:cTn id="58" dur="1" fill="hold">
                                          <p:stCondLst>
                                            <p:cond delay="0"/>
                                          </p:stCondLst>
                                        </p:cTn>
                                        <p:tgtEl>
                                          <p:spTgt spid="25"/>
                                        </p:tgtEl>
                                        <p:attrNameLst>
                                          <p:attrName>style.visibility</p:attrName>
                                        </p:attrNameLst>
                                      </p:cBhvr>
                                      <p:to>
                                        <p:strVal val="visible"/>
                                      </p:to>
                                    </p:set>
                                    <p:animEffect transition="in" filter="blinds(horizontal)">
                                      <p:cBhvr>
                                        <p:cTn id="59" dur="500"/>
                                        <p:tgtEl>
                                          <p:spTgt spid="25"/>
                                        </p:tgtEl>
                                      </p:cBhvr>
                                    </p:animEffect>
                                  </p:childTnLst>
                                </p:cTn>
                              </p:par>
                              <p:par>
                                <p:cTn id="60" presetID="3" presetClass="entr" presetSubtype="5" fill="hold" nodeType="with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blinds(vertical)">
                                      <p:cBhvr>
                                        <p:cTn id="62" dur="500"/>
                                        <p:tgtEl>
                                          <p:spTgt spid="39"/>
                                        </p:tgtEl>
                                      </p:cBhvr>
                                    </p:animEffect>
                                  </p:childTnLst>
                                </p:cTn>
                              </p:par>
                              <p:par>
                                <p:cTn id="63" presetID="3" presetClass="entr" presetSubtype="5" fill="hold" grpId="0" nodeType="withEffect">
                                  <p:stCondLst>
                                    <p:cond delay="0"/>
                                  </p:stCondLst>
                                  <p:childTnLst>
                                    <p:set>
                                      <p:cBhvr>
                                        <p:cTn id="64" dur="1" fill="hold">
                                          <p:stCondLst>
                                            <p:cond delay="0"/>
                                          </p:stCondLst>
                                        </p:cTn>
                                        <p:tgtEl>
                                          <p:spTgt spid="23"/>
                                        </p:tgtEl>
                                        <p:attrNameLst>
                                          <p:attrName>style.visibility</p:attrName>
                                        </p:attrNameLst>
                                      </p:cBhvr>
                                      <p:to>
                                        <p:strVal val="visible"/>
                                      </p:to>
                                    </p:set>
                                    <p:animEffect transition="in" filter="blinds(vertical)">
                                      <p:cBhvr>
                                        <p:cTn id="65" dur="500"/>
                                        <p:tgtEl>
                                          <p:spTgt spid="23"/>
                                        </p:tgtEl>
                                      </p:cBhvr>
                                    </p:animEffect>
                                  </p:childTnLst>
                                </p:cTn>
                              </p:par>
                              <p:par>
                                <p:cTn id="66" presetID="3" presetClass="entr" presetSubtype="5" fill="hold" nodeType="withEffect">
                                  <p:stCondLst>
                                    <p:cond delay="0"/>
                                  </p:stCondLst>
                                  <p:childTnLst>
                                    <p:set>
                                      <p:cBhvr>
                                        <p:cTn id="67" dur="1" fill="hold">
                                          <p:stCondLst>
                                            <p:cond delay="0"/>
                                          </p:stCondLst>
                                        </p:cTn>
                                        <p:tgtEl>
                                          <p:spTgt spid="27"/>
                                        </p:tgtEl>
                                        <p:attrNameLst>
                                          <p:attrName>style.visibility</p:attrName>
                                        </p:attrNameLst>
                                      </p:cBhvr>
                                      <p:to>
                                        <p:strVal val="visible"/>
                                      </p:to>
                                    </p:set>
                                    <p:animEffect transition="in" filter="blinds(vertical)">
                                      <p:cBhvr>
                                        <p:cTn id="68" dur="500"/>
                                        <p:tgtEl>
                                          <p:spTgt spid="27"/>
                                        </p:tgtEl>
                                      </p:cBhvr>
                                    </p:animEffect>
                                  </p:childTnLst>
                                </p:cTn>
                              </p:par>
                              <p:par>
                                <p:cTn id="69" presetID="3" presetClass="entr" presetSubtype="5" fill="hold" nodeType="withEffect">
                                  <p:stCondLst>
                                    <p:cond delay="0"/>
                                  </p:stCondLst>
                                  <p:childTnLst>
                                    <p:set>
                                      <p:cBhvr>
                                        <p:cTn id="70" dur="1" fill="hold">
                                          <p:stCondLst>
                                            <p:cond delay="0"/>
                                          </p:stCondLst>
                                        </p:cTn>
                                        <p:tgtEl>
                                          <p:spTgt spid="28"/>
                                        </p:tgtEl>
                                        <p:attrNameLst>
                                          <p:attrName>style.visibility</p:attrName>
                                        </p:attrNameLst>
                                      </p:cBhvr>
                                      <p:to>
                                        <p:strVal val="visible"/>
                                      </p:to>
                                    </p:set>
                                    <p:animEffect transition="in" filter="blinds(vertical)">
                                      <p:cBhvr>
                                        <p:cTn id="71" dur="500"/>
                                        <p:tgtEl>
                                          <p:spTgt spid="28"/>
                                        </p:tgtEl>
                                      </p:cBhvr>
                                    </p:animEffect>
                                  </p:childTnLst>
                                </p:cTn>
                              </p:par>
                              <p:par>
                                <p:cTn id="72" presetID="3" presetClass="entr" presetSubtype="5" fill="hold" nodeType="withEffect">
                                  <p:stCondLst>
                                    <p:cond delay="0"/>
                                  </p:stCondLst>
                                  <p:childTnLst>
                                    <p:set>
                                      <p:cBhvr>
                                        <p:cTn id="73" dur="1" fill="hold">
                                          <p:stCondLst>
                                            <p:cond delay="0"/>
                                          </p:stCondLst>
                                        </p:cTn>
                                        <p:tgtEl>
                                          <p:spTgt spid="29"/>
                                        </p:tgtEl>
                                        <p:attrNameLst>
                                          <p:attrName>style.visibility</p:attrName>
                                        </p:attrNameLst>
                                      </p:cBhvr>
                                      <p:to>
                                        <p:strVal val="visible"/>
                                      </p:to>
                                    </p:set>
                                    <p:animEffect transition="in" filter="blinds(vertical)">
                                      <p:cBhvr>
                                        <p:cTn id="74" dur="500"/>
                                        <p:tgtEl>
                                          <p:spTgt spid="29"/>
                                        </p:tgtEl>
                                      </p:cBhvr>
                                    </p:animEffect>
                                  </p:childTnLst>
                                </p:cTn>
                              </p:par>
                              <p:par>
                                <p:cTn id="75" presetID="3" presetClass="entr" presetSubtype="5" fill="hold" nodeType="withEffect">
                                  <p:stCondLst>
                                    <p:cond delay="0"/>
                                  </p:stCondLst>
                                  <p:childTnLst>
                                    <p:set>
                                      <p:cBhvr>
                                        <p:cTn id="76" dur="1" fill="hold">
                                          <p:stCondLst>
                                            <p:cond delay="0"/>
                                          </p:stCondLst>
                                        </p:cTn>
                                        <p:tgtEl>
                                          <p:spTgt spid="36"/>
                                        </p:tgtEl>
                                        <p:attrNameLst>
                                          <p:attrName>style.visibility</p:attrName>
                                        </p:attrNameLst>
                                      </p:cBhvr>
                                      <p:to>
                                        <p:strVal val="visible"/>
                                      </p:to>
                                    </p:set>
                                    <p:animEffect transition="in" filter="blinds(vertical)">
                                      <p:cBhvr>
                                        <p:cTn id="77" dur="500"/>
                                        <p:tgtEl>
                                          <p:spTgt spid="36"/>
                                        </p:tgtEl>
                                      </p:cBhvr>
                                    </p:animEffect>
                                  </p:childTnLst>
                                </p:cTn>
                              </p:par>
                              <p:par>
                                <p:cTn id="78" presetID="3" presetClass="entr" presetSubtype="5" fill="hold" nodeType="withEffect">
                                  <p:stCondLst>
                                    <p:cond delay="0"/>
                                  </p:stCondLst>
                                  <p:childTnLst>
                                    <p:set>
                                      <p:cBhvr>
                                        <p:cTn id="79" dur="1" fill="hold">
                                          <p:stCondLst>
                                            <p:cond delay="0"/>
                                          </p:stCondLst>
                                        </p:cTn>
                                        <p:tgtEl>
                                          <p:spTgt spid="38"/>
                                        </p:tgtEl>
                                        <p:attrNameLst>
                                          <p:attrName>style.visibility</p:attrName>
                                        </p:attrNameLst>
                                      </p:cBhvr>
                                      <p:to>
                                        <p:strVal val="visible"/>
                                      </p:to>
                                    </p:set>
                                    <p:animEffect transition="in" filter="blinds(vertical)">
                                      <p:cBhvr>
                                        <p:cTn id="80" dur="500"/>
                                        <p:tgtEl>
                                          <p:spTgt spid="38"/>
                                        </p:tgtEl>
                                      </p:cBhvr>
                                    </p:animEffect>
                                  </p:childTnLst>
                                </p:cTn>
                              </p:par>
                              <p:par>
                                <p:cTn id="81" presetID="3" presetClass="entr" presetSubtype="5" fill="hold" grpId="0" nodeType="withEffect">
                                  <p:stCondLst>
                                    <p:cond delay="0"/>
                                  </p:stCondLst>
                                  <p:childTnLst>
                                    <p:set>
                                      <p:cBhvr>
                                        <p:cTn id="82" dur="1" fill="hold">
                                          <p:stCondLst>
                                            <p:cond delay="0"/>
                                          </p:stCondLst>
                                        </p:cTn>
                                        <p:tgtEl>
                                          <p:spTgt spid="32"/>
                                        </p:tgtEl>
                                        <p:attrNameLst>
                                          <p:attrName>style.visibility</p:attrName>
                                        </p:attrNameLst>
                                      </p:cBhvr>
                                      <p:to>
                                        <p:strVal val="visible"/>
                                      </p:to>
                                    </p:set>
                                    <p:animEffect transition="in" filter="blinds(vertical)">
                                      <p:cBhvr>
                                        <p:cTn id="83" dur="500"/>
                                        <p:tgtEl>
                                          <p:spTgt spid="32"/>
                                        </p:tgtEl>
                                      </p:cBhvr>
                                    </p:animEffect>
                                  </p:childTnLst>
                                </p:cTn>
                              </p:par>
                              <p:par>
                                <p:cTn id="84" presetID="3" presetClass="entr" presetSubtype="5" fill="hold" grpId="0" nodeType="withEffect">
                                  <p:stCondLst>
                                    <p:cond delay="0"/>
                                  </p:stCondLst>
                                  <p:childTnLst>
                                    <p:set>
                                      <p:cBhvr>
                                        <p:cTn id="85" dur="1" fill="hold">
                                          <p:stCondLst>
                                            <p:cond delay="0"/>
                                          </p:stCondLst>
                                        </p:cTn>
                                        <p:tgtEl>
                                          <p:spTgt spid="35"/>
                                        </p:tgtEl>
                                        <p:attrNameLst>
                                          <p:attrName>style.visibility</p:attrName>
                                        </p:attrNameLst>
                                      </p:cBhvr>
                                      <p:to>
                                        <p:strVal val="visible"/>
                                      </p:to>
                                    </p:set>
                                    <p:animEffect transition="in" filter="blinds(vertical)">
                                      <p:cBhvr>
                                        <p:cTn id="86" dur="500"/>
                                        <p:tgtEl>
                                          <p:spTgt spid="35"/>
                                        </p:tgtEl>
                                      </p:cBhvr>
                                    </p:animEffect>
                                  </p:childTnLst>
                                </p:cTn>
                              </p:par>
                              <p:par>
                                <p:cTn id="87" presetID="3" presetClass="entr" presetSubtype="5" fill="hold" nodeType="withEffect">
                                  <p:stCondLst>
                                    <p:cond delay="0"/>
                                  </p:stCondLst>
                                  <p:childTnLst>
                                    <p:set>
                                      <p:cBhvr>
                                        <p:cTn id="88" dur="1" fill="hold">
                                          <p:stCondLst>
                                            <p:cond delay="0"/>
                                          </p:stCondLst>
                                        </p:cTn>
                                        <p:tgtEl>
                                          <p:spTgt spid="83"/>
                                        </p:tgtEl>
                                        <p:attrNameLst>
                                          <p:attrName>style.visibility</p:attrName>
                                        </p:attrNameLst>
                                      </p:cBhvr>
                                      <p:to>
                                        <p:strVal val="visible"/>
                                      </p:to>
                                    </p:set>
                                    <p:animEffect transition="in" filter="blinds(vertical)">
                                      <p:cBhvr>
                                        <p:cTn id="89" dur="500"/>
                                        <p:tgtEl>
                                          <p:spTgt spid="83"/>
                                        </p:tgtEl>
                                      </p:cBhvr>
                                    </p:animEffect>
                                  </p:childTnLst>
                                </p:cTn>
                              </p:par>
                              <p:par>
                                <p:cTn id="90" presetID="3" presetClass="entr" presetSubtype="5" fill="hold" nodeType="withEffect">
                                  <p:stCondLst>
                                    <p:cond delay="0"/>
                                  </p:stCondLst>
                                  <p:childTnLst>
                                    <p:set>
                                      <p:cBhvr>
                                        <p:cTn id="91" dur="1" fill="hold">
                                          <p:stCondLst>
                                            <p:cond delay="0"/>
                                          </p:stCondLst>
                                        </p:cTn>
                                        <p:tgtEl>
                                          <p:spTgt spid="82"/>
                                        </p:tgtEl>
                                        <p:attrNameLst>
                                          <p:attrName>style.visibility</p:attrName>
                                        </p:attrNameLst>
                                      </p:cBhvr>
                                      <p:to>
                                        <p:strVal val="visible"/>
                                      </p:to>
                                    </p:set>
                                    <p:animEffect transition="in" filter="blinds(vertical)">
                                      <p:cBhvr>
                                        <p:cTn id="92" dur="500"/>
                                        <p:tgtEl>
                                          <p:spTgt spid="82"/>
                                        </p:tgtEl>
                                      </p:cBhvr>
                                    </p:animEffect>
                                  </p:childTnLst>
                                </p:cTn>
                              </p:par>
                              <p:par>
                                <p:cTn id="93" presetID="3" presetClass="entr" presetSubtype="5" fill="hold" nodeType="withEffect">
                                  <p:stCondLst>
                                    <p:cond delay="0"/>
                                  </p:stCondLst>
                                  <p:childTnLst>
                                    <p:set>
                                      <p:cBhvr>
                                        <p:cTn id="94" dur="1" fill="hold">
                                          <p:stCondLst>
                                            <p:cond delay="0"/>
                                          </p:stCondLst>
                                        </p:cTn>
                                        <p:tgtEl>
                                          <p:spTgt spid="30"/>
                                        </p:tgtEl>
                                        <p:attrNameLst>
                                          <p:attrName>style.visibility</p:attrName>
                                        </p:attrNameLst>
                                      </p:cBhvr>
                                      <p:to>
                                        <p:strVal val="visible"/>
                                      </p:to>
                                    </p:set>
                                    <p:animEffect transition="in" filter="blinds(vertical)">
                                      <p:cBhvr>
                                        <p:cTn id="95" dur="500"/>
                                        <p:tgtEl>
                                          <p:spTgt spid="30"/>
                                        </p:tgtEl>
                                      </p:cBhvr>
                                    </p:animEffect>
                                  </p:childTnLst>
                                </p:cTn>
                              </p:par>
                              <p:par>
                                <p:cTn id="96" presetID="3" presetClass="entr" presetSubtype="5" fill="hold" grpId="0" nodeType="withEffect">
                                  <p:stCondLst>
                                    <p:cond delay="0"/>
                                  </p:stCondLst>
                                  <p:childTnLst>
                                    <p:set>
                                      <p:cBhvr>
                                        <p:cTn id="97" dur="1" fill="hold">
                                          <p:stCondLst>
                                            <p:cond delay="0"/>
                                          </p:stCondLst>
                                        </p:cTn>
                                        <p:tgtEl>
                                          <p:spTgt spid="33"/>
                                        </p:tgtEl>
                                        <p:attrNameLst>
                                          <p:attrName>style.visibility</p:attrName>
                                        </p:attrNameLst>
                                      </p:cBhvr>
                                      <p:to>
                                        <p:strVal val="visible"/>
                                      </p:to>
                                    </p:set>
                                    <p:animEffect transition="in" filter="blinds(vertical)">
                                      <p:cBhvr>
                                        <p:cTn id="98" dur="500"/>
                                        <p:tgtEl>
                                          <p:spTgt spid="33"/>
                                        </p:tgtEl>
                                      </p:cBhvr>
                                    </p:animEffect>
                                  </p:childTnLst>
                                </p:cTn>
                              </p:par>
                            </p:childTnLst>
                          </p:cTn>
                        </p:par>
                        <p:par>
                          <p:cTn id="99" fill="hold">
                            <p:stCondLst>
                              <p:cond delay="2500"/>
                            </p:stCondLst>
                            <p:childTnLst>
                              <p:par>
                                <p:cTn id="100" presetID="12" presetClass="entr" presetSubtype="8" fill="hold" grpId="0" nodeType="afterEffect">
                                  <p:stCondLst>
                                    <p:cond delay="0"/>
                                  </p:stCondLst>
                                  <p:childTnLst>
                                    <p:set>
                                      <p:cBhvr>
                                        <p:cTn id="101" dur="1" fill="hold">
                                          <p:stCondLst>
                                            <p:cond delay="0"/>
                                          </p:stCondLst>
                                        </p:cTn>
                                        <p:tgtEl>
                                          <p:spTgt spid="41"/>
                                        </p:tgtEl>
                                        <p:attrNameLst>
                                          <p:attrName>style.visibility</p:attrName>
                                        </p:attrNameLst>
                                      </p:cBhvr>
                                      <p:to>
                                        <p:strVal val="visible"/>
                                      </p:to>
                                    </p:set>
                                    <p:animEffect transition="in" filter="slide(fromLeft)">
                                      <p:cBhvr>
                                        <p:cTn id="102" dur="500"/>
                                        <p:tgtEl>
                                          <p:spTgt spid="41"/>
                                        </p:tgtEl>
                                      </p:cBhvr>
                                    </p:animEffect>
                                  </p:childTnLst>
                                </p:cTn>
                              </p:par>
                            </p:childTnLst>
                          </p:cTn>
                        </p:par>
                        <p:par>
                          <p:cTn id="103" fill="hold">
                            <p:stCondLst>
                              <p:cond delay="3000"/>
                            </p:stCondLst>
                            <p:childTnLst>
                              <p:par>
                                <p:cTn id="104" presetID="3" presetClass="entr" presetSubtype="5" fill="hold" grpId="0" nodeType="afterEffect">
                                  <p:stCondLst>
                                    <p:cond delay="0"/>
                                  </p:stCondLst>
                                  <p:childTnLst>
                                    <p:set>
                                      <p:cBhvr>
                                        <p:cTn id="105" dur="1" fill="hold">
                                          <p:stCondLst>
                                            <p:cond delay="0"/>
                                          </p:stCondLst>
                                        </p:cTn>
                                        <p:tgtEl>
                                          <p:spTgt spid="42"/>
                                        </p:tgtEl>
                                        <p:attrNameLst>
                                          <p:attrName>style.visibility</p:attrName>
                                        </p:attrNameLst>
                                      </p:cBhvr>
                                      <p:to>
                                        <p:strVal val="visible"/>
                                      </p:to>
                                    </p:set>
                                    <p:animEffect transition="in" filter="blinds(vertical)">
                                      <p:cBhvr>
                                        <p:cTn id="106" dur="500"/>
                                        <p:tgtEl>
                                          <p:spTgt spid="42"/>
                                        </p:tgtEl>
                                      </p:cBhvr>
                                    </p:animEffect>
                                  </p:childTnLst>
                                </p:cTn>
                              </p:par>
                              <p:par>
                                <p:cTn id="107" presetID="3" presetClass="entr" presetSubtype="5" fill="hold" grpId="0" nodeType="withEffect">
                                  <p:stCondLst>
                                    <p:cond delay="0"/>
                                  </p:stCondLst>
                                  <p:childTnLst>
                                    <p:set>
                                      <p:cBhvr>
                                        <p:cTn id="108" dur="1" fill="hold">
                                          <p:stCondLst>
                                            <p:cond delay="0"/>
                                          </p:stCondLst>
                                        </p:cTn>
                                        <p:tgtEl>
                                          <p:spTgt spid="40"/>
                                        </p:tgtEl>
                                        <p:attrNameLst>
                                          <p:attrName>style.visibility</p:attrName>
                                        </p:attrNameLst>
                                      </p:cBhvr>
                                      <p:to>
                                        <p:strVal val="visible"/>
                                      </p:to>
                                    </p:set>
                                    <p:animEffect transition="in" filter="blinds(vertical)">
                                      <p:cBhvr>
                                        <p:cTn id="109" dur="500"/>
                                        <p:tgtEl>
                                          <p:spTgt spid="40"/>
                                        </p:tgtEl>
                                      </p:cBhvr>
                                    </p:animEffect>
                                  </p:childTnLst>
                                </p:cTn>
                              </p:par>
                              <p:par>
                                <p:cTn id="110" presetID="3" presetClass="entr" presetSubtype="5" fill="hold" nodeType="withEffect">
                                  <p:stCondLst>
                                    <p:cond delay="0"/>
                                  </p:stCondLst>
                                  <p:childTnLst>
                                    <p:set>
                                      <p:cBhvr>
                                        <p:cTn id="111" dur="1" fill="hold">
                                          <p:stCondLst>
                                            <p:cond delay="0"/>
                                          </p:stCondLst>
                                        </p:cTn>
                                        <p:tgtEl>
                                          <p:spTgt spid="76"/>
                                        </p:tgtEl>
                                        <p:attrNameLst>
                                          <p:attrName>style.visibility</p:attrName>
                                        </p:attrNameLst>
                                      </p:cBhvr>
                                      <p:to>
                                        <p:strVal val="visible"/>
                                      </p:to>
                                    </p:set>
                                    <p:animEffect transition="in" filter="blinds(vertical)">
                                      <p:cBhvr>
                                        <p:cTn id="112" dur="500"/>
                                        <p:tgtEl>
                                          <p:spTgt spid="76"/>
                                        </p:tgtEl>
                                      </p:cBhvr>
                                    </p:animEffect>
                                  </p:childTnLst>
                                </p:cTn>
                              </p:par>
                              <p:par>
                                <p:cTn id="113" presetID="3" presetClass="entr" presetSubtype="5" fill="hold" nodeType="withEffect">
                                  <p:stCondLst>
                                    <p:cond delay="0"/>
                                  </p:stCondLst>
                                  <p:childTnLst>
                                    <p:set>
                                      <p:cBhvr>
                                        <p:cTn id="114" dur="1" fill="hold">
                                          <p:stCondLst>
                                            <p:cond delay="0"/>
                                          </p:stCondLst>
                                        </p:cTn>
                                        <p:tgtEl>
                                          <p:spTgt spid="45"/>
                                        </p:tgtEl>
                                        <p:attrNameLst>
                                          <p:attrName>style.visibility</p:attrName>
                                        </p:attrNameLst>
                                      </p:cBhvr>
                                      <p:to>
                                        <p:strVal val="visible"/>
                                      </p:to>
                                    </p:set>
                                    <p:animEffect transition="in" filter="blinds(vertical)">
                                      <p:cBhvr>
                                        <p:cTn id="115" dur="500"/>
                                        <p:tgtEl>
                                          <p:spTgt spid="45"/>
                                        </p:tgtEl>
                                      </p:cBhvr>
                                    </p:animEffect>
                                  </p:childTnLst>
                                </p:cTn>
                              </p:par>
                              <p:par>
                                <p:cTn id="116" presetID="3" presetClass="entr" presetSubtype="5" fill="hold" nodeType="withEffect">
                                  <p:stCondLst>
                                    <p:cond delay="0"/>
                                  </p:stCondLst>
                                  <p:childTnLst>
                                    <p:set>
                                      <p:cBhvr>
                                        <p:cTn id="117" dur="1" fill="hold">
                                          <p:stCondLst>
                                            <p:cond delay="0"/>
                                          </p:stCondLst>
                                        </p:cTn>
                                        <p:tgtEl>
                                          <p:spTgt spid="79"/>
                                        </p:tgtEl>
                                        <p:attrNameLst>
                                          <p:attrName>style.visibility</p:attrName>
                                        </p:attrNameLst>
                                      </p:cBhvr>
                                      <p:to>
                                        <p:strVal val="visible"/>
                                      </p:to>
                                    </p:set>
                                    <p:animEffect transition="in" filter="blinds(vertical)">
                                      <p:cBhvr>
                                        <p:cTn id="118" dur="500"/>
                                        <p:tgtEl>
                                          <p:spTgt spid="79"/>
                                        </p:tgtEl>
                                      </p:cBhvr>
                                    </p:animEffect>
                                  </p:childTnLst>
                                </p:cTn>
                              </p:par>
                              <p:par>
                                <p:cTn id="119" presetID="3" presetClass="entr" presetSubtype="5" fill="hold" nodeType="withEffect">
                                  <p:stCondLst>
                                    <p:cond delay="0"/>
                                  </p:stCondLst>
                                  <p:childTnLst>
                                    <p:set>
                                      <p:cBhvr>
                                        <p:cTn id="120" dur="1" fill="hold">
                                          <p:stCondLst>
                                            <p:cond delay="0"/>
                                          </p:stCondLst>
                                        </p:cTn>
                                        <p:tgtEl>
                                          <p:spTgt spid="47"/>
                                        </p:tgtEl>
                                        <p:attrNameLst>
                                          <p:attrName>style.visibility</p:attrName>
                                        </p:attrNameLst>
                                      </p:cBhvr>
                                      <p:to>
                                        <p:strVal val="visible"/>
                                      </p:to>
                                    </p:set>
                                    <p:animEffect transition="in" filter="blinds(vertical)">
                                      <p:cBhvr>
                                        <p:cTn id="121" dur="500"/>
                                        <p:tgtEl>
                                          <p:spTgt spid="47"/>
                                        </p:tgtEl>
                                      </p:cBhvr>
                                    </p:animEffect>
                                  </p:childTnLst>
                                </p:cTn>
                              </p:par>
                              <p:par>
                                <p:cTn id="122" presetID="3" presetClass="entr" presetSubtype="5" fill="hold" nodeType="withEffect">
                                  <p:stCondLst>
                                    <p:cond delay="0"/>
                                  </p:stCondLst>
                                  <p:childTnLst>
                                    <p:set>
                                      <p:cBhvr>
                                        <p:cTn id="123" dur="1" fill="hold">
                                          <p:stCondLst>
                                            <p:cond delay="0"/>
                                          </p:stCondLst>
                                        </p:cTn>
                                        <p:tgtEl>
                                          <p:spTgt spid="48"/>
                                        </p:tgtEl>
                                        <p:attrNameLst>
                                          <p:attrName>style.visibility</p:attrName>
                                        </p:attrNameLst>
                                      </p:cBhvr>
                                      <p:to>
                                        <p:strVal val="visible"/>
                                      </p:to>
                                    </p:set>
                                    <p:animEffect transition="in" filter="blinds(vertical)">
                                      <p:cBhvr>
                                        <p:cTn id="124" dur="500"/>
                                        <p:tgtEl>
                                          <p:spTgt spid="48"/>
                                        </p:tgtEl>
                                      </p:cBhvr>
                                    </p:animEffect>
                                  </p:childTnLst>
                                </p:cTn>
                              </p:par>
                              <p:par>
                                <p:cTn id="125" presetID="3" presetClass="entr" presetSubtype="5" fill="hold" grpId="0" nodeType="withEffect">
                                  <p:stCondLst>
                                    <p:cond delay="0"/>
                                  </p:stCondLst>
                                  <p:childTnLst>
                                    <p:set>
                                      <p:cBhvr>
                                        <p:cTn id="126" dur="1" fill="hold">
                                          <p:stCondLst>
                                            <p:cond delay="0"/>
                                          </p:stCondLst>
                                        </p:cTn>
                                        <p:tgtEl>
                                          <p:spTgt spid="73"/>
                                        </p:tgtEl>
                                        <p:attrNameLst>
                                          <p:attrName>style.visibility</p:attrName>
                                        </p:attrNameLst>
                                      </p:cBhvr>
                                      <p:to>
                                        <p:strVal val="visible"/>
                                      </p:to>
                                    </p:set>
                                    <p:animEffect transition="in" filter="blinds(vertical)">
                                      <p:cBhvr>
                                        <p:cTn id="127" dur="500"/>
                                        <p:tgtEl>
                                          <p:spTgt spid="73"/>
                                        </p:tgtEl>
                                      </p:cBhvr>
                                    </p:animEffect>
                                  </p:childTnLst>
                                </p:cTn>
                              </p:par>
                              <p:par>
                                <p:cTn id="128" presetID="3" presetClass="entr" presetSubtype="5" fill="hold" nodeType="withEffect">
                                  <p:stCondLst>
                                    <p:cond delay="0"/>
                                  </p:stCondLst>
                                  <p:childTnLst>
                                    <p:set>
                                      <p:cBhvr>
                                        <p:cTn id="129" dur="1" fill="hold">
                                          <p:stCondLst>
                                            <p:cond delay="0"/>
                                          </p:stCondLst>
                                        </p:cTn>
                                        <p:tgtEl>
                                          <p:spTgt spid="72"/>
                                        </p:tgtEl>
                                        <p:attrNameLst>
                                          <p:attrName>style.visibility</p:attrName>
                                        </p:attrNameLst>
                                      </p:cBhvr>
                                      <p:to>
                                        <p:strVal val="visible"/>
                                      </p:to>
                                    </p:set>
                                    <p:animEffect transition="in" filter="blinds(vertical)">
                                      <p:cBhvr>
                                        <p:cTn id="130" dur="500"/>
                                        <p:tgtEl>
                                          <p:spTgt spid="72"/>
                                        </p:tgtEl>
                                      </p:cBhvr>
                                    </p:animEffect>
                                  </p:childTnLst>
                                </p:cTn>
                              </p:par>
                              <p:par>
                                <p:cTn id="131" presetID="3" presetClass="entr" presetSubtype="5" fill="hold" nodeType="withEffect">
                                  <p:stCondLst>
                                    <p:cond delay="0"/>
                                  </p:stCondLst>
                                  <p:childTnLst>
                                    <p:set>
                                      <p:cBhvr>
                                        <p:cTn id="132" dur="1" fill="hold">
                                          <p:stCondLst>
                                            <p:cond delay="0"/>
                                          </p:stCondLst>
                                        </p:cTn>
                                        <p:tgtEl>
                                          <p:spTgt spid="69"/>
                                        </p:tgtEl>
                                        <p:attrNameLst>
                                          <p:attrName>style.visibility</p:attrName>
                                        </p:attrNameLst>
                                      </p:cBhvr>
                                      <p:to>
                                        <p:strVal val="visible"/>
                                      </p:to>
                                    </p:set>
                                    <p:animEffect transition="in" filter="blinds(vertical)">
                                      <p:cBhvr>
                                        <p:cTn id="133" dur="500"/>
                                        <p:tgtEl>
                                          <p:spTgt spid="69"/>
                                        </p:tgtEl>
                                      </p:cBhvr>
                                    </p:animEffect>
                                  </p:childTnLst>
                                </p:cTn>
                              </p:par>
                              <p:par>
                                <p:cTn id="134" presetID="3" presetClass="entr" presetSubtype="5" fill="hold" grpId="0" nodeType="withEffect">
                                  <p:stCondLst>
                                    <p:cond delay="0"/>
                                  </p:stCondLst>
                                  <p:childTnLst>
                                    <p:set>
                                      <p:cBhvr>
                                        <p:cTn id="135" dur="1" fill="hold">
                                          <p:stCondLst>
                                            <p:cond delay="0"/>
                                          </p:stCondLst>
                                        </p:cTn>
                                        <p:tgtEl>
                                          <p:spTgt spid="75"/>
                                        </p:tgtEl>
                                        <p:attrNameLst>
                                          <p:attrName>style.visibility</p:attrName>
                                        </p:attrNameLst>
                                      </p:cBhvr>
                                      <p:to>
                                        <p:strVal val="visible"/>
                                      </p:to>
                                    </p:set>
                                    <p:animEffect transition="in" filter="blinds(vertical)">
                                      <p:cBhvr>
                                        <p:cTn id="136" dur="500"/>
                                        <p:tgtEl>
                                          <p:spTgt spid="75"/>
                                        </p:tgtEl>
                                      </p:cBhvr>
                                    </p:animEffect>
                                  </p:childTnLst>
                                </p:cTn>
                              </p:par>
                            </p:childTnLst>
                          </p:cTn>
                        </p:par>
                        <p:par>
                          <p:cTn id="137" fill="hold">
                            <p:stCondLst>
                              <p:cond delay="3500"/>
                            </p:stCondLst>
                            <p:childTnLst>
                              <p:par>
                                <p:cTn id="138" presetID="12" presetClass="entr" presetSubtype="8" fill="hold" grpId="0" nodeType="afterEffect">
                                  <p:stCondLst>
                                    <p:cond delay="0"/>
                                  </p:stCondLst>
                                  <p:childTnLst>
                                    <p:set>
                                      <p:cBhvr>
                                        <p:cTn id="139" dur="1" fill="hold">
                                          <p:stCondLst>
                                            <p:cond delay="0"/>
                                          </p:stCondLst>
                                        </p:cTn>
                                        <p:tgtEl>
                                          <p:spTgt spid="52"/>
                                        </p:tgtEl>
                                        <p:attrNameLst>
                                          <p:attrName>style.visibility</p:attrName>
                                        </p:attrNameLst>
                                      </p:cBhvr>
                                      <p:to>
                                        <p:strVal val="visible"/>
                                      </p:to>
                                    </p:set>
                                    <p:animEffect transition="in" filter="slide(fromLeft)">
                                      <p:cBhvr>
                                        <p:cTn id="140" dur="500"/>
                                        <p:tgtEl>
                                          <p:spTgt spid="52"/>
                                        </p:tgtEl>
                                      </p:cBhvr>
                                    </p:animEffect>
                                  </p:childTnLst>
                                </p:cTn>
                              </p:par>
                            </p:childTnLst>
                          </p:cTn>
                        </p:par>
                        <p:par>
                          <p:cTn id="141" fill="hold">
                            <p:stCondLst>
                              <p:cond delay="4000"/>
                            </p:stCondLst>
                            <p:childTnLst>
                              <p:par>
                                <p:cTn id="142" presetID="3" presetClass="entr" presetSubtype="5" fill="hold" grpId="0" nodeType="afterEffect">
                                  <p:stCondLst>
                                    <p:cond delay="0"/>
                                  </p:stCondLst>
                                  <p:childTnLst>
                                    <p:set>
                                      <p:cBhvr>
                                        <p:cTn id="143" dur="1" fill="hold">
                                          <p:stCondLst>
                                            <p:cond delay="0"/>
                                          </p:stCondLst>
                                        </p:cTn>
                                        <p:tgtEl>
                                          <p:spTgt spid="80"/>
                                        </p:tgtEl>
                                        <p:attrNameLst>
                                          <p:attrName>style.visibility</p:attrName>
                                        </p:attrNameLst>
                                      </p:cBhvr>
                                      <p:to>
                                        <p:strVal val="visible"/>
                                      </p:to>
                                    </p:set>
                                    <p:animEffect transition="in" filter="blinds(vertical)">
                                      <p:cBhvr>
                                        <p:cTn id="144" dur="500"/>
                                        <p:tgtEl>
                                          <p:spTgt spid="80"/>
                                        </p:tgtEl>
                                      </p:cBhvr>
                                    </p:animEffect>
                                  </p:childTnLst>
                                </p:cTn>
                              </p:par>
                              <p:par>
                                <p:cTn id="145" presetID="3" presetClass="entr" presetSubtype="5" fill="hold" grpId="0" nodeType="withEffect">
                                  <p:stCondLst>
                                    <p:cond delay="0"/>
                                  </p:stCondLst>
                                  <p:childTnLst>
                                    <p:set>
                                      <p:cBhvr>
                                        <p:cTn id="146" dur="1" fill="hold">
                                          <p:stCondLst>
                                            <p:cond delay="0"/>
                                          </p:stCondLst>
                                        </p:cTn>
                                        <p:tgtEl>
                                          <p:spTgt spid="90"/>
                                        </p:tgtEl>
                                        <p:attrNameLst>
                                          <p:attrName>style.visibility</p:attrName>
                                        </p:attrNameLst>
                                      </p:cBhvr>
                                      <p:to>
                                        <p:strVal val="visible"/>
                                      </p:to>
                                    </p:set>
                                    <p:animEffect transition="in" filter="blinds(vertical)">
                                      <p:cBhvr>
                                        <p:cTn id="147" dur="500"/>
                                        <p:tgtEl>
                                          <p:spTgt spid="90"/>
                                        </p:tgtEl>
                                      </p:cBhvr>
                                    </p:animEffect>
                                  </p:childTnLst>
                                </p:cTn>
                              </p:par>
                              <p:par>
                                <p:cTn id="148" presetID="3" presetClass="entr" presetSubtype="5" fill="hold" nodeType="withEffect">
                                  <p:stCondLst>
                                    <p:cond delay="0"/>
                                  </p:stCondLst>
                                  <p:childTnLst>
                                    <p:set>
                                      <p:cBhvr>
                                        <p:cTn id="149" dur="1" fill="hold">
                                          <p:stCondLst>
                                            <p:cond delay="0"/>
                                          </p:stCondLst>
                                        </p:cTn>
                                        <p:tgtEl>
                                          <p:spTgt spid="88"/>
                                        </p:tgtEl>
                                        <p:attrNameLst>
                                          <p:attrName>style.visibility</p:attrName>
                                        </p:attrNameLst>
                                      </p:cBhvr>
                                      <p:to>
                                        <p:strVal val="visible"/>
                                      </p:to>
                                    </p:set>
                                    <p:animEffect transition="in" filter="blinds(vertical)">
                                      <p:cBhvr>
                                        <p:cTn id="150" dur="500"/>
                                        <p:tgtEl>
                                          <p:spTgt spid="88"/>
                                        </p:tgtEl>
                                      </p:cBhvr>
                                    </p:animEffect>
                                  </p:childTnLst>
                                </p:cTn>
                              </p:par>
                              <p:par>
                                <p:cTn id="151" presetID="3" presetClass="entr" presetSubtype="5" fill="hold" nodeType="withEffect">
                                  <p:stCondLst>
                                    <p:cond delay="0"/>
                                  </p:stCondLst>
                                  <p:childTnLst>
                                    <p:set>
                                      <p:cBhvr>
                                        <p:cTn id="152" dur="1" fill="hold">
                                          <p:stCondLst>
                                            <p:cond delay="0"/>
                                          </p:stCondLst>
                                        </p:cTn>
                                        <p:tgtEl>
                                          <p:spTgt spid="87"/>
                                        </p:tgtEl>
                                        <p:attrNameLst>
                                          <p:attrName>style.visibility</p:attrName>
                                        </p:attrNameLst>
                                      </p:cBhvr>
                                      <p:to>
                                        <p:strVal val="visible"/>
                                      </p:to>
                                    </p:set>
                                    <p:animEffect transition="in" filter="blinds(vertical)">
                                      <p:cBhvr>
                                        <p:cTn id="153" dur="500"/>
                                        <p:tgtEl>
                                          <p:spTgt spid="87"/>
                                        </p:tgtEl>
                                      </p:cBhvr>
                                    </p:animEffect>
                                  </p:childTnLst>
                                </p:cTn>
                              </p:par>
                              <p:par>
                                <p:cTn id="154" presetID="3" presetClass="entr" presetSubtype="5" fill="hold" nodeType="withEffect">
                                  <p:stCondLst>
                                    <p:cond delay="0"/>
                                  </p:stCondLst>
                                  <p:childTnLst>
                                    <p:set>
                                      <p:cBhvr>
                                        <p:cTn id="155" dur="1" fill="hold">
                                          <p:stCondLst>
                                            <p:cond delay="0"/>
                                          </p:stCondLst>
                                        </p:cTn>
                                        <p:tgtEl>
                                          <p:spTgt spid="85"/>
                                        </p:tgtEl>
                                        <p:attrNameLst>
                                          <p:attrName>style.visibility</p:attrName>
                                        </p:attrNameLst>
                                      </p:cBhvr>
                                      <p:to>
                                        <p:strVal val="visible"/>
                                      </p:to>
                                    </p:set>
                                    <p:animEffect transition="in" filter="blinds(vertical)">
                                      <p:cBhvr>
                                        <p:cTn id="156" dur="500"/>
                                        <p:tgtEl>
                                          <p:spTgt spid="85"/>
                                        </p:tgtEl>
                                      </p:cBhvr>
                                    </p:animEffect>
                                  </p:childTnLst>
                                </p:cTn>
                              </p:par>
                              <p:par>
                                <p:cTn id="157" presetID="3" presetClass="entr" presetSubtype="5" fill="hold" grpId="0" nodeType="withEffect">
                                  <p:stCondLst>
                                    <p:cond delay="0"/>
                                  </p:stCondLst>
                                  <p:childTnLst>
                                    <p:set>
                                      <p:cBhvr>
                                        <p:cTn id="158" dur="1" fill="hold">
                                          <p:stCondLst>
                                            <p:cond delay="0"/>
                                          </p:stCondLst>
                                        </p:cTn>
                                        <p:tgtEl>
                                          <p:spTgt spid="86"/>
                                        </p:tgtEl>
                                        <p:attrNameLst>
                                          <p:attrName>style.visibility</p:attrName>
                                        </p:attrNameLst>
                                      </p:cBhvr>
                                      <p:to>
                                        <p:strVal val="visible"/>
                                      </p:to>
                                    </p:set>
                                    <p:animEffect transition="in" filter="blinds(vertical)">
                                      <p:cBhvr>
                                        <p:cTn id="159" dur="500"/>
                                        <p:tgtEl>
                                          <p:spTgt spid="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 grpId="0"/>
      <p:bldP spid="6" grpId="0" bldLvl="0" animBg="1"/>
      <p:bldP spid="37" grpId="0"/>
      <p:bldP spid="81" grpId="0" bldLvl="0" animBg="1"/>
      <p:bldP spid="120" grpId="0" bldLvl="0" animBg="1"/>
      <p:bldP spid="23" grpId="0"/>
      <p:bldP spid="24" grpId="0" bldLvl="0" animBg="1"/>
      <p:bldP spid="25" grpId="0" bldLvl="0" animBg="1"/>
      <p:bldP spid="40" grpId="0"/>
      <p:bldP spid="41" grpId="0" bldLvl="0" animBg="1"/>
      <p:bldP spid="42" grpId="0" bldLvl="0" animBg="1"/>
      <p:bldP spid="80" grpId="0" bldLvl="0" animBg="1"/>
      <p:bldP spid="90" grpId="0"/>
      <p:bldP spid="52" grpId="0" bldLvl="0" animBg="1"/>
      <p:bldP spid="2" grpId="0"/>
      <p:bldP spid="35" grpId="0"/>
      <p:bldP spid="19" grpId="0"/>
      <p:bldP spid="20" grpId="0"/>
      <p:bldP spid="32" grpId="0"/>
      <p:bldP spid="33" grpId="0"/>
      <p:bldP spid="73" grpId="0"/>
      <p:bldP spid="75" grpId="0"/>
      <p:bldP spid="8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114"/>
          <p:cNvGrpSpPr/>
          <p:nvPr/>
        </p:nvGrpSpPr>
        <p:grpSpPr>
          <a:xfrm>
            <a:off x="-45720" y="2478405"/>
            <a:ext cx="12266295" cy="1868170"/>
            <a:chOff x="0" y="2226109"/>
            <a:chExt cx="1597483" cy="518462"/>
          </a:xfrm>
          <a:solidFill>
            <a:schemeClr val="bg2"/>
          </a:solidFill>
        </p:grpSpPr>
        <p:sp>
          <p:nvSpPr>
            <p:cNvPr id="4" name="Rectangle 40"/>
            <p:cNvSpPr/>
            <p:nvPr/>
          </p:nvSpPr>
          <p:spPr>
            <a:xfrm>
              <a:off x="0" y="2226109"/>
              <a:ext cx="1597483" cy="518462"/>
            </a:xfrm>
            <a:prstGeom prst="rect">
              <a:avLst/>
            </a:prstGeom>
            <a:solidFill>
              <a:srgbClr val="3636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5" name="Text Placeholder 3"/>
            <p:cNvSpPr txBox="1"/>
            <p:nvPr/>
          </p:nvSpPr>
          <p:spPr>
            <a:xfrm>
              <a:off x="141262" y="2356165"/>
              <a:ext cx="1317383" cy="230506"/>
            </a:xfrm>
            <a:prstGeom prst="rect">
              <a:avLst/>
            </a:prstGeom>
            <a:noFill/>
          </p:spPr>
          <p:txBody>
            <a:bodyPr wrap="squar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8565">
                <a:spcBef>
                  <a:spcPct val="20000"/>
                </a:spcBef>
                <a:defRPr/>
              </a:pPr>
              <a:r>
                <a:rPr lang="zh-CN" altLang="en-US" sz="5400" b="1" dirty="0">
                  <a:solidFill>
                    <a:schemeClr val="bg1"/>
                  </a:solidFill>
                  <a:latin typeface="微软雅黑" panose="020B0503020204020204" pitchFamily="34" charset="-122"/>
                  <a:ea typeface="微软雅黑" panose="020B0503020204020204" pitchFamily="34" charset="-122"/>
                </a:rPr>
                <a:t>智能反截屏控制</a:t>
              </a:r>
              <a:endParaRPr lang="zh-CN" altLang="en-US" sz="5400" b="1" dirty="0">
                <a:solidFill>
                  <a:schemeClr val="bg1"/>
                </a:solidFill>
                <a:latin typeface="微软雅黑" panose="020B0503020204020204" pitchFamily="34" charset="-122"/>
                <a:ea typeface="微软雅黑" panose="020B0503020204020204" pitchFamily="34" charset="-122"/>
              </a:endParaRPr>
            </a:p>
          </p:txBody>
        </p:sp>
      </p:grpSp>
      <p:pic>
        <p:nvPicPr>
          <p:cNvPr id="7" name="图片 6" descr="销掌门-透明背景-logo"/>
          <p:cNvPicPr>
            <a:picLocks noChangeAspect="1"/>
          </p:cNvPicPr>
          <p:nvPr/>
        </p:nvPicPr>
        <p:blipFill>
          <a:blip r:embed="rId1" cstate="print"/>
          <a:stretch>
            <a:fillRect/>
          </a:stretch>
        </p:blipFill>
        <p:spPr>
          <a:xfrm>
            <a:off x="10789920" y="167005"/>
            <a:ext cx="1132205" cy="829310"/>
          </a:xfrm>
          <a:prstGeom prst="rect">
            <a:avLst/>
          </a:prstGeom>
        </p:spPr>
      </p:pic>
    </p:spTree>
  </p:cSld>
  <p:clrMapOvr>
    <a:masterClrMapping/>
  </p:clrMapOvr>
  <p:transition spd="slow" advClick="0"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400"/>
                                        <p:tgtEl>
                                          <p:spTgt spid="3"/>
                                        </p:tgtEl>
                                      </p:cBhvr>
                                    </p:animEffect>
                                  </p:childTnLst>
                                </p:cTn>
                              </p:par>
                            </p:childTnLst>
                          </p:cTn>
                        </p:par>
                        <p:par>
                          <p:cTn id="8" fill="hold">
                            <p:stCondLst>
                              <p:cond delay="500"/>
                            </p:stCondLst>
                            <p:childTnLst>
                              <p:par>
                                <p:cTn id="9" presetID="3" presetClass="entr" presetSubtype="1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linds(horizontal)">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矩形 3"/>
          <p:cNvSpPr>
            <a:spLocks noChangeArrowheads="1"/>
          </p:cNvSpPr>
          <p:nvPr/>
        </p:nvSpPr>
        <p:spPr bwMode="auto">
          <a:xfrm>
            <a:off x="1073958" y="224898"/>
            <a:ext cx="1809750" cy="582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eaLnBrk="1" hangingPunct="1">
              <a:spcBef>
                <a:spcPct val="0"/>
              </a:spcBef>
              <a:buFont typeface="Arial" panose="020B0604020202020204" pitchFamily="34" charset="0"/>
              <a:buNone/>
            </a:pPr>
            <a:r>
              <a:rPr lang="zh-CN" altLang="en-US" b="1" dirty="0" smtClean="0">
                <a:solidFill>
                  <a:schemeClr val="tx1">
                    <a:lumMod val="65000"/>
                    <a:lumOff val="35000"/>
                  </a:schemeClr>
                </a:solidFill>
                <a:latin typeface="Arial" panose="020B0604020202020204" pitchFamily="34" charset="0"/>
                <a:cs typeface="Arial" panose="020B0604020202020204" pitchFamily="34" charset="0"/>
                <a:sym typeface="Impact" panose="020B0806030902050204" pitchFamily="34" charset="0"/>
              </a:rPr>
              <a:t>地理位置</a:t>
            </a:r>
            <a:endParaRPr lang="zh-CN" altLang="en-US" b="1" dirty="0" smtClean="0">
              <a:solidFill>
                <a:schemeClr val="tx1">
                  <a:lumMod val="65000"/>
                  <a:lumOff val="35000"/>
                </a:schemeClr>
              </a:solidFill>
              <a:latin typeface="Arial" panose="020B0604020202020204" pitchFamily="34" charset="0"/>
              <a:cs typeface="Arial" panose="020B0604020202020204" pitchFamily="34" charset="0"/>
              <a:sym typeface="Impact" panose="020B0806030902050204" pitchFamily="34" charset="0"/>
            </a:endParaRPr>
          </a:p>
        </p:txBody>
      </p:sp>
      <p:sp>
        <p:nvSpPr>
          <p:cNvPr id="74" name="文本框 37"/>
          <p:cNvSpPr txBox="1"/>
          <p:nvPr/>
        </p:nvSpPr>
        <p:spPr>
          <a:xfrm>
            <a:off x="1073958" y="748387"/>
            <a:ext cx="2308007" cy="329565"/>
          </a:xfrm>
          <a:prstGeom prst="rect">
            <a:avLst/>
          </a:prstGeom>
          <a:noFill/>
        </p:spPr>
        <p:txBody>
          <a:bodyPr wrap="square" lIns="91431" tIns="45716" rIns="91431" bIns="45716" rtlCol="0">
            <a:spAutoFit/>
          </a:bodyPr>
          <a:lstStyle/>
          <a:p>
            <a:r>
              <a:rPr lang="en-US" altLang="zh-CN" sz="2400" baseline="-3000" dirty="0">
                <a:solidFill>
                  <a:schemeClr val="tx1">
                    <a:lumMod val="65000"/>
                    <a:lumOff val="35000"/>
                  </a:schemeClr>
                </a:solidFill>
                <a:latin typeface="Arial" panose="020B0604020202020204" pitchFamily="34" charset="0"/>
                <a:cs typeface="Arial" panose="020B0604020202020204" pitchFamily="34" charset="0"/>
              </a:rPr>
              <a:t>The position</a:t>
            </a:r>
            <a:endParaRPr lang="en-US" altLang="zh-CN" sz="2400" baseline="-30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69" name="Rectangle 18"/>
          <p:cNvSpPr/>
          <p:nvPr/>
        </p:nvSpPr>
        <p:spPr>
          <a:xfrm>
            <a:off x="591295" y="4424120"/>
            <a:ext cx="2615521" cy="2008764"/>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p>
        </p:txBody>
      </p:sp>
      <p:sp>
        <p:nvSpPr>
          <p:cNvPr id="79" name="Rectangle 20"/>
          <p:cNvSpPr/>
          <p:nvPr/>
        </p:nvSpPr>
        <p:spPr>
          <a:xfrm>
            <a:off x="3395754" y="4424120"/>
            <a:ext cx="2615521" cy="200876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p>
        </p:txBody>
      </p:sp>
      <p:sp>
        <p:nvSpPr>
          <p:cNvPr id="84" name="Rectangle 21"/>
          <p:cNvSpPr/>
          <p:nvPr/>
        </p:nvSpPr>
        <p:spPr>
          <a:xfrm>
            <a:off x="6200213" y="4424120"/>
            <a:ext cx="2615521" cy="2008764"/>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p>
        </p:txBody>
      </p:sp>
      <p:sp>
        <p:nvSpPr>
          <p:cNvPr id="89" name="Rectangle 22"/>
          <p:cNvSpPr/>
          <p:nvPr/>
        </p:nvSpPr>
        <p:spPr>
          <a:xfrm>
            <a:off x="9004672" y="4424120"/>
            <a:ext cx="2615521" cy="200876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p>
        </p:txBody>
      </p:sp>
      <p:sp>
        <p:nvSpPr>
          <p:cNvPr id="93" name="Down Arrow Callout 1"/>
          <p:cNvSpPr/>
          <p:nvPr/>
        </p:nvSpPr>
        <p:spPr>
          <a:xfrm>
            <a:off x="591295" y="1264373"/>
            <a:ext cx="2615521" cy="3410176"/>
          </a:xfrm>
          <a:prstGeom prst="downArrowCallout">
            <a:avLst>
              <a:gd name="adj1" fmla="val 23554"/>
              <a:gd name="adj2" fmla="val 10346"/>
              <a:gd name="adj3" fmla="val 10003"/>
              <a:gd name="adj4" fmla="val 94434"/>
            </a:avLst>
          </a:prstGeom>
          <a:blipFill dpi="0" rotWithShape="1">
            <a:blip r:embed="rId1" cstate="print"/>
            <a:srcRect/>
            <a:stretch>
              <a:fillRect/>
            </a:stretch>
          </a:blipFill>
          <a:ln w="19050">
            <a:solidFill>
              <a:schemeClr val="bg1">
                <a:lumMod val="9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5">
              <a:spcBef>
                <a:spcPct val="20000"/>
              </a:spcBef>
              <a:defRPr/>
            </a:pPr>
            <a:r>
              <a:rPr lang="en-US" sz="1335" dirty="0"/>
              <a:t> </a:t>
            </a:r>
            <a:endParaRPr lang="en-US" sz="1335" dirty="0">
              <a:solidFill>
                <a:schemeClr val="bg1">
                  <a:lumMod val="95000"/>
                </a:schemeClr>
              </a:solidFill>
            </a:endParaRPr>
          </a:p>
        </p:txBody>
      </p:sp>
      <p:sp>
        <p:nvSpPr>
          <p:cNvPr id="94" name="Down Arrow Callout 2"/>
          <p:cNvSpPr/>
          <p:nvPr/>
        </p:nvSpPr>
        <p:spPr>
          <a:xfrm>
            <a:off x="3395754" y="1264373"/>
            <a:ext cx="2615521" cy="3410176"/>
          </a:xfrm>
          <a:prstGeom prst="downArrowCallout">
            <a:avLst>
              <a:gd name="adj1" fmla="val 23554"/>
              <a:gd name="adj2" fmla="val 10346"/>
              <a:gd name="adj3" fmla="val 10003"/>
              <a:gd name="adj4" fmla="val 94434"/>
            </a:avLst>
          </a:prstGeom>
          <a:blipFill>
            <a:blip r:embed="rId2" cstate="print"/>
            <a:srcRect/>
            <a:stretch>
              <a:fillRect t="-15" b="-15"/>
            </a:stretch>
          </a:blipFill>
          <a:ln w="19050">
            <a:solidFill>
              <a:schemeClr val="bg1">
                <a:lumMod val="9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5">
              <a:spcBef>
                <a:spcPct val="20000"/>
              </a:spcBef>
              <a:defRPr/>
            </a:pPr>
            <a:r>
              <a:rPr lang="en-US" sz="1335" dirty="0"/>
              <a:t> </a:t>
            </a:r>
            <a:endParaRPr lang="en-US" sz="1335" dirty="0">
              <a:solidFill>
                <a:schemeClr val="bg1">
                  <a:lumMod val="95000"/>
                </a:schemeClr>
              </a:solidFill>
            </a:endParaRPr>
          </a:p>
        </p:txBody>
      </p:sp>
      <p:sp>
        <p:nvSpPr>
          <p:cNvPr id="95" name="Down Arrow Callout 3"/>
          <p:cNvSpPr/>
          <p:nvPr/>
        </p:nvSpPr>
        <p:spPr>
          <a:xfrm>
            <a:off x="6200213" y="1264373"/>
            <a:ext cx="2615521" cy="3410176"/>
          </a:xfrm>
          <a:prstGeom prst="downArrowCallout">
            <a:avLst>
              <a:gd name="adj1" fmla="val 23554"/>
              <a:gd name="adj2" fmla="val 10346"/>
              <a:gd name="adj3" fmla="val 10003"/>
              <a:gd name="adj4" fmla="val 94434"/>
            </a:avLst>
          </a:prstGeom>
          <a:blipFill>
            <a:blip r:embed="rId3" cstate="print"/>
            <a:srcRect/>
            <a:stretch>
              <a:fillRect l="-3" r="-3"/>
            </a:stretch>
          </a:blipFill>
          <a:ln w="19050">
            <a:solidFill>
              <a:schemeClr val="bg1">
                <a:lumMod val="9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5">
              <a:spcBef>
                <a:spcPct val="20000"/>
              </a:spcBef>
              <a:defRPr/>
            </a:pPr>
            <a:r>
              <a:rPr lang="en-US" sz="1335" dirty="0"/>
              <a:t> </a:t>
            </a:r>
            <a:endParaRPr lang="en-US" sz="1335" dirty="0">
              <a:solidFill>
                <a:schemeClr val="bg1">
                  <a:lumMod val="95000"/>
                </a:schemeClr>
              </a:solidFill>
            </a:endParaRPr>
          </a:p>
        </p:txBody>
      </p:sp>
      <p:sp>
        <p:nvSpPr>
          <p:cNvPr id="96" name="Down Arrow Callout 4"/>
          <p:cNvSpPr/>
          <p:nvPr/>
        </p:nvSpPr>
        <p:spPr>
          <a:xfrm>
            <a:off x="9004672" y="1264373"/>
            <a:ext cx="2615521" cy="3410176"/>
          </a:xfrm>
          <a:prstGeom prst="downArrowCallout">
            <a:avLst>
              <a:gd name="adj1" fmla="val 23554"/>
              <a:gd name="adj2" fmla="val 10346"/>
              <a:gd name="adj3" fmla="val 10003"/>
              <a:gd name="adj4" fmla="val 94434"/>
            </a:avLst>
          </a:prstGeom>
          <a:blipFill>
            <a:blip r:embed="rId4" cstate="print"/>
            <a:srcRect/>
            <a:stretch>
              <a:fillRect/>
            </a:stretch>
          </a:blipFill>
          <a:ln w="19050">
            <a:solidFill>
              <a:schemeClr val="bg1">
                <a:lumMod val="9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5">
              <a:spcBef>
                <a:spcPct val="20000"/>
              </a:spcBef>
              <a:defRPr/>
            </a:pPr>
            <a:r>
              <a:rPr lang="en-US" sz="1335" dirty="0"/>
              <a:t> </a:t>
            </a:r>
            <a:endParaRPr lang="en-US" sz="1335" dirty="0">
              <a:solidFill>
                <a:schemeClr val="bg1">
                  <a:lumMod val="95000"/>
                </a:schemeClr>
              </a:solidFill>
            </a:endParaRPr>
          </a:p>
        </p:txBody>
      </p:sp>
      <p:sp>
        <p:nvSpPr>
          <p:cNvPr id="101" name="TextBox 7"/>
          <p:cNvSpPr txBox="1"/>
          <p:nvPr/>
        </p:nvSpPr>
        <p:spPr>
          <a:xfrm>
            <a:off x="1389785" y="4940284"/>
            <a:ext cx="1018540" cy="307340"/>
          </a:xfrm>
          <a:prstGeom prst="rect">
            <a:avLst/>
          </a:prstGeom>
          <a:noFill/>
        </p:spPr>
        <p:txBody>
          <a:bodyPr wrap="none" lIns="0" tIns="0" rIns="0" bIns="0" rtlCol="0" anchor="t">
            <a:spAutoFit/>
          </a:bodyPr>
          <a:lstStyle/>
          <a:p>
            <a:pPr algn="ctr"/>
            <a:r>
              <a:rPr lang="zh-CN" altLang="en-US" sz="2000" b="1" dirty="0">
                <a:solidFill>
                  <a:schemeClr val="bg1"/>
                </a:solidFill>
                <a:latin typeface="微软雅黑" panose="020B0503020204020204" pitchFamily="34" charset="-122"/>
                <a:ea typeface="微软雅黑" panose="020B0503020204020204" pitchFamily="34" charset="-122"/>
              </a:rPr>
              <a:t>山东总部</a:t>
            </a:r>
            <a:endParaRPr lang="en-US" sz="2000" b="1" dirty="0">
              <a:solidFill>
                <a:schemeClr val="bg1"/>
              </a:solidFill>
              <a:latin typeface="微软雅黑" panose="020B0503020204020204" pitchFamily="34" charset="-122"/>
              <a:ea typeface="微软雅黑" panose="020B0503020204020204" pitchFamily="34" charset="-122"/>
            </a:endParaRPr>
          </a:p>
        </p:txBody>
      </p:sp>
      <p:sp>
        <p:nvSpPr>
          <p:cNvPr id="102" name="TextBox 8"/>
          <p:cNvSpPr txBox="1"/>
          <p:nvPr/>
        </p:nvSpPr>
        <p:spPr>
          <a:xfrm>
            <a:off x="6443615" y="5513492"/>
            <a:ext cx="2130060" cy="257810"/>
          </a:xfrm>
          <a:prstGeom prst="rect">
            <a:avLst/>
          </a:prstGeom>
          <a:noFill/>
        </p:spPr>
        <p:txBody>
          <a:bodyPr wrap="square" lIns="0" tIns="0" rIns="0" bIns="0" rtlCol="0" anchor="t">
            <a:spAutoFit/>
          </a:bodyPr>
          <a:lstStyle/>
          <a:p>
            <a:pPr algn="ctr">
              <a:lnSpc>
                <a:spcPct val="120000"/>
              </a:lnSpc>
              <a:spcBef>
                <a:spcPct val="0"/>
              </a:spcBef>
              <a:buNone/>
            </a:pPr>
            <a:r>
              <a:rPr sz="14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深圳湾一号广场T1-14层</a:t>
            </a:r>
            <a:endParaRPr sz="14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03" name="TextBox 7"/>
          <p:cNvSpPr txBox="1"/>
          <p:nvPr/>
        </p:nvSpPr>
        <p:spPr>
          <a:xfrm>
            <a:off x="4066927" y="4940284"/>
            <a:ext cx="1273175" cy="307340"/>
          </a:xfrm>
          <a:prstGeom prst="rect">
            <a:avLst/>
          </a:prstGeom>
          <a:noFill/>
        </p:spPr>
        <p:txBody>
          <a:bodyPr wrap="none" lIns="0" tIns="0" rIns="0" bIns="0" rtlCol="0" anchor="t">
            <a:spAutoFit/>
          </a:bodyPr>
          <a:lstStyle/>
          <a:p>
            <a:pPr algn="ctr"/>
            <a:r>
              <a:rPr lang="zh-CN" altLang="en-US" sz="2000" b="1" dirty="0">
                <a:solidFill>
                  <a:schemeClr val="bg1"/>
                </a:solidFill>
                <a:latin typeface="微软雅黑" panose="020B0503020204020204" pitchFamily="34" charset="-122"/>
                <a:ea typeface="微软雅黑" panose="020B0503020204020204" pitchFamily="34" charset="-122"/>
              </a:rPr>
              <a:t>北京</a:t>
            </a:r>
            <a:r>
              <a:rPr lang="zh-CN" altLang="en-US" sz="2000" b="1" dirty="0">
                <a:solidFill>
                  <a:schemeClr val="bg1"/>
                </a:solidFill>
                <a:latin typeface="微软雅黑" panose="020B0503020204020204" pitchFamily="34" charset="-122"/>
                <a:ea typeface="微软雅黑" panose="020B0503020204020204" pitchFamily="34" charset="-122"/>
              </a:rPr>
              <a:t>分公司</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104" name="TextBox 8"/>
          <p:cNvSpPr txBox="1"/>
          <p:nvPr/>
        </p:nvSpPr>
        <p:spPr>
          <a:xfrm>
            <a:off x="3653155" y="5459730"/>
            <a:ext cx="2253615" cy="969010"/>
          </a:xfrm>
          <a:prstGeom prst="rect">
            <a:avLst/>
          </a:prstGeom>
          <a:noFill/>
        </p:spPr>
        <p:txBody>
          <a:bodyPr wrap="square" lIns="0" tIns="0" rIns="0" bIns="0" rtlCol="0" anchor="t">
            <a:spAutoFit/>
          </a:bodyPr>
          <a:lstStyle/>
          <a:p>
            <a:pPr algn="ctr" fontAlgn="auto">
              <a:lnSpc>
                <a:spcPct val="150000"/>
              </a:lnSpc>
              <a:spcBef>
                <a:spcPct val="0"/>
              </a:spcBef>
              <a:buNone/>
            </a:pPr>
            <a:r>
              <a:rPr lang="zh-CN" sz="1400" dirty="0">
                <a:solidFill>
                  <a:schemeClr val="bg1"/>
                </a:solidFill>
                <a:latin typeface="微软雅黑" panose="020B0503020204020204" pitchFamily="34" charset="-122"/>
                <a:ea typeface="微软雅黑" panose="020B0503020204020204" pitchFamily="34" charset="-122"/>
                <a:sym typeface="+mn-ea"/>
              </a:rPr>
              <a:t>北京</a:t>
            </a:r>
            <a:r>
              <a:rPr sz="1400" dirty="0">
                <a:solidFill>
                  <a:schemeClr val="bg1"/>
                </a:solidFill>
                <a:latin typeface="微软雅黑" panose="020B0503020204020204" pitchFamily="34" charset="-122"/>
                <a:ea typeface="微软雅黑" panose="020B0503020204020204" pitchFamily="34" charset="-122"/>
                <a:sym typeface="+mn-ea"/>
              </a:rPr>
              <a:t>市</a:t>
            </a:r>
            <a:r>
              <a:rPr lang="zh-CN" sz="1400" dirty="0">
                <a:solidFill>
                  <a:schemeClr val="bg1"/>
                </a:solidFill>
                <a:latin typeface="微软雅黑" panose="020B0503020204020204" pitchFamily="34" charset="-122"/>
                <a:ea typeface="微软雅黑" panose="020B0503020204020204" pitchFamily="34" charset="-122"/>
                <a:sym typeface="+mn-ea"/>
              </a:rPr>
              <a:t>东城区</a:t>
            </a:r>
            <a:endParaRPr lang="en-US" sz="1400" dirty="0">
              <a:solidFill>
                <a:schemeClr val="bg1"/>
              </a:solidFill>
              <a:latin typeface="微软雅黑" panose="020B0503020204020204" pitchFamily="34" charset="-122"/>
              <a:ea typeface="微软雅黑" panose="020B0503020204020204" pitchFamily="34" charset="-122"/>
              <a:sym typeface="+mn-ea"/>
            </a:endParaRPr>
          </a:p>
          <a:p>
            <a:pPr algn="ctr" fontAlgn="auto">
              <a:lnSpc>
                <a:spcPct val="150000"/>
              </a:lnSpc>
              <a:spcBef>
                <a:spcPct val="0"/>
              </a:spcBef>
              <a:buNone/>
            </a:pPr>
            <a:r>
              <a:rPr lang="en-US" sz="1400" dirty="0">
                <a:solidFill>
                  <a:schemeClr val="bg1"/>
                </a:solidFill>
                <a:latin typeface="微软雅黑" panose="020B0503020204020204" pitchFamily="34" charset="-122"/>
                <a:ea typeface="微软雅黑" panose="020B0503020204020204" pitchFamily="34" charset="-122"/>
              </a:rPr>
              <a:t>1</a:t>
            </a:r>
            <a:r>
              <a:rPr lang="zh-CN" altLang="en-US" sz="1400" dirty="0">
                <a:solidFill>
                  <a:schemeClr val="bg1"/>
                </a:solidFill>
                <a:latin typeface="微软雅黑" panose="020B0503020204020204" pitchFamily="34" charset="-122"/>
                <a:ea typeface="微软雅黑" panose="020B0503020204020204" pitchFamily="34" charset="-122"/>
              </a:rPr>
              <a:t>号航天大厦</a:t>
            </a:r>
            <a:r>
              <a:rPr lang="en-US" altLang="zh-CN" sz="1400" dirty="0">
                <a:solidFill>
                  <a:schemeClr val="bg1"/>
                </a:solidFill>
                <a:latin typeface="微软雅黑" panose="020B0503020204020204" pitchFamily="34" charset="-122"/>
                <a:ea typeface="微软雅黑" panose="020B0503020204020204" pitchFamily="34" charset="-122"/>
              </a:rPr>
              <a:t>9</a:t>
            </a:r>
            <a:r>
              <a:rPr lang="zh-CN" altLang="en-US" sz="1400" dirty="0">
                <a:solidFill>
                  <a:schemeClr val="bg1"/>
                </a:solidFill>
                <a:latin typeface="微软雅黑" panose="020B0503020204020204" pitchFamily="34" charset="-122"/>
                <a:ea typeface="微软雅黑" panose="020B0503020204020204" pitchFamily="34" charset="-122"/>
              </a:rPr>
              <a:t>层</a:t>
            </a:r>
            <a:endParaRPr sz="1400" dirty="0">
              <a:solidFill>
                <a:schemeClr val="bg1"/>
              </a:solidFill>
              <a:latin typeface="微软雅黑" panose="020B0503020204020204" pitchFamily="34" charset="-122"/>
              <a:ea typeface="微软雅黑" panose="020B0503020204020204" pitchFamily="34" charset="-122"/>
            </a:endParaRPr>
          </a:p>
          <a:p>
            <a:pPr algn="ctr" fontAlgn="auto">
              <a:lnSpc>
                <a:spcPct val="150000"/>
              </a:lnSpc>
              <a:spcBef>
                <a:spcPct val="0"/>
              </a:spcBef>
              <a:buNone/>
            </a:pPr>
            <a:endParaRPr lang="zh-CN" altLang="en-US" sz="1400" dirty="0">
              <a:solidFill>
                <a:schemeClr val="bg1"/>
              </a:solidFill>
              <a:latin typeface="微软雅黑" panose="020B0503020204020204" pitchFamily="34" charset="-122"/>
              <a:ea typeface="微软雅黑" panose="020B0503020204020204" pitchFamily="34" charset="-122"/>
              <a:sym typeface="+mn-ea"/>
            </a:endParaRPr>
          </a:p>
        </p:txBody>
      </p:sp>
      <p:sp>
        <p:nvSpPr>
          <p:cNvPr id="105" name="TextBox 7"/>
          <p:cNvSpPr txBox="1"/>
          <p:nvPr/>
        </p:nvSpPr>
        <p:spPr>
          <a:xfrm>
            <a:off x="6489433" y="4940284"/>
            <a:ext cx="2037080" cy="307340"/>
          </a:xfrm>
          <a:prstGeom prst="rect">
            <a:avLst/>
          </a:prstGeom>
          <a:noFill/>
        </p:spPr>
        <p:txBody>
          <a:bodyPr wrap="none" lIns="0" tIns="0" rIns="0" bIns="0" rtlCol="0" anchor="t">
            <a:spAutoFit/>
          </a:bodyPr>
          <a:lstStyle/>
          <a:p>
            <a:pPr algn="ctr"/>
            <a:r>
              <a:rPr lang="zh-CN" altLang="en-US" sz="2000" b="1" dirty="0" smtClean="0">
                <a:solidFill>
                  <a:schemeClr val="bg1"/>
                </a:solidFill>
                <a:latin typeface="微软雅黑" panose="020B0503020204020204" pitchFamily="34" charset="-122"/>
                <a:ea typeface="微软雅黑" panose="020B0503020204020204" pitchFamily="34" charset="-122"/>
              </a:rPr>
              <a:t>深圳</a:t>
            </a:r>
            <a:r>
              <a:rPr lang="zh-CN" altLang="en-US" sz="2000" b="1" dirty="0" smtClean="0">
                <a:solidFill>
                  <a:schemeClr val="bg1"/>
                </a:solidFill>
                <a:latin typeface="微软雅黑" panose="020B0503020204020204" pitchFamily="34" charset="-122"/>
                <a:ea typeface="微软雅黑" panose="020B0503020204020204" pitchFamily="34" charset="-122"/>
              </a:rPr>
              <a:t>网络安全中心</a:t>
            </a:r>
            <a:endParaRPr lang="zh-CN" altLang="en-US" sz="2000" b="1" dirty="0" smtClean="0">
              <a:solidFill>
                <a:schemeClr val="bg1"/>
              </a:solidFill>
              <a:latin typeface="微软雅黑" panose="020B0503020204020204" pitchFamily="34" charset="-122"/>
              <a:ea typeface="微软雅黑" panose="020B0503020204020204" pitchFamily="34" charset="-122"/>
            </a:endParaRPr>
          </a:p>
        </p:txBody>
      </p:sp>
      <p:sp>
        <p:nvSpPr>
          <p:cNvPr id="106" name="TextBox 8"/>
          <p:cNvSpPr txBox="1"/>
          <p:nvPr/>
        </p:nvSpPr>
        <p:spPr>
          <a:xfrm>
            <a:off x="626110" y="5462905"/>
            <a:ext cx="2530475" cy="645795"/>
          </a:xfrm>
          <a:prstGeom prst="rect">
            <a:avLst/>
          </a:prstGeom>
          <a:noFill/>
        </p:spPr>
        <p:txBody>
          <a:bodyPr wrap="square" lIns="0" tIns="0" rIns="0" bIns="0" rtlCol="0" anchor="t">
            <a:spAutoFit/>
          </a:bodyPr>
          <a:lstStyle/>
          <a:p>
            <a:pPr algn="ctr">
              <a:lnSpc>
                <a:spcPct val="150000"/>
              </a:lnSpc>
            </a:pPr>
            <a:r>
              <a:rPr lang="en-US" sz="1400" dirty="0">
                <a:solidFill>
                  <a:schemeClr val="bg1"/>
                </a:solidFill>
                <a:latin typeface="微软雅黑" panose="020B0503020204020204" pitchFamily="34" charset="-122"/>
                <a:ea typeface="微软雅黑" panose="020B0503020204020204" pitchFamily="34" charset="-122"/>
                <a:sym typeface="+mn-ea"/>
              </a:rPr>
              <a:t> </a:t>
            </a:r>
            <a:r>
              <a:rPr lang="zh-CN" altLang="en-US" sz="1400" dirty="0">
                <a:solidFill>
                  <a:schemeClr val="bg1"/>
                </a:solidFill>
                <a:latin typeface="微软雅黑" panose="020B0503020204020204" pitchFamily="34" charset="-122"/>
                <a:ea typeface="微软雅黑" panose="020B0503020204020204" pitchFamily="34" charset="-122"/>
                <a:sym typeface="+mn-ea"/>
              </a:rPr>
              <a:t>潍坊市高新区中动大厦</a:t>
            </a:r>
            <a:r>
              <a:rPr lang="en-US" altLang="zh-CN" sz="1400" dirty="0">
                <a:solidFill>
                  <a:schemeClr val="bg1"/>
                </a:solidFill>
                <a:latin typeface="微软雅黑" panose="020B0503020204020204" pitchFamily="34" charset="-122"/>
                <a:ea typeface="微软雅黑" panose="020B0503020204020204" pitchFamily="34" charset="-122"/>
                <a:sym typeface="+mn-ea"/>
              </a:rPr>
              <a:t>A</a:t>
            </a:r>
            <a:r>
              <a:rPr lang="zh-CN" altLang="en-US" sz="1400" dirty="0">
                <a:solidFill>
                  <a:schemeClr val="bg1"/>
                </a:solidFill>
                <a:latin typeface="微软雅黑" panose="020B0503020204020204" pitchFamily="34" charset="-122"/>
                <a:ea typeface="微软雅黑" panose="020B0503020204020204" pitchFamily="34" charset="-122"/>
                <a:sym typeface="+mn-ea"/>
              </a:rPr>
              <a:t>座</a:t>
            </a:r>
            <a:r>
              <a:rPr lang="en-US" altLang="zh-CN" sz="1400" dirty="0">
                <a:solidFill>
                  <a:schemeClr val="bg1"/>
                </a:solidFill>
                <a:latin typeface="微软雅黑" panose="020B0503020204020204" pitchFamily="34" charset="-122"/>
                <a:ea typeface="微软雅黑" panose="020B0503020204020204" pitchFamily="34" charset="-122"/>
                <a:sym typeface="+mn-ea"/>
              </a:rPr>
              <a:t>5</a:t>
            </a:r>
            <a:r>
              <a:rPr lang="zh-CN" altLang="en-US" sz="1400" dirty="0">
                <a:solidFill>
                  <a:schemeClr val="bg1"/>
                </a:solidFill>
                <a:latin typeface="微软雅黑" panose="020B0503020204020204" pitchFamily="34" charset="-122"/>
                <a:ea typeface="微软雅黑" panose="020B0503020204020204" pitchFamily="34" charset="-122"/>
                <a:sym typeface="+mn-ea"/>
              </a:rPr>
              <a:t>层</a:t>
            </a:r>
            <a:endParaRPr sz="1400" dirty="0">
              <a:solidFill>
                <a:schemeClr val="bg1"/>
              </a:solidFill>
              <a:latin typeface="微软雅黑" panose="020B0503020204020204" pitchFamily="34" charset="-122"/>
              <a:ea typeface="微软雅黑" panose="020B0503020204020204" pitchFamily="34" charset="-122"/>
              <a:sym typeface="+mn-ea"/>
            </a:endParaRPr>
          </a:p>
          <a:p>
            <a:pPr algn="ctr">
              <a:lnSpc>
                <a:spcPct val="150000"/>
              </a:lnSpc>
            </a:pPr>
            <a:endParaRPr lang="zh-CN" altLang="en-US" sz="1400" dirty="0">
              <a:solidFill>
                <a:schemeClr val="bg1">
                  <a:lumMod val="9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08" name="TextBox 8"/>
          <p:cNvSpPr txBox="1"/>
          <p:nvPr/>
        </p:nvSpPr>
        <p:spPr>
          <a:xfrm>
            <a:off x="9290903" y="5388397"/>
            <a:ext cx="2043059" cy="645795"/>
          </a:xfrm>
          <a:prstGeom prst="rect">
            <a:avLst/>
          </a:prstGeom>
          <a:noFill/>
        </p:spPr>
        <p:txBody>
          <a:bodyPr wrap="square" lIns="0" tIns="0" rIns="0" bIns="0" rtlCol="0" anchor="t">
            <a:spAutoFit/>
          </a:bodyPr>
          <a:lstStyle/>
          <a:p>
            <a:pPr>
              <a:lnSpc>
                <a:spcPct val="150000"/>
              </a:lnSpc>
            </a:pPr>
            <a:r>
              <a:rPr sz="1400" dirty="0">
                <a:solidFill>
                  <a:schemeClr val="bg1"/>
                </a:solidFill>
                <a:latin typeface="微软雅黑" panose="020B0503020204020204" pitchFamily="34" charset="-122"/>
                <a:ea typeface="微软雅黑" panose="020B0503020204020204" pitchFamily="34" charset="-122"/>
                <a:sym typeface="+mn-ea"/>
              </a:rPr>
              <a:t>深圳分公司：广东省深圳市福田区财富大厦25E</a:t>
            </a:r>
            <a:endParaRPr lang="zh-CN" altLang="en-US" sz="1400" dirty="0">
              <a:solidFill>
                <a:schemeClr val="bg1"/>
              </a:solidFill>
              <a:latin typeface="微软雅黑" panose="020B0503020204020204" pitchFamily="34" charset="-122"/>
              <a:ea typeface="微软雅黑" panose="020B0503020204020204" pitchFamily="34" charset="-122"/>
              <a:sym typeface="+mn-ea"/>
            </a:endParaRPr>
          </a:p>
        </p:txBody>
      </p:sp>
      <p:sp>
        <p:nvSpPr>
          <p:cNvPr id="2" name="TextBox 7"/>
          <p:cNvSpPr txBox="1"/>
          <p:nvPr/>
        </p:nvSpPr>
        <p:spPr>
          <a:xfrm>
            <a:off x="9676181" y="4940284"/>
            <a:ext cx="1273175" cy="307340"/>
          </a:xfrm>
          <a:prstGeom prst="rect">
            <a:avLst/>
          </a:prstGeom>
          <a:noFill/>
        </p:spPr>
        <p:txBody>
          <a:bodyPr wrap="none" lIns="0" tIns="0" rIns="0" bIns="0" rtlCol="0" anchor="t">
            <a:spAutoFit/>
          </a:bodyPr>
          <a:p>
            <a:pPr algn="ctr"/>
            <a:r>
              <a:rPr lang="zh-CN" altLang="en-US" sz="2000" b="1" dirty="0" smtClean="0">
                <a:solidFill>
                  <a:schemeClr val="bg1"/>
                </a:solidFill>
                <a:latin typeface="微软雅黑" panose="020B0503020204020204" pitchFamily="34" charset="-122"/>
                <a:ea typeface="微软雅黑" panose="020B0503020204020204" pitchFamily="34" charset="-122"/>
              </a:rPr>
              <a:t>深圳</a:t>
            </a:r>
            <a:r>
              <a:rPr lang="zh-CN" altLang="en-US" sz="2000" b="1" dirty="0" smtClean="0">
                <a:solidFill>
                  <a:schemeClr val="bg1"/>
                </a:solidFill>
                <a:latin typeface="微软雅黑" panose="020B0503020204020204" pitchFamily="34" charset="-122"/>
                <a:ea typeface="微软雅黑" panose="020B0503020204020204" pitchFamily="34" charset="-122"/>
              </a:rPr>
              <a:t>分公司</a:t>
            </a:r>
            <a:endParaRPr lang="zh-CN" altLang="en-US" sz="2000" b="1" dirty="0" smtClean="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ransition spd="slow" advClick="0" advTm="0">
    <p:push dir="u"/>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任意多边形 44"/>
          <p:cNvSpPr/>
          <p:nvPr/>
        </p:nvSpPr>
        <p:spPr>
          <a:xfrm rot="16200000">
            <a:off x="523875" y="1779905"/>
            <a:ext cx="1087120" cy="2135505"/>
          </a:xfrm>
          <a:custGeom>
            <a:avLst/>
            <a:gdLst>
              <a:gd name="connsiteX0" fmla="*/ 1087000 w 1087000"/>
              <a:gd name="connsiteY0" fmla="*/ 0 h 2135209"/>
              <a:gd name="connsiteX1" fmla="*/ 1087000 w 1087000"/>
              <a:gd name="connsiteY1" fmla="*/ 1635178 h 2135209"/>
              <a:gd name="connsiteX2" fmla="*/ 543500 w 1087000"/>
              <a:gd name="connsiteY2" fmla="*/ 2135209 h 2135209"/>
              <a:gd name="connsiteX3" fmla="*/ 0 w 1087000"/>
              <a:gd name="connsiteY3" fmla="*/ 1635178 h 2135209"/>
              <a:gd name="connsiteX4" fmla="*/ 0 w 1087000"/>
              <a:gd name="connsiteY4" fmla="*/ 0 h 2135209"/>
              <a:gd name="connsiteX5" fmla="*/ 1087000 w 1087000"/>
              <a:gd name="connsiteY5" fmla="*/ 0 h 2135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7000" h="2135209">
                <a:moveTo>
                  <a:pt x="1087000" y="0"/>
                </a:moveTo>
                <a:lnTo>
                  <a:pt x="1087000" y="1635178"/>
                </a:lnTo>
                <a:lnTo>
                  <a:pt x="543500" y="2135209"/>
                </a:lnTo>
                <a:lnTo>
                  <a:pt x="0" y="1635178"/>
                </a:lnTo>
                <a:lnTo>
                  <a:pt x="0" y="0"/>
                </a:lnTo>
                <a:lnTo>
                  <a:pt x="108700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wrap="square" rtlCol="0" anchor="ctr">
            <a:noAutofit/>
          </a:bodyPr>
          <a:lstStyle/>
          <a:p>
            <a:pPr algn="ctr"/>
            <a:endParaRPr lang="en-US" sz="5865" dirty="0"/>
          </a:p>
        </p:txBody>
      </p:sp>
      <p:sp>
        <p:nvSpPr>
          <p:cNvPr id="2" name="矩形 3"/>
          <p:cNvSpPr>
            <a:spLocks noChangeArrowheads="1"/>
          </p:cNvSpPr>
          <p:nvPr/>
        </p:nvSpPr>
        <p:spPr bwMode="auto">
          <a:xfrm>
            <a:off x="1073958" y="224898"/>
            <a:ext cx="6829425" cy="582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l" eaLnBrk="1" hangingPunct="1">
              <a:spcBef>
                <a:spcPct val="0"/>
              </a:spcBef>
              <a:buFont typeface="Arial" panose="020B0604020202020204" pitchFamily="34" charset="0"/>
              <a:buNone/>
            </a:pPr>
            <a:r>
              <a:rPr lang="zh-CN" altLang="en-US" b="1" dirty="0">
                <a:solidFill>
                  <a:schemeClr val="tx1">
                    <a:lumMod val="65000"/>
                    <a:lumOff val="35000"/>
                  </a:schemeClr>
                </a:solidFill>
                <a:latin typeface="Arial" panose="020B0604020202020204" pitchFamily="34" charset="0"/>
                <a:cs typeface="Arial" panose="020B0604020202020204" pitchFamily="34" charset="0"/>
                <a:sym typeface="Impact" panose="020B0806030902050204" pitchFamily="34" charset="0"/>
              </a:rPr>
              <a:t>智能反截屏控制</a:t>
            </a:r>
            <a:r>
              <a:rPr lang="en-US" altLang="zh-CN" b="1" dirty="0">
                <a:solidFill>
                  <a:schemeClr val="tx1">
                    <a:lumMod val="65000"/>
                    <a:lumOff val="35000"/>
                  </a:schemeClr>
                </a:solidFill>
                <a:latin typeface="Arial" panose="020B0604020202020204" pitchFamily="34" charset="0"/>
                <a:cs typeface="Arial" panose="020B0604020202020204" pitchFamily="34" charset="0"/>
                <a:sym typeface="Impact" panose="020B0806030902050204" pitchFamily="34" charset="0"/>
              </a:rPr>
              <a:t>-</a:t>
            </a:r>
            <a:r>
              <a:rPr lang="zh-CN" altLang="en-US" b="1" dirty="0">
                <a:solidFill>
                  <a:schemeClr val="tx1">
                    <a:lumMod val="65000"/>
                    <a:lumOff val="35000"/>
                  </a:schemeClr>
                </a:solidFill>
                <a:latin typeface="Arial" panose="020B0604020202020204" pitchFamily="34" charset="0"/>
                <a:cs typeface="Arial" panose="020B0604020202020204" pitchFamily="34" charset="0"/>
                <a:sym typeface="Impact" panose="020B0806030902050204" pitchFamily="34" charset="0"/>
              </a:rPr>
              <a:t>应用场景与解决方案</a:t>
            </a:r>
            <a:endParaRPr lang="zh-CN" altLang="en-US" b="1" dirty="0">
              <a:solidFill>
                <a:schemeClr val="tx1">
                  <a:lumMod val="65000"/>
                  <a:lumOff val="35000"/>
                </a:schemeClr>
              </a:solidFill>
              <a:latin typeface="Arial" panose="020B0604020202020204" pitchFamily="34" charset="0"/>
              <a:ea typeface="宋体" pitchFamily="2" charset="-122"/>
              <a:cs typeface="Arial" panose="020B0604020202020204" pitchFamily="34" charset="0"/>
              <a:sym typeface="Impact" panose="020B0806030902050204" pitchFamily="34" charset="0"/>
            </a:endParaRPr>
          </a:p>
        </p:txBody>
      </p:sp>
      <p:sp>
        <p:nvSpPr>
          <p:cNvPr id="5" name="文本框 37"/>
          <p:cNvSpPr txBox="1"/>
          <p:nvPr/>
        </p:nvSpPr>
        <p:spPr>
          <a:xfrm>
            <a:off x="1073958" y="759817"/>
            <a:ext cx="2308007" cy="335915"/>
          </a:xfrm>
          <a:prstGeom prst="rect">
            <a:avLst/>
          </a:prstGeom>
          <a:noFill/>
        </p:spPr>
        <p:txBody>
          <a:bodyPr wrap="square" lIns="91431" tIns="45716" rIns="91431" bIns="45716" rtlCol="0">
            <a:spAutoFit/>
          </a:bodyPr>
          <a:lstStyle/>
          <a:p>
            <a:r>
              <a:rPr lang="en-US" altLang="zh-CN" sz="1600" dirty="0">
                <a:solidFill>
                  <a:schemeClr val="tx1">
                    <a:lumMod val="65000"/>
                    <a:lumOff val="35000"/>
                  </a:schemeClr>
                </a:solidFill>
                <a:latin typeface="Arial" panose="020B0604020202020204" pitchFamily="34" charset="0"/>
                <a:cs typeface="Arial" panose="020B0604020202020204" pitchFamily="34" charset="0"/>
                <a:sym typeface="+mn-ea"/>
              </a:rPr>
              <a:t>Product Solution</a:t>
            </a:r>
            <a:endParaRPr lang="en-US" altLang="zh-CN" sz="1600" dirty="0">
              <a:solidFill>
                <a:schemeClr val="tx1">
                  <a:lumMod val="65000"/>
                  <a:lumOff val="35000"/>
                </a:schemeClr>
              </a:solidFill>
              <a:latin typeface="Arial" panose="020B0604020202020204" pitchFamily="34" charset="0"/>
              <a:cs typeface="Arial" panose="020B0604020202020204" pitchFamily="34" charset="0"/>
            </a:endParaRPr>
          </a:p>
        </p:txBody>
      </p:sp>
      <p:grpSp>
        <p:nvGrpSpPr>
          <p:cNvPr id="16" name="组合 15"/>
          <p:cNvGrpSpPr/>
          <p:nvPr/>
        </p:nvGrpSpPr>
        <p:grpSpPr>
          <a:xfrm>
            <a:off x="1839403" y="2303838"/>
            <a:ext cx="9370739" cy="1087001"/>
            <a:chOff x="1855445" y="1397359"/>
            <a:chExt cx="9370739" cy="1087001"/>
          </a:xfrm>
        </p:grpSpPr>
        <p:sp>
          <p:nvSpPr>
            <p:cNvPr id="42" name="Notched Right Arrow 20"/>
            <p:cNvSpPr/>
            <p:nvPr/>
          </p:nvSpPr>
          <p:spPr>
            <a:xfrm>
              <a:off x="1855445" y="1397359"/>
              <a:ext cx="9370739" cy="1087001"/>
            </a:xfrm>
            <a:prstGeom prst="notchedRightArrow">
              <a:avLst>
                <a:gd name="adj1" fmla="val 100000"/>
                <a:gd name="adj2" fmla="val 46001"/>
              </a:avLst>
            </a:prstGeom>
            <a:solidFill>
              <a:srgbClr val="CBCB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solidFill>
                  <a:schemeClr val="tx1">
                    <a:lumMod val="85000"/>
                    <a:lumOff val="15000"/>
                  </a:schemeClr>
                </a:solidFill>
              </a:endParaRPr>
            </a:p>
          </p:txBody>
        </p:sp>
        <p:sp>
          <p:nvSpPr>
            <p:cNvPr id="46" name="Oval 28"/>
            <p:cNvSpPr>
              <a:spLocks noChangeAspect="1"/>
            </p:cNvSpPr>
            <p:nvPr/>
          </p:nvSpPr>
          <p:spPr>
            <a:xfrm>
              <a:off x="10150853" y="1593737"/>
              <a:ext cx="694248" cy="694244"/>
            </a:xfrm>
            <a:prstGeom prst="ellipse">
              <a:avLst/>
            </a:prstGeom>
            <a:solidFill>
              <a:srgbClr val="CBCBCB"/>
            </a:solidFill>
            <a:ln w="38100">
              <a:solidFill>
                <a:srgbClr val="00B0F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lumMod val="85000"/>
                      <a:lumOff val="15000"/>
                    </a:schemeClr>
                  </a:solidFill>
                  <a:latin typeface="Impact" panose="020B0806030902050204" pitchFamily="34" charset="0"/>
                </a:rPr>
                <a:t>01</a:t>
              </a:r>
              <a:endParaRPr lang="en-US" sz="2000" dirty="0">
                <a:solidFill>
                  <a:schemeClr val="tx1">
                    <a:lumMod val="85000"/>
                    <a:lumOff val="15000"/>
                  </a:schemeClr>
                </a:solidFill>
                <a:latin typeface="Impact" panose="020B0806030902050204" pitchFamily="34" charset="0"/>
              </a:endParaRPr>
            </a:p>
          </p:txBody>
        </p:sp>
      </p:grpSp>
      <p:sp>
        <p:nvSpPr>
          <p:cNvPr id="55" name="TextBox 59"/>
          <p:cNvSpPr txBox="1">
            <a:spLocks noChangeArrowheads="1"/>
          </p:cNvSpPr>
          <p:nvPr/>
        </p:nvSpPr>
        <p:spPr bwMode="auto">
          <a:xfrm flipH="1">
            <a:off x="2499433" y="2416982"/>
            <a:ext cx="2395325" cy="397510"/>
          </a:xfrm>
          <a:prstGeom prst="rect">
            <a:avLst/>
          </a:prstGeom>
          <a:noFill/>
          <a:ln>
            <a:noFill/>
          </a:ln>
        </p:spPr>
        <p:txBody>
          <a:bodyPr wrap="square" lIns="91431" tIns="45716" rIns="91431" bIns="45716">
            <a:spAutoFit/>
          </a:bodyPr>
          <a:lstStyle>
            <a:lvl1pPr eaLnBrk="0" hangingPunct="0">
              <a:defRPr>
                <a:solidFill>
                  <a:schemeClr val="tx1"/>
                </a:solidFill>
                <a:latin typeface="Arial" panose="020B0604020202020204" pitchFamily="34" charset="0"/>
                <a:ea typeface="宋体" pitchFamily="2" charset="-122"/>
              </a:defRPr>
            </a:lvl1pPr>
            <a:lvl2pPr marL="742950" indent="-285750" eaLnBrk="0" hangingPunct="0">
              <a:defRPr>
                <a:solidFill>
                  <a:schemeClr val="tx1"/>
                </a:solidFill>
                <a:latin typeface="Arial" panose="020B0604020202020204" pitchFamily="34" charset="0"/>
                <a:ea typeface="宋体" pitchFamily="2" charset="-122"/>
              </a:defRPr>
            </a:lvl2pPr>
            <a:lvl3pPr marL="1143000" indent="-228600" eaLnBrk="0" hangingPunct="0">
              <a:defRPr>
                <a:solidFill>
                  <a:schemeClr val="tx1"/>
                </a:solidFill>
                <a:latin typeface="Arial" panose="020B0604020202020204" pitchFamily="34" charset="0"/>
                <a:ea typeface="宋体" pitchFamily="2" charset="-122"/>
              </a:defRPr>
            </a:lvl3pPr>
            <a:lvl4pPr marL="1600200" indent="-228600" eaLnBrk="0" hangingPunct="0">
              <a:defRPr>
                <a:solidFill>
                  <a:schemeClr val="tx1"/>
                </a:solidFill>
                <a:latin typeface="Arial" panose="020B0604020202020204" pitchFamily="34" charset="0"/>
                <a:ea typeface="宋体" pitchFamily="2" charset="-122"/>
              </a:defRPr>
            </a:lvl4pPr>
            <a:lvl5pPr marL="2057400" indent="-228600" eaLnBrk="0" hangingPunct="0">
              <a:defRPr>
                <a:solidFill>
                  <a:schemeClr val="tx1"/>
                </a:solidFill>
                <a:latin typeface="Arial" panose="020B0604020202020204"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itchFamily="2" charset="-122"/>
              </a:defRPr>
            </a:lvl9pPr>
          </a:lstStyle>
          <a:p>
            <a:pPr>
              <a:defRPr/>
            </a:pPr>
            <a:r>
              <a:rPr lang="zh-CN" altLang="en-US" sz="2000" b="1" dirty="0">
                <a:solidFill>
                  <a:schemeClr val="tx1">
                    <a:lumMod val="85000"/>
                    <a:lumOff val="15000"/>
                  </a:schemeClr>
                </a:solidFill>
                <a:latin typeface="微软雅黑" panose="020B0503020204020204" pitchFamily="34" charset="-122"/>
                <a:ea typeface="微软雅黑" panose="020B0503020204020204" pitchFamily="34" charset="-122"/>
              </a:rPr>
              <a:t>应用场景</a:t>
            </a:r>
            <a:endParaRPr lang="en-US" altLang="ko-KR" sz="2000" kern="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56" name="矩形 55"/>
          <p:cNvSpPr>
            <a:spLocks noChangeArrowheads="1"/>
          </p:cNvSpPr>
          <p:nvPr/>
        </p:nvSpPr>
        <p:spPr bwMode="auto">
          <a:xfrm>
            <a:off x="2513082" y="2773126"/>
            <a:ext cx="7550766" cy="54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p>
            <a:pPr>
              <a:lnSpc>
                <a:spcPct val="114000"/>
              </a:lnSpc>
            </a:pPr>
            <a:r>
              <a:rPr lang="zh-CN" altLang="en-US" sz="1300" dirty="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rPr>
              <a:t>正常的图片编辑需要截图，如果全面管控则会影响正常的工作，怎么办？</a:t>
            </a:r>
            <a:endParaRPr lang="zh-CN" altLang="en-US" sz="1300" dirty="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endParaRPr>
          </a:p>
          <a:p>
            <a:pPr>
              <a:lnSpc>
                <a:spcPct val="114000"/>
              </a:lnSpc>
            </a:pPr>
            <a:r>
              <a:rPr lang="zh-CN" altLang="en-US" sz="1300" dirty="0">
                <a:solidFill>
                  <a:schemeClr val="tx1">
                    <a:lumMod val="85000"/>
                    <a:lumOff val="15000"/>
                  </a:schemeClr>
                </a:solidFill>
              </a:rPr>
              <a:t>如果全面开放截图，则公司核心的设计图稿有很大的泄密风险，怎么办？</a:t>
            </a:r>
            <a:endParaRPr lang="zh-CN" altLang="en-US" sz="1300" dirty="0">
              <a:solidFill>
                <a:schemeClr val="tx1">
                  <a:lumMod val="85000"/>
                  <a:lumOff val="15000"/>
                </a:schemeClr>
              </a:solidFill>
            </a:endParaRPr>
          </a:p>
        </p:txBody>
      </p:sp>
      <p:grpSp>
        <p:nvGrpSpPr>
          <p:cNvPr id="19" name="组合 18"/>
          <p:cNvGrpSpPr/>
          <p:nvPr/>
        </p:nvGrpSpPr>
        <p:grpSpPr>
          <a:xfrm>
            <a:off x="965816" y="3547475"/>
            <a:ext cx="9370739" cy="1087000"/>
            <a:chOff x="949774" y="2662385"/>
            <a:chExt cx="9370739" cy="1087000"/>
          </a:xfrm>
        </p:grpSpPr>
        <p:sp>
          <p:nvSpPr>
            <p:cNvPr id="81" name="Notched Right Arrow 24"/>
            <p:cNvSpPr/>
            <p:nvPr/>
          </p:nvSpPr>
          <p:spPr>
            <a:xfrm rot="10800000">
              <a:off x="949774" y="2662385"/>
              <a:ext cx="9370739" cy="1087000"/>
            </a:xfrm>
            <a:prstGeom prst="notchedRightArrow">
              <a:avLst>
                <a:gd name="adj1" fmla="val 100000"/>
                <a:gd name="adj2" fmla="val 46000"/>
              </a:avLst>
            </a:prstGeom>
            <a:solidFill>
              <a:srgbClr val="CBCB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solidFill>
                  <a:schemeClr val="tx1">
                    <a:lumMod val="85000"/>
                    <a:lumOff val="15000"/>
                  </a:schemeClr>
                </a:solidFill>
              </a:endParaRPr>
            </a:p>
          </p:txBody>
        </p:sp>
        <p:sp>
          <p:nvSpPr>
            <p:cNvPr id="27" name="Oval 31"/>
            <p:cNvSpPr>
              <a:spLocks noChangeAspect="1"/>
            </p:cNvSpPr>
            <p:nvPr/>
          </p:nvSpPr>
          <p:spPr>
            <a:xfrm>
              <a:off x="1337222" y="2858763"/>
              <a:ext cx="694248" cy="694244"/>
            </a:xfrm>
            <a:prstGeom prst="ellipse">
              <a:avLst/>
            </a:prstGeom>
            <a:solidFill>
              <a:srgbClr val="CBCBCB"/>
            </a:solidFill>
            <a:ln w="38100">
              <a:solidFill>
                <a:schemeClr val="tx1">
                  <a:lumMod val="75000"/>
                  <a:lumOff val="2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lumMod val="85000"/>
                      <a:lumOff val="15000"/>
                    </a:schemeClr>
                  </a:solidFill>
                  <a:latin typeface="Impact" panose="020B0806030902050204" pitchFamily="34" charset="0"/>
                </a:rPr>
                <a:t>02</a:t>
              </a:r>
              <a:endParaRPr lang="en-US" sz="2000" dirty="0">
                <a:solidFill>
                  <a:schemeClr val="tx1">
                    <a:lumMod val="85000"/>
                    <a:lumOff val="15000"/>
                  </a:schemeClr>
                </a:solidFill>
                <a:latin typeface="Impact" panose="020B0806030902050204" pitchFamily="34" charset="0"/>
              </a:endParaRPr>
            </a:p>
          </p:txBody>
        </p:sp>
      </p:grpSp>
      <p:sp>
        <p:nvSpPr>
          <p:cNvPr id="57" name="TextBox 59"/>
          <p:cNvSpPr txBox="1">
            <a:spLocks noChangeArrowheads="1"/>
          </p:cNvSpPr>
          <p:nvPr/>
        </p:nvSpPr>
        <p:spPr bwMode="auto">
          <a:xfrm flipH="1">
            <a:off x="7224214" y="3658029"/>
            <a:ext cx="2395325" cy="397510"/>
          </a:xfrm>
          <a:prstGeom prst="rect">
            <a:avLst/>
          </a:prstGeom>
          <a:noFill/>
          <a:ln>
            <a:noFill/>
          </a:ln>
        </p:spPr>
        <p:txBody>
          <a:bodyPr wrap="square" lIns="91431" tIns="45716" rIns="91431" bIns="45716">
            <a:spAutoFit/>
          </a:bodyPr>
          <a:lstStyle>
            <a:lvl1pPr eaLnBrk="0" hangingPunct="0">
              <a:defRPr>
                <a:solidFill>
                  <a:schemeClr val="tx1"/>
                </a:solidFill>
                <a:latin typeface="Arial" panose="020B0604020202020204" pitchFamily="34" charset="0"/>
                <a:ea typeface="宋体" pitchFamily="2" charset="-122"/>
              </a:defRPr>
            </a:lvl1pPr>
            <a:lvl2pPr marL="742950" indent="-285750" eaLnBrk="0" hangingPunct="0">
              <a:defRPr>
                <a:solidFill>
                  <a:schemeClr val="tx1"/>
                </a:solidFill>
                <a:latin typeface="Arial" panose="020B0604020202020204" pitchFamily="34" charset="0"/>
                <a:ea typeface="宋体" pitchFamily="2" charset="-122"/>
              </a:defRPr>
            </a:lvl2pPr>
            <a:lvl3pPr marL="1143000" indent="-228600" eaLnBrk="0" hangingPunct="0">
              <a:defRPr>
                <a:solidFill>
                  <a:schemeClr val="tx1"/>
                </a:solidFill>
                <a:latin typeface="Arial" panose="020B0604020202020204" pitchFamily="34" charset="0"/>
                <a:ea typeface="宋体" pitchFamily="2" charset="-122"/>
              </a:defRPr>
            </a:lvl3pPr>
            <a:lvl4pPr marL="1600200" indent="-228600" eaLnBrk="0" hangingPunct="0">
              <a:defRPr>
                <a:solidFill>
                  <a:schemeClr val="tx1"/>
                </a:solidFill>
                <a:latin typeface="Arial" panose="020B0604020202020204" pitchFamily="34" charset="0"/>
                <a:ea typeface="宋体" pitchFamily="2" charset="-122"/>
              </a:defRPr>
            </a:lvl4pPr>
            <a:lvl5pPr marL="2057400" indent="-228600" eaLnBrk="0" hangingPunct="0">
              <a:defRPr>
                <a:solidFill>
                  <a:schemeClr val="tx1"/>
                </a:solidFill>
                <a:latin typeface="Arial" panose="020B0604020202020204"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itchFamily="2" charset="-122"/>
              </a:defRPr>
            </a:lvl9pPr>
          </a:lstStyle>
          <a:p>
            <a:pPr algn="r">
              <a:defRPr/>
            </a:pPr>
            <a:r>
              <a:rPr lang="zh-CN" altLang="en-US" sz="2000" b="1" dirty="0">
                <a:solidFill>
                  <a:srgbClr val="00B0F0"/>
                </a:solidFill>
                <a:latin typeface="微软雅黑" panose="020B0503020204020204" pitchFamily="34" charset="-122"/>
                <a:ea typeface="微软雅黑" panose="020B0503020204020204" pitchFamily="34" charset="-122"/>
              </a:rPr>
              <a:t>解决方案</a:t>
            </a:r>
            <a:endParaRPr lang="zh-CN" altLang="en-US" sz="2000" b="1" kern="0" dirty="0">
              <a:solidFill>
                <a:srgbClr val="00B0F0"/>
              </a:solidFill>
              <a:latin typeface="微软雅黑" panose="020B0503020204020204" pitchFamily="34" charset="-122"/>
              <a:ea typeface="微软雅黑" panose="020B0503020204020204" pitchFamily="34" charset="-122"/>
            </a:endParaRPr>
          </a:p>
        </p:txBody>
      </p:sp>
      <p:sp>
        <p:nvSpPr>
          <p:cNvPr id="58" name="矩形 57"/>
          <p:cNvSpPr>
            <a:spLocks noChangeArrowheads="1"/>
          </p:cNvSpPr>
          <p:nvPr/>
        </p:nvSpPr>
        <p:spPr bwMode="auto">
          <a:xfrm>
            <a:off x="2068773" y="4014173"/>
            <a:ext cx="7550766" cy="54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p>
            <a:pPr algn="r">
              <a:lnSpc>
                <a:spcPct val="114000"/>
              </a:lnSpc>
            </a:pPr>
            <a:r>
              <a:rPr lang="zh-CN" altLang="en-US" sz="1300" dirty="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rPr>
              <a:t>反截屏控制开启，用户启动截屏操作时，允许非涉密内容截屏操作，但所有『涉密内容』窗口会自动隐藏，防止涉密内容被截取泄密；广泛支持截屏软件的截屏操作，包括windows自带的截屏键。</a:t>
            </a:r>
            <a:endParaRPr lang="zh-CN" altLang="en-US" sz="1300" dirty="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4" name="任意多边形 53"/>
          <p:cNvSpPr/>
          <p:nvPr/>
        </p:nvSpPr>
        <p:spPr>
          <a:xfrm rot="5400000">
            <a:off x="11113483" y="4089595"/>
            <a:ext cx="5988" cy="2760"/>
          </a:xfrm>
          <a:custGeom>
            <a:avLst/>
            <a:gdLst>
              <a:gd name="connsiteX0" fmla="*/ 0 w 5988"/>
              <a:gd name="connsiteY0" fmla="*/ 0 h 2760"/>
              <a:gd name="connsiteX1" fmla="*/ 3001 w 5988"/>
              <a:gd name="connsiteY1" fmla="*/ 2375 h 2760"/>
              <a:gd name="connsiteX2" fmla="*/ 5988 w 5988"/>
              <a:gd name="connsiteY2" fmla="*/ 11 h 2760"/>
              <a:gd name="connsiteX3" fmla="*/ 3000 w 5988"/>
              <a:gd name="connsiteY3" fmla="*/ 2760 h 2760"/>
              <a:gd name="connsiteX4" fmla="*/ 0 w 5988"/>
              <a:gd name="connsiteY4" fmla="*/ 0 h 2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88" h="2760">
                <a:moveTo>
                  <a:pt x="0" y="0"/>
                </a:moveTo>
                <a:lnTo>
                  <a:pt x="3001" y="2375"/>
                </a:lnTo>
                <a:lnTo>
                  <a:pt x="5988" y="11"/>
                </a:lnTo>
                <a:lnTo>
                  <a:pt x="3000" y="2760"/>
                </a:lnTo>
                <a:lnTo>
                  <a:pt x="0" y="0"/>
                </a:lnTo>
                <a:close/>
              </a:path>
            </a:pathLst>
          </a:custGeom>
          <a:solidFill>
            <a:srgbClr val="B7B327"/>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wrap="square" rtlCol="0" anchor="ctr">
            <a:noAutofit/>
          </a:bodyPr>
          <a:lstStyle/>
          <a:p>
            <a:pPr algn="ctr"/>
            <a:endParaRPr lang="en-US" sz="4265" dirty="0">
              <a:solidFill>
                <a:schemeClr val="bg1"/>
              </a:solidFill>
            </a:endParaRPr>
          </a:p>
        </p:txBody>
      </p:sp>
      <p:grpSp>
        <p:nvGrpSpPr>
          <p:cNvPr id="28" name="组合 27"/>
          <p:cNvGrpSpPr/>
          <p:nvPr/>
        </p:nvGrpSpPr>
        <p:grpSpPr>
          <a:xfrm>
            <a:off x="10041147" y="3547475"/>
            <a:ext cx="2150661" cy="1087001"/>
            <a:chOff x="10041147" y="2673080"/>
            <a:chExt cx="2150661" cy="1087001"/>
          </a:xfrm>
        </p:grpSpPr>
        <p:sp>
          <p:nvSpPr>
            <p:cNvPr id="51" name="任意多边形 50"/>
            <p:cNvSpPr/>
            <p:nvPr/>
          </p:nvSpPr>
          <p:spPr>
            <a:xfrm rot="5400000">
              <a:off x="10572977" y="2141250"/>
              <a:ext cx="1087001" cy="2150661"/>
            </a:xfrm>
            <a:custGeom>
              <a:avLst/>
              <a:gdLst>
                <a:gd name="connsiteX0" fmla="*/ 0 w 1087001"/>
                <a:gd name="connsiteY0" fmla="*/ 1651026 h 2150661"/>
                <a:gd name="connsiteX1" fmla="*/ 0 w 1087001"/>
                <a:gd name="connsiteY1" fmla="*/ 0 h 2150661"/>
                <a:gd name="connsiteX2" fmla="*/ 1087001 w 1087001"/>
                <a:gd name="connsiteY2" fmla="*/ 0 h 2150661"/>
                <a:gd name="connsiteX3" fmla="*/ 1087001 w 1087001"/>
                <a:gd name="connsiteY3" fmla="*/ 1720529 h 2150661"/>
                <a:gd name="connsiteX4" fmla="*/ 1087000 w 1087001"/>
                <a:gd name="connsiteY4" fmla="*/ 1720530 h 2150661"/>
                <a:gd name="connsiteX5" fmla="*/ 1087000 w 1087001"/>
                <a:gd name="connsiteY5" fmla="*/ 1651026 h 2150661"/>
                <a:gd name="connsiteX6" fmla="*/ 546488 w 1087001"/>
                <a:gd name="connsiteY6" fmla="*/ 2148297 h 2150661"/>
                <a:gd name="connsiteX7" fmla="*/ 543501 w 1087001"/>
                <a:gd name="connsiteY7" fmla="*/ 2150661 h 2150661"/>
                <a:gd name="connsiteX8" fmla="*/ 540500 w 1087001"/>
                <a:gd name="connsiteY8" fmla="*/ 2148286 h 2150661"/>
                <a:gd name="connsiteX9" fmla="*/ 0 w 1087001"/>
                <a:gd name="connsiteY9" fmla="*/ 1651026 h 2150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7001" h="2150661">
                  <a:moveTo>
                    <a:pt x="0" y="1651026"/>
                  </a:moveTo>
                  <a:lnTo>
                    <a:pt x="0" y="0"/>
                  </a:lnTo>
                  <a:lnTo>
                    <a:pt x="1087001" y="0"/>
                  </a:lnTo>
                  <a:lnTo>
                    <a:pt x="1087001" y="1720529"/>
                  </a:lnTo>
                  <a:lnTo>
                    <a:pt x="1087000" y="1720530"/>
                  </a:lnTo>
                  <a:lnTo>
                    <a:pt x="1087000" y="1651026"/>
                  </a:lnTo>
                  <a:lnTo>
                    <a:pt x="546488" y="2148297"/>
                  </a:lnTo>
                  <a:lnTo>
                    <a:pt x="543501" y="2150661"/>
                  </a:lnTo>
                  <a:lnTo>
                    <a:pt x="540500" y="2148286"/>
                  </a:lnTo>
                  <a:lnTo>
                    <a:pt x="0" y="1651026"/>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wrap="square" rtlCol="0" anchor="ctr">
              <a:noAutofit/>
            </a:bodyPr>
            <a:lstStyle/>
            <a:p>
              <a:pPr algn="ctr"/>
              <a:endParaRPr lang="en-US" sz="4265" dirty="0">
                <a:solidFill>
                  <a:schemeClr val="bg1"/>
                </a:solidFill>
              </a:endParaRPr>
            </a:p>
          </p:txBody>
        </p:sp>
        <p:sp>
          <p:nvSpPr>
            <p:cNvPr id="60" name="任意多边形 59"/>
            <p:cNvSpPr/>
            <p:nvPr/>
          </p:nvSpPr>
          <p:spPr bwMode="auto">
            <a:xfrm>
              <a:off x="10719564" y="2955283"/>
              <a:ext cx="697574" cy="522594"/>
            </a:xfrm>
            <a:custGeom>
              <a:avLst/>
              <a:gdLst>
                <a:gd name="connsiteX0" fmla="*/ 152941 w 574972"/>
                <a:gd name="connsiteY0" fmla="*/ 323694 h 399845"/>
                <a:gd name="connsiteX1" fmla="*/ 152941 w 574972"/>
                <a:gd name="connsiteY1" fmla="*/ 399844 h 399845"/>
                <a:gd name="connsiteX2" fmla="*/ 61228 w 574972"/>
                <a:gd name="connsiteY2" fmla="*/ 399844 h 399845"/>
                <a:gd name="connsiteX3" fmla="*/ 61228 w 574972"/>
                <a:gd name="connsiteY3" fmla="*/ 398217 h 399845"/>
                <a:gd name="connsiteX4" fmla="*/ 65606 w 574972"/>
                <a:gd name="connsiteY4" fmla="*/ 394470 h 399845"/>
                <a:gd name="connsiteX5" fmla="*/ 121790 w 574972"/>
                <a:gd name="connsiteY5" fmla="*/ 346388 h 399845"/>
                <a:gd name="connsiteX6" fmla="*/ 145086 w 574972"/>
                <a:gd name="connsiteY6" fmla="*/ 328444 h 399845"/>
                <a:gd name="connsiteX7" fmla="*/ 147415 w 574972"/>
                <a:gd name="connsiteY7" fmla="*/ 328444 h 399845"/>
                <a:gd name="connsiteX8" fmla="*/ 270881 w 574972"/>
                <a:gd name="connsiteY8" fmla="*/ 219691 h 399845"/>
                <a:gd name="connsiteX9" fmla="*/ 270881 w 574972"/>
                <a:gd name="connsiteY9" fmla="*/ 399845 h 399845"/>
                <a:gd name="connsiteX10" fmla="*/ 179168 w 574972"/>
                <a:gd name="connsiteY10" fmla="*/ 399845 h 399845"/>
                <a:gd name="connsiteX11" fmla="*/ 179168 w 574972"/>
                <a:gd name="connsiteY11" fmla="*/ 296830 h 399845"/>
                <a:gd name="connsiteX12" fmla="*/ 185489 w 574972"/>
                <a:gd name="connsiteY12" fmla="*/ 291396 h 399845"/>
                <a:gd name="connsiteX13" fmla="*/ 216939 w 574972"/>
                <a:gd name="connsiteY13" fmla="*/ 264361 h 399845"/>
                <a:gd name="connsiteX14" fmla="*/ 226257 w 574972"/>
                <a:gd name="connsiteY14" fmla="*/ 259235 h 399845"/>
                <a:gd name="connsiteX15" fmla="*/ 240235 w 574972"/>
                <a:gd name="connsiteY15" fmla="*/ 246418 h 399845"/>
                <a:gd name="connsiteX16" fmla="*/ 263531 w 574972"/>
                <a:gd name="connsiteY16" fmla="*/ 225912 h 399845"/>
                <a:gd name="connsiteX17" fmla="*/ 297108 w 574972"/>
                <a:gd name="connsiteY17" fmla="*/ 209429 h 399845"/>
                <a:gd name="connsiteX18" fmla="*/ 300913 w 574972"/>
                <a:gd name="connsiteY18" fmla="*/ 213616 h 399845"/>
                <a:gd name="connsiteX19" fmla="*/ 309758 w 574972"/>
                <a:gd name="connsiteY19" fmla="*/ 223349 h 399845"/>
                <a:gd name="connsiteX20" fmla="*/ 333054 w 574972"/>
                <a:gd name="connsiteY20" fmla="*/ 248982 h 399845"/>
                <a:gd name="connsiteX21" fmla="*/ 342372 w 574972"/>
                <a:gd name="connsiteY21" fmla="*/ 256672 h 399845"/>
                <a:gd name="connsiteX22" fmla="*/ 344702 w 574972"/>
                <a:gd name="connsiteY22" fmla="*/ 261799 h 399845"/>
                <a:gd name="connsiteX23" fmla="*/ 370328 w 574972"/>
                <a:gd name="connsiteY23" fmla="*/ 264362 h 399845"/>
                <a:gd name="connsiteX24" fmla="*/ 379646 w 574972"/>
                <a:gd name="connsiteY24" fmla="*/ 256672 h 399845"/>
                <a:gd name="connsiteX25" fmla="*/ 388821 w 574972"/>
                <a:gd name="connsiteY25" fmla="*/ 248907 h 399845"/>
                <a:gd name="connsiteX26" fmla="*/ 388821 w 574972"/>
                <a:gd name="connsiteY26" fmla="*/ 399844 h 399845"/>
                <a:gd name="connsiteX27" fmla="*/ 297108 w 574972"/>
                <a:gd name="connsiteY27" fmla="*/ 399844 h 399845"/>
                <a:gd name="connsiteX28" fmla="*/ 506761 w 574972"/>
                <a:gd name="connsiteY28" fmla="*/ 139370 h 399845"/>
                <a:gd name="connsiteX29" fmla="*/ 506761 w 574972"/>
                <a:gd name="connsiteY29" fmla="*/ 399844 h 399845"/>
                <a:gd name="connsiteX30" fmla="*/ 415048 w 574972"/>
                <a:gd name="connsiteY30" fmla="*/ 399844 h 399845"/>
                <a:gd name="connsiteX31" fmla="*/ 415048 w 574972"/>
                <a:gd name="connsiteY31" fmla="*/ 222112 h 399845"/>
                <a:gd name="connsiteX32" fmla="*/ 418375 w 574972"/>
                <a:gd name="connsiteY32" fmla="*/ 219183 h 399845"/>
                <a:gd name="connsiteX33" fmla="*/ 428203 w 574972"/>
                <a:gd name="connsiteY33" fmla="*/ 210532 h 399845"/>
                <a:gd name="connsiteX34" fmla="*/ 458488 w 574972"/>
                <a:gd name="connsiteY34" fmla="*/ 184898 h 399845"/>
                <a:gd name="connsiteX35" fmla="*/ 496198 w 574972"/>
                <a:gd name="connsiteY35" fmla="*/ 149332 h 399845"/>
                <a:gd name="connsiteX36" fmla="*/ 463151 w 574972"/>
                <a:gd name="connsiteY36" fmla="*/ 0 h 399845"/>
                <a:gd name="connsiteX37" fmla="*/ 533039 w 574972"/>
                <a:gd name="connsiteY37" fmla="*/ 0 h 399845"/>
                <a:gd name="connsiteX38" fmla="*/ 554006 w 574972"/>
                <a:gd name="connsiteY38" fmla="*/ 0 h 399845"/>
                <a:gd name="connsiteX39" fmla="*/ 567983 w 574972"/>
                <a:gd name="connsiteY39" fmla="*/ 5127 h 399845"/>
                <a:gd name="connsiteX40" fmla="*/ 574972 w 574972"/>
                <a:gd name="connsiteY40" fmla="*/ 20506 h 399845"/>
                <a:gd name="connsiteX41" fmla="*/ 574972 w 574972"/>
                <a:gd name="connsiteY41" fmla="*/ 117913 h 399845"/>
                <a:gd name="connsiteX42" fmla="*/ 554006 w 574972"/>
                <a:gd name="connsiteY42" fmla="*/ 138419 h 399845"/>
                <a:gd name="connsiteX43" fmla="*/ 535369 w 574972"/>
                <a:gd name="connsiteY43" fmla="*/ 117913 h 399845"/>
                <a:gd name="connsiteX44" fmla="*/ 535369 w 574972"/>
                <a:gd name="connsiteY44" fmla="*/ 66646 h 399845"/>
                <a:gd name="connsiteX45" fmla="*/ 533039 w 574972"/>
                <a:gd name="connsiteY45" fmla="*/ 69209 h 399845"/>
                <a:gd name="connsiteX46" fmla="*/ 467811 w 574972"/>
                <a:gd name="connsiteY46" fmla="*/ 130729 h 399845"/>
                <a:gd name="connsiteX47" fmla="*/ 437526 w 574972"/>
                <a:gd name="connsiteY47" fmla="*/ 156362 h 399845"/>
                <a:gd name="connsiteX48" fmla="*/ 414230 w 574972"/>
                <a:gd name="connsiteY48" fmla="*/ 176869 h 399845"/>
                <a:gd name="connsiteX49" fmla="*/ 383945 w 574972"/>
                <a:gd name="connsiteY49" fmla="*/ 202502 h 399845"/>
                <a:gd name="connsiteX50" fmla="*/ 374627 w 574972"/>
                <a:gd name="connsiteY50" fmla="*/ 210192 h 399845"/>
                <a:gd name="connsiteX51" fmla="*/ 349001 w 574972"/>
                <a:gd name="connsiteY51" fmla="*/ 207629 h 399845"/>
                <a:gd name="connsiteX52" fmla="*/ 346671 w 574972"/>
                <a:gd name="connsiteY52" fmla="*/ 202502 h 399845"/>
                <a:gd name="connsiteX53" fmla="*/ 337353 w 574972"/>
                <a:gd name="connsiteY53" fmla="*/ 194812 h 399845"/>
                <a:gd name="connsiteX54" fmla="*/ 314057 w 574972"/>
                <a:gd name="connsiteY54" fmla="*/ 169179 h 399845"/>
                <a:gd name="connsiteX55" fmla="*/ 293091 w 574972"/>
                <a:gd name="connsiteY55" fmla="*/ 146109 h 399845"/>
                <a:gd name="connsiteX56" fmla="*/ 262806 w 574972"/>
                <a:gd name="connsiteY56" fmla="*/ 171742 h 399845"/>
                <a:gd name="connsiteX57" fmla="*/ 239510 w 574972"/>
                <a:gd name="connsiteY57" fmla="*/ 192249 h 399845"/>
                <a:gd name="connsiteX58" fmla="*/ 225532 w 574972"/>
                <a:gd name="connsiteY58" fmla="*/ 205065 h 399845"/>
                <a:gd name="connsiteX59" fmla="*/ 216214 w 574972"/>
                <a:gd name="connsiteY59" fmla="*/ 210192 h 399845"/>
                <a:gd name="connsiteX60" fmla="*/ 141666 w 574972"/>
                <a:gd name="connsiteY60" fmla="*/ 274275 h 399845"/>
                <a:gd name="connsiteX61" fmla="*/ 139337 w 574972"/>
                <a:gd name="connsiteY61" fmla="*/ 274275 h 399845"/>
                <a:gd name="connsiteX62" fmla="*/ 116041 w 574972"/>
                <a:gd name="connsiteY62" fmla="*/ 292218 h 399845"/>
                <a:gd name="connsiteX63" fmla="*/ 32175 w 574972"/>
                <a:gd name="connsiteY63" fmla="*/ 363992 h 399845"/>
                <a:gd name="connsiteX64" fmla="*/ 22856 w 574972"/>
                <a:gd name="connsiteY64" fmla="*/ 366555 h 399845"/>
                <a:gd name="connsiteX65" fmla="*/ 4220 w 574972"/>
                <a:gd name="connsiteY65" fmla="*/ 358865 h 399845"/>
                <a:gd name="connsiteX66" fmla="*/ 6549 w 574972"/>
                <a:gd name="connsiteY66" fmla="*/ 328105 h 399845"/>
                <a:gd name="connsiteX67" fmla="*/ 18197 w 574972"/>
                <a:gd name="connsiteY67" fmla="*/ 317851 h 399845"/>
                <a:gd name="connsiteX68" fmla="*/ 116041 w 574972"/>
                <a:gd name="connsiteY68" fmla="*/ 238389 h 399845"/>
                <a:gd name="connsiteX69" fmla="*/ 139337 w 574972"/>
                <a:gd name="connsiteY69" fmla="*/ 220445 h 399845"/>
                <a:gd name="connsiteX70" fmla="*/ 141666 w 574972"/>
                <a:gd name="connsiteY70" fmla="*/ 217882 h 399845"/>
                <a:gd name="connsiteX71" fmla="*/ 216214 w 574972"/>
                <a:gd name="connsiteY71" fmla="*/ 156362 h 399845"/>
                <a:gd name="connsiteX72" fmla="*/ 223203 w 574972"/>
                <a:gd name="connsiteY72" fmla="*/ 148672 h 399845"/>
                <a:gd name="connsiteX73" fmla="*/ 239510 w 574972"/>
                <a:gd name="connsiteY73" fmla="*/ 138419 h 399845"/>
                <a:gd name="connsiteX74" fmla="*/ 262806 w 574972"/>
                <a:gd name="connsiteY74" fmla="*/ 117913 h 399845"/>
                <a:gd name="connsiteX75" fmla="*/ 283772 w 574972"/>
                <a:gd name="connsiteY75" fmla="*/ 99969 h 399845"/>
                <a:gd name="connsiteX76" fmla="*/ 309398 w 574972"/>
                <a:gd name="connsiteY76" fmla="*/ 102533 h 399845"/>
                <a:gd name="connsiteX77" fmla="*/ 314057 w 574972"/>
                <a:gd name="connsiteY77" fmla="*/ 107659 h 399845"/>
                <a:gd name="connsiteX78" fmla="*/ 337353 w 574972"/>
                <a:gd name="connsiteY78" fmla="*/ 133292 h 399845"/>
                <a:gd name="connsiteX79" fmla="*/ 346671 w 574972"/>
                <a:gd name="connsiteY79" fmla="*/ 140982 h 399845"/>
                <a:gd name="connsiteX80" fmla="*/ 365308 w 574972"/>
                <a:gd name="connsiteY80" fmla="*/ 161489 h 399845"/>
                <a:gd name="connsiteX81" fmla="*/ 383945 w 574972"/>
                <a:gd name="connsiteY81" fmla="*/ 146109 h 399845"/>
                <a:gd name="connsiteX82" fmla="*/ 414230 w 574972"/>
                <a:gd name="connsiteY82" fmla="*/ 120476 h 399845"/>
                <a:gd name="connsiteX83" fmla="*/ 437526 w 574972"/>
                <a:gd name="connsiteY83" fmla="*/ 99969 h 399845"/>
                <a:gd name="connsiteX84" fmla="*/ 477129 w 574972"/>
                <a:gd name="connsiteY84" fmla="*/ 61520 h 399845"/>
                <a:gd name="connsiteX85" fmla="*/ 498095 w 574972"/>
                <a:gd name="connsiteY85" fmla="*/ 43576 h 399845"/>
                <a:gd name="connsiteX86" fmla="*/ 486447 w 574972"/>
                <a:gd name="connsiteY86" fmla="*/ 43576 h 399845"/>
                <a:gd name="connsiteX87" fmla="*/ 463151 w 574972"/>
                <a:gd name="connsiteY87" fmla="*/ 43576 h 399845"/>
                <a:gd name="connsiteX88" fmla="*/ 456163 w 574972"/>
                <a:gd name="connsiteY88" fmla="*/ 41013 h 399845"/>
                <a:gd name="connsiteX89" fmla="*/ 442185 w 574972"/>
                <a:gd name="connsiteY89" fmla="*/ 20506 h 399845"/>
                <a:gd name="connsiteX90" fmla="*/ 453833 w 574972"/>
                <a:gd name="connsiteY90" fmla="*/ 2563 h 399845"/>
                <a:gd name="connsiteX91" fmla="*/ 456163 w 574972"/>
                <a:gd name="connsiteY91" fmla="*/ 2563 h 399845"/>
                <a:gd name="connsiteX92" fmla="*/ 463151 w 574972"/>
                <a:gd name="connsiteY92" fmla="*/ 0 h 399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74972" h="399845">
                  <a:moveTo>
                    <a:pt x="152941" y="323694"/>
                  </a:moveTo>
                  <a:lnTo>
                    <a:pt x="152941" y="399844"/>
                  </a:lnTo>
                  <a:lnTo>
                    <a:pt x="61228" y="399844"/>
                  </a:lnTo>
                  <a:lnTo>
                    <a:pt x="61228" y="398217"/>
                  </a:lnTo>
                  <a:lnTo>
                    <a:pt x="65606" y="394470"/>
                  </a:lnTo>
                  <a:cubicBezTo>
                    <a:pt x="121790" y="346388"/>
                    <a:pt x="121790" y="346388"/>
                    <a:pt x="121790" y="346388"/>
                  </a:cubicBezTo>
                  <a:cubicBezTo>
                    <a:pt x="145086" y="328444"/>
                    <a:pt x="145086" y="328444"/>
                    <a:pt x="145086" y="328444"/>
                  </a:cubicBezTo>
                  <a:cubicBezTo>
                    <a:pt x="147415" y="328444"/>
                    <a:pt x="147415" y="328444"/>
                    <a:pt x="147415" y="328444"/>
                  </a:cubicBezTo>
                  <a:close/>
                  <a:moveTo>
                    <a:pt x="270881" y="219691"/>
                  </a:moveTo>
                  <a:lnTo>
                    <a:pt x="270881" y="399845"/>
                  </a:lnTo>
                  <a:lnTo>
                    <a:pt x="179168" y="399845"/>
                  </a:lnTo>
                  <a:lnTo>
                    <a:pt x="179168" y="296830"/>
                  </a:lnTo>
                  <a:lnTo>
                    <a:pt x="185489" y="291396"/>
                  </a:lnTo>
                  <a:cubicBezTo>
                    <a:pt x="216939" y="264361"/>
                    <a:pt x="216939" y="264361"/>
                    <a:pt x="216939" y="264361"/>
                  </a:cubicBezTo>
                  <a:cubicBezTo>
                    <a:pt x="226257" y="259235"/>
                    <a:pt x="226257" y="259235"/>
                    <a:pt x="226257" y="259235"/>
                  </a:cubicBezTo>
                  <a:cubicBezTo>
                    <a:pt x="240235" y="246418"/>
                    <a:pt x="240235" y="246418"/>
                    <a:pt x="240235" y="246418"/>
                  </a:cubicBezTo>
                  <a:cubicBezTo>
                    <a:pt x="263531" y="225912"/>
                    <a:pt x="263531" y="225912"/>
                    <a:pt x="263531" y="225912"/>
                  </a:cubicBezTo>
                  <a:close/>
                  <a:moveTo>
                    <a:pt x="297108" y="209429"/>
                  </a:moveTo>
                  <a:lnTo>
                    <a:pt x="300913" y="213616"/>
                  </a:lnTo>
                  <a:cubicBezTo>
                    <a:pt x="309758" y="223349"/>
                    <a:pt x="309758" y="223349"/>
                    <a:pt x="309758" y="223349"/>
                  </a:cubicBezTo>
                  <a:cubicBezTo>
                    <a:pt x="333054" y="248982"/>
                    <a:pt x="333054" y="248982"/>
                    <a:pt x="333054" y="248982"/>
                  </a:cubicBezTo>
                  <a:cubicBezTo>
                    <a:pt x="342372" y="256672"/>
                    <a:pt x="342372" y="256672"/>
                    <a:pt x="342372" y="256672"/>
                  </a:cubicBezTo>
                  <a:cubicBezTo>
                    <a:pt x="344702" y="261799"/>
                    <a:pt x="344702" y="261799"/>
                    <a:pt x="344702" y="261799"/>
                  </a:cubicBezTo>
                  <a:cubicBezTo>
                    <a:pt x="351691" y="269489"/>
                    <a:pt x="363339" y="269489"/>
                    <a:pt x="370328" y="264362"/>
                  </a:cubicBezTo>
                  <a:cubicBezTo>
                    <a:pt x="379646" y="256672"/>
                    <a:pt x="379646" y="256672"/>
                    <a:pt x="379646" y="256672"/>
                  </a:cubicBezTo>
                  <a:lnTo>
                    <a:pt x="388821" y="248907"/>
                  </a:lnTo>
                  <a:lnTo>
                    <a:pt x="388821" y="399844"/>
                  </a:lnTo>
                  <a:lnTo>
                    <a:pt x="297108" y="399844"/>
                  </a:lnTo>
                  <a:close/>
                  <a:moveTo>
                    <a:pt x="506761" y="139370"/>
                  </a:moveTo>
                  <a:lnTo>
                    <a:pt x="506761" y="399844"/>
                  </a:lnTo>
                  <a:lnTo>
                    <a:pt x="415048" y="399844"/>
                  </a:lnTo>
                  <a:lnTo>
                    <a:pt x="415048" y="222112"/>
                  </a:lnTo>
                  <a:lnTo>
                    <a:pt x="418375" y="219183"/>
                  </a:lnTo>
                  <a:cubicBezTo>
                    <a:pt x="428203" y="210532"/>
                    <a:pt x="428203" y="210532"/>
                    <a:pt x="428203" y="210532"/>
                  </a:cubicBezTo>
                  <a:cubicBezTo>
                    <a:pt x="458488" y="184898"/>
                    <a:pt x="458488" y="184898"/>
                    <a:pt x="458488" y="184898"/>
                  </a:cubicBezTo>
                  <a:cubicBezTo>
                    <a:pt x="474795" y="169518"/>
                    <a:pt x="487025" y="157984"/>
                    <a:pt x="496198" y="149332"/>
                  </a:cubicBezTo>
                  <a:close/>
                  <a:moveTo>
                    <a:pt x="463151" y="0"/>
                  </a:moveTo>
                  <a:cubicBezTo>
                    <a:pt x="463151" y="0"/>
                    <a:pt x="463151" y="0"/>
                    <a:pt x="533039" y="0"/>
                  </a:cubicBezTo>
                  <a:cubicBezTo>
                    <a:pt x="533039" y="0"/>
                    <a:pt x="533039" y="0"/>
                    <a:pt x="554006" y="0"/>
                  </a:cubicBezTo>
                  <a:cubicBezTo>
                    <a:pt x="558665" y="0"/>
                    <a:pt x="563324" y="2563"/>
                    <a:pt x="567983" y="5127"/>
                  </a:cubicBezTo>
                  <a:cubicBezTo>
                    <a:pt x="572643" y="10253"/>
                    <a:pt x="574972" y="15380"/>
                    <a:pt x="574972" y="20506"/>
                  </a:cubicBezTo>
                  <a:lnTo>
                    <a:pt x="574972" y="117913"/>
                  </a:lnTo>
                  <a:cubicBezTo>
                    <a:pt x="574972" y="128166"/>
                    <a:pt x="565654" y="138419"/>
                    <a:pt x="554006" y="138419"/>
                  </a:cubicBezTo>
                  <a:cubicBezTo>
                    <a:pt x="542358" y="138419"/>
                    <a:pt x="535369" y="128166"/>
                    <a:pt x="535369" y="117913"/>
                  </a:cubicBezTo>
                  <a:cubicBezTo>
                    <a:pt x="535369" y="117913"/>
                    <a:pt x="535369" y="117913"/>
                    <a:pt x="535369" y="66646"/>
                  </a:cubicBezTo>
                  <a:cubicBezTo>
                    <a:pt x="535369" y="66646"/>
                    <a:pt x="535369" y="66646"/>
                    <a:pt x="533039" y="69209"/>
                  </a:cubicBezTo>
                  <a:cubicBezTo>
                    <a:pt x="533039" y="69209"/>
                    <a:pt x="533039" y="69209"/>
                    <a:pt x="467811" y="130729"/>
                  </a:cubicBezTo>
                  <a:cubicBezTo>
                    <a:pt x="467811" y="130729"/>
                    <a:pt x="467811" y="130729"/>
                    <a:pt x="437526" y="156362"/>
                  </a:cubicBezTo>
                  <a:cubicBezTo>
                    <a:pt x="437526" y="156362"/>
                    <a:pt x="437526" y="156362"/>
                    <a:pt x="414230" y="176869"/>
                  </a:cubicBezTo>
                  <a:cubicBezTo>
                    <a:pt x="414230" y="176869"/>
                    <a:pt x="414230" y="176869"/>
                    <a:pt x="383945" y="202502"/>
                  </a:cubicBezTo>
                  <a:cubicBezTo>
                    <a:pt x="383945" y="202502"/>
                    <a:pt x="383945" y="202502"/>
                    <a:pt x="374627" y="210192"/>
                  </a:cubicBezTo>
                  <a:cubicBezTo>
                    <a:pt x="367638" y="215319"/>
                    <a:pt x="355990" y="215319"/>
                    <a:pt x="349001" y="207629"/>
                  </a:cubicBezTo>
                  <a:cubicBezTo>
                    <a:pt x="349001" y="207629"/>
                    <a:pt x="349001" y="207629"/>
                    <a:pt x="346671" y="202502"/>
                  </a:cubicBezTo>
                  <a:cubicBezTo>
                    <a:pt x="346671" y="202502"/>
                    <a:pt x="346671" y="202502"/>
                    <a:pt x="337353" y="194812"/>
                  </a:cubicBezTo>
                  <a:cubicBezTo>
                    <a:pt x="337353" y="194812"/>
                    <a:pt x="337353" y="194812"/>
                    <a:pt x="314057" y="169179"/>
                  </a:cubicBezTo>
                  <a:cubicBezTo>
                    <a:pt x="314057" y="169179"/>
                    <a:pt x="314057" y="169179"/>
                    <a:pt x="293091" y="146109"/>
                  </a:cubicBezTo>
                  <a:cubicBezTo>
                    <a:pt x="293091" y="146109"/>
                    <a:pt x="293091" y="146109"/>
                    <a:pt x="262806" y="171742"/>
                  </a:cubicBezTo>
                  <a:cubicBezTo>
                    <a:pt x="262806" y="171742"/>
                    <a:pt x="262806" y="171742"/>
                    <a:pt x="239510" y="192249"/>
                  </a:cubicBezTo>
                  <a:cubicBezTo>
                    <a:pt x="239510" y="192249"/>
                    <a:pt x="239510" y="192249"/>
                    <a:pt x="225532" y="205065"/>
                  </a:cubicBezTo>
                  <a:cubicBezTo>
                    <a:pt x="225532" y="205065"/>
                    <a:pt x="225532" y="205065"/>
                    <a:pt x="216214" y="210192"/>
                  </a:cubicBezTo>
                  <a:cubicBezTo>
                    <a:pt x="216214" y="210192"/>
                    <a:pt x="216214" y="210192"/>
                    <a:pt x="141666" y="274275"/>
                  </a:cubicBezTo>
                  <a:cubicBezTo>
                    <a:pt x="141666" y="274275"/>
                    <a:pt x="141666" y="274275"/>
                    <a:pt x="139337" y="274275"/>
                  </a:cubicBezTo>
                  <a:cubicBezTo>
                    <a:pt x="139337" y="274275"/>
                    <a:pt x="139337" y="274275"/>
                    <a:pt x="116041" y="292218"/>
                  </a:cubicBezTo>
                  <a:cubicBezTo>
                    <a:pt x="116041" y="292218"/>
                    <a:pt x="116041" y="292218"/>
                    <a:pt x="32175" y="363992"/>
                  </a:cubicBezTo>
                  <a:cubicBezTo>
                    <a:pt x="29845" y="366555"/>
                    <a:pt x="25186" y="366555"/>
                    <a:pt x="22856" y="366555"/>
                  </a:cubicBezTo>
                  <a:cubicBezTo>
                    <a:pt x="15868" y="369118"/>
                    <a:pt x="8879" y="366555"/>
                    <a:pt x="4220" y="358865"/>
                  </a:cubicBezTo>
                  <a:cubicBezTo>
                    <a:pt x="-2769" y="348612"/>
                    <a:pt x="-440" y="335795"/>
                    <a:pt x="6549" y="328105"/>
                  </a:cubicBezTo>
                  <a:cubicBezTo>
                    <a:pt x="6549" y="328105"/>
                    <a:pt x="6549" y="328105"/>
                    <a:pt x="18197" y="317851"/>
                  </a:cubicBezTo>
                  <a:cubicBezTo>
                    <a:pt x="18197" y="317851"/>
                    <a:pt x="18197" y="317851"/>
                    <a:pt x="116041" y="238389"/>
                  </a:cubicBezTo>
                  <a:cubicBezTo>
                    <a:pt x="116041" y="238389"/>
                    <a:pt x="116041" y="238389"/>
                    <a:pt x="139337" y="220445"/>
                  </a:cubicBezTo>
                  <a:cubicBezTo>
                    <a:pt x="139337" y="220445"/>
                    <a:pt x="139337" y="220445"/>
                    <a:pt x="141666" y="217882"/>
                  </a:cubicBezTo>
                  <a:cubicBezTo>
                    <a:pt x="141666" y="217882"/>
                    <a:pt x="141666" y="217882"/>
                    <a:pt x="216214" y="156362"/>
                  </a:cubicBezTo>
                  <a:cubicBezTo>
                    <a:pt x="216214" y="156362"/>
                    <a:pt x="216214" y="156362"/>
                    <a:pt x="223203" y="148672"/>
                  </a:cubicBezTo>
                  <a:cubicBezTo>
                    <a:pt x="223203" y="148672"/>
                    <a:pt x="223203" y="148672"/>
                    <a:pt x="239510" y="138419"/>
                  </a:cubicBezTo>
                  <a:cubicBezTo>
                    <a:pt x="239510" y="138419"/>
                    <a:pt x="239510" y="138419"/>
                    <a:pt x="262806" y="117913"/>
                  </a:cubicBezTo>
                  <a:cubicBezTo>
                    <a:pt x="262806" y="117913"/>
                    <a:pt x="262806" y="117913"/>
                    <a:pt x="283772" y="99969"/>
                  </a:cubicBezTo>
                  <a:cubicBezTo>
                    <a:pt x="293091" y="92279"/>
                    <a:pt x="302409" y="94843"/>
                    <a:pt x="309398" y="102533"/>
                  </a:cubicBezTo>
                  <a:cubicBezTo>
                    <a:pt x="309398" y="102533"/>
                    <a:pt x="309398" y="102533"/>
                    <a:pt x="314057" y="107659"/>
                  </a:cubicBezTo>
                  <a:cubicBezTo>
                    <a:pt x="314057" y="107659"/>
                    <a:pt x="314057" y="107659"/>
                    <a:pt x="337353" y="133292"/>
                  </a:cubicBezTo>
                  <a:cubicBezTo>
                    <a:pt x="337353" y="133292"/>
                    <a:pt x="337353" y="133292"/>
                    <a:pt x="346671" y="140982"/>
                  </a:cubicBezTo>
                  <a:cubicBezTo>
                    <a:pt x="346671" y="140982"/>
                    <a:pt x="346671" y="140982"/>
                    <a:pt x="365308" y="161489"/>
                  </a:cubicBezTo>
                  <a:cubicBezTo>
                    <a:pt x="365308" y="161489"/>
                    <a:pt x="365308" y="161489"/>
                    <a:pt x="383945" y="146109"/>
                  </a:cubicBezTo>
                  <a:cubicBezTo>
                    <a:pt x="383945" y="146109"/>
                    <a:pt x="383945" y="146109"/>
                    <a:pt x="414230" y="120476"/>
                  </a:cubicBezTo>
                  <a:cubicBezTo>
                    <a:pt x="414230" y="120476"/>
                    <a:pt x="414230" y="120476"/>
                    <a:pt x="437526" y="99969"/>
                  </a:cubicBezTo>
                  <a:cubicBezTo>
                    <a:pt x="437526" y="99969"/>
                    <a:pt x="437526" y="99969"/>
                    <a:pt x="477129" y="61520"/>
                  </a:cubicBezTo>
                  <a:cubicBezTo>
                    <a:pt x="477129" y="61520"/>
                    <a:pt x="477129" y="61520"/>
                    <a:pt x="498095" y="43576"/>
                  </a:cubicBezTo>
                  <a:cubicBezTo>
                    <a:pt x="498095" y="43576"/>
                    <a:pt x="498095" y="43576"/>
                    <a:pt x="486447" y="43576"/>
                  </a:cubicBezTo>
                  <a:cubicBezTo>
                    <a:pt x="486447" y="43576"/>
                    <a:pt x="486447" y="43576"/>
                    <a:pt x="463151" y="43576"/>
                  </a:cubicBezTo>
                  <a:cubicBezTo>
                    <a:pt x="460822" y="43576"/>
                    <a:pt x="458492" y="43576"/>
                    <a:pt x="456163" y="41013"/>
                  </a:cubicBezTo>
                  <a:cubicBezTo>
                    <a:pt x="449174" y="38450"/>
                    <a:pt x="442185" y="30760"/>
                    <a:pt x="442185" y="20506"/>
                  </a:cubicBezTo>
                  <a:cubicBezTo>
                    <a:pt x="442185" y="12816"/>
                    <a:pt x="446844" y="5127"/>
                    <a:pt x="453833" y="2563"/>
                  </a:cubicBezTo>
                  <a:cubicBezTo>
                    <a:pt x="453833" y="2563"/>
                    <a:pt x="456163" y="2563"/>
                    <a:pt x="456163" y="2563"/>
                  </a:cubicBezTo>
                  <a:cubicBezTo>
                    <a:pt x="458492" y="0"/>
                    <a:pt x="460822" y="0"/>
                    <a:pt x="463151" y="0"/>
                  </a:cubicBezTo>
                  <a:close/>
                </a:path>
              </a:pathLst>
            </a:custGeom>
            <a:solidFill>
              <a:schemeClr val="bg1"/>
            </a:solidFill>
            <a:ln>
              <a:noFill/>
            </a:ln>
          </p:spPr>
          <p:txBody>
            <a:bodyPr vert="horz" wrap="square" lIns="91440" tIns="45720" rIns="91440" bIns="45720" numCol="1" anchor="t" anchorCtr="0" compatLnSpc="1">
              <a:noAutofit/>
            </a:bodyPr>
            <a:lstStyle/>
            <a:p>
              <a:endParaRPr lang="zh-CN" altLang="en-US">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grpSp>
      <p:pic>
        <p:nvPicPr>
          <p:cNvPr id="31" name="图片 30" descr="问号-白色"/>
          <p:cNvPicPr>
            <a:picLocks noChangeAspect="1"/>
          </p:cNvPicPr>
          <p:nvPr/>
        </p:nvPicPr>
        <p:blipFill>
          <a:blip r:embed="rId1"/>
          <a:stretch>
            <a:fillRect/>
          </a:stretch>
        </p:blipFill>
        <p:spPr>
          <a:xfrm>
            <a:off x="570230" y="2454910"/>
            <a:ext cx="847725" cy="739140"/>
          </a:xfrm>
          <a:prstGeom prst="rect">
            <a:avLst/>
          </a:prstGeom>
        </p:spPr>
      </p:pic>
      <p:pic>
        <p:nvPicPr>
          <p:cNvPr id="7" name="图片 6" descr="销掌门-透明背景-logo"/>
          <p:cNvPicPr>
            <a:picLocks noChangeAspect="1"/>
          </p:cNvPicPr>
          <p:nvPr/>
        </p:nvPicPr>
        <p:blipFill>
          <a:blip r:embed="rId2" cstate="print"/>
          <a:stretch>
            <a:fillRect/>
          </a:stretch>
        </p:blipFill>
        <p:spPr>
          <a:xfrm>
            <a:off x="10789920" y="167005"/>
            <a:ext cx="1132205" cy="82931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advClick="0" advTm="0">
        <p:push/>
      </p:transition>
    </mc:Choice>
    <mc:Fallback>
      <p:transition spd="slow" advClick="0" advTm="0">
        <p:push/>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8" fill="hold" nodeType="clickEffect">
                                  <p:stCondLst>
                                    <p:cond delay="0"/>
                                  </p:stCondLst>
                                  <p:childTnLst>
                                    <p:set>
                                      <p:cBhvr>
                                        <p:cTn id="15" dur="1000" fill="hold">
                                          <p:stCondLst>
                                            <p:cond delay="0"/>
                                          </p:stCondLst>
                                        </p:cTn>
                                        <p:tgtEl>
                                          <p:spTgt spid="16"/>
                                        </p:tgtEl>
                                        <p:attrNameLst>
                                          <p:attrName>style.visibility</p:attrName>
                                        </p:attrNameLst>
                                      </p:cBhvr>
                                      <p:to>
                                        <p:strVal val="visible"/>
                                      </p:to>
                                    </p:set>
                                    <p:anim calcmode="lin" valueType="num">
                                      <p:cBhvr additive="base">
                                        <p:cTn id="16" dur="1000" fill="hold"/>
                                        <p:tgtEl>
                                          <p:spTgt spid="16"/>
                                        </p:tgtEl>
                                        <p:attrNameLst>
                                          <p:attrName>ppt_x</p:attrName>
                                        </p:attrNameLst>
                                      </p:cBhvr>
                                      <p:tavLst>
                                        <p:tav tm="0">
                                          <p:val>
                                            <p:strVal val="0-#ppt_w/2"/>
                                          </p:val>
                                        </p:tav>
                                        <p:tav tm="100000">
                                          <p:val>
                                            <p:strVal val="#ppt_x"/>
                                          </p:val>
                                        </p:tav>
                                      </p:tavLst>
                                    </p:anim>
                                    <p:anim calcmode="lin" valueType="num">
                                      <p:cBhvr additive="base">
                                        <p:cTn id="17" dur="1000" fill="hold"/>
                                        <p:tgtEl>
                                          <p:spTgt spid="16"/>
                                        </p:tgtEl>
                                        <p:attrNameLst>
                                          <p:attrName>ppt_y</p:attrName>
                                        </p:attrNameLst>
                                      </p:cBhvr>
                                      <p:tavLst>
                                        <p:tav tm="0">
                                          <p:val>
                                            <p:strVal val="#ppt_y"/>
                                          </p:val>
                                        </p:tav>
                                        <p:tav tm="100000">
                                          <p:val>
                                            <p:strVal val="#ppt_y"/>
                                          </p:val>
                                        </p:tav>
                                      </p:tavLst>
                                    </p:anim>
                                  </p:childTnLst>
                                </p:cTn>
                              </p:par>
                              <p:par>
                                <p:cTn id="18" presetID="2" presetClass="entr" presetSubtype="8" fill="hold" grpId="0" nodeType="withEffect">
                                  <p:stCondLst>
                                    <p:cond delay="0"/>
                                  </p:stCondLst>
                                  <p:childTnLst>
                                    <p:set>
                                      <p:cBhvr>
                                        <p:cTn id="19" dur="1000" fill="hold">
                                          <p:stCondLst>
                                            <p:cond delay="0"/>
                                          </p:stCondLst>
                                        </p:cTn>
                                        <p:tgtEl>
                                          <p:spTgt spid="55"/>
                                        </p:tgtEl>
                                        <p:attrNameLst>
                                          <p:attrName>style.visibility</p:attrName>
                                        </p:attrNameLst>
                                      </p:cBhvr>
                                      <p:to>
                                        <p:strVal val="visible"/>
                                      </p:to>
                                    </p:set>
                                    <p:anim calcmode="lin" valueType="num">
                                      <p:cBhvr additive="base">
                                        <p:cTn id="20" dur="1000" fill="hold"/>
                                        <p:tgtEl>
                                          <p:spTgt spid="55"/>
                                        </p:tgtEl>
                                        <p:attrNameLst>
                                          <p:attrName>ppt_x</p:attrName>
                                        </p:attrNameLst>
                                      </p:cBhvr>
                                      <p:tavLst>
                                        <p:tav tm="0">
                                          <p:val>
                                            <p:strVal val="0-#ppt_w/2"/>
                                          </p:val>
                                        </p:tav>
                                        <p:tav tm="100000">
                                          <p:val>
                                            <p:strVal val="#ppt_x"/>
                                          </p:val>
                                        </p:tav>
                                      </p:tavLst>
                                    </p:anim>
                                    <p:anim calcmode="lin" valueType="num">
                                      <p:cBhvr additive="base">
                                        <p:cTn id="21" dur="1000" fill="hold"/>
                                        <p:tgtEl>
                                          <p:spTgt spid="55"/>
                                        </p:tgtEl>
                                        <p:attrNameLst>
                                          <p:attrName>ppt_y</p:attrName>
                                        </p:attrNameLst>
                                      </p:cBhvr>
                                      <p:tavLst>
                                        <p:tav tm="0">
                                          <p:val>
                                            <p:strVal val="#ppt_y"/>
                                          </p:val>
                                        </p:tav>
                                        <p:tav tm="100000">
                                          <p:val>
                                            <p:strVal val="#ppt_y"/>
                                          </p:val>
                                        </p:tav>
                                      </p:tavLst>
                                    </p:anim>
                                  </p:childTnLst>
                                </p:cTn>
                              </p:par>
                              <p:par>
                                <p:cTn id="22" presetID="2" presetClass="entr" presetSubtype="8" fill="hold" grpId="0" nodeType="withEffect">
                                  <p:stCondLst>
                                    <p:cond delay="0"/>
                                  </p:stCondLst>
                                  <p:childTnLst>
                                    <p:set>
                                      <p:cBhvr>
                                        <p:cTn id="23" dur="1000" fill="hold">
                                          <p:stCondLst>
                                            <p:cond delay="0"/>
                                          </p:stCondLst>
                                        </p:cTn>
                                        <p:tgtEl>
                                          <p:spTgt spid="56"/>
                                        </p:tgtEl>
                                        <p:attrNameLst>
                                          <p:attrName>style.visibility</p:attrName>
                                        </p:attrNameLst>
                                      </p:cBhvr>
                                      <p:to>
                                        <p:strVal val="visible"/>
                                      </p:to>
                                    </p:set>
                                    <p:anim calcmode="lin" valueType="num">
                                      <p:cBhvr additive="base">
                                        <p:cTn id="24" dur="1000" fill="hold"/>
                                        <p:tgtEl>
                                          <p:spTgt spid="56"/>
                                        </p:tgtEl>
                                        <p:attrNameLst>
                                          <p:attrName>ppt_x</p:attrName>
                                        </p:attrNameLst>
                                      </p:cBhvr>
                                      <p:tavLst>
                                        <p:tav tm="0">
                                          <p:val>
                                            <p:strVal val="0-#ppt_w/2"/>
                                          </p:val>
                                        </p:tav>
                                        <p:tav tm="100000">
                                          <p:val>
                                            <p:strVal val="#ppt_x"/>
                                          </p:val>
                                        </p:tav>
                                      </p:tavLst>
                                    </p:anim>
                                    <p:anim calcmode="lin" valueType="num">
                                      <p:cBhvr additive="base">
                                        <p:cTn id="25" dur="1000" fill="hold"/>
                                        <p:tgtEl>
                                          <p:spTgt spid="56"/>
                                        </p:tgtEl>
                                        <p:attrNameLst>
                                          <p:attrName>ppt_y</p:attrName>
                                        </p:attrNameLst>
                                      </p:cBhvr>
                                      <p:tavLst>
                                        <p:tav tm="0">
                                          <p:val>
                                            <p:strVal val="#ppt_y"/>
                                          </p:val>
                                        </p:tav>
                                        <p:tav tm="100000">
                                          <p:val>
                                            <p:strVal val="#ppt_y"/>
                                          </p:val>
                                        </p:tav>
                                      </p:tavLst>
                                    </p:anim>
                                  </p:childTnLst>
                                </p:cTn>
                              </p:par>
                              <p:par>
                                <p:cTn id="26" presetID="2" presetClass="entr" presetSubtype="8" fill="hold" nodeType="withEffect">
                                  <p:stCondLst>
                                    <p:cond delay="0"/>
                                  </p:stCondLst>
                                  <p:childTnLst>
                                    <p:set>
                                      <p:cBhvr>
                                        <p:cTn id="27" dur="1000" fill="hold">
                                          <p:stCondLst>
                                            <p:cond delay="0"/>
                                          </p:stCondLst>
                                        </p:cTn>
                                        <p:tgtEl>
                                          <p:spTgt spid="31"/>
                                        </p:tgtEl>
                                        <p:attrNameLst>
                                          <p:attrName>style.visibility</p:attrName>
                                        </p:attrNameLst>
                                      </p:cBhvr>
                                      <p:to>
                                        <p:strVal val="visible"/>
                                      </p:to>
                                    </p:set>
                                    <p:anim calcmode="lin" valueType="num">
                                      <p:cBhvr additive="base">
                                        <p:cTn id="28" dur="1000" fill="hold"/>
                                        <p:tgtEl>
                                          <p:spTgt spid="31"/>
                                        </p:tgtEl>
                                        <p:attrNameLst>
                                          <p:attrName>ppt_x</p:attrName>
                                        </p:attrNameLst>
                                      </p:cBhvr>
                                      <p:tavLst>
                                        <p:tav tm="0">
                                          <p:val>
                                            <p:strVal val="0-#ppt_w/2"/>
                                          </p:val>
                                        </p:tav>
                                        <p:tav tm="100000">
                                          <p:val>
                                            <p:strVal val="#ppt_x"/>
                                          </p:val>
                                        </p:tav>
                                      </p:tavLst>
                                    </p:anim>
                                    <p:anim calcmode="lin" valueType="num">
                                      <p:cBhvr additive="base">
                                        <p:cTn id="29" dur="1000" fill="hold"/>
                                        <p:tgtEl>
                                          <p:spTgt spid="31"/>
                                        </p:tgtEl>
                                        <p:attrNameLst>
                                          <p:attrName>ppt_y</p:attrName>
                                        </p:attrNameLst>
                                      </p:cBhvr>
                                      <p:tavLst>
                                        <p:tav tm="0">
                                          <p:val>
                                            <p:strVal val="#ppt_y"/>
                                          </p:val>
                                        </p:tav>
                                        <p:tav tm="100000">
                                          <p:val>
                                            <p:strVal val="#ppt_y"/>
                                          </p:val>
                                        </p:tav>
                                      </p:tavLst>
                                    </p:anim>
                                  </p:childTnLst>
                                </p:cTn>
                              </p:par>
                              <p:par>
                                <p:cTn id="30" presetID="2" presetClass="entr" presetSubtype="8" fill="hold" grpId="0" nodeType="withEffect">
                                  <p:stCondLst>
                                    <p:cond delay="0"/>
                                  </p:stCondLst>
                                  <p:childTnLst>
                                    <p:set>
                                      <p:cBhvr>
                                        <p:cTn id="31" dur="1000" fill="hold">
                                          <p:stCondLst>
                                            <p:cond delay="0"/>
                                          </p:stCondLst>
                                        </p:cTn>
                                        <p:tgtEl>
                                          <p:spTgt spid="45"/>
                                        </p:tgtEl>
                                        <p:attrNameLst>
                                          <p:attrName>style.visibility</p:attrName>
                                        </p:attrNameLst>
                                      </p:cBhvr>
                                      <p:to>
                                        <p:strVal val="visible"/>
                                      </p:to>
                                    </p:set>
                                    <p:anim calcmode="lin" valueType="num">
                                      <p:cBhvr additive="base">
                                        <p:cTn id="32" dur="1000" fill="hold"/>
                                        <p:tgtEl>
                                          <p:spTgt spid="45"/>
                                        </p:tgtEl>
                                        <p:attrNameLst>
                                          <p:attrName>ppt_x</p:attrName>
                                        </p:attrNameLst>
                                      </p:cBhvr>
                                      <p:tavLst>
                                        <p:tav tm="0">
                                          <p:val>
                                            <p:strVal val="0-#ppt_w/2"/>
                                          </p:val>
                                        </p:tav>
                                        <p:tav tm="100000">
                                          <p:val>
                                            <p:strVal val="#ppt_x"/>
                                          </p:val>
                                        </p:tav>
                                      </p:tavLst>
                                    </p:anim>
                                    <p:anim calcmode="lin" valueType="num">
                                      <p:cBhvr additive="base">
                                        <p:cTn id="33" dur="1000" fill="hold"/>
                                        <p:tgtEl>
                                          <p:spTgt spid="45"/>
                                        </p:tgtEl>
                                        <p:attrNameLst>
                                          <p:attrName>ppt_y</p:attrName>
                                        </p:attrNameLst>
                                      </p:cBhvr>
                                      <p:tavLst>
                                        <p:tav tm="0">
                                          <p:val>
                                            <p:strVal val="#ppt_y"/>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2" fill="hold" nodeType="clickEffect">
                                  <p:stCondLst>
                                    <p:cond delay="0"/>
                                  </p:stCondLst>
                                  <p:childTnLst>
                                    <p:set>
                                      <p:cBhvr>
                                        <p:cTn id="37" dur="1000" fill="hold">
                                          <p:stCondLst>
                                            <p:cond delay="0"/>
                                          </p:stCondLst>
                                        </p:cTn>
                                        <p:tgtEl>
                                          <p:spTgt spid="28"/>
                                        </p:tgtEl>
                                        <p:attrNameLst>
                                          <p:attrName>style.visibility</p:attrName>
                                        </p:attrNameLst>
                                      </p:cBhvr>
                                      <p:to>
                                        <p:strVal val="visible"/>
                                      </p:to>
                                    </p:set>
                                    <p:anim calcmode="lin" valueType="num">
                                      <p:cBhvr additive="base">
                                        <p:cTn id="38" dur="1000" fill="hold"/>
                                        <p:tgtEl>
                                          <p:spTgt spid="28"/>
                                        </p:tgtEl>
                                        <p:attrNameLst>
                                          <p:attrName>ppt_x</p:attrName>
                                        </p:attrNameLst>
                                      </p:cBhvr>
                                      <p:tavLst>
                                        <p:tav tm="0">
                                          <p:val>
                                            <p:strVal val="1+#ppt_w/2"/>
                                          </p:val>
                                        </p:tav>
                                        <p:tav tm="100000">
                                          <p:val>
                                            <p:strVal val="#ppt_x"/>
                                          </p:val>
                                        </p:tav>
                                      </p:tavLst>
                                    </p:anim>
                                    <p:anim calcmode="lin" valueType="num">
                                      <p:cBhvr additive="base">
                                        <p:cTn id="39" dur="1000" fill="hold"/>
                                        <p:tgtEl>
                                          <p:spTgt spid="28"/>
                                        </p:tgtEl>
                                        <p:attrNameLst>
                                          <p:attrName>ppt_y</p:attrName>
                                        </p:attrNameLst>
                                      </p:cBhvr>
                                      <p:tavLst>
                                        <p:tav tm="0">
                                          <p:val>
                                            <p:strVal val="#ppt_y"/>
                                          </p:val>
                                        </p:tav>
                                        <p:tav tm="100000">
                                          <p:val>
                                            <p:strVal val="#ppt_y"/>
                                          </p:val>
                                        </p:tav>
                                      </p:tavLst>
                                    </p:anim>
                                  </p:childTnLst>
                                </p:cTn>
                              </p:par>
                              <p:par>
                                <p:cTn id="40" presetID="2" presetClass="entr" presetSubtype="2" fill="hold" grpId="0" nodeType="withEffect">
                                  <p:stCondLst>
                                    <p:cond delay="0"/>
                                  </p:stCondLst>
                                  <p:childTnLst>
                                    <p:set>
                                      <p:cBhvr>
                                        <p:cTn id="41" dur="1000" fill="hold">
                                          <p:stCondLst>
                                            <p:cond delay="0"/>
                                          </p:stCondLst>
                                        </p:cTn>
                                        <p:tgtEl>
                                          <p:spTgt spid="57"/>
                                        </p:tgtEl>
                                        <p:attrNameLst>
                                          <p:attrName>style.visibility</p:attrName>
                                        </p:attrNameLst>
                                      </p:cBhvr>
                                      <p:to>
                                        <p:strVal val="visible"/>
                                      </p:to>
                                    </p:set>
                                    <p:anim calcmode="lin" valueType="num">
                                      <p:cBhvr additive="base">
                                        <p:cTn id="42" dur="1000" fill="hold"/>
                                        <p:tgtEl>
                                          <p:spTgt spid="57"/>
                                        </p:tgtEl>
                                        <p:attrNameLst>
                                          <p:attrName>ppt_x</p:attrName>
                                        </p:attrNameLst>
                                      </p:cBhvr>
                                      <p:tavLst>
                                        <p:tav tm="0">
                                          <p:val>
                                            <p:strVal val="1+#ppt_w/2"/>
                                          </p:val>
                                        </p:tav>
                                        <p:tav tm="100000">
                                          <p:val>
                                            <p:strVal val="#ppt_x"/>
                                          </p:val>
                                        </p:tav>
                                      </p:tavLst>
                                    </p:anim>
                                    <p:anim calcmode="lin" valueType="num">
                                      <p:cBhvr additive="base">
                                        <p:cTn id="43" dur="1000" fill="hold"/>
                                        <p:tgtEl>
                                          <p:spTgt spid="57"/>
                                        </p:tgtEl>
                                        <p:attrNameLst>
                                          <p:attrName>ppt_y</p:attrName>
                                        </p:attrNameLst>
                                      </p:cBhvr>
                                      <p:tavLst>
                                        <p:tav tm="0">
                                          <p:val>
                                            <p:strVal val="#ppt_y"/>
                                          </p:val>
                                        </p:tav>
                                        <p:tav tm="100000">
                                          <p:val>
                                            <p:strVal val="#ppt_y"/>
                                          </p:val>
                                        </p:tav>
                                      </p:tavLst>
                                    </p:anim>
                                  </p:childTnLst>
                                </p:cTn>
                              </p:par>
                              <p:par>
                                <p:cTn id="44" presetID="2" presetClass="entr" presetSubtype="2" fill="hold" grpId="0" nodeType="withEffect">
                                  <p:stCondLst>
                                    <p:cond delay="0"/>
                                  </p:stCondLst>
                                  <p:childTnLst>
                                    <p:set>
                                      <p:cBhvr>
                                        <p:cTn id="45" dur="1000" fill="hold">
                                          <p:stCondLst>
                                            <p:cond delay="0"/>
                                          </p:stCondLst>
                                        </p:cTn>
                                        <p:tgtEl>
                                          <p:spTgt spid="58"/>
                                        </p:tgtEl>
                                        <p:attrNameLst>
                                          <p:attrName>style.visibility</p:attrName>
                                        </p:attrNameLst>
                                      </p:cBhvr>
                                      <p:to>
                                        <p:strVal val="visible"/>
                                      </p:to>
                                    </p:set>
                                    <p:anim calcmode="lin" valueType="num">
                                      <p:cBhvr additive="base">
                                        <p:cTn id="46" dur="1000" fill="hold"/>
                                        <p:tgtEl>
                                          <p:spTgt spid="58"/>
                                        </p:tgtEl>
                                        <p:attrNameLst>
                                          <p:attrName>ppt_x</p:attrName>
                                        </p:attrNameLst>
                                      </p:cBhvr>
                                      <p:tavLst>
                                        <p:tav tm="0">
                                          <p:val>
                                            <p:strVal val="1+#ppt_w/2"/>
                                          </p:val>
                                        </p:tav>
                                        <p:tav tm="100000">
                                          <p:val>
                                            <p:strVal val="#ppt_x"/>
                                          </p:val>
                                        </p:tav>
                                      </p:tavLst>
                                    </p:anim>
                                    <p:anim calcmode="lin" valueType="num">
                                      <p:cBhvr additive="base">
                                        <p:cTn id="47" dur="1000" fill="hold"/>
                                        <p:tgtEl>
                                          <p:spTgt spid="58"/>
                                        </p:tgtEl>
                                        <p:attrNameLst>
                                          <p:attrName>ppt_y</p:attrName>
                                        </p:attrNameLst>
                                      </p:cBhvr>
                                      <p:tavLst>
                                        <p:tav tm="0">
                                          <p:val>
                                            <p:strVal val="#ppt_y"/>
                                          </p:val>
                                        </p:tav>
                                        <p:tav tm="100000">
                                          <p:val>
                                            <p:strVal val="#ppt_y"/>
                                          </p:val>
                                        </p:tav>
                                      </p:tavLst>
                                    </p:anim>
                                  </p:childTnLst>
                                </p:cTn>
                              </p:par>
                              <p:par>
                                <p:cTn id="48" presetID="2" presetClass="entr" presetSubtype="2" fill="hold" nodeType="withEffect">
                                  <p:stCondLst>
                                    <p:cond delay="0"/>
                                  </p:stCondLst>
                                  <p:childTnLst>
                                    <p:set>
                                      <p:cBhvr>
                                        <p:cTn id="49" dur="1000" fill="hold">
                                          <p:stCondLst>
                                            <p:cond delay="0"/>
                                          </p:stCondLst>
                                        </p:cTn>
                                        <p:tgtEl>
                                          <p:spTgt spid="19"/>
                                        </p:tgtEl>
                                        <p:attrNameLst>
                                          <p:attrName>style.visibility</p:attrName>
                                        </p:attrNameLst>
                                      </p:cBhvr>
                                      <p:to>
                                        <p:strVal val="visible"/>
                                      </p:to>
                                    </p:set>
                                    <p:anim calcmode="lin" valueType="num">
                                      <p:cBhvr additive="base">
                                        <p:cTn id="50" dur="1000" fill="hold"/>
                                        <p:tgtEl>
                                          <p:spTgt spid="19"/>
                                        </p:tgtEl>
                                        <p:attrNameLst>
                                          <p:attrName>ppt_x</p:attrName>
                                        </p:attrNameLst>
                                      </p:cBhvr>
                                      <p:tavLst>
                                        <p:tav tm="0">
                                          <p:val>
                                            <p:strVal val="1+#ppt_w/2"/>
                                          </p:val>
                                        </p:tav>
                                        <p:tav tm="100000">
                                          <p:val>
                                            <p:strVal val="#ppt_x"/>
                                          </p:val>
                                        </p:tav>
                                      </p:tavLst>
                                    </p:anim>
                                    <p:anim calcmode="lin" valueType="num">
                                      <p:cBhvr additive="base">
                                        <p:cTn id="51" dur="10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55" grpId="0"/>
      <p:bldP spid="56" grpId="0"/>
      <p:bldP spid="45" grpId="0" animBg="1"/>
      <p:bldP spid="57" grpId="0"/>
      <p:bldP spid="58"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114"/>
          <p:cNvGrpSpPr/>
          <p:nvPr/>
        </p:nvGrpSpPr>
        <p:grpSpPr>
          <a:xfrm>
            <a:off x="-20320" y="2478405"/>
            <a:ext cx="12240895" cy="1868170"/>
            <a:chOff x="0" y="2226109"/>
            <a:chExt cx="1597483" cy="518462"/>
          </a:xfrm>
          <a:solidFill>
            <a:schemeClr val="bg2"/>
          </a:solidFill>
        </p:grpSpPr>
        <p:sp>
          <p:nvSpPr>
            <p:cNvPr id="4" name="Rectangle 40"/>
            <p:cNvSpPr/>
            <p:nvPr/>
          </p:nvSpPr>
          <p:spPr>
            <a:xfrm>
              <a:off x="0" y="2226109"/>
              <a:ext cx="1597483" cy="518462"/>
            </a:xfrm>
            <a:prstGeom prst="rect">
              <a:avLst/>
            </a:prstGeom>
            <a:solidFill>
              <a:srgbClr val="3636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5" name="Text Placeholder 3"/>
            <p:cNvSpPr txBox="1"/>
            <p:nvPr/>
          </p:nvSpPr>
          <p:spPr>
            <a:xfrm>
              <a:off x="141262" y="2356165"/>
              <a:ext cx="1317383" cy="230506"/>
            </a:xfrm>
            <a:prstGeom prst="rect">
              <a:avLst/>
            </a:prstGeom>
            <a:noFill/>
          </p:spPr>
          <p:txBody>
            <a:bodyPr wrap="squar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8565">
                <a:spcBef>
                  <a:spcPct val="20000"/>
                </a:spcBef>
                <a:defRPr/>
              </a:pPr>
              <a:r>
                <a:rPr lang="zh-CN" altLang="en-US" sz="5400" b="1" dirty="0">
                  <a:solidFill>
                    <a:schemeClr val="bg1"/>
                  </a:solidFill>
                  <a:latin typeface="微软雅黑" panose="020B0503020204020204" pitchFamily="34" charset="-122"/>
                  <a:ea typeface="微软雅黑" panose="020B0503020204020204" pitchFamily="34" charset="-122"/>
                </a:rPr>
                <a:t>屏幕与进程浮水印</a:t>
              </a:r>
              <a:endParaRPr lang="zh-CN" altLang="en-US" sz="5400" b="1" dirty="0">
                <a:solidFill>
                  <a:schemeClr val="bg1"/>
                </a:solidFill>
                <a:latin typeface="微软雅黑" panose="020B0503020204020204" pitchFamily="34" charset="-122"/>
                <a:ea typeface="微软雅黑" panose="020B0503020204020204" pitchFamily="34" charset="-122"/>
              </a:endParaRPr>
            </a:p>
          </p:txBody>
        </p:sp>
      </p:grpSp>
      <p:pic>
        <p:nvPicPr>
          <p:cNvPr id="7" name="图片 6" descr="销掌门-透明背景-logo"/>
          <p:cNvPicPr>
            <a:picLocks noChangeAspect="1"/>
          </p:cNvPicPr>
          <p:nvPr/>
        </p:nvPicPr>
        <p:blipFill>
          <a:blip r:embed="rId1" cstate="print"/>
          <a:stretch>
            <a:fillRect/>
          </a:stretch>
        </p:blipFill>
        <p:spPr>
          <a:xfrm>
            <a:off x="10789920" y="167005"/>
            <a:ext cx="1132205" cy="829310"/>
          </a:xfrm>
          <a:prstGeom prst="rect">
            <a:avLst/>
          </a:prstGeom>
        </p:spPr>
      </p:pic>
    </p:spTree>
  </p:cSld>
  <p:clrMapOvr>
    <a:masterClrMapping/>
  </p:clrMapOvr>
  <p:transition spd="slow" advClick="0"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400"/>
                                        <p:tgtEl>
                                          <p:spTgt spid="3"/>
                                        </p:tgtEl>
                                      </p:cBhvr>
                                    </p:animEffect>
                                  </p:childTnLst>
                                </p:cTn>
                              </p:par>
                            </p:childTnLst>
                          </p:cTn>
                        </p:par>
                        <p:par>
                          <p:cTn id="8" fill="hold">
                            <p:stCondLst>
                              <p:cond delay="500"/>
                            </p:stCondLst>
                            <p:childTnLst>
                              <p:par>
                                <p:cTn id="9" presetID="3" presetClass="entr" presetSubtype="1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linds(horizontal)">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3"/>
          <p:cNvSpPr>
            <a:spLocks noChangeArrowheads="1"/>
          </p:cNvSpPr>
          <p:nvPr/>
        </p:nvSpPr>
        <p:spPr bwMode="auto">
          <a:xfrm>
            <a:off x="1073958" y="224898"/>
            <a:ext cx="3437890" cy="582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eaLnBrk="1" hangingPunct="1">
              <a:spcBef>
                <a:spcPct val="0"/>
              </a:spcBef>
              <a:buFont typeface="Arial" panose="020B0604020202020204" pitchFamily="34" charset="0"/>
              <a:buNone/>
            </a:pPr>
            <a:r>
              <a:rPr lang="zh-CN" b="1" dirty="0">
                <a:solidFill>
                  <a:schemeClr val="tx1">
                    <a:lumMod val="65000"/>
                    <a:lumOff val="35000"/>
                  </a:schemeClr>
                </a:solidFill>
                <a:latin typeface="Arial" panose="020B0604020202020204" pitchFamily="34" charset="0"/>
                <a:cs typeface="Arial" panose="020B0604020202020204" pitchFamily="34" charset="0"/>
                <a:sym typeface="Impact" panose="020B0806030902050204" pitchFamily="34" charset="0"/>
              </a:rPr>
              <a:t>屏幕与进程浮水印</a:t>
            </a:r>
            <a:endParaRPr lang="zh-CN" b="1" dirty="0">
              <a:solidFill>
                <a:schemeClr val="tx1">
                  <a:lumMod val="65000"/>
                  <a:lumOff val="35000"/>
                </a:schemeClr>
              </a:solidFill>
              <a:latin typeface="Arial" panose="020B0604020202020204" pitchFamily="34" charset="0"/>
              <a:ea typeface="宋体" pitchFamily="2" charset="-122"/>
              <a:cs typeface="Arial" panose="020B0604020202020204" pitchFamily="34" charset="0"/>
              <a:sym typeface="Impact" panose="020B0806030902050204" pitchFamily="34" charset="0"/>
            </a:endParaRPr>
          </a:p>
        </p:txBody>
      </p:sp>
      <p:sp>
        <p:nvSpPr>
          <p:cNvPr id="10" name="文本框 37"/>
          <p:cNvSpPr txBox="1"/>
          <p:nvPr/>
        </p:nvSpPr>
        <p:spPr>
          <a:xfrm>
            <a:off x="1073785" y="760095"/>
            <a:ext cx="3554095" cy="335915"/>
          </a:xfrm>
          <a:prstGeom prst="rect">
            <a:avLst/>
          </a:prstGeom>
          <a:noFill/>
        </p:spPr>
        <p:txBody>
          <a:bodyPr wrap="square" lIns="91431" tIns="45716" rIns="91431" bIns="45716" rtlCol="0">
            <a:spAutoFit/>
          </a:bodyPr>
          <a:lstStyle/>
          <a:p>
            <a:r>
              <a:rPr lang="en-US" altLang="zh-CN" sz="1600" dirty="0">
                <a:solidFill>
                  <a:schemeClr val="tx1">
                    <a:lumMod val="65000"/>
                    <a:lumOff val="35000"/>
                  </a:schemeClr>
                </a:solidFill>
                <a:latin typeface="Arial" panose="020B0604020202020204" pitchFamily="34" charset="0"/>
                <a:cs typeface="Arial" panose="020B0604020202020204" pitchFamily="34" charset="0"/>
              </a:rPr>
              <a:t>Screen and Process Watermarking</a:t>
            </a:r>
            <a:endParaRPr lang="en-US" altLang="zh-CN" sz="16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23" name="矩形 22"/>
          <p:cNvSpPr/>
          <p:nvPr/>
        </p:nvSpPr>
        <p:spPr>
          <a:xfrm>
            <a:off x="2816860" y="1991360"/>
            <a:ext cx="5799455" cy="456501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矩形 28"/>
          <p:cNvSpPr/>
          <p:nvPr/>
        </p:nvSpPr>
        <p:spPr>
          <a:xfrm>
            <a:off x="2817495" y="1336040"/>
            <a:ext cx="5745480" cy="5105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文本框 29"/>
          <p:cNvSpPr txBox="1"/>
          <p:nvPr/>
        </p:nvSpPr>
        <p:spPr>
          <a:xfrm>
            <a:off x="3833495" y="1414780"/>
            <a:ext cx="4122420" cy="383540"/>
          </a:xfrm>
          <a:prstGeom prst="rect">
            <a:avLst/>
          </a:prstGeom>
          <a:noFill/>
        </p:spPr>
        <p:txBody>
          <a:bodyPr wrap="square" rtlCol="0">
            <a:spAutoFit/>
          </a:bodyPr>
          <a:lstStyle/>
          <a:p>
            <a:pPr algn="ctr"/>
            <a:r>
              <a:rPr lang="zh-CN" altLang="en-US" b="1">
                <a:solidFill>
                  <a:schemeClr val="bg1"/>
                </a:solidFill>
              </a:rPr>
              <a:t>屏幕浮水印效果展示</a:t>
            </a:r>
            <a:endParaRPr lang="zh-CN" altLang="en-US" b="1">
              <a:solidFill>
                <a:schemeClr val="bg1"/>
              </a:solidFill>
            </a:endParaRPr>
          </a:p>
        </p:txBody>
      </p:sp>
      <p:pic>
        <p:nvPicPr>
          <p:cNvPr id="6" name="图片 5" descr="D:\桌面文件\44_副本.png44_副本"/>
          <p:cNvPicPr>
            <a:picLocks noChangeAspect="1"/>
          </p:cNvPicPr>
          <p:nvPr/>
        </p:nvPicPr>
        <p:blipFill>
          <a:blip r:embed="rId1"/>
          <a:srcRect/>
          <a:stretch>
            <a:fillRect/>
          </a:stretch>
        </p:blipFill>
        <p:spPr>
          <a:xfrm>
            <a:off x="2960370" y="2535555"/>
            <a:ext cx="5511165" cy="3474085"/>
          </a:xfrm>
          <a:prstGeom prst="rect">
            <a:avLst/>
          </a:prstGeom>
        </p:spPr>
      </p:pic>
      <p:pic>
        <p:nvPicPr>
          <p:cNvPr id="7" name="图片 6" descr="销掌门-透明背景-logo"/>
          <p:cNvPicPr>
            <a:picLocks noChangeAspect="1"/>
          </p:cNvPicPr>
          <p:nvPr/>
        </p:nvPicPr>
        <p:blipFill>
          <a:blip r:embed="rId2" cstate="print"/>
          <a:stretch>
            <a:fillRect/>
          </a:stretch>
        </p:blipFill>
        <p:spPr>
          <a:xfrm>
            <a:off x="10789920" y="167005"/>
            <a:ext cx="1132205" cy="829310"/>
          </a:xfrm>
          <a:prstGeom prst="rect">
            <a:avLst/>
          </a:prstGeom>
        </p:spPr>
      </p:pic>
    </p:spTree>
  </p:cSld>
  <p:clrMapOvr>
    <a:masterClrMapping/>
  </p:clrMapOvr>
  <p:transition spd="slow" advClick="0" advTm="0">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left)">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barn(inVertical)">
                                      <p:cBhvr>
                                        <p:cTn id="16" dur="500"/>
                                        <p:tgtEl>
                                          <p:spTgt spid="29"/>
                                        </p:tgtEl>
                                      </p:cBhvr>
                                    </p:animEffect>
                                  </p:childTnLst>
                                </p:cTn>
                              </p:par>
                            </p:childTnLst>
                          </p:cTn>
                        </p:par>
                        <p:par>
                          <p:cTn id="17" fill="hold">
                            <p:stCondLst>
                              <p:cond delay="500"/>
                            </p:stCondLst>
                            <p:childTnLst>
                              <p:par>
                                <p:cTn id="18" presetID="1" presetClass="entr" presetSubtype="0" fill="hold" grpId="0" nodeType="afterEffect">
                                  <p:stCondLst>
                                    <p:cond delay="0"/>
                                  </p:stCondLst>
                                  <p:childTnLst>
                                    <p:set>
                                      <p:cBhvr>
                                        <p:cTn id="19" dur="1" fill="hold">
                                          <p:stCondLst>
                                            <p:cond delay="0"/>
                                          </p:stCondLst>
                                        </p:cTn>
                                        <p:tgtEl>
                                          <p:spTgt spid="30"/>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grpId="0" nodeType="click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blinds(horizontal)">
                                      <p:cBhvr>
                                        <p:cTn id="24" dur="500"/>
                                        <p:tgtEl>
                                          <p:spTgt spid="23"/>
                                        </p:tgtEl>
                                      </p:cBhvr>
                                    </p:animEffect>
                                  </p:childTnLst>
                                </p:cTn>
                              </p:par>
                              <p:par>
                                <p:cTn id="25" presetID="3" presetClass="entr" presetSubtype="1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linds(horizontal)">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29" grpId="0" animBg="1"/>
      <p:bldP spid="30" grpId="0"/>
      <p:bldP spid="23"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3"/>
          <p:cNvSpPr>
            <a:spLocks noChangeArrowheads="1"/>
          </p:cNvSpPr>
          <p:nvPr/>
        </p:nvSpPr>
        <p:spPr bwMode="auto">
          <a:xfrm>
            <a:off x="1073958" y="224898"/>
            <a:ext cx="3437890" cy="582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eaLnBrk="1" hangingPunct="1">
              <a:spcBef>
                <a:spcPct val="0"/>
              </a:spcBef>
              <a:buFont typeface="Arial" panose="020B0604020202020204" pitchFamily="34" charset="0"/>
              <a:buNone/>
            </a:pPr>
            <a:r>
              <a:rPr lang="zh-CN" b="1" dirty="0">
                <a:solidFill>
                  <a:schemeClr val="tx1">
                    <a:lumMod val="65000"/>
                    <a:lumOff val="35000"/>
                  </a:schemeClr>
                </a:solidFill>
                <a:latin typeface="Arial" panose="020B0604020202020204" pitchFamily="34" charset="0"/>
                <a:cs typeface="Arial" panose="020B0604020202020204" pitchFamily="34" charset="0"/>
                <a:sym typeface="Impact" panose="020B0806030902050204" pitchFamily="34" charset="0"/>
              </a:rPr>
              <a:t>屏幕与进程浮水印</a:t>
            </a:r>
            <a:endParaRPr lang="zh-CN" b="1" dirty="0">
              <a:solidFill>
                <a:schemeClr val="tx1">
                  <a:lumMod val="65000"/>
                  <a:lumOff val="35000"/>
                </a:schemeClr>
              </a:solidFill>
              <a:latin typeface="Arial" panose="020B0604020202020204" pitchFamily="34" charset="0"/>
              <a:ea typeface="宋体" pitchFamily="2" charset="-122"/>
              <a:cs typeface="Arial" panose="020B0604020202020204" pitchFamily="34" charset="0"/>
              <a:sym typeface="Impact" panose="020B0806030902050204" pitchFamily="34" charset="0"/>
            </a:endParaRPr>
          </a:p>
        </p:txBody>
      </p:sp>
      <p:sp>
        <p:nvSpPr>
          <p:cNvPr id="10" name="文本框 37"/>
          <p:cNvSpPr txBox="1"/>
          <p:nvPr/>
        </p:nvSpPr>
        <p:spPr>
          <a:xfrm>
            <a:off x="1073785" y="760095"/>
            <a:ext cx="3554095" cy="335915"/>
          </a:xfrm>
          <a:prstGeom prst="rect">
            <a:avLst/>
          </a:prstGeom>
          <a:noFill/>
        </p:spPr>
        <p:txBody>
          <a:bodyPr wrap="square" lIns="91431" tIns="45716" rIns="91431" bIns="45716" rtlCol="0">
            <a:spAutoFit/>
          </a:bodyPr>
          <a:lstStyle/>
          <a:p>
            <a:r>
              <a:rPr lang="en-US" altLang="zh-CN" sz="1600" dirty="0">
                <a:solidFill>
                  <a:schemeClr val="tx1">
                    <a:lumMod val="65000"/>
                    <a:lumOff val="35000"/>
                  </a:schemeClr>
                </a:solidFill>
                <a:latin typeface="Arial" panose="020B0604020202020204" pitchFamily="34" charset="0"/>
                <a:cs typeface="Arial" panose="020B0604020202020204" pitchFamily="34" charset="0"/>
              </a:rPr>
              <a:t>Screen and Process Watermarking</a:t>
            </a:r>
            <a:endParaRPr lang="en-US" altLang="zh-CN" sz="16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23" name="矩形 22"/>
          <p:cNvSpPr/>
          <p:nvPr/>
        </p:nvSpPr>
        <p:spPr>
          <a:xfrm>
            <a:off x="2869565" y="2097405"/>
            <a:ext cx="5730240" cy="445897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矩形 28"/>
          <p:cNvSpPr/>
          <p:nvPr/>
        </p:nvSpPr>
        <p:spPr>
          <a:xfrm>
            <a:off x="2869565" y="1412240"/>
            <a:ext cx="5693410" cy="5105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文本框 29"/>
          <p:cNvSpPr txBox="1"/>
          <p:nvPr/>
        </p:nvSpPr>
        <p:spPr>
          <a:xfrm>
            <a:off x="3833495" y="1475740"/>
            <a:ext cx="4122420" cy="383540"/>
          </a:xfrm>
          <a:prstGeom prst="rect">
            <a:avLst/>
          </a:prstGeom>
          <a:noFill/>
        </p:spPr>
        <p:txBody>
          <a:bodyPr wrap="square" rtlCol="0">
            <a:spAutoFit/>
          </a:bodyPr>
          <a:lstStyle/>
          <a:p>
            <a:pPr algn="ctr"/>
            <a:r>
              <a:rPr lang="zh-CN" altLang="en-US" b="1">
                <a:solidFill>
                  <a:schemeClr val="bg1"/>
                </a:solidFill>
              </a:rPr>
              <a:t>进程浮水印效果展示</a:t>
            </a:r>
            <a:endParaRPr lang="zh-CN" altLang="en-US" b="1">
              <a:solidFill>
                <a:schemeClr val="bg1"/>
              </a:solidFill>
            </a:endParaRPr>
          </a:p>
        </p:txBody>
      </p:sp>
      <p:pic>
        <p:nvPicPr>
          <p:cNvPr id="3" name="图片 2" descr="D:\桌面文件\45_副本.png45_副本"/>
          <p:cNvPicPr>
            <a:picLocks noChangeAspect="1"/>
          </p:cNvPicPr>
          <p:nvPr/>
        </p:nvPicPr>
        <p:blipFill>
          <a:blip r:embed="rId1"/>
          <a:srcRect/>
          <a:stretch>
            <a:fillRect/>
          </a:stretch>
        </p:blipFill>
        <p:spPr>
          <a:xfrm>
            <a:off x="3092450" y="2312035"/>
            <a:ext cx="5247005" cy="4030345"/>
          </a:xfrm>
          <a:prstGeom prst="rect">
            <a:avLst/>
          </a:prstGeom>
        </p:spPr>
      </p:pic>
      <p:sp>
        <p:nvSpPr>
          <p:cNvPr id="7" name="左箭头标注 6"/>
          <p:cNvSpPr/>
          <p:nvPr/>
        </p:nvSpPr>
        <p:spPr>
          <a:xfrm>
            <a:off x="8593455" y="2556510"/>
            <a:ext cx="2412365" cy="3013075"/>
          </a:xfrm>
          <a:prstGeom prst="leftArrowCallou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p:cNvSpPr txBox="1"/>
          <p:nvPr/>
        </p:nvSpPr>
        <p:spPr>
          <a:xfrm>
            <a:off x="9651365" y="3408680"/>
            <a:ext cx="1250950" cy="968375"/>
          </a:xfrm>
          <a:prstGeom prst="rect">
            <a:avLst/>
          </a:prstGeom>
          <a:noFill/>
        </p:spPr>
        <p:txBody>
          <a:bodyPr wrap="square" rtlCol="0">
            <a:spAutoFit/>
          </a:bodyPr>
          <a:lstStyle/>
          <a:p>
            <a:pPr algn="ctr"/>
            <a:r>
              <a:rPr lang="zh-CN" altLang="en-US"/>
              <a:t>应用进程中浮现预设的水印</a:t>
            </a:r>
            <a:endParaRPr lang="zh-CN" altLang="en-US"/>
          </a:p>
        </p:txBody>
      </p:sp>
      <p:sp>
        <p:nvSpPr>
          <p:cNvPr id="2" name="文本框 1"/>
          <p:cNvSpPr txBox="1"/>
          <p:nvPr/>
        </p:nvSpPr>
        <p:spPr>
          <a:xfrm>
            <a:off x="4855845" y="3216275"/>
            <a:ext cx="2371090" cy="675640"/>
          </a:xfrm>
          <a:prstGeom prst="rect">
            <a:avLst/>
          </a:prstGeom>
          <a:noFill/>
        </p:spPr>
        <p:txBody>
          <a:bodyPr wrap="square" rtlCol="0">
            <a:spAutoFit/>
          </a:bodyPr>
          <a:p>
            <a:r>
              <a:rPr lang="zh-CN" altLang="en-US">
                <a:solidFill>
                  <a:srgbClr val="FF0000"/>
                </a:solidFill>
              </a:rPr>
              <a:t>进程中浮现水印</a:t>
            </a:r>
            <a:endParaRPr lang="zh-CN" altLang="en-US">
              <a:solidFill>
                <a:srgbClr val="FF0000"/>
              </a:solidFill>
            </a:endParaRPr>
          </a:p>
          <a:p>
            <a:r>
              <a:rPr lang="zh-CN" altLang="en-US">
                <a:solidFill>
                  <a:srgbClr val="FF0000"/>
                </a:solidFill>
              </a:rPr>
              <a:t>桌面无任何水印</a:t>
            </a:r>
            <a:endParaRPr lang="zh-CN" altLang="en-US">
              <a:solidFill>
                <a:srgbClr val="FF0000"/>
              </a:solidFill>
            </a:endParaRPr>
          </a:p>
        </p:txBody>
      </p:sp>
      <p:pic>
        <p:nvPicPr>
          <p:cNvPr id="4" name="图片 3" descr="销掌门-透明背景-logo"/>
          <p:cNvPicPr>
            <a:picLocks noChangeAspect="1"/>
          </p:cNvPicPr>
          <p:nvPr/>
        </p:nvPicPr>
        <p:blipFill>
          <a:blip r:embed="rId2" cstate="print"/>
          <a:stretch>
            <a:fillRect/>
          </a:stretch>
        </p:blipFill>
        <p:spPr>
          <a:xfrm>
            <a:off x="10789920" y="167005"/>
            <a:ext cx="1132205" cy="829310"/>
          </a:xfrm>
          <a:prstGeom prst="rect">
            <a:avLst/>
          </a:prstGeom>
        </p:spPr>
      </p:pic>
    </p:spTree>
  </p:cSld>
  <p:clrMapOvr>
    <a:masterClrMapping/>
  </p:clrMapOvr>
  <p:transition spd="slow" advClick="0" advTm="0">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left)">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barn(inVertical)">
                                      <p:cBhvr>
                                        <p:cTn id="16" dur="500"/>
                                        <p:tgtEl>
                                          <p:spTgt spid="29"/>
                                        </p:tgtEl>
                                      </p:cBhvr>
                                    </p:animEffect>
                                  </p:childTnLst>
                                </p:cTn>
                              </p:par>
                            </p:childTnLst>
                          </p:cTn>
                        </p:par>
                        <p:par>
                          <p:cTn id="17" fill="hold">
                            <p:stCondLst>
                              <p:cond delay="500"/>
                            </p:stCondLst>
                            <p:childTnLst>
                              <p:par>
                                <p:cTn id="18" presetID="1" presetClass="entr" presetSubtype="0" fill="hold" grpId="0" nodeType="afterEffect">
                                  <p:stCondLst>
                                    <p:cond delay="0"/>
                                  </p:stCondLst>
                                  <p:childTnLst>
                                    <p:set>
                                      <p:cBhvr>
                                        <p:cTn id="19" dur="1" fill="hold">
                                          <p:stCondLst>
                                            <p:cond delay="0"/>
                                          </p:stCondLst>
                                        </p:cTn>
                                        <p:tgtEl>
                                          <p:spTgt spid="30"/>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grpId="0" nodeType="click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blinds(horizontal)">
                                      <p:cBhvr>
                                        <p:cTn id="24" dur="500"/>
                                        <p:tgtEl>
                                          <p:spTgt spid="23"/>
                                        </p:tgtEl>
                                      </p:cBhvr>
                                    </p:animEffect>
                                  </p:childTnLst>
                                </p:cTn>
                              </p:par>
                              <p:par>
                                <p:cTn id="25" presetID="3" presetClass="entr" presetSubtype="10" fill="hold"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blinds(horizontal)">
                                      <p:cBhvr>
                                        <p:cTn id="27" dur="500"/>
                                        <p:tgtEl>
                                          <p:spTgt spid="3"/>
                                        </p:tgtEl>
                                      </p:cBhvr>
                                    </p:animEffect>
                                  </p:childTnLst>
                                </p:cTn>
                              </p:par>
                            </p:childTnLst>
                          </p:cTn>
                        </p:par>
                        <p:par>
                          <p:cTn id="28" fill="hold">
                            <p:stCondLst>
                              <p:cond delay="500"/>
                            </p:stCondLst>
                            <p:childTnLst>
                              <p:par>
                                <p:cTn id="29" presetID="22" presetClass="entr" presetSubtype="2" fill="hold" grpId="0"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right)">
                                      <p:cBhvr>
                                        <p:cTn id="31" dur="500"/>
                                        <p:tgtEl>
                                          <p:spTgt spid="7"/>
                                        </p:tgtEl>
                                      </p:cBhvr>
                                    </p:animEffect>
                                  </p:childTnLst>
                                </p:cTn>
                              </p:par>
                              <p:par>
                                <p:cTn id="32" presetID="22" presetClass="entr" presetSubtype="2" fill="hold" grpId="0"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wipe(right)">
                                      <p:cBhvr>
                                        <p:cTn id="34" dur="5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29" grpId="0" animBg="1"/>
      <p:bldP spid="30" grpId="0"/>
      <p:bldP spid="23" grpId="0" animBg="1"/>
      <p:bldP spid="7" grpId="0" animBg="1"/>
      <p:bldP spid="8" grpId="0"/>
      <p:bldP spid="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7588250" y="5347335"/>
            <a:ext cx="1843405" cy="367030"/>
          </a:xfrm>
          <a:prstGeom prst="rect">
            <a:avLst/>
          </a:prstGeom>
        </p:spPr>
        <p:txBody>
          <a:bodyPr wrap="square" lIns="91431" tIns="45716" rIns="91431" bIns="45716">
            <a:spAutoFit/>
          </a:bodyPr>
          <a:p>
            <a:pPr algn="ctr"/>
            <a:r>
              <a:rPr lang="zh-CN" altLang="en-US" sz="1800" b="1" dirty="0">
                <a:solidFill>
                  <a:schemeClr val="tx1">
                    <a:lumMod val="75000"/>
                    <a:lumOff val="25000"/>
                  </a:schemeClr>
                </a:solidFill>
                <a:latin typeface="微软雅黑" panose="020B0503020204020204" pitchFamily="34" charset="-122"/>
                <a:ea typeface="微软雅黑" panose="020B0503020204020204" pitchFamily="34" charset="-122"/>
              </a:rPr>
              <a:t>进程浮水印设置</a:t>
            </a:r>
            <a:endParaRPr lang="zh-CN" altLang="en-US" sz="18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9" name="矩形 18"/>
          <p:cNvSpPr/>
          <p:nvPr/>
        </p:nvSpPr>
        <p:spPr>
          <a:xfrm>
            <a:off x="1094105" y="2097405"/>
            <a:ext cx="3924935" cy="246761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3"/>
          <p:cNvSpPr>
            <a:spLocks noChangeArrowheads="1"/>
          </p:cNvSpPr>
          <p:nvPr/>
        </p:nvSpPr>
        <p:spPr bwMode="auto">
          <a:xfrm>
            <a:off x="1073958" y="224898"/>
            <a:ext cx="3437890" cy="582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eaLnBrk="1" hangingPunct="1">
              <a:spcBef>
                <a:spcPct val="0"/>
              </a:spcBef>
              <a:buFont typeface="Arial" panose="020B0604020202020204" pitchFamily="34" charset="0"/>
              <a:buNone/>
            </a:pPr>
            <a:r>
              <a:rPr lang="zh-CN" b="1" dirty="0">
                <a:solidFill>
                  <a:schemeClr val="tx1">
                    <a:lumMod val="65000"/>
                    <a:lumOff val="35000"/>
                  </a:schemeClr>
                </a:solidFill>
                <a:latin typeface="Arial" panose="020B0604020202020204" pitchFamily="34" charset="0"/>
                <a:cs typeface="Arial" panose="020B0604020202020204" pitchFamily="34" charset="0"/>
                <a:sym typeface="Impact" panose="020B0806030902050204" pitchFamily="34" charset="0"/>
              </a:rPr>
              <a:t>屏幕与进程浮水印</a:t>
            </a:r>
            <a:endParaRPr lang="zh-CN" b="1" dirty="0">
              <a:solidFill>
                <a:schemeClr val="tx1">
                  <a:lumMod val="65000"/>
                  <a:lumOff val="35000"/>
                </a:schemeClr>
              </a:solidFill>
              <a:latin typeface="Arial" panose="020B0604020202020204" pitchFamily="34" charset="0"/>
              <a:ea typeface="宋体" pitchFamily="2" charset="-122"/>
              <a:cs typeface="Arial" panose="020B0604020202020204" pitchFamily="34" charset="0"/>
              <a:sym typeface="Impact" panose="020B0806030902050204" pitchFamily="34" charset="0"/>
            </a:endParaRPr>
          </a:p>
        </p:txBody>
      </p:sp>
      <p:sp>
        <p:nvSpPr>
          <p:cNvPr id="10" name="文本框 37"/>
          <p:cNvSpPr txBox="1"/>
          <p:nvPr/>
        </p:nvSpPr>
        <p:spPr>
          <a:xfrm>
            <a:off x="1073785" y="760095"/>
            <a:ext cx="3554095" cy="335915"/>
          </a:xfrm>
          <a:prstGeom prst="rect">
            <a:avLst/>
          </a:prstGeom>
          <a:noFill/>
        </p:spPr>
        <p:txBody>
          <a:bodyPr wrap="square" lIns="91431" tIns="45716" rIns="91431" bIns="45716" rtlCol="0">
            <a:spAutoFit/>
          </a:bodyPr>
          <a:lstStyle/>
          <a:p>
            <a:r>
              <a:rPr lang="en-US" altLang="zh-CN" sz="1600" dirty="0">
                <a:solidFill>
                  <a:schemeClr val="tx1">
                    <a:lumMod val="65000"/>
                    <a:lumOff val="35000"/>
                  </a:schemeClr>
                </a:solidFill>
                <a:latin typeface="Arial" panose="020B0604020202020204" pitchFamily="34" charset="0"/>
                <a:cs typeface="Arial" panose="020B0604020202020204" pitchFamily="34" charset="0"/>
              </a:rPr>
              <a:t>Screen and Process Watermarking</a:t>
            </a:r>
            <a:endParaRPr lang="en-US" altLang="zh-CN" sz="16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20" name="Isosceles Triangle 46"/>
          <p:cNvSpPr/>
          <p:nvPr/>
        </p:nvSpPr>
        <p:spPr>
          <a:xfrm rot="10800000">
            <a:off x="2706974" y="4565332"/>
            <a:ext cx="661075" cy="307237"/>
          </a:xfrm>
          <a:prstGeom prst="triangle">
            <a:avLst>
              <a:gd name="adj"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p>
        </p:txBody>
      </p:sp>
      <p:sp>
        <p:nvSpPr>
          <p:cNvPr id="49" name="矩形 48"/>
          <p:cNvSpPr/>
          <p:nvPr/>
        </p:nvSpPr>
        <p:spPr>
          <a:xfrm>
            <a:off x="2134870" y="4940935"/>
            <a:ext cx="1843405" cy="367030"/>
          </a:xfrm>
          <a:prstGeom prst="rect">
            <a:avLst/>
          </a:prstGeom>
        </p:spPr>
        <p:txBody>
          <a:bodyPr wrap="square" lIns="91431" tIns="45716" rIns="91431" bIns="45716">
            <a:spAutoFit/>
          </a:bodyPr>
          <a:lstStyle/>
          <a:p>
            <a:pPr algn="ctr"/>
            <a:r>
              <a:rPr lang="zh-CN" altLang="en-US" sz="1800" b="1" dirty="0">
                <a:solidFill>
                  <a:srgbClr val="00B0F0"/>
                </a:solidFill>
                <a:latin typeface="微软雅黑" panose="020B0503020204020204" pitchFamily="34" charset="-122"/>
                <a:ea typeface="微软雅黑" panose="020B0503020204020204" pitchFamily="34" charset="-122"/>
              </a:rPr>
              <a:t>屏幕浮水印设置</a:t>
            </a:r>
            <a:endParaRPr lang="zh-CN" altLang="en-US" sz="1800" b="1" dirty="0">
              <a:solidFill>
                <a:srgbClr val="00B0F0"/>
              </a:solidFill>
              <a:latin typeface="微软雅黑" panose="020B0503020204020204" pitchFamily="34" charset="-122"/>
              <a:ea typeface="微软雅黑" panose="020B0503020204020204" pitchFamily="34" charset="-122"/>
            </a:endParaRPr>
          </a:p>
        </p:txBody>
      </p:sp>
      <p:pic>
        <p:nvPicPr>
          <p:cNvPr id="22" name="图片 21"/>
          <p:cNvPicPr>
            <a:picLocks noChangeAspect="1"/>
          </p:cNvPicPr>
          <p:nvPr/>
        </p:nvPicPr>
        <p:blipFill>
          <a:blip r:embed="rId1"/>
          <a:stretch>
            <a:fillRect/>
          </a:stretch>
        </p:blipFill>
        <p:spPr>
          <a:xfrm>
            <a:off x="1245235" y="2237105"/>
            <a:ext cx="3613150" cy="2168525"/>
          </a:xfrm>
          <a:prstGeom prst="rect">
            <a:avLst/>
          </a:prstGeom>
        </p:spPr>
      </p:pic>
      <p:sp>
        <p:nvSpPr>
          <p:cNvPr id="4" name="矩形 3"/>
          <p:cNvSpPr/>
          <p:nvPr/>
        </p:nvSpPr>
        <p:spPr>
          <a:xfrm>
            <a:off x="1485900" y="2268855"/>
            <a:ext cx="789305" cy="219075"/>
          </a:xfrm>
          <a:prstGeom prst="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TextBox 82"/>
          <p:cNvSpPr txBox="1"/>
          <p:nvPr/>
        </p:nvSpPr>
        <p:spPr>
          <a:xfrm>
            <a:off x="1174750" y="5283835"/>
            <a:ext cx="3789045" cy="884555"/>
          </a:xfrm>
          <a:prstGeom prst="rect">
            <a:avLst/>
          </a:prstGeom>
          <a:noFill/>
        </p:spPr>
        <p:txBody>
          <a:bodyPr wrap="square" lIns="0" tIns="0" rIns="0" bIns="0" rtlCol="0" anchor="t">
            <a:spAutoFit/>
          </a:bodyPr>
          <a:lstStyle/>
          <a:p>
            <a:pPr>
              <a:lnSpc>
                <a:spcPct val="120000"/>
              </a:lnSpc>
              <a:spcBef>
                <a:spcPct val="0"/>
              </a:spcBef>
              <a:buNone/>
            </a:pP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为了防止拍照，用户可以开启屏幕浮水印功能，可以对屏幕浮水印的字体、颜色、大小、透明度等进行设定，同时可以将风险预警的相关法律话术作为屏幕水印的内容。</a:t>
            </a:r>
            <a:endPar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8" name="矩形 17"/>
          <p:cNvSpPr/>
          <p:nvPr/>
        </p:nvSpPr>
        <p:spPr>
          <a:xfrm>
            <a:off x="1086485" y="1420495"/>
            <a:ext cx="3972560" cy="5105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文本框 20"/>
          <p:cNvSpPr txBox="1"/>
          <p:nvPr/>
        </p:nvSpPr>
        <p:spPr>
          <a:xfrm>
            <a:off x="2210435" y="1483995"/>
            <a:ext cx="1774190" cy="383540"/>
          </a:xfrm>
          <a:prstGeom prst="rect">
            <a:avLst/>
          </a:prstGeom>
          <a:noFill/>
        </p:spPr>
        <p:txBody>
          <a:bodyPr wrap="square" rtlCol="0">
            <a:spAutoFit/>
          </a:bodyPr>
          <a:lstStyle/>
          <a:p>
            <a:pPr algn="ctr"/>
            <a:r>
              <a:rPr lang="zh-CN" altLang="en-US"/>
              <a:t>屏幕浮水印</a:t>
            </a:r>
            <a:endParaRPr lang="zh-CN" altLang="en-US"/>
          </a:p>
        </p:txBody>
      </p:sp>
      <p:sp>
        <p:nvSpPr>
          <p:cNvPr id="23" name="矩形 22"/>
          <p:cNvSpPr/>
          <p:nvPr/>
        </p:nvSpPr>
        <p:spPr>
          <a:xfrm>
            <a:off x="6701155" y="2039620"/>
            <a:ext cx="3460750" cy="29749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Isosceles Triangle 46"/>
          <p:cNvSpPr/>
          <p:nvPr/>
        </p:nvSpPr>
        <p:spPr>
          <a:xfrm rot="10800000">
            <a:off x="8111459" y="5014912"/>
            <a:ext cx="661075" cy="307237"/>
          </a:xfrm>
          <a:prstGeom prst="triangle">
            <a:avLst>
              <a:gd name="adj" fmla="val 5000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p>
        </p:txBody>
      </p:sp>
      <p:sp>
        <p:nvSpPr>
          <p:cNvPr id="28" name="TextBox 82"/>
          <p:cNvSpPr txBox="1"/>
          <p:nvPr/>
        </p:nvSpPr>
        <p:spPr>
          <a:xfrm>
            <a:off x="6628130" y="5680075"/>
            <a:ext cx="3789045" cy="663575"/>
          </a:xfrm>
          <a:prstGeom prst="rect">
            <a:avLst/>
          </a:prstGeom>
          <a:noFill/>
        </p:spPr>
        <p:txBody>
          <a:bodyPr wrap="square" lIns="0" tIns="0" rIns="0" bIns="0" rtlCol="0" anchor="t">
            <a:spAutoFit/>
          </a:bodyPr>
          <a:lstStyle/>
          <a:p>
            <a:pPr>
              <a:lnSpc>
                <a:spcPct val="120000"/>
              </a:lnSpc>
              <a:spcBef>
                <a:spcPct val="0"/>
              </a:spcBef>
              <a:buNone/>
            </a:pP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为了防止用户截屏，用户可以开启进程浮水印功能，可以将风险预警的相关法律话术作为屏幕水印的内容，增加警示作用。</a:t>
            </a:r>
            <a:endPar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9" name="矩形 28"/>
          <p:cNvSpPr/>
          <p:nvPr/>
        </p:nvSpPr>
        <p:spPr>
          <a:xfrm>
            <a:off x="6701790" y="1420495"/>
            <a:ext cx="3460115" cy="51054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文本框 29"/>
          <p:cNvSpPr txBox="1"/>
          <p:nvPr/>
        </p:nvSpPr>
        <p:spPr>
          <a:xfrm>
            <a:off x="7427595" y="1483995"/>
            <a:ext cx="1774190" cy="383540"/>
          </a:xfrm>
          <a:prstGeom prst="rect">
            <a:avLst/>
          </a:prstGeom>
          <a:noFill/>
        </p:spPr>
        <p:txBody>
          <a:bodyPr wrap="square" rtlCol="0">
            <a:spAutoFit/>
          </a:bodyPr>
          <a:lstStyle/>
          <a:p>
            <a:pPr algn="ctr"/>
            <a:r>
              <a:rPr lang="zh-CN" altLang="en-US">
                <a:solidFill>
                  <a:schemeClr val="bg1"/>
                </a:solidFill>
              </a:rPr>
              <a:t>进程浮水印</a:t>
            </a:r>
            <a:endParaRPr lang="zh-CN" altLang="en-US">
              <a:solidFill>
                <a:schemeClr val="bg1"/>
              </a:solidFill>
            </a:endParaRPr>
          </a:p>
        </p:txBody>
      </p:sp>
      <p:pic>
        <p:nvPicPr>
          <p:cNvPr id="5" name="图片 4"/>
          <p:cNvPicPr>
            <a:picLocks noChangeAspect="1"/>
          </p:cNvPicPr>
          <p:nvPr/>
        </p:nvPicPr>
        <p:blipFill>
          <a:blip r:embed="rId2"/>
          <a:stretch>
            <a:fillRect/>
          </a:stretch>
        </p:blipFill>
        <p:spPr>
          <a:xfrm>
            <a:off x="6917055" y="2237105"/>
            <a:ext cx="3049270" cy="2579370"/>
          </a:xfrm>
          <a:prstGeom prst="rect">
            <a:avLst/>
          </a:prstGeom>
        </p:spPr>
      </p:pic>
      <p:pic>
        <p:nvPicPr>
          <p:cNvPr id="7" name="图片 6" descr="销掌门-透明背景-logo"/>
          <p:cNvPicPr>
            <a:picLocks noChangeAspect="1"/>
          </p:cNvPicPr>
          <p:nvPr/>
        </p:nvPicPr>
        <p:blipFill>
          <a:blip r:embed="rId3" cstate="print"/>
          <a:stretch>
            <a:fillRect/>
          </a:stretch>
        </p:blipFill>
        <p:spPr>
          <a:xfrm>
            <a:off x="10789920" y="167005"/>
            <a:ext cx="1132205" cy="829310"/>
          </a:xfrm>
          <a:prstGeom prst="rect">
            <a:avLst/>
          </a:prstGeom>
        </p:spPr>
      </p:pic>
    </p:spTree>
  </p:cSld>
  <p:clrMapOvr>
    <a:masterClrMapping/>
  </p:clrMapOvr>
  <p:transition spd="slow" advClick="0" advTm="0">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left)">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barn(inVertical)">
                                      <p:cBhvr>
                                        <p:cTn id="16" dur="500"/>
                                        <p:tgtEl>
                                          <p:spTgt spid="18"/>
                                        </p:tgtEl>
                                      </p:cBhvr>
                                    </p:animEffect>
                                  </p:childTnLst>
                                </p:cTn>
                              </p:par>
                            </p:childTnLst>
                          </p:cTn>
                        </p:par>
                        <p:par>
                          <p:cTn id="17" fill="hold">
                            <p:stCondLst>
                              <p:cond delay="500"/>
                            </p:stCondLst>
                            <p:childTnLst>
                              <p:par>
                                <p:cTn id="18" presetID="1" presetClass="entr" presetSubtype="0" fill="hold" grpId="0" nodeType="afterEffect">
                                  <p:stCondLst>
                                    <p:cond delay="0"/>
                                  </p:stCondLst>
                                  <p:childTnLst>
                                    <p:set>
                                      <p:cBhvr>
                                        <p:cTn id="19" dur="1" fill="hold">
                                          <p:stCondLst>
                                            <p:cond delay="0"/>
                                          </p:stCondLst>
                                        </p:cTn>
                                        <p:tgtEl>
                                          <p:spTgt spid="21"/>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blinds(horizontal)">
                                      <p:cBhvr>
                                        <p:cTn id="24" dur="500"/>
                                        <p:tgtEl>
                                          <p:spTgt spid="19"/>
                                        </p:tgtEl>
                                      </p:cBhvr>
                                    </p:animEffect>
                                  </p:childTnLst>
                                </p:cTn>
                              </p:par>
                              <p:par>
                                <p:cTn id="25" presetID="3" presetClass="entr" presetSubtype="10"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blinds(horizontal)">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wipe(up)">
                                      <p:cBhvr>
                                        <p:cTn id="32" dur="500"/>
                                        <p:tgtEl>
                                          <p:spTgt spid="20"/>
                                        </p:tgtEl>
                                      </p:cBhvr>
                                    </p:animEffect>
                                  </p:childTnLst>
                                </p:cTn>
                              </p:par>
                            </p:childTnLst>
                          </p:cTn>
                        </p:par>
                        <p:par>
                          <p:cTn id="33" fill="hold">
                            <p:stCondLst>
                              <p:cond delay="500"/>
                            </p:stCondLst>
                            <p:childTnLst>
                              <p:par>
                                <p:cTn id="34" presetID="1" presetClass="entr" presetSubtype="0" fill="hold" grpId="0" nodeType="afterEffect">
                                  <p:stCondLst>
                                    <p:cond delay="0"/>
                                  </p:stCondLst>
                                  <p:childTnLst>
                                    <p:set>
                                      <p:cBhvr>
                                        <p:cTn id="35" dur="1" fill="hold">
                                          <p:stCondLst>
                                            <p:cond delay="0"/>
                                          </p:stCondLst>
                                        </p:cTn>
                                        <p:tgtEl>
                                          <p:spTgt spid="49"/>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12"/>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4"/>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29"/>
                                        </p:tgtEl>
                                        <p:attrNameLst>
                                          <p:attrName>style.visibility</p:attrName>
                                        </p:attrNameLst>
                                      </p:cBhvr>
                                      <p:to>
                                        <p:strVal val="visible"/>
                                      </p:to>
                                    </p:set>
                                    <p:animEffect transition="in" filter="barn(inVertical)">
                                      <p:cBhvr>
                                        <p:cTn id="46" dur="500"/>
                                        <p:tgtEl>
                                          <p:spTgt spid="29"/>
                                        </p:tgtEl>
                                      </p:cBhvr>
                                    </p:animEffect>
                                  </p:childTnLst>
                                </p:cTn>
                              </p:par>
                            </p:childTnLst>
                          </p:cTn>
                        </p:par>
                        <p:par>
                          <p:cTn id="47" fill="hold">
                            <p:stCondLst>
                              <p:cond delay="500"/>
                            </p:stCondLst>
                            <p:childTnLst>
                              <p:par>
                                <p:cTn id="48" presetID="1" presetClass="entr" presetSubtype="0" fill="hold" grpId="0" nodeType="afterEffect">
                                  <p:stCondLst>
                                    <p:cond delay="0"/>
                                  </p:stCondLst>
                                  <p:childTnLst>
                                    <p:set>
                                      <p:cBhvr>
                                        <p:cTn id="49" dur="1" fill="hold">
                                          <p:stCondLst>
                                            <p:cond delay="0"/>
                                          </p:stCondLst>
                                        </p:cTn>
                                        <p:tgtEl>
                                          <p:spTgt spid="30"/>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3" presetClass="entr" presetSubtype="10" fill="hold" grpId="0" nodeType="clickEffect">
                                  <p:stCondLst>
                                    <p:cond delay="0"/>
                                  </p:stCondLst>
                                  <p:childTnLst>
                                    <p:set>
                                      <p:cBhvr>
                                        <p:cTn id="53" dur="1" fill="hold">
                                          <p:stCondLst>
                                            <p:cond delay="0"/>
                                          </p:stCondLst>
                                        </p:cTn>
                                        <p:tgtEl>
                                          <p:spTgt spid="23"/>
                                        </p:tgtEl>
                                        <p:attrNameLst>
                                          <p:attrName>style.visibility</p:attrName>
                                        </p:attrNameLst>
                                      </p:cBhvr>
                                      <p:to>
                                        <p:strVal val="visible"/>
                                      </p:to>
                                    </p:set>
                                    <p:animEffect transition="in" filter="blinds(horizontal)">
                                      <p:cBhvr>
                                        <p:cTn id="54" dur="500"/>
                                        <p:tgtEl>
                                          <p:spTgt spid="23"/>
                                        </p:tgtEl>
                                      </p:cBhvr>
                                    </p:animEffect>
                                  </p:childTnLst>
                                </p:cTn>
                              </p:par>
                              <p:par>
                                <p:cTn id="55" presetID="3" presetClass="entr" presetSubtype="10" fill="hold" nodeType="withEffect">
                                  <p:stCondLst>
                                    <p:cond delay="0"/>
                                  </p:stCondLst>
                                  <p:childTnLst>
                                    <p:set>
                                      <p:cBhvr>
                                        <p:cTn id="56" dur="1" fill="hold">
                                          <p:stCondLst>
                                            <p:cond delay="0"/>
                                          </p:stCondLst>
                                        </p:cTn>
                                        <p:tgtEl>
                                          <p:spTgt spid="5"/>
                                        </p:tgtEl>
                                        <p:attrNameLst>
                                          <p:attrName>style.visibility</p:attrName>
                                        </p:attrNameLst>
                                      </p:cBhvr>
                                      <p:to>
                                        <p:strVal val="visible"/>
                                      </p:to>
                                    </p:set>
                                    <p:animEffect transition="in" filter="blinds(horizontal)">
                                      <p:cBhvr>
                                        <p:cTn id="57" dur="500"/>
                                        <p:tgtEl>
                                          <p:spTgt spid="5"/>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1" fill="hold" grpId="0" nodeType="clickEffect">
                                  <p:stCondLst>
                                    <p:cond delay="0"/>
                                  </p:stCondLst>
                                  <p:childTnLst>
                                    <p:set>
                                      <p:cBhvr>
                                        <p:cTn id="61" dur="1" fill="hold">
                                          <p:stCondLst>
                                            <p:cond delay="0"/>
                                          </p:stCondLst>
                                        </p:cTn>
                                        <p:tgtEl>
                                          <p:spTgt spid="24"/>
                                        </p:tgtEl>
                                        <p:attrNameLst>
                                          <p:attrName>style.visibility</p:attrName>
                                        </p:attrNameLst>
                                      </p:cBhvr>
                                      <p:to>
                                        <p:strVal val="visible"/>
                                      </p:to>
                                    </p:set>
                                    <p:animEffect transition="in" filter="wipe(up)">
                                      <p:cBhvr>
                                        <p:cTn id="62" dur="500"/>
                                        <p:tgtEl>
                                          <p:spTgt spid="24"/>
                                        </p:tgtEl>
                                      </p:cBhvr>
                                    </p:animEffect>
                                  </p:childTnLst>
                                </p:cTn>
                              </p:par>
                            </p:childTnLst>
                          </p:cTn>
                        </p:par>
                        <p:par>
                          <p:cTn id="63" fill="hold">
                            <p:stCondLst>
                              <p:cond delay="500"/>
                            </p:stCondLst>
                            <p:childTnLst>
                              <p:par>
                                <p:cTn id="64" presetID="1" presetClass="entr" presetSubtype="0" fill="hold" grpId="0" nodeType="afterEffect">
                                  <p:stCondLst>
                                    <p:cond delay="0"/>
                                  </p:stCondLst>
                                  <p:childTnLst>
                                    <p:set>
                                      <p:cBhvr>
                                        <p:cTn id="65" dur="1" fill="hold">
                                          <p:stCondLst>
                                            <p:cond delay="0"/>
                                          </p:stCondLst>
                                        </p:cTn>
                                        <p:tgtEl>
                                          <p:spTgt spid="2"/>
                                        </p:tgtEl>
                                        <p:attrNameLst>
                                          <p:attrName>style.visibility</p:attrName>
                                        </p:attrNameLst>
                                      </p:cBhvr>
                                      <p:to>
                                        <p:strVal val="visible"/>
                                      </p:to>
                                    </p:set>
                                  </p:childTnLst>
                                </p:cTn>
                              </p:par>
                              <p:par>
                                <p:cTn id="66" presetID="1" presetClass="entr" presetSubtype="0" fill="hold" grpId="0" nodeType="withEffect">
                                  <p:stCondLst>
                                    <p:cond delay="0"/>
                                  </p:stCondLst>
                                  <p:childTnLst>
                                    <p:set>
                                      <p:cBhvr>
                                        <p:cTn id="67"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21" grpId="0"/>
      <p:bldP spid="18" grpId="0" bldLvl="0" animBg="1"/>
      <p:bldP spid="19" grpId="0" bldLvl="0" animBg="1"/>
      <p:bldP spid="20" grpId="0" bldLvl="0" animBg="1"/>
      <p:bldP spid="49" grpId="0"/>
      <p:bldP spid="12" grpId="0"/>
      <p:bldP spid="4" grpId="0" bldLvl="0" animBg="1"/>
      <p:bldP spid="29" grpId="0" bldLvl="0" animBg="1"/>
      <p:bldP spid="30" grpId="0"/>
      <p:bldP spid="23" grpId="0" bldLvl="0" animBg="1"/>
      <p:bldP spid="24" grpId="0" bldLvl="0" animBg="1"/>
      <p:bldP spid="2" grpId="0"/>
      <p:bldP spid="28"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矩形 27"/>
          <p:cNvSpPr/>
          <p:nvPr/>
        </p:nvSpPr>
        <p:spPr>
          <a:xfrm>
            <a:off x="8432800" y="1303542"/>
            <a:ext cx="2308630" cy="498642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7" name="图片 26"/>
          <p:cNvPicPr>
            <a:picLocks noChangeAspect="1"/>
          </p:cNvPicPr>
          <p:nvPr/>
        </p:nvPicPr>
        <p:blipFill>
          <a:blip r:embed="rId1"/>
          <a:stretch>
            <a:fillRect/>
          </a:stretch>
        </p:blipFill>
        <p:spPr>
          <a:xfrm>
            <a:off x="8662671" y="1540770"/>
            <a:ext cx="1845475" cy="2110334"/>
          </a:xfrm>
          <a:prstGeom prst="rect">
            <a:avLst/>
          </a:prstGeom>
        </p:spPr>
      </p:pic>
      <p:sp>
        <p:nvSpPr>
          <p:cNvPr id="2" name="矩形 3"/>
          <p:cNvSpPr>
            <a:spLocks noChangeArrowheads="1"/>
          </p:cNvSpPr>
          <p:nvPr/>
        </p:nvSpPr>
        <p:spPr bwMode="auto">
          <a:xfrm>
            <a:off x="1073958" y="224898"/>
            <a:ext cx="3030855" cy="582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eaLnBrk="1" hangingPunct="1">
              <a:spcBef>
                <a:spcPct val="0"/>
              </a:spcBef>
              <a:buFont typeface="Arial" panose="020B0604020202020204" pitchFamily="34" charset="0"/>
              <a:buNone/>
            </a:pPr>
            <a:r>
              <a:rPr lang="zh-CN" b="1" dirty="0">
                <a:solidFill>
                  <a:schemeClr val="tx1">
                    <a:lumMod val="65000"/>
                    <a:lumOff val="35000"/>
                  </a:schemeClr>
                </a:solidFill>
                <a:latin typeface="Arial" panose="020B0604020202020204" pitchFamily="34" charset="0"/>
                <a:cs typeface="Arial" panose="020B0604020202020204" pitchFamily="34" charset="0"/>
                <a:sym typeface="Impact" panose="020B0806030902050204" pitchFamily="34" charset="0"/>
              </a:rPr>
              <a:t>进程浮水印</a:t>
            </a:r>
            <a:r>
              <a:rPr lang="zh-CN" altLang="en-US" b="1" dirty="0">
                <a:solidFill>
                  <a:schemeClr val="tx1">
                    <a:lumMod val="65000"/>
                    <a:lumOff val="35000"/>
                  </a:schemeClr>
                </a:solidFill>
                <a:latin typeface="Arial" panose="020B0604020202020204" pitchFamily="34" charset="0"/>
                <a:cs typeface="Arial" panose="020B0604020202020204" pitchFamily="34" charset="0"/>
                <a:sym typeface="Impact" panose="020B0806030902050204" pitchFamily="34" charset="0"/>
              </a:rPr>
              <a:t>设置</a:t>
            </a:r>
            <a:endParaRPr lang="zh-CN" b="1" dirty="0">
              <a:solidFill>
                <a:schemeClr val="tx1">
                  <a:lumMod val="65000"/>
                  <a:lumOff val="35000"/>
                </a:schemeClr>
              </a:solidFill>
              <a:latin typeface="Arial" panose="020B0604020202020204" pitchFamily="34" charset="0"/>
              <a:ea typeface="宋体" pitchFamily="2" charset="-122"/>
              <a:cs typeface="Arial" panose="020B0604020202020204" pitchFamily="34" charset="0"/>
              <a:sym typeface="Impact" panose="020B0806030902050204" pitchFamily="34" charset="0"/>
            </a:endParaRPr>
          </a:p>
        </p:txBody>
      </p:sp>
      <p:sp>
        <p:nvSpPr>
          <p:cNvPr id="3" name="文本框 37"/>
          <p:cNvSpPr txBox="1"/>
          <p:nvPr/>
        </p:nvSpPr>
        <p:spPr>
          <a:xfrm>
            <a:off x="1073785" y="760095"/>
            <a:ext cx="3554095" cy="335915"/>
          </a:xfrm>
          <a:prstGeom prst="rect">
            <a:avLst/>
          </a:prstGeom>
          <a:noFill/>
        </p:spPr>
        <p:txBody>
          <a:bodyPr wrap="square" lIns="91431" tIns="45716" rIns="91431" bIns="45716" rtlCol="0">
            <a:spAutoFit/>
          </a:bodyPr>
          <a:lstStyle/>
          <a:p>
            <a:r>
              <a:rPr lang="en-US" altLang="zh-CN" sz="1600" dirty="0">
                <a:solidFill>
                  <a:schemeClr val="tx1">
                    <a:lumMod val="65000"/>
                    <a:lumOff val="35000"/>
                  </a:schemeClr>
                </a:solidFill>
                <a:latin typeface="Arial" panose="020B0604020202020204" pitchFamily="34" charset="0"/>
                <a:cs typeface="Arial" panose="020B0604020202020204" pitchFamily="34" charset="0"/>
              </a:rPr>
              <a:t>Process Watermarking</a:t>
            </a:r>
            <a:endParaRPr lang="en-US" altLang="zh-CN" sz="16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10" name="文本框 9"/>
          <p:cNvSpPr txBox="1"/>
          <p:nvPr/>
        </p:nvSpPr>
        <p:spPr>
          <a:xfrm>
            <a:off x="8780864" y="1994561"/>
            <a:ext cx="1633220" cy="383540"/>
          </a:xfrm>
          <a:prstGeom prst="rect">
            <a:avLst/>
          </a:prstGeom>
          <a:noFill/>
        </p:spPr>
        <p:txBody>
          <a:bodyPr wrap="none" rtlCol="0">
            <a:spAutoFit/>
          </a:bodyPr>
          <a:lstStyle/>
          <a:p>
            <a:r>
              <a:rPr lang="zh-CN" altLang="en-US" b="1" dirty="0">
                <a:solidFill>
                  <a:srgbClr val="FF0000"/>
                </a:solidFill>
              </a:rPr>
              <a:t>隐形水印</a:t>
            </a:r>
            <a:r>
              <a:rPr lang="zh-CN" altLang="en-US" dirty="0">
                <a:solidFill>
                  <a:srgbClr val="FF0000"/>
                </a:solidFill>
              </a:rPr>
              <a:t>效果</a:t>
            </a:r>
            <a:endParaRPr lang="zh-CN" altLang="en-US" dirty="0">
              <a:solidFill>
                <a:srgbClr val="FF0000"/>
              </a:solidFill>
            </a:endParaRPr>
          </a:p>
        </p:txBody>
      </p:sp>
      <p:sp>
        <p:nvSpPr>
          <p:cNvPr id="11" name="矩形 10"/>
          <p:cNvSpPr/>
          <p:nvPr/>
        </p:nvSpPr>
        <p:spPr>
          <a:xfrm>
            <a:off x="1150966" y="2392216"/>
            <a:ext cx="3476914" cy="2073569"/>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1"/>
          <p:cNvPicPr>
            <a:picLocks noChangeAspect="1"/>
          </p:cNvPicPr>
          <p:nvPr/>
        </p:nvPicPr>
        <p:blipFill>
          <a:blip r:embed="rId2"/>
          <a:stretch>
            <a:fillRect/>
          </a:stretch>
        </p:blipFill>
        <p:spPr>
          <a:xfrm>
            <a:off x="1359317" y="2595937"/>
            <a:ext cx="3064901" cy="1643509"/>
          </a:xfrm>
          <a:prstGeom prst="rect">
            <a:avLst/>
          </a:prstGeom>
        </p:spPr>
      </p:pic>
      <p:sp>
        <p:nvSpPr>
          <p:cNvPr id="13" name="矩形 12"/>
          <p:cNvSpPr/>
          <p:nvPr/>
        </p:nvSpPr>
        <p:spPr>
          <a:xfrm>
            <a:off x="2064906" y="1303541"/>
            <a:ext cx="1843405" cy="367030"/>
          </a:xfrm>
          <a:prstGeom prst="rect">
            <a:avLst/>
          </a:prstGeom>
        </p:spPr>
        <p:txBody>
          <a:bodyPr wrap="square" lIns="91431" tIns="45716" rIns="91431" bIns="45716">
            <a:spAutoFit/>
          </a:bodyPr>
          <a:lstStyle/>
          <a:p>
            <a:pPr algn="ctr"/>
            <a:r>
              <a:rPr lang="zh-CN" altLang="en-US" sz="1800" b="1" dirty="0">
                <a:solidFill>
                  <a:schemeClr val="tx1">
                    <a:lumMod val="75000"/>
                    <a:lumOff val="25000"/>
                  </a:schemeClr>
                </a:solidFill>
                <a:latin typeface="微软雅黑" panose="020B0503020204020204" pitchFamily="34" charset="-122"/>
                <a:ea typeface="微软雅黑" panose="020B0503020204020204" pitchFamily="34" charset="-122"/>
              </a:rPr>
              <a:t>进程浮水印设置</a:t>
            </a:r>
            <a:endParaRPr lang="zh-CN" altLang="en-US" sz="18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5" name="TextBox 82"/>
          <p:cNvSpPr txBox="1"/>
          <p:nvPr/>
        </p:nvSpPr>
        <p:spPr>
          <a:xfrm>
            <a:off x="1150966" y="1728641"/>
            <a:ext cx="3789045" cy="441960"/>
          </a:xfrm>
          <a:prstGeom prst="rect">
            <a:avLst/>
          </a:prstGeom>
          <a:noFill/>
        </p:spPr>
        <p:txBody>
          <a:bodyPr wrap="square" lIns="0" tIns="0" rIns="0" bIns="0" rtlCol="0" anchor="t">
            <a:spAutoFit/>
          </a:bodyPr>
          <a:lstStyle/>
          <a:p>
            <a:pPr>
              <a:lnSpc>
                <a:spcPct val="120000"/>
              </a:lnSpc>
              <a:spcBef>
                <a:spcPct val="0"/>
              </a:spcBef>
              <a:buNone/>
            </a:pP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掌门</a:t>
            </a:r>
            <a:r>
              <a:rPr lang="en-US" altLang="zh-CN" sz="12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DSC</a:t>
            </a: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进程水印设置非常灵活多样，支持</a:t>
            </a:r>
            <a:r>
              <a:rPr lang="zh-CN" altLang="en-US" sz="1200" b="1"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隐形水印</a:t>
            </a: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、文字水印、图片水印和</a:t>
            </a:r>
            <a:r>
              <a:rPr lang="zh-CN" altLang="en-US" sz="1200" b="1"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点阵水印</a:t>
            </a: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a:t>
            </a:r>
            <a:endPar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9" name="Isosceles Triangle 46"/>
          <p:cNvSpPr/>
          <p:nvPr/>
        </p:nvSpPr>
        <p:spPr>
          <a:xfrm>
            <a:off x="2656071" y="2153053"/>
            <a:ext cx="548947" cy="239163"/>
          </a:xfrm>
          <a:prstGeom prst="triangle">
            <a:avLst>
              <a:gd name="adj"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p>
        </p:txBody>
      </p:sp>
      <p:sp>
        <p:nvSpPr>
          <p:cNvPr id="20" name="Pentagon 66"/>
          <p:cNvSpPr/>
          <p:nvPr/>
        </p:nvSpPr>
        <p:spPr>
          <a:xfrm>
            <a:off x="5448749" y="2595937"/>
            <a:ext cx="2235906" cy="1634448"/>
          </a:xfrm>
          <a:prstGeom prst="homePlate">
            <a:avLst>
              <a:gd name="adj" fmla="val 28209"/>
            </a:avLst>
          </a:prstGeom>
          <a:solidFill>
            <a:schemeClr val="tx1">
              <a:lumMod val="75000"/>
              <a:lumOff val="2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200" b="1" dirty="0">
                <a:latin typeface="微软雅黑" panose="020B0503020204020204" pitchFamily="34" charset="-122"/>
                <a:ea typeface="微软雅黑" panose="020B0503020204020204" pitchFamily="34" charset="-122"/>
              </a:rPr>
              <a:t>进程水印样式</a:t>
            </a:r>
            <a:endParaRPr lang="en-US" altLang="zh-CN" sz="2200" b="1" dirty="0">
              <a:latin typeface="微软雅黑" panose="020B0503020204020204" pitchFamily="34" charset="-122"/>
              <a:ea typeface="微软雅黑" panose="020B0503020204020204" pitchFamily="34" charset="-122"/>
            </a:endParaRPr>
          </a:p>
        </p:txBody>
      </p:sp>
      <p:pic>
        <p:nvPicPr>
          <p:cNvPr id="22" name="图片 21"/>
          <p:cNvPicPr>
            <a:picLocks noChangeAspect="1"/>
          </p:cNvPicPr>
          <p:nvPr/>
        </p:nvPicPr>
        <p:blipFill>
          <a:blip r:embed="rId3"/>
          <a:stretch>
            <a:fillRect/>
          </a:stretch>
        </p:blipFill>
        <p:spPr>
          <a:xfrm>
            <a:off x="8662672" y="3879400"/>
            <a:ext cx="1845475" cy="2139230"/>
          </a:xfrm>
          <a:prstGeom prst="rect">
            <a:avLst/>
          </a:prstGeom>
        </p:spPr>
      </p:pic>
      <p:sp>
        <p:nvSpPr>
          <p:cNvPr id="23" name="文本框 22"/>
          <p:cNvSpPr txBox="1"/>
          <p:nvPr/>
        </p:nvSpPr>
        <p:spPr>
          <a:xfrm>
            <a:off x="8861542" y="4438071"/>
            <a:ext cx="1633220" cy="383540"/>
          </a:xfrm>
          <a:prstGeom prst="rect">
            <a:avLst/>
          </a:prstGeom>
          <a:noFill/>
        </p:spPr>
        <p:txBody>
          <a:bodyPr wrap="none" rtlCol="0">
            <a:spAutoFit/>
          </a:bodyPr>
          <a:lstStyle/>
          <a:p>
            <a:r>
              <a:rPr lang="zh-CN" altLang="en-US" b="1" dirty="0">
                <a:solidFill>
                  <a:srgbClr val="FF0000"/>
                </a:solidFill>
              </a:rPr>
              <a:t>点阵水印</a:t>
            </a:r>
            <a:r>
              <a:rPr lang="zh-CN" altLang="en-US" dirty="0">
                <a:solidFill>
                  <a:srgbClr val="FF0000"/>
                </a:solidFill>
              </a:rPr>
              <a:t>效果</a:t>
            </a:r>
            <a:endParaRPr lang="zh-CN" altLang="en-US" dirty="0">
              <a:solidFill>
                <a:srgbClr val="FF0000"/>
              </a:solidFill>
            </a:endParaRPr>
          </a:p>
        </p:txBody>
      </p:sp>
      <p:sp>
        <p:nvSpPr>
          <p:cNvPr id="29" name="矩形 47"/>
          <p:cNvSpPr>
            <a:spLocks noChangeArrowheads="1"/>
          </p:cNvSpPr>
          <p:nvPr/>
        </p:nvSpPr>
        <p:spPr bwMode="auto">
          <a:xfrm>
            <a:off x="1105532" y="4800656"/>
            <a:ext cx="4069080" cy="1189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10000"/>
              </a:lnSpc>
              <a:spcBef>
                <a:spcPct val="0"/>
              </a:spcBef>
              <a:buNone/>
            </a:pPr>
            <a:r>
              <a:rPr lang="zh-CN" altLang="en-US" sz="1300" b="1" dirty="0">
                <a:solidFill>
                  <a:schemeClr val="tx1">
                    <a:lumMod val="65000"/>
                    <a:lumOff val="35000"/>
                  </a:schemeClr>
                </a:solidFill>
                <a:sym typeface="微软雅黑" panose="020B0503020204020204" pitchFamily="34" charset="-122"/>
              </a:rPr>
              <a:t>特色功能分享：掌门</a:t>
            </a:r>
            <a:r>
              <a:rPr lang="zh-CN" altLang="en-US" sz="1300" dirty="0">
                <a:solidFill>
                  <a:schemeClr val="tx1">
                    <a:lumMod val="65000"/>
                    <a:lumOff val="35000"/>
                  </a:schemeClr>
                </a:solidFill>
                <a:sym typeface="微软雅黑" panose="020B0503020204020204" pitchFamily="34" charset="-122"/>
              </a:rPr>
              <a:t>的</a:t>
            </a:r>
            <a:r>
              <a:rPr lang="zh-CN" altLang="en-US" sz="1300" b="1" dirty="0">
                <a:solidFill>
                  <a:schemeClr val="tx1">
                    <a:lumMod val="65000"/>
                    <a:lumOff val="35000"/>
                  </a:schemeClr>
                </a:solidFill>
                <a:sym typeface="微软雅黑" panose="020B0503020204020204" pitchFamily="34" charset="-122"/>
              </a:rPr>
              <a:t>隐形水印</a:t>
            </a:r>
            <a:r>
              <a:rPr lang="zh-CN" altLang="en-US" sz="1300" dirty="0">
                <a:solidFill>
                  <a:schemeClr val="tx1">
                    <a:lumMod val="65000"/>
                    <a:lumOff val="35000"/>
                  </a:schemeClr>
                </a:solidFill>
                <a:sym typeface="微软雅黑" panose="020B0503020204020204" pitchFamily="34" charset="-122"/>
              </a:rPr>
              <a:t>和</a:t>
            </a:r>
            <a:r>
              <a:rPr lang="zh-CN" altLang="en-US" sz="1300" b="1" dirty="0">
                <a:solidFill>
                  <a:schemeClr val="tx1">
                    <a:lumMod val="65000"/>
                    <a:lumOff val="35000"/>
                  </a:schemeClr>
                </a:solidFill>
                <a:sym typeface="微软雅黑" panose="020B0503020204020204" pitchFamily="34" charset="-122"/>
              </a:rPr>
              <a:t>点阵水印</a:t>
            </a:r>
            <a:r>
              <a:rPr lang="zh-CN" altLang="en-US" sz="1300" dirty="0">
                <a:solidFill>
                  <a:schemeClr val="tx1">
                    <a:lumMod val="65000"/>
                    <a:lumOff val="35000"/>
                  </a:schemeClr>
                </a:solidFill>
                <a:sym typeface="微软雅黑" panose="020B0503020204020204" pitchFamily="34" charset="-122"/>
              </a:rPr>
              <a:t>在行业都是非常有特色的，我们</a:t>
            </a:r>
            <a:r>
              <a:rPr lang="zh-CN" altLang="en-US" sz="1300" b="1" dirty="0">
                <a:solidFill>
                  <a:schemeClr val="tx1">
                    <a:lumMod val="65000"/>
                    <a:lumOff val="35000"/>
                  </a:schemeClr>
                </a:solidFill>
                <a:sym typeface="微软雅黑" panose="020B0503020204020204" pitchFamily="34" charset="-122"/>
              </a:rPr>
              <a:t>有专门的水印读取工具</a:t>
            </a:r>
            <a:r>
              <a:rPr lang="zh-CN" altLang="en-US" sz="1300" dirty="0">
                <a:solidFill>
                  <a:schemeClr val="tx1">
                    <a:lumMod val="65000"/>
                    <a:lumOff val="35000"/>
                  </a:schemeClr>
                </a:solidFill>
                <a:sym typeface="微软雅黑" panose="020B0503020204020204" pitchFamily="34" charset="-122"/>
              </a:rPr>
              <a:t>提供给客户来读取水印的内容。同时我们还可以通过设置点阵或者隐形水印的透明度来调整水印内容的显示效果，在确保安全取证的前提下，不影响用户的工作。</a:t>
            </a:r>
            <a:endParaRPr lang="zh-CN" altLang="en-US" sz="1300" dirty="0">
              <a:solidFill>
                <a:schemeClr val="tx1">
                  <a:lumMod val="65000"/>
                  <a:lumOff val="35000"/>
                </a:schemeClr>
              </a:solidFill>
              <a:sym typeface="微软雅黑" panose="020B0503020204020204" pitchFamily="34" charset="-122"/>
            </a:endParaRPr>
          </a:p>
        </p:txBody>
      </p:sp>
      <p:pic>
        <p:nvPicPr>
          <p:cNvPr id="7" name="图片 6" descr="销掌门-透明背景-logo"/>
          <p:cNvPicPr>
            <a:picLocks noChangeAspect="1"/>
          </p:cNvPicPr>
          <p:nvPr/>
        </p:nvPicPr>
        <p:blipFill>
          <a:blip r:embed="rId4" cstate="print"/>
          <a:stretch>
            <a:fillRect/>
          </a:stretch>
        </p:blipFill>
        <p:spPr>
          <a:xfrm>
            <a:off x="10789920" y="167005"/>
            <a:ext cx="1132205" cy="82931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blinds(horizontal)">
                                      <p:cBhvr>
                                        <p:cTn id="16" dur="500"/>
                                        <p:tgtEl>
                                          <p:spTgt spid="11"/>
                                        </p:tgtEl>
                                      </p:cBhvr>
                                    </p:animEffect>
                                  </p:childTnLst>
                                </p:cTn>
                              </p:par>
                            </p:childTnLst>
                          </p:cTn>
                        </p:par>
                        <p:par>
                          <p:cTn id="17" fill="hold">
                            <p:stCondLst>
                              <p:cond delay="500"/>
                            </p:stCondLst>
                            <p:childTnLst>
                              <p:par>
                                <p:cTn id="18" presetID="1" presetClass="entr" presetSubtype="0" fill="hold" grpId="0" nodeType="afterEffect">
                                  <p:stCondLst>
                                    <p:cond delay="0"/>
                                  </p:stCondLst>
                                  <p:childTnLst>
                                    <p:set>
                                      <p:cBhvr>
                                        <p:cTn id="19" dur="1" fill="hold">
                                          <p:stCondLst>
                                            <p:cond delay="0"/>
                                          </p:stCondLst>
                                        </p:cTn>
                                        <p:tgtEl>
                                          <p:spTgt spid="13"/>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wipe(up)">
                                      <p:cBhvr>
                                        <p:cTn id="26" dur="500"/>
                                        <p:tgtEl>
                                          <p:spTgt spid="19"/>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additive="base">
                                        <p:cTn id="31" dur="500" fill="hold"/>
                                        <p:tgtEl>
                                          <p:spTgt spid="20"/>
                                        </p:tgtEl>
                                        <p:attrNameLst>
                                          <p:attrName>ppt_x</p:attrName>
                                        </p:attrNameLst>
                                      </p:cBhvr>
                                      <p:tavLst>
                                        <p:tav tm="0">
                                          <p:val>
                                            <p:strVal val="#ppt_x"/>
                                          </p:val>
                                        </p:tav>
                                        <p:tav tm="100000">
                                          <p:val>
                                            <p:strVal val="#ppt_x"/>
                                          </p:val>
                                        </p:tav>
                                      </p:tavLst>
                                    </p:anim>
                                    <p:anim calcmode="lin" valueType="num">
                                      <p:cBhvr additive="base">
                                        <p:cTn id="3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blinds(horizontal)">
                                      <p:cBhvr>
                                        <p:cTn id="37" dur="500"/>
                                        <p:tgtEl>
                                          <p:spTgt spid="28"/>
                                        </p:tgtEl>
                                      </p:cBhvr>
                                    </p:animEffect>
                                  </p:childTnLst>
                                </p:cTn>
                              </p:par>
                            </p:childTnLst>
                          </p:cTn>
                        </p:par>
                        <p:par>
                          <p:cTn id="38" fill="hold">
                            <p:stCondLst>
                              <p:cond delay="500"/>
                            </p:stCondLst>
                            <p:childTnLst>
                              <p:par>
                                <p:cTn id="39" presetID="22" presetClass="entr" presetSubtype="8" fill="hold" grpId="0" nodeType="afterEffect">
                                  <p:stCondLst>
                                    <p:cond delay="0"/>
                                  </p:stCondLst>
                                  <p:childTnLst>
                                    <p:set>
                                      <p:cBhvr>
                                        <p:cTn id="40" dur="1" fill="hold">
                                          <p:stCondLst>
                                            <p:cond delay="0"/>
                                          </p:stCondLst>
                                        </p:cTn>
                                        <p:tgtEl>
                                          <p:spTgt spid="29"/>
                                        </p:tgtEl>
                                        <p:attrNameLst>
                                          <p:attrName>style.visibility</p:attrName>
                                        </p:attrNameLst>
                                      </p:cBhvr>
                                      <p:to>
                                        <p:strVal val="visible"/>
                                      </p:to>
                                    </p:set>
                                    <p:animEffect transition="in" filter="wipe(left)">
                                      <p:cBhvr>
                                        <p:cTn id="4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bldLvl="0" animBg="1"/>
      <p:bldP spid="2" grpId="0"/>
      <p:bldP spid="3" grpId="0"/>
      <p:bldP spid="11" grpId="0" bldLvl="0" animBg="1"/>
      <p:bldP spid="13" grpId="0"/>
      <p:bldP spid="15" grpId="0"/>
      <p:bldP spid="19" grpId="0" bldLvl="0" animBg="1"/>
      <p:bldP spid="20" grpId="0" bldLvl="0" animBg="1"/>
      <p:bldP spid="29"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4" descr="C:\Users\吕\Desktop\j.pngj"/>
          <p:cNvPicPr>
            <a:picLocks noChangeAspect="1"/>
          </p:cNvPicPr>
          <p:nvPr/>
        </p:nvPicPr>
        <p:blipFill>
          <a:blip r:embed="rId1"/>
          <a:srcRect t="15454"/>
          <a:stretch>
            <a:fillRect/>
          </a:stretch>
        </p:blipFill>
        <p:spPr>
          <a:xfrm>
            <a:off x="1406525" y="1354455"/>
            <a:ext cx="10660380" cy="5127625"/>
          </a:xfrm>
          <a:prstGeom prst="rect">
            <a:avLst/>
          </a:prstGeom>
        </p:spPr>
      </p:pic>
      <p:sp>
        <p:nvSpPr>
          <p:cNvPr id="9" name="矩形 3"/>
          <p:cNvSpPr>
            <a:spLocks noChangeArrowheads="1"/>
          </p:cNvSpPr>
          <p:nvPr/>
        </p:nvSpPr>
        <p:spPr bwMode="auto">
          <a:xfrm>
            <a:off x="1073958" y="224898"/>
            <a:ext cx="2847975" cy="582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eaLnBrk="1" hangingPunct="1">
              <a:spcBef>
                <a:spcPct val="0"/>
              </a:spcBef>
              <a:buFont typeface="Arial" panose="020B0604020202020204" pitchFamily="34" charset="0"/>
              <a:buNone/>
            </a:pPr>
            <a:r>
              <a:rPr lang="zh-CN" altLang="en-US" b="1" dirty="0">
                <a:solidFill>
                  <a:schemeClr val="tx1">
                    <a:lumMod val="65000"/>
                    <a:lumOff val="35000"/>
                  </a:schemeClr>
                </a:solidFill>
                <a:latin typeface="Arial" panose="020B0604020202020204" pitchFamily="34" charset="0"/>
                <a:cs typeface="Arial" panose="020B0604020202020204" pitchFamily="34" charset="0"/>
                <a:sym typeface="Impact" panose="020B0806030902050204" pitchFamily="34" charset="0"/>
              </a:rPr>
              <a:t>兼容</a:t>
            </a:r>
            <a:r>
              <a:rPr lang="en-US" altLang="zh-CN" b="1" dirty="0">
                <a:solidFill>
                  <a:schemeClr val="tx1">
                    <a:lumMod val="65000"/>
                    <a:lumOff val="35000"/>
                  </a:schemeClr>
                </a:solidFill>
                <a:latin typeface="Arial" panose="020B0604020202020204" pitchFamily="34" charset="0"/>
                <a:cs typeface="Arial" panose="020B0604020202020204" pitchFamily="34" charset="0"/>
                <a:sym typeface="Impact" panose="020B0806030902050204" pitchFamily="34" charset="0"/>
              </a:rPr>
              <a:t>ERP</a:t>
            </a:r>
            <a:r>
              <a:rPr lang="zh-CN" altLang="en-US" b="1" dirty="0">
                <a:solidFill>
                  <a:schemeClr val="tx1">
                    <a:lumMod val="65000"/>
                    <a:lumOff val="35000"/>
                  </a:schemeClr>
                </a:solidFill>
                <a:latin typeface="Arial" panose="020B0604020202020204" pitchFamily="34" charset="0"/>
                <a:cs typeface="Arial" panose="020B0604020202020204" pitchFamily="34" charset="0"/>
                <a:sym typeface="Impact" panose="020B0806030902050204" pitchFamily="34" charset="0"/>
              </a:rPr>
              <a:t>和</a:t>
            </a:r>
            <a:r>
              <a:rPr lang="en-US" altLang="zh-CN" b="1" dirty="0">
                <a:solidFill>
                  <a:schemeClr val="tx1">
                    <a:lumMod val="65000"/>
                    <a:lumOff val="35000"/>
                  </a:schemeClr>
                </a:solidFill>
                <a:latin typeface="Arial" panose="020B0604020202020204" pitchFamily="34" charset="0"/>
                <a:cs typeface="Arial" panose="020B0604020202020204" pitchFamily="34" charset="0"/>
                <a:sym typeface="Impact" panose="020B0806030902050204" pitchFamily="34" charset="0"/>
              </a:rPr>
              <a:t>OA</a:t>
            </a:r>
            <a:endParaRPr lang="zh-CN" altLang="en-US" b="1" dirty="0">
              <a:solidFill>
                <a:schemeClr val="tx1">
                  <a:lumMod val="65000"/>
                  <a:lumOff val="35000"/>
                </a:schemeClr>
              </a:solidFill>
              <a:latin typeface="Arial" panose="020B0604020202020204" pitchFamily="34" charset="0"/>
              <a:ea typeface="宋体" pitchFamily="2" charset="-122"/>
              <a:cs typeface="Arial" panose="020B0604020202020204" pitchFamily="34" charset="0"/>
              <a:sym typeface="Impact" panose="020B0806030902050204" pitchFamily="34" charset="0"/>
            </a:endParaRPr>
          </a:p>
        </p:txBody>
      </p:sp>
      <p:sp>
        <p:nvSpPr>
          <p:cNvPr id="10" name="文本框 37"/>
          <p:cNvSpPr txBox="1"/>
          <p:nvPr/>
        </p:nvSpPr>
        <p:spPr>
          <a:xfrm>
            <a:off x="1073785" y="760095"/>
            <a:ext cx="3554095" cy="335915"/>
          </a:xfrm>
          <a:prstGeom prst="rect">
            <a:avLst/>
          </a:prstGeom>
          <a:noFill/>
        </p:spPr>
        <p:txBody>
          <a:bodyPr wrap="square" lIns="91431" tIns="45716" rIns="91431" bIns="45716" rtlCol="0">
            <a:spAutoFit/>
          </a:bodyPr>
          <a:lstStyle/>
          <a:p>
            <a:r>
              <a:rPr lang="en-US" altLang="zh-CN" sz="1600" dirty="0">
                <a:solidFill>
                  <a:schemeClr val="tx1">
                    <a:lumMod val="65000"/>
                    <a:lumOff val="35000"/>
                  </a:schemeClr>
                </a:solidFill>
                <a:latin typeface="Arial" panose="020B0604020202020204" pitchFamily="34" charset="0"/>
                <a:cs typeface="Arial" panose="020B0604020202020204" pitchFamily="34" charset="0"/>
              </a:rPr>
              <a:t>Compatible with OA and ERP</a:t>
            </a:r>
            <a:endParaRPr lang="en-US" altLang="zh-CN" sz="1600" dirty="0">
              <a:solidFill>
                <a:schemeClr val="tx1">
                  <a:lumMod val="65000"/>
                  <a:lumOff val="35000"/>
                </a:schemeClr>
              </a:solidFill>
              <a:latin typeface="Arial" panose="020B0604020202020204" pitchFamily="34" charset="0"/>
              <a:cs typeface="Arial" panose="020B0604020202020204" pitchFamily="34" charset="0"/>
            </a:endParaRPr>
          </a:p>
        </p:txBody>
      </p:sp>
      <p:pic>
        <p:nvPicPr>
          <p:cNvPr id="7" name="图片 6" descr="销掌门-透明背景-logo"/>
          <p:cNvPicPr>
            <a:picLocks noChangeAspect="1"/>
          </p:cNvPicPr>
          <p:nvPr/>
        </p:nvPicPr>
        <p:blipFill>
          <a:blip r:embed="rId2" cstate="print"/>
          <a:stretch>
            <a:fillRect/>
          </a:stretch>
        </p:blipFill>
        <p:spPr>
          <a:xfrm>
            <a:off x="10789920" y="167005"/>
            <a:ext cx="1132205" cy="82931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left)">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114"/>
          <p:cNvGrpSpPr/>
          <p:nvPr/>
        </p:nvGrpSpPr>
        <p:grpSpPr>
          <a:xfrm>
            <a:off x="-45720" y="2478405"/>
            <a:ext cx="12266295" cy="1868170"/>
            <a:chOff x="0" y="2226109"/>
            <a:chExt cx="1597483" cy="518462"/>
          </a:xfrm>
          <a:solidFill>
            <a:schemeClr val="bg2"/>
          </a:solidFill>
        </p:grpSpPr>
        <p:sp>
          <p:nvSpPr>
            <p:cNvPr id="4" name="Rectangle 40"/>
            <p:cNvSpPr/>
            <p:nvPr/>
          </p:nvSpPr>
          <p:spPr>
            <a:xfrm>
              <a:off x="0" y="2226109"/>
              <a:ext cx="1597483" cy="518462"/>
            </a:xfrm>
            <a:prstGeom prst="rect">
              <a:avLst/>
            </a:prstGeom>
            <a:solidFill>
              <a:srgbClr val="3636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5" name="Text Placeholder 3"/>
            <p:cNvSpPr txBox="1"/>
            <p:nvPr/>
          </p:nvSpPr>
          <p:spPr>
            <a:xfrm>
              <a:off x="141262" y="2356165"/>
              <a:ext cx="1317383" cy="230506"/>
            </a:xfrm>
            <a:prstGeom prst="rect">
              <a:avLst/>
            </a:prstGeom>
            <a:noFill/>
          </p:spPr>
          <p:txBody>
            <a:bodyPr wrap="squar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8565">
                <a:spcBef>
                  <a:spcPct val="20000"/>
                </a:spcBef>
                <a:defRPr/>
              </a:pPr>
              <a:r>
                <a:rPr lang="zh-CN" altLang="en-US" sz="5400" b="1" dirty="0">
                  <a:solidFill>
                    <a:schemeClr val="bg1"/>
                  </a:solidFill>
                  <a:latin typeface="微软雅黑" panose="020B0503020204020204" pitchFamily="34" charset="-122"/>
                  <a:ea typeface="微软雅黑" panose="020B0503020204020204" pitchFamily="34" charset="-122"/>
                </a:rPr>
                <a:t>文件外发控制</a:t>
              </a:r>
              <a:endParaRPr lang="zh-CN" altLang="en-US" sz="5400" b="1" dirty="0">
                <a:solidFill>
                  <a:schemeClr val="bg1"/>
                </a:solidFill>
                <a:latin typeface="微软雅黑" panose="020B0503020204020204" pitchFamily="34" charset="-122"/>
                <a:ea typeface="微软雅黑" panose="020B0503020204020204" pitchFamily="34" charset="-122"/>
              </a:endParaRPr>
            </a:p>
          </p:txBody>
        </p:sp>
      </p:grpSp>
      <p:pic>
        <p:nvPicPr>
          <p:cNvPr id="7" name="图片 6" descr="销掌门-透明背景-logo"/>
          <p:cNvPicPr>
            <a:picLocks noChangeAspect="1"/>
          </p:cNvPicPr>
          <p:nvPr/>
        </p:nvPicPr>
        <p:blipFill>
          <a:blip r:embed="rId1" cstate="print"/>
          <a:stretch>
            <a:fillRect/>
          </a:stretch>
        </p:blipFill>
        <p:spPr>
          <a:xfrm>
            <a:off x="10789920" y="167005"/>
            <a:ext cx="1132205" cy="829310"/>
          </a:xfrm>
          <a:prstGeom prst="rect">
            <a:avLst/>
          </a:prstGeom>
        </p:spPr>
      </p:pic>
    </p:spTree>
  </p:cSld>
  <p:clrMapOvr>
    <a:masterClrMapping/>
  </p:clrMapOvr>
  <p:transition spd="slow" advClick="0"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400"/>
                                        <p:tgtEl>
                                          <p:spTgt spid="3"/>
                                        </p:tgtEl>
                                      </p:cBhvr>
                                    </p:animEffect>
                                  </p:childTnLst>
                                </p:cTn>
                              </p:par>
                            </p:childTnLst>
                          </p:cTn>
                        </p:par>
                        <p:par>
                          <p:cTn id="8" fill="hold">
                            <p:stCondLst>
                              <p:cond delay="500"/>
                            </p:stCondLst>
                            <p:childTnLst>
                              <p:par>
                                <p:cTn id="9" presetID="3" presetClass="entr" presetSubtype="1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linds(horizontal)">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3"/>
          <p:cNvSpPr/>
          <p:nvPr/>
        </p:nvSpPr>
        <p:spPr>
          <a:xfrm>
            <a:off x="2785110" y="1390650"/>
            <a:ext cx="1240155" cy="1499870"/>
          </a:xfrm>
          <a:prstGeom prst="roundRect">
            <a:avLst>
              <a:gd name="adj" fmla="val 5445"/>
            </a:avLst>
          </a:prstGeom>
          <a:noFill/>
          <a:ln w="9525">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p>
            <a:pPr algn="ctr" fontAlgn="auto">
              <a:buFontTx/>
              <a:buNone/>
              <a:defRPr/>
            </a:pPr>
            <a:endParaRPr lang="zh-CN" altLang="en-US" sz="1600" noProof="1"/>
          </a:p>
        </p:txBody>
      </p:sp>
      <p:sp>
        <p:nvSpPr>
          <p:cNvPr id="2" name="矩形 1"/>
          <p:cNvSpPr/>
          <p:nvPr/>
        </p:nvSpPr>
        <p:spPr>
          <a:xfrm>
            <a:off x="1173480" y="1454150"/>
            <a:ext cx="1412875" cy="138239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 name="矩形 3"/>
          <p:cNvSpPr>
            <a:spLocks noChangeArrowheads="1"/>
          </p:cNvSpPr>
          <p:nvPr/>
        </p:nvSpPr>
        <p:spPr bwMode="auto">
          <a:xfrm>
            <a:off x="1073958" y="224898"/>
            <a:ext cx="2623820" cy="582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eaLnBrk="1" hangingPunct="1">
              <a:spcBef>
                <a:spcPct val="0"/>
              </a:spcBef>
              <a:buFont typeface="Arial" panose="020B0604020202020204" pitchFamily="34" charset="0"/>
              <a:buNone/>
            </a:pPr>
            <a:r>
              <a:rPr lang="zh-CN" b="1" dirty="0">
                <a:solidFill>
                  <a:schemeClr val="tx1">
                    <a:lumMod val="65000"/>
                    <a:lumOff val="35000"/>
                  </a:schemeClr>
                </a:solidFill>
                <a:latin typeface="Arial" panose="020B0604020202020204" pitchFamily="34" charset="0"/>
                <a:cs typeface="Arial" panose="020B0604020202020204" pitchFamily="34" charset="0"/>
                <a:sym typeface="Impact" panose="020B0806030902050204" pitchFamily="34" charset="0"/>
              </a:rPr>
              <a:t>文件外发控制</a:t>
            </a:r>
            <a:endParaRPr lang="en-US" altLang="zh-CN" b="1" dirty="0">
              <a:solidFill>
                <a:schemeClr val="tx1">
                  <a:lumMod val="65000"/>
                  <a:lumOff val="35000"/>
                </a:schemeClr>
              </a:solidFill>
              <a:latin typeface="Arial" panose="020B0604020202020204" pitchFamily="34" charset="0"/>
              <a:ea typeface="宋体" pitchFamily="2" charset="-122"/>
              <a:cs typeface="Arial" panose="020B0604020202020204" pitchFamily="34" charset="0"/>
              <a:sym typeface="Impact" panose="020B0806030902050204" pitchFamily="34" charset="0"/>
            </a:endParaRPr>
          </a:p>
        </p:txBody>
      </p:sp>
      <p:sp>
        <p:nvSpPr>
          <p:cNvPr id="18" name="文本框 37"/>
          <p:cNvSpPr txBox="1"/>
          <p:nvPr/>
        </p:nvSpPr>
        <p:spPr>
          <a:xfrm>
            <a:off x="1073785" y="760095"/>
            <a:ext cx="3122295" cy="335915"/>
          </a:xfrm>
          <a:prstGeom prst="rect">
            <a:avLst/>
          </a:prstGeom>
          <a:noFill/>
        </p:spPr>
        <p:txBody>
          <a:bodyPr wrap="square" lIns="91431" tIns="45716" rIns="91431" bIns="45716" rtlCol="0">
            <a:spAutoFit/>
          </a:bodyPr>
          <a:lstStyle/>
          <a:p>
            <a:r>
              <a:rPr lang="en-US" altLang="zh-CN" sz="1600" dirty="0">
                <a:solidFill>
                  <a:schemeClr val="tx1">
                    <a:lumMod val="65000"/>
                    <a:lumOff val="35000"/>
                  </a:schemeClr>
                </a:solidFill>
                <a:latin typeface="Arial" panose="020B0604020202020204" pitchFamily="34" charset="0"/>
                <a:cs typeface="Arial" panose="020B0604020202020204" pitchFamily="34" charset="0"/>
              </a:rPr>
              <a:t>Outgoing Control of Documents</a:t>
            </a:r>
            <a:endParaRPr lang="en-US" altLang="zh-CN" sz="16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21" name="圆角矩形标注 4"/>
          <p:cNvSpPr/>
          <p:nvPr/>
        </p:nvSpPr>
        <p:spPr>
          <a:xfrm>
            <a:off x="4529455" y="1463675"/>
            <a:ext cx="6920230" cy="1382395"/>
          </a:xfrm>
          <a:prstGeom prst="wedgeRoundRectCallout">
            <a:avLst>
              <a:gd name="adj1" fmla="val -56110"/>
              <a:gd name="adj2" fmla="val 22138"/>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lnSpc>
                <a:spcPct val="150000"/>
              </a:lnSpc>
              <a:buFontTx/>
              <a:buNone/>
              <a:defRPr/>
            </a:pPr>
            <a:r>
              <a:rPr lang="zh-CN" altLang="en-US" sz="2400">
                <a:solidFill>
                  <a:schemeClr val="bg1"/>
                </a:solidFill>
                <a:latin typeface="微软雅黑" panose="020B0503020204020204" pitchFamily="34" charset="-122"/>
                <a:ea typeface="微软雅黑" panose="020B0503020204020204" pitchFamily="34" charset="-122"/>
                <a:sym typeface="+mn-ea"/>
              </a:rPr>
              <a:t>如何将加密文档外发给客户？</a:t>
            </a:r>
            <a:endParaRPr lang="en-US" altLang="zh-CN" sz="2400" noProof="1">
              <a:solidFill>
                <a:schemeClr val="bg1"/>
              </a:solidFill>
              <a:latin typeface="微软雅黑" panose="020B0503020204020204" pitchFamily="34" charset="-122"/>
              <a:ea typeface="微软雅黑" panose="020B0503020204020204" pitchFamily="34" charset="-122"/>
            </a:endParaRPr>
          </a:p>
          <a:p>
            <a:pPr algn="ctr" fontAlgn="auto">
              <a:lnSpc>
                <a:spcPct val="150000"/>
              </a:lnSpc>
              <a:buFontTx/>
              <a:buNone/>
              <a:defRPr/>
            </a:pPr>
            <a:r>
              <a:rPr lang="zh-CN" altLang="en-US" sz="2400">
                <a:solidFill>
                  <a:schemeClr val="bg1"/>
                </a:solidFill>
                <a:latin typeface="微软雅黑" panose="020B0503020204020204" pitchFamily="34" charset="-122"/>
                <a:ea typeface="微软雅黑" panose="020B0503020204020204" pitchFamily="34" charset="-122"/>
                <a:sym typeface="+mn-ea"/>
              </a:rPr>
              <a:t>如何防止接收者对外发文档做</a:t>
            </a:r>
            <a:r>
              <a:rPr lang="zh-CN" altLang="en-US" sz="2400" b="1">
                <a:solidFill>
                  <a:schemeClr val="tx1"/>
                </a:solidFill>
                <a:latin typeface="微软雅黑" panose="020B0503020204020204" pitchFamily="34" charset="-122"/>
                <a:ea typeface="微软雅黑" panose="020B0503020204020204" pitchFamily="34" charset="-122"/>
                <a:sym typeface="+mn-ea"/>
              </a:rPr>
              <a:t>二次泄密</a:t>
            </a:r>
            <a:r>
              <a:rPr lang="zh-CN" altLang="en-US" sz="2400">
                <a:solidFill>
                  <a:schemeClr val="bg1"/>
                </a:solidFill>
                <a:latin typeface="微软雅黑" panose="020B0503020204020204" pitchFamily="34" charset="-122"/>
                <a:ea typeface="微软雅黑" panose="020B0503020204020204" pitchFamily="34" charset="-122"/>
                <a:sym typeface="+mn-ea"/>
              </a:rPr>
              <a:t>？</a:t>
            </a:r>
            <a:endParaRPr lang="zh-CN" altLang="en-US" sz="2400" b="1" noProof="1">
              <a:solidFill>
                <a:schemeClr val="bg1"/>
              </a:solidFill>
              <a:latin typeface="微软雅黑" panose="020B0503020204020204" pitchFamily="34" charset="-122"/>
              <a:ea typeface="微软雅黑" panose="020B0503020204020204" pitchFamily="34" charset="-122"/>
              <a:sym typeface="+mn-ea"/>
            </a:endParaRPr>
          </a:p>
        </p:txBody>
      </p:sp>
      <p:pic>
        <p:nvPicPr>
          <p:cNvPr id="22" name="图片 21" descr="问号"/>
          <p:cNvPicPr>
            <a:picLocks noChangeAspect="1"/>
          </p:cNvPicPr>
          <p:nvPr/>
        </p:nvPicPr>
        <p:blipFill>
          <a:blip r:embed="rId1"/>
          <a:stretch>
            <a:fillRect/>
          </a:stretch>
        </p:blipFill>
        <p:spPr>
          <a:xfrm>
            <a:off x="2434590" y="1214755"/>
            <a:ext cx="1941830" cy="1852295"/>
          </a:xfrm>
          <a:prstGeom prst="rect">
            <a:avLst/>
          </a:prstGeom>
        </p:spPr>
      </p:pic>
      <p:cxnSp>
        <p:nvCxnSpPr>
          <p:cNvPr id="23" name="直接箭头连接符 22"/>
          <p:cNvCxnSpPr>
            <a:endCxn id="2051" idx="1"/>
          </p:cNvCxnSpPr>
          <p:nvPr/>
        </p:nvCxnSpPr>
        <p:spPr>
          <a:xfrm>
            <a:off x="4381500" y="4351655"/>
            <a:ext cx="5768975" cy="12700"/>
          </a:xfrm>
          <a:prstGeom prst="straightConnector1">
            <a:avLst/>
          </a:prstGeom>
          <a:ln w="76200">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24" name="矩形 23"/>
          <p:cNvSpPr/>
          <p:nvPr/>
        </p:nvSpPr>
        <p:spPr>
          <a:xfrm>
            <a:off x="4383088" y="3214688"/>
            <a:ext cx="1500187" cy="92868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buFontTx/>
              <a:buNone/>
              <a:defRPr/>
            </a:pPr>
            <a:r>
              <a:rPr lang="zh-CN" altLang="en-US" sz="2400" b="1" noProof="1">
                <a:latin typeface="微软雅黑" panose="020B0503020204020204" pitchFamily="34" charset="-122"/>
                <a:ea typeface="微软雅黑" panose="020B0503020204020204" pitchFamily="34" charset="-122"/>
              </a:rPr>
              <a:t>明文外发</a:t>
            </a:r>
            <a:endParaRPr lang="zh-CN" altLang="en-US" sz="2400" b="1" noProof="1">
              <a:latin typeface="微软雅黑" panose="020B0503020204020204" pitchFamily="34" charset="-122"/>
              <a:ea typeface="微软雅黑" panose="020B0503020204020204" pitchFamily="34" charset="-122"/>
            </a:endParaRPr>
          </a:p>
        </p:txBody>
      </p:sp>
      <p:sp>
        <p:nvSpPr>
          <p:cNvPr id="25" name="矩形 24"/>
          <p:cNvSpPr/>
          <p:nvPr/>
        </p:nvSpPr>
        <p:spPr>
          <a:xfrm>
            <a:off x="4383088" y="4556125"/>
            <a:ext cx="1500187" cy="92868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buFontTx/>
              <a:buNone/>
              <a:defRPr/>
            </a:pPr>
            <a:r>
              <a:rPr lang="zh-CN" altLang="en-US" sz="2400" b="1" noProof="1">
                <a:latin typeface="微软雅黑" panose="020B0503020204020204" pitchFamily="34" charset="-122"/>
                <a:ea typeface="微软雅黑" panose="020B0503020204020204" pitchFamily="34" charset="-122"/>
              </a:rPr>
              <a:t>密文外发</a:t>
            </a:r>
            <a:endParaRPr lang="zh-CN" altLang="en-US" sz="2400" b="1" noProof="1">
              <a:latin typeface="微软雅黑" panose="020B0503020204020204" pitchFamily="34" charset="-122"/>
              <a:ea typeface="微软雅黑" panose="020B0503020204020204" pitchFamily="34" charset="-122"/>
            </a:endParaRPr>
          </a:p>
        </p:txBody>
      </p:sp>
      <p:sp>
        <p:nvSpPr>
          <p:cNvPr id="26" name="TextBox 14"/>
          <p:cNvSpPr txBox="1">
            <a:spLocks noChangeArrowheads="1"/>
          </p:cNvSpPr>
          <p:nvPr/>
        </p:nvSpPr>
        <p:spPr bwMode="auto">
          <a:xfrm>
            <a:off x="5883275" y="3290888"/>
            <a:ext cx="318008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eaLnBrk="0" hangingPunct="0">
              <a:defRPr>
                <a:solidFill>
                  <a:schemeClr val="tx1"/>
                </a:solidFill>
                <a:latin typeface="Calibri" panose="020F0502020204030204" pitchFamily="34" charset="0"/>
                <a:ea typeface="宋体" pitchFamily="2" charset="-122"/>
              </a:defRPr>
            </a:lvl1pPr>
            <a:lvl2pPr marL="742950" indent="-285750" eaLnBrk="0" hangingPunct="0">
              <a:defRPr>
                <a:solidFill>
                  <a:schemeClr val="tx1"/>
                </a:solidFill>
                <a:latin typeface="Calibri" panose="020F0502020204030204" pitchFamily="34" charset="0"/>
                <a:ea typeface="宋体" pitchFamily="2" charset="-122"/>
              </a:defRPr>
            </a:lvl2pPr>
            <a:lvl3pPr marL="1143000" indent="-228600" eaLnBrk="0" hangingPunct="0">
              <a:defRPr>
                <a:solidFill>
                  <a:schemeClr val="tx1"/>
                </a:solidFill>
                <a:latin typeface="Calibri" panose="020F0502020204030204" pitchFamily="34" charset="0"/>
                <a:ea typeface="宋体" pitchFamily="2" charset="-122"/>
              </a:defRPr>
            </a:lvl3pPr>
            <a:lvl4pPr marL="1600200" indent="-228600" eaLnBrk="0" hangingPunct="0">
              <a:defRPr>
                <a:solidFill>
                  <a:schemeClr val="tx1"/>
                </a:solidFill>
                <a:latin typeface="Calibri" panose="020F0502020204030204" pitchFamily="34" charset="0"/>
                <a:ea typeface="宋体" pitchFamily="2" charset="-122"/>
              </a:defRPr>
            </a:lvl4pPr>
            <a:lvl5pPr marL="2057400" indent="-228600" eaLnBrk="0" hangingPunct="0">
              <a:defRPr>
                <a:solidFill>
                  <a:schemeClr val="tx1"/>
                </a:solidFill>
                <a:latin typeface="Calibri" panose="020F0502020204030204" pitchFamily="34" charset="0"/>
                <a:ea typeface="宋体"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9pPr>
          </a:lstStyle>
          <a:p>
            <a:pPr eaLnBrk="1" hangingPunct="1">
              <a:lnSpc>
                <a:spcPct val="125000"/>
              </a:lnSpc>
              <a:buFont typeface="Wingdings" panose="05000000000000000000" pitchFamily="2" charset="2"/>
              <a:buChar char="l"/>
            </a:pPr>
            <a:r>
              <a:rPr lang="zh-CN" altLang="en-US">
                <a:latin typeface="微软雅黑" panose="020B0503020204020204" pitchFamily="34" charset="-122"/>
                <a:ea typeface="微软雅黑" panose="020B0503020204020204" pitchFamily="34" charset="-122"/>
              </a:rPr>
              <a:t>申请解密（或直接解密）</a:t>
            </a:r>
            <a:endParaRPr lang="en-US" altLang="zh-CN">
              <a:latin typeface="微软雅黑" panose="020B0503020204020204" pitchFamily="34" charset="-122"/>
              <a:ea typeface="微软雅黑" panose="020B0503020204020204" pitchFamily="34" charset="-122"/>
            </a:endParaRPr>
          </a:p>
          <a:p>
            <a:pPr eaLnBrk="1" hangingPunct="1">
              <a:lnSpc>
                <a:spcPct val="125000"/>
              </a:lnSpc>
              <a:buFont typeface="Wingdings" panose="05000000000000000000" pitchFamily="2" charset="2"/>
              <a:buChar char="l"/>
            </a:pPr>
            <a:r>
              <a:rPr lang="zh-CN" altLang="en-US" b="1">
                <a:solidFill>
                  <a:schemeClr val="tx1"/>
                </a:solidFill>
                <a:latin typeface="微软雅黑" panose="020B0503020204020204" pitchFamily="34" charset="-122"/>
                <a:ea typeface="微软雅黑" panose="020B0503020204020204" pitchFamily="34" charset="-122"/>
              </a:rPr>
              <a:t>邮件白名单</a:t>
            </a:r>
            <a:r>
              <a:rPr lang="zh-CN" altLang="en-US">
                <a:latin typeface="微软雅黑" panose="020B0503020204020204" pitchFamily="34" charset="-122"/>
                <a:ea typeface="微软雅黑" panose="020B0503020204020204" pitchFamily="34" charset="-122"/>
              </a:rPr>
              <a:t>解密</a:t>
            </a:r>
            <a:endParaRPr lang="zh-CN" altLang="en-US">
              <a:latin typeface="微软雅黑" panose="020B0503020204020204" pitchFamily="34" charset="-122"/>
              <a:ea typeface="微软雅黑" panose="020B0503020204020204" pitchFamily="34" charset="-122"/>
            </a:endParaRPr>
          </a:p>
        </p:txBody>
      </p:sp>
      <p:sp>
        <p:nvSpPr>
          <p:cNvPr id="27" name="TextBox 15"/>
          <p:cNvSpPr txBox="1">
            <a:spLocks noChangeArrowheads="1"/>
          </p:cNvSpPr>
          <p:nvPr/>
        </p:nvSpPr>
        <p:spPr bwMode="auto">
          <a:xfrm>
            <a:off x="5895975" y="4587875"/>
            <a:ext cx="4400550" cy="1553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Calibri" panose="020F0502020204030204" pitchFamily="34" charset="0"/>
                <a:ea typeface="宋体" pitchFamily="2" charset="-122"/>
              </a:defRPr>
            </a:lvl1pPr>
            <a:lvl2pPr marL="742950" indent="-285750" eaLnBrk="0" hangingPunct="0">
              <a:defRPr>
                <a:solidFill>
                  <a:schemeClr val="tx1"/>
                </a:solidFill>
                <a:latin typeface="Calibri" panose="020F0502020204030204" pitchFamily="34" charset="0"/>
                <a:ea typeface="宋体" pitchFamily="2" charset="-122"/>
              </a:defRPr>
            </a:lvl2pPr>
            <a:lvl3pPr marL="1143000" indent="-228600" eaLnBrk="0" hangingPunct="0">
              <a:defRPr>
                <a:solidFill>
                  <a:schemeClr val="tx1"/>
                </a:solidFill>
                <a:latin typeface="Calibri" panose="020F0502020204030204" pitchFamily="34" charset="0"/>
                <a:ea typeface="宋体" pitchFamily="2" charset="-122"/>
              </a:defRPr>
            </a:lvl3pPr>
            <a:lvl4pPr marL="1600200" indent="-228600" eaLnBrk="0" hangingPunct="0">
              <a:defRPr>
                <a:solidFill>
                  <a:schemeClr val="tx1"/>
                </a:solidFill>
                <a:latin typeface="Calibri" panose="020F0502020204030204" pitchFamily="34" charset="0"/>
                <a:ea typeface="宋体" pitchFamily="2" charset="-122"/>
              </a:defRPr>
            </a:lvl4pPr>
            <a:lvl5pPr marL="2057400" indent="-228600" eaLnBrk="0" hangingPunct="0">
              <a:defRPr>
                <a:solidFill>
                  <a:schemeClr val="tx1"/>
                </a:solidFill>
                <a:latin typeface="Calibri" panose="020F0502020204030204" pitchFamily="34" charset="0"/>
                <a:ea typeface="宋体"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9pPr>
          </a:lstStyle>
          <a:p>
            <a:pPr eaLnBrk="1" hangingPunct="1">
              <a:lnSpc>
                <a:spcPct val="125000"/>
              </a:lnSpc>
              <a:buFont typeface="Wingdings" panose="05000000000000000000" pitchFamily="2" charset="2"/>
              <a:buChar char="l"/>
            </a:pPr>
            <a:r>
              <a:rPr lang="zh-CN" altLang="en-US">
                <a:latin typeface="微软雅黑" panose="020B0503020204020204" pitchFamily="34" charset="-122"/>
                <a:ea typeface="微软雅黑" panose="020B0503020204020204" pitchFamily="34" charset="-122"/>
              </a:rPr>
              <a:t>转换成外发格式文件（如</a:t>
            </a:r>
            <a:r>
              <a:rPr lang="en-US" altLang="zh-CN">
                <a:latin typeface="微软雅黑" panose="020B0503020204020204" pitchFamily="34" charset="-122"/>
                <a:ea typeface="微软雅黑" panose="020B0503020204020204" pitchFamily="34" charset="-122"/>
              </a:rPr>
              <a:t>.exe/.oeax</a:t>
            </a:r>
            <a:r>
              <a:rPr lang="zh-CN" altLang="en-US">
                <a:latin typeface="微软雅黑" panose="020B0503020204020204" pitchFamily="34" charset="-122"/>
                <a:ea typeface="微软雅黑" panose="020B0503020204020204" pitchFamily="34" charset="-122"/>
              </a:rPr>
              <a:t>）</a:t>
            </a:r>
            <a:endParaRPr lang="en-US" altLang="zh-CN">
              <a:latin typeface="微软雅黑" panose="020B0503020204020204" pitchFamily="34" charset="-122"/>
              <a:ea typeface="微软雅黑" panose="020B0503020204020204" pitchFamily="34" charset="-122"/>
            </a:endParaRPr>
          </a:p>
          <a:p>
            <a:pPr eaLnBrk="1" hangingPunct="1">
              <a:lnSpc>
                <a:spcPct val="125000"/>
              </a:lnSpc>
              <a:buFont typeface="Wingdings" panose="05000000000000000000" pitchFamily="2" charset="2"/>
              <a:buChar char="l"/>
            </a:pPr>
            <a:r>
              <a:rPr lang="zh-CN" altLang="en-US">
                <a:latin typeface="微软雅黑" panose="020B0503020204020204" pitchFamily="34" charset="-122"/>
                <a:ea typeface="微软雅黑" panose="020B0503020204020204" pitchFamily="34" charset="-122"/>
              </a:rPr>
              <a:t>限制外发文件的</a:t>
            </a:r>
            <a:r>
              <a:rPr lang="zh-CN" altLang="en-US" b="1">
                <a:solidFill>
                  <a:schemeClr val="tx1"/>
                </a:solidFill>
                <a:latin typeface="微软雅黑" panose="020B0503020204020204" pitchFamily="34" charset="-122"/>
                <a:ea typeface="微软雅黑" panose="020B0503020204020204" pitchFamily="34" charset="-122"/>
              </a:rPr>
              <a:t>权限</a:t>
            </a:r>
            <a:r>
              <a:rPr lang="zh-CN" altLang="en-US">
                <a:latin typeface="微软雅黑" panose="020B0503020204020204" pitchFamily="34" charset="-122"/>
                <a:ea typeface="微软雅黑" panose="020B0503020204020204" pitchFamily="34" charset="-122"/>
              </a:rPr>
              <a:t>（复制、编辑、打印、截屏、打开次数、查看时限、打开密码等），防止二次泄密和传播。</a:t>
            </a:r>
            <a:endParaRPr lang="zh-CN" altLang="en-US">
              <a:latin typeface="微软雅黑" panose="020B0503020204020204" pitchFamily="34" charset="-122"/>
              <a:ea typeface="微软雅黑" panose="020B0503020204020204" pitchFamily="34" charset="-122"/>
            </a:endParaRPr>
          </a:p>
        </p:txBody>
      </p:sp>
      <p:sp>
        <p:nvSpPr>
          <p:cNvPr id="29" name="矩形 28"/>
          <p:cNvSpPr/>
          <p:nvPr/>
        </p:nvSpPr>
        <p:spPr>
          <a:xfrm>
            <a:off x="1183005" y="3215005"/>
            <a:ext cx="1412875" cy="292608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文本框 30"/>
          <p:cNvSpPr txBox="1"/>
          <p:nvPr/>
        </p:nvSpPr>
        <p:spPr>
          <a:xfrm>
            <a:off x="1321435" y="4297680"/>
            <a:ext cx="1150620" cy="383540"/>
          </a:xfrm>
          <a:prstGeom prst="rect">
            <a:avLst/>
          </a:prstGeom>
          <a:noFill/>
        </p:spPr>
        <p:txBody>
          <a:bodyPr wrap="square" rtlCol="0">
            <a:spAutoFit/>
          </a:bodyPr>
          <a:lstStyle/>
          <a:p>
            <a:r>
              <a:rPr lang="zh-CN" altLang="en-US" b="1">
                <a:solidFill>
                  <a:schemeClr val="bg1"/>
                </a:solidFill>
              </a:rPr>
              <a:t>解决方案</a:t>
            </a:r>
            <a:endParaRPr lang="zh-CN" altLang="en-US" b="1">
              <a:solidFill>
                <a:schemeClr val="bg1"/>
              </a:solidFill>
            </a:endParaRPr>
          </a:p>
        </p:txBody>
      </p:sp>
      <p:sp>
        <p:nvSpPr>
          <p:cNvPr id="32" name="圆角矩形 31"/>
          <p:cNvSpPr/>
          <p:nvPr/>
        </p:nvSpPr>
        <p:spPr>
          <a:xfrm>
            <a:off x="2756535" y="3500755"/>
            <a:ext cx="1277620" cy="1931035"/>
          </a:xfrm>
          <a:prstGeom prst="roundRect">
            <a:avLst>
              <a:gd name="adj" fmla="val 5445"/>
            </a:avLst>
          </a:prstGeom>
          <a:noFill/>
          <a:ln w="9525">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buFontTx/>
              <a:buNone/>
              <a:defRPr/>
            </a:pPr>
            <a:endParaRPr lang="zh-CN" altLang="en-US" sz="1600" noProof="1"/>
          </a:p>
        </p:txBody>
      </p:sp>
      <p:pic>
        <p:nvPicPr>
          <p:cNvPr id="83" name="图片 82" descr="员工"/>
          <p:cNvPicPr>
            <a:picLocks noChangeAspect="1"/>
          </p:cNvPicPr>
          <p:nvPr/>
        </p:nvPicPr>
        <p:blipFill>
          <a:blip r:embed="rId2"/>
          <a:stretch>
            <a:fillRect/>
          </a:stretch>
        </p:blipFill>
        <p:spPr>
          <a:xfrm>
            <a:off x="10346690" y="3845560"/>
            <a:ext cx="1440180" cy="1024890"/>
          </a:xfrm>
          <a:prstGeom prst="rect">
            <a:avLst/>
          </a:prstGeom>
        </p:spPr>
      </p:pic>
      <p:sp>
        <p:nvSpPr>
          <p:cNvPr id="33" name="圆角矩形 32"/>
          <p:cNvSpPr/>
          <p:nvPr/>
        </p:nvSpPr>
        <p:spPr>
          <a:xfrm>
            <a:off x="10296525" y="3633470"/>
            <a:ext cx="1619885" cy="1931035"/>
          </a:xfrm>
          <a:prstGeom prst="roundRect">
            <a:avLst>
              <a:gd name="adj" fmla="val 5445"/>
            </a:avLst>
          </a:prstGeom>
          <a:noFill/>
          <a:ln w="9525">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buFontTx/>
              <a:buNone/>
              <a:defRPr/>
            </a:pPr>
            <a:endParaRPr lang="zh-CN" altLang="en-US" sz="1600" noProof="1"/>
          </a:p>
        </p:txBody>
      </p:sp>
      <p:sp>
        <p:nvSpPr>
          <p:cNvPr id="34" name="文本框 33"/>
          <p:cNvSpPr txBox="1"/>
          <p:nvPr/>
        </p:nvSpPr>
        <p:spPr>
          <a:xfrm>
            <a:off x="10602595" y="5013325"/>
            <a:ext cx="1150620" cy="383540"/>
          </a:xfrm>
          <a:prstGeom prst="rect">
            <a:avLst/>
          </a:prstGeom>
          <a:noFill/>
        </p:spPr>
        <p:txBody>
          <a:bodyPr wrap="square" rtlCol="0">
            <a:spAutoFit/>
          </a:bodyPr>
          <a:lstStyle/>
          <a:p>
            <a:r>
              <a:rPr lang="zh-CN" altLang="en-US" b="1">
                <a:solidFill>
                  <a:schemeClr val="tx1"/>
                </a:solidFill>
              </a:rPr>
              <a:t>网外用户</a:t>
            </a:r>
            <a:endParaRPr lang="zh-CN" altLang="en-US" b="1">
              <a:solidFill>
                <a:schemeClr val="tx1"/>
              </a:solidFill>
            </a:endParaRPr>
          </a:p>
        </p:txBody>
      </p:sp>
      <p:pic>
        <p:nvPicPr>
          <p:cNvPr id="35" name="Picture 36" descr="D:\备用机文件-zhonggm\PPT-统一图标\128\Adobe-Photoshop-icon.png"/>
          <p:cNvPicPr>
            <a:picLocks noChangeAspect="1" noChangeArrowheads="1"/>
          </p:cNvPicPr>
          <p:nvPr/>
        </p:nvPicPr>
        <p:blipFill>
          <a:blip r:embed="rId3" cstate="print"/>
          <a:srcRect/>
          <a:stretch>
            <a:fillRect/>
          </a:stretch>
        </p:blipFill>
        <p:spPr bwMode="auto">
          <a:xfrm>
            <a:off x="2835639" y="3724810"/>
            <a:ext cx="1080000" cy="1080000"/>
          </a:xfrm>
          <a:prstGeom prst="rect">
            <a:avLst/>
          </a:prstGeom>
          <a:noFill/>
        </p:spPr>
      </p:pic>
      <p:pic>
        <p:nvPicPr>
          <p:cNvPr id="2053" name="Picture 5" descr="E:\市场部文档\产品图片\400个常用ppt图标_ppt宝藏_www.pptbz\400个常用ppt图标_ppt宝藏_www.pptbz\400个常用ppt图标(57)_ppt宝藏_www.pptbz.com.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15615" y="4519930"/>
            <a:ext cx="720725"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文本框 2"/>
          <p:cNvSpPr txBox="1"/>
          <p:nvPr/>
        </p:nvSpPr>
        <p:spPr>
          <a:xfrm>
            <a:off x="1285875" y="1946275"/>
            <a:ext cx="1150620" cy="383540"/>
          </a:xfrm>
          <a:prstGeom prst="rect">
            <a:avLst/>
          </a:prstGeom>
          <a:noFill/>
        </p:spPr>
        <p:txBody>
          <a:bodyPr wrap="square" rtlCol="0">
            <a:spAutoFit/>
          </a:bodyPr>
          <a:p>
            <a:r>
              <a:rPr lang="zh-CN" altLang="en-US" b="1">
                <a:solidFill>
                  <a:schemeClr val="bg1"/>
                </a:solidFill>
              </a:rPr>
              <a:t>应用需求</a:t>
            </a:r>
            <a:endParaRPr lang="zh-CN" altLang="en-US" b="1">
              <a:solidFill>
                <a:schemeClr val="bg1"/>
              </a:solidFill>
            </a:endParaRPr>
          </a:p>
        </p:txBody>
      </p:sp>
      <p:pic>
        <p:nvPicPr>
          <p:cNvPr id="7" name="图片 6" descr="销掌门-透明背景-logo"/>
          <p:cNvPicPr>
            <a:picLocks noChangeAspect="1"/>
          </p:cNvPicPr>
          <p:nvPr/>
        </p:nvPicPr>
        <p:blipFill>
          <a:blip r:embed="rId5" cstate="print"/>
          <a:stretch>
            <a:fillRect/>
          </a:stretch>
        </p:blipFill>
        <p:spPr>
          <a:xfrm>
            <a:off x="10789920" y="167005"/>
            <a:ext cx="1132205" cy="829310"/>
          </a:xfrm>
          <a:prstGeom prst="rect">
            <a:avLst/>
          </a:prstGeom>
        </p:spPr>
      </p:pic>
    </p:spTree>
  </p:cSld>
  <p:clrMapOvr>
    <a:masterClrMapping/>
  </p:clrMapOvr>
  <p:transition spd="slow" advClick="0" advTm="0">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ipe(left)">
                                      <p:cBhvr>
                                        <p:cTn id="11" dur="500"/>
                                        <p:tgtEl>
                                          <p:spTgt spid="18"/>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grpId="0" nodeType="clickEffect">
                                  <p:stCondLst>
                                    <p:cond delay="0"/>
                                  </p:stCondLst>
                                  <p:childTnLst>
                                    <p:set>
                                      <p:cBhvr>
                                        <p:cTn id="15" dur="500" fill="hold">
                                          <p:stCondLst>
                                            <p:cond delay="0"/>
                                          </p:stCondLst>
                                        </p:cTn>
                                        <p:tgtEl>
                                          <p:spTgt spid="4"/>
                                        </p:tgtEl>
                                        <p:attrNameLst>
                                          <p:attrName>style.visibility</p:attrName>
                                        </p:attrNameLst>
                                      </p:cBhvr>
                                      <p:to>
                                        <p:strVal val="visible"/>
                                      </p:to>
                                    </p:set>
                                    <p:animEffect transition="in" filter="dissolve">
                                      <p:cBhvr>
                                        <p:cTn id="16" dur="500"/>
                                        <p:tgtEl>
                                          <p:spTgt spid="4"/>
                                        </p:tgtEl>
                                      </p:cBhvr>
                                    </p:animEffect>
                                  </p:childTnLst>
                                </p:cTn>
                              </p:par>
                              <p:par>
                                <p:cTn id="17" presetID="9" presetClass="entr" presetSubtype="0" fill="hold" nodeType="withEffect">
                                  <p:stCondLst>
                                    <p:cond delay="0"/>
                                  </p:stCondLst>
                                  <p:childTnLst>
                                    <p:set>
                                      <p:cBhvr>
                                        <p:cTn id="18" dur="500" fill="hold">
                                          <p:stCondLst>
                                            <p:cond delay="0"/>
                                          </p:stCondLst>
                                        </p:cTn>
                                        <p:tgtEl>
                                          <p:spTgt spid="22"/>
                                        </p:tgtEl>
                                        <p:attrNameLst>
                                          <p:attrName>style.visibility</p:attrName>
                                        </p:attrNameLst>
                                      </p:cBhvr>
                                      <p:to>
                                        <p:strVal val="visible"/>
                                      </p:to>
                                    </p:set>
                                    <p:animEffect transition="in" filter="dissolve">
                                      <p:cBhvr>
                                        <p:cTn id="19" dur="500"/>
                                        <p:tgtEl>
                                          <p:spTgt spid="22"/>
                                        </p:tgtEl>
                                      </p:cBhvr>
                                    </p:animEffect>
                                  </p:childTnLst>
                                </p:cTn>
                              </p:par>
                              <p:par>
                                <p:cTn id="20" presetID="9" presetClass="entr" presetSubtype="0" fill="hold" grpId="0" nodeType="withEffect">
                                  <p:stCondLst>
                                    <p:cond delay="0"/>
                                  </p:stCondLst>
                                  <p:childTnLst>
                                    <p:set>
                                      <p:cBhvr>
                                        <p:cTn id="21" dur="500" fill="hold">
                                          <p:stCondLst>
                                            <p:cond delay="0"/>
                                          </p:stCondLst>
                                        </p:cTn>
                                        <p:tgtEl>
                                          <p:spTgt spid="21"/>
                                        </p:tgtEl>
                                        <p:attrNameLst>
                                          <p:attrName>style.visibility</p:attrName>
                                        </p:attrNameLst>
                                      </p:cBhvr>
                                      <p:to>
                                        <p:strVal val="visible"/>
                                      </p:to>
                                    </p:set>
                                    <p:animEffect transition="in" filter="dissolve">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32"/>
                                        </p:tgtEl>
                                        <p:attrNameLst>
                                          <p:attrName>style.visibility</p:attrName>
                                        </p:attrNameLst>
                                      </p:cBhvr>
                                      <p:to>
                                        <p:strVal val="visible"/>
                                      </p:to>
                                    </p:set>
                                    <p:anim calcmode="lin" valueType="num">
                                      <p:cBhvr additive="base">
                                        <p:cTn id="33" dur="500" fill="hold"/>
                                        <p:tgtEl>
                                          <p:spTgt spid="32"/>
                                        </p:tgtEl>
                                        <p:attrNameLst>
                                          <p:attrName>ppt_x</p:attrName>
                                        </p:attrNameLst>
                                      </p:cBhvr>
                                      <p:tavLst>
                                        <p:tav tm="0">
                                          <p:val>
                                            <p:strVal val="#ppt_x"/>
                                          </p:val>
                                        </p:tav>
                                        <p:tav tm="100000">
                                          <p:val>
                                            <p:strVal val="#ppt_x"/>
                                          </p:val>
                                        </p:tav>
                                      </p:tavLst>
                                    </p:anim>
                                    <p:anim calcmode="lin" valueType="num">
                                      <p:cBhvr additive="base">
                                        <p:cTn id="34" dur="500" fill="hold"/>
                                        <p:tgtEl>
                                          <p:spTgt spid="32"/>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35"/>
                                        </p:tgtEl>
                                        <p:attrNameLst>
                                          <p:attrName>style.visibility</p:attrName>
                                        </p:attrNameLst>
                                      </p:cBhvr>
                                      <p:to>
                                        <p:strVal val="visible"/>
                                      </p:to>
                                    </p:set>
                                    <p:anim calcmode="lin" valueType="num">
                                      <p:cBhvr additive="base">
                                        <p:cTn id="37" dur="500" fill="hold"/>
                                        <p:tgtEl>
                                          <p:spTgt spid="35"/>
                                        </p:tgtEl>
                                        <p:attrNameLst>
                                          <p:attrName>ppt_x</p:attrName>
                                        </p:attrNameLst>
                                      </p:cBhvr>
                                      <p:tavLst>
                                        <p:tav tm="0">
                                          <p:val>
                                            <p:strVal val="#ppt_x"/>
                                          </p:val>
                                        </p:tav>
                                        <p:tav tm="100000">
                                          <p:val>
                                            <p:strVal val="#ppt_x"/>
                                          </p:val>
                                        </p:tav>
                                      </p:tavLst>
                                    </p:anim>
                                    <p:anim calcmode="lin" valueType="num">
                                      <p:cBhvr additive="base">
                                        <p:cTn id="38" dur="500" fill="hold"/>
                                        <p:tgtEl>
                                          <p:spTgt spid="35"/>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2053"/>
                                        </p:tgtEl>
                                        <p:attrNameLst>
                                          <p:attrName>style.visibility</p:attrName>
                                        </p:attrNameLst>
                                      </p:cBhvr>
                                      <p:to>
                                        <p:strVal val="visible"/>
                                      </p:to>
                                    </p:set>
                                    <p:anim calcmode="lin" valueType="num">
                                      <p:cBhvr additive="base">
                                        <p:cTn id="41" dur="500" fill="hold"/>
                                        <p:tgtEl>
                                          <p:spTgt spid="2053"/>
                                        </p:tgtEl>
                                        <p:attrNameLst>
                                          <p:attrName>ppt_x</p:attrName>
                                        </p:attrNameLst>
                                      </p:cBhvr>
                                      <p:tavLst>
                                        <p:tav tm="0">
                                          <p:val>
                                            <p:strVal val="#ppt_x"/>
                                          </p:val>
                                        </p:tav>
                                        <p:tav tm="100000">
                                          <p:val>
                                            <p:strVal val="#ppt_x"/>
                                          </p:val>
                                        </p:tav>
                                      </p:tavLst>
                                    </p:anim>
                                    <p:anim calcmode="lin" valueType="num">
                                      <p:cBhvr additive="base">
                                        <p:cTn id="42" dur="500" fill="hold"/>
                                        <p:tgtEl>
                                          <p:spTgt spid="2053"/>
                                        </p:tgtEl>
                                        <p:attrNameLst>
                                          <p:attrName>ppt_y</p:attrName>
                                        </p:attrNameLst>
                                      </p:cBhvr>
                                      <p:tavLst>
                                        <p:tav tm="0">
                                          <p:val>
                                            <p:strVal val="1+#ppt_h/2"/>
                                          </p:val>
                                        </p:tav>
                                        <p:tav tm="100000">
                                          <p:val>
                                            <p:strVal val="#ppt_y"/>
                                          </p:val>
                                        </p:tav>
                                      </p:tavLst>
                                    </p:anim>
                                  </p:childTnLst>
                                </p:cTn>
                              </p:par>
                            </p:childTnLst>
                          </p:cTn>
                        </p:par>
                        <p:par>
                          <p:cTn id="43" fill="hold">
                            <p:stCondLst>
                              <p:cond delay="500"/>
                            </p:stCondLst>
                            <p:childTnLst>
                              <p:par>
                                <p:cTn id="44" presetID="2" presetClass="entr" presetSubtype="4" fill="hold" nodeType="afterEffect">
                                  <p:stCondLst>
                                    <p:cond delay="0"/>
                                  </p:stCondLst>
                                  <p:childTnLst>
                                    <p:set>
                                      <p:cBhvr>
                                        <p:cTn id="45" dur="1" fill="hold">
                                          <p:stCondLst>
                                            <p:cond delay="0"/>
                                          </p:stCondLst>
                                        </p:cTn>
                                        <p:tgtEl>
                                          <p:spTgt spid="83"/>
                                        </p:tgtEl>
                                        <p:attrNameLst>
                                          <p:attrName>style.visibility</p:attrName>
                                        </p:attrNameLst>
                                      </p:cBhvr>
                                      <p:to>
                                        <p:strVal val="visible"/>
                                      </p:to>
                                    </p:set>
                                    <p:anim calcmode="lin" valueType="num">
                                      <p:cBhvr additive="base">
                                        <p:cTn id="46" dur="500" fill="hold"/>
                                        <p:tgtEl>
                                          <p:spTgt spid="83"/>
                                        </p:tgtEl>
                                        <p:attrNameLst>
                                          <p:attrName>ppt_x</p:attrName>
                                        </p:attrNameLst>
                                      </p:cBhvr>
                                      <p:tavLst>
                                        <p:tav tm="0">
                                          <p:val>
                                            <p:strVal val="#ppt_x"/>
                                          </p:val>
                                        </p:tav>
                                        <p:tav tm="100000">
                                          <p:val>
                                            <p:strVal val="#ppt_x"/>
                                          </p:val>
                                        </p:tav>
                                      </p:tavLst>
                                    </p:anim>
                                    <p:anim calcmode="lin" valueType="num">
                                      <p:cBhvr additive="base">
                                        <p:cTn id="47" dur="500" fill="hold"/>
                                        <p:tgtEl>
                                          <p:spTgt spid="83"/>
                                        </p:tgtEl>
                                        <p:attrNameLst>
                                          <p:attrName>ppt_y</p:attrName>
                                        </p:attrNameLst>
                                      </p:cBhvr>
                                      <p:tavLst>
                                        <p:tav tm="0">
                                          <p:val>
                                            <p:strVal val="1+#ppt_h/2"/>
                                          </p:val>
                                        </p:tav>
                                        <p:tav tm="100000">
                                          <p:val>
                                            <p:strVal val="#ppt_y"/>
                                          </p:val>
                                        </p:tav>
                                      </p:tavLst>
                                    </p:anim>
                                  </p:childTnLst>
                                </p:cTn>
                              </p:par>
                              <p:par>
                                <p:cTn id="48" presetID="2" presetClass="entr" presetSubtype="4" fill="hold" grpId="0" nodeType="withEffect">
                                  <p:stCondLst>
                                    <p:cond delay="0"/>
                                  </p:stCondLst>
                                  <p:childTnLst>
                                    <p:set>
                                      <p:cBhvr>
                                        <p:cTn id="49" dur="1" fill="hold">
                                          <p:stCondLst>
                                            <p:cond delay="0"/>
                                          </p:stCondLst>
                                        </p:cTn>
                                        <p:tgtEl>
                                          <p:spTgt spid="34"/>
                                        </p:tgtEl>
                                        <p:attrNameLst>
                                          <p:attrName>style.visibility</p:attrName>
                                        </p:attrNameLst>
                                      </p:cBhvr>
                                      <p:to>
                                        <p:strVal val="visible"/>
                                      </p:to>
                                    </p:set>
                                    <p:anim calcmode="lin" valueType="num">
                                      <p:cBhvr additive="base">
                                        <p:cTn id="50" dur="500" fill="hold"/>
                                        <p:tgtEl>
                                          <p:spTgt spid="34"/>
                                        </p:tgtEl>
                                        <p:attrNameLst>
                                          <p:attrName>ppt_x</p:attrName>
                                        </p:attrNameLst>
                                      </p:cBhvr>
                                      <p:tavLst>
                                        <p:tav tm="0">
                                          <p:val>
                                            <p:strVal val="#ppt_x"/>
                                          </p:val>
                                        </p:tav>
                                        <p:tav tm="100000">
                                          <p:val>
                                            <p:strVal val="#ppt_x"/>
                                          </p:val>
                                        </p:tav>
                                      </p:tavLst>
                                    </p:anim>
                                    <p:anim calcmode="lin" valueType="num">
                                      <p:cBhvr additive="base">
                                        <p:cTn id="51" dur="500" fill="hold"/>
                                        <p:tgtEl>
                                          <p:spTgt spid="34"/>
                                        </p:tgtEl>
                                        <p:attrNameLst>
                                          <p:attrName>ppt_y</p:attrName>
                                        </p:attrNameLst>
                                      </p:cBhvr>
                                      <p:tavLst>
                                        <p:tav tm="0">
                                          <p:val>
                                            <p:strVal val="1+#ppt_h/2"/>
                                          </p:val>
                                        </p:tav>
                                        <p:tav tm="100000">
                                          <p:val>
                                            <p:strVal val="#ppt_y"/>
                                          </p:val>
                                        </p:tav>
                                      </p:tavLst>
                                    </p:anim>
                                  </p:childTnLst>
                                </p:cTn>
                              </p:par>
                              <p:par>
                                <p:cTn id="52" presetID="2" presetClass="entr" presetSubtype="4" fill="hold" grpId="0" nodeType="withEffect">
                                  <p:stCondLst>
                                    <p:cond delay="0"/>
                                  </p:stCondLst>
                                  <p:childTnLst>
                                    <p:set>
                                      <p:cBhvr>
                                        <p:cTn id="53" dur="1" fill="hold">
                                          <p:stCondLst>
                                            <p:cond delay="0"/>
                                          </p:stCondLst>
                                        </p:cTn>
                                        <p:tgtEl>
                                          <p:spTgt spid="33"/>
                                        </p:tgtEl>
                                        <p:attrNameLst>
                                          <p:attrName>style.visibility</p:attrName>
                                        </p:attrNameLst>
                                      </p:cBhvr>
                                      <p:to>
                                        <p:strVal val="visible"/>
                                      </p:to>
                                    </p:set>
                                    <p:anim calcmode="lin" valueType="num">
                                      <p:cBhvr additive="base">
                                        <p:cTn id="54" dur="500" fill="hold"/>
                                        <p:tgtEl>
                                          <p:spTgt spid="33"/>
                                        </p:tgtEl>
                                        <p:attrNameLst>
                                          <p:attrName>ppt_x</p:attrName>
                                        </p:attrNameLst>
                                      </p:cBhvr>
                                      <p:tavLst>
                                        <p:tav tm="0">
                                          <p:val>
                                            <p:strVal val="#ppt_x"/>
                                          </p:val>
                                        </p:tav>
                                        <p:tav tm="100000">
                                          <p:val>
                                            <p:strVal val="#ppt_x"/>
                                          </p:val>
                                        </p:tav>
                                      </p:tavLst>
                                    </p:anim>
                                    <p:anim calcmode="lin" valueType="num">
                                      <p:cBhvr additive="base">
                                        <p:cTn id="55"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nodeType="clickEffect">
                                  <p:stCondLst>
                                    <p:cond delay="0"/>
                                  </p:stCondLst>
                                  <p:childTnLst>
                                    <p:set>
                                      <p:cBhvr>
                                        <p:cTn id="59" dur="1" fill="hold">
                                          <p:stCondLst>
                                            <p:cond delay="0"/>
                                          </p:stCondLst>
                                        </p:cTn>
                                        <p:tgtEl>
                                          <p:spTgt spid="23"/>
                                        </p:tgtEl>
                                        <p:attrNameLst>
                                          <p:attrName>style.visibility</p:attrName>
                                        </p:attrNameLst>
                                      </p:cBhvr>
                                      <p:to>
                                        <p:strVal val="visible"/>
                                      </p:to>
                                    </p:set>
                                    <p:animEffect transition="in" filter="wipe(left)">
                                      <p:cBhvr>
                                        <p:cTn id="60" dur="500"/>
                                        <p:tgtEl>
                                          <p:spTgt spid="23"/>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grpId="0" nodeType="clickEffect">
                                  <p:stCondLst>
                                    <p:cond delay="0"/>
                                  </p:stCondLst>
                                  <p:childTnLst>
                                    <p:set>
                                      <p:cBhvr>
                                        <p:cTn id="64" dur="1" fill="hold">
                                          <p:stCondLst>
                                            <p:cond delay="0"/>
                                          </p:stCondLst>
                                        </p:cTn>
                                        <p:tgtEl>
                                          <p:spTgt spid="24"/>
                                        </p:tgtEl>
                                        <p:attrNameLst>
                                          <p:attrName>style.visibility</p:attrName>
                                        </p:attrNameLst>
                                      </p:cBhvr>
                                      <p:to>
                                        <p:strVal val="visible"/>
                                      </p:to>
                                    </p:set>
                                    <p:animEffect transition="in" filter="wipe(left)">
                                      <p:cBhvr>
                                        <p:cTn id="65" dur="500"/>
                                        <p:tgtEl>
                                          <p:spTgt spid="24"/>
                                        </p:tgtEl>
                                      </p:cBhvr>
                                    </p:animEffect>
                                  </p:childTnLst>
                                </p:cTn>
                              </p:par>
                            </p:childTnLst>
                          </p:cTn>
                        </p:par>
                        <p:par>
                          <p:cTn id="66" fill="hold">
                            <p:stCondLst>
                              <p:cond delay="500"/>
                            </p:stCondLst>
                            <p:childTnLst>
                              <p:par>
                                <p:cTn id="67" presetID="22" presetClass="entr" presetSubtype="8" fill="hold" grpId="0" nodeType="afterEffect">
                                  <p:stCondLst>
                                    <p:cond delay="0"/>
                                  </p:stCondLst>
                                  <p:childTnLst>
                                    <p:set>
                                      <p:cBhvr>
                                        <p:cTn id="68" dur="1" fill="hold">
                                          <p:stCondLst>
                                            <p:cond delay="0"/>
                                          </p:stCondLst>
                                        </p:cTn>
                                        <p:tgtEl>
                                          <p:spTgt spid="26"/>
                                        </p:tgtEl>
                                        <p:attrNameLst>
                                          <p:attrName>style.visibility</p:attrName>
                                        </p:attrNameLst>
                                      </p:cBhvr>
                                      <p:to>
                                        <p:strVal val="visible"/>
                                      </p:to>
                                    </p:set>
                                    <p:animEffect transition="in" filter="wipe(left)">
                                      <p:cBhvr>
                                        <p:cTn id="69" dur="500"/>
                                        <p:tgtEl>
                                          <p:spTgt spid="26"/>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8" fill="hold" grpId="0" nodeType="clickEffect">
                                  <p:stCondLst>
                                    <p:cond delay="0"/>
                                  </p:stCondLst>
                                  <p:childTnLst>
                                    <p:set>
                                      <p:cBhvr>
                                        <p:cTn id="73" dur="1" fill="hold">
                                          <p:stCondLst>
                                            <p:cond delay="0"/>
                                          </p:stCondLst>
                                        </p:cTn>
                                        <p:tgtEl>
                                          <p:spTgt spid="25"/>
                                        </p:tgtEl>
                                        <p:attrNameLst>
                                          <p:attrName>style.visibility</p:attrName>
                                        </p:attrNameLst>
                                      </p:cBhvr>
                                      <p:to>
                                        <p:strVal val="visible"/>
                                      </p:to>
                                    </p:set>
                                    <p:animEffect transition="in" filter="wipe(left)">
                                      <p:cBhvr>
                                        <p:cTn id="74" dur="500"/>
                                        <p:tgtEl>
                                          <p:spTgt spid="25"/>
                                        </p:tgtEl>
                                      </p:cBhvr>
                                    </p:animEffect>
                                  </p:childTnLst>
                                </p:cTn>
                              </p:par>
                            </p:childTnLst>
                          </p:cTn>
                        </p:par>
                        <p:par>
                          <p:cTn id="75" fill="hold">
                            <p:stCondLst>
                              <p:cond delay="500"/>
                            </p:stCondLst>
                            <p:childTnLst>
                              <p:par>
                                <p:cTn id="76" presetID="22" presetClass="entr" presetSubtype="8" fill="hold" grpId="0" nodeType="afterEffect">
                                  <p:stCondLst>
                                    <p:cond delay="0"/>
                                  </p:stCondLst>
                                  <p:childTnLst>
                                    <p:set>
                                      <p:cBhvr>
                                        <p:cTn id="77" dur="1" fill="hold">
                                          <p:stCondLst>
                                            <p:cond delay="0"/>
                                          </p:stCondLst>
                                        </p:cTn>
                                        <p:tgtEl>
                                          <p:spTgt spid="27"/>
                                        </p:tgtEl>
                                        <p:attrNameLst>
                                          <p:attrName>style.visibility</p:attrName>
                                        </p:attrNameLst>
                                      </p:cBhvr>
                                      <p:to>
                                        <p:strVal val="visible"/>
                                      </p:to>
                                    </p:set>
                                    <p:animEffect transition="in" filter="wipe(left)">
                                      <p:cBhvr>
                                        <p:cTn id="78" dur="500"/>
                                        <p:tgtEl>
                                          <p:spTgt spid="27"/>
                                        </p:tgtEl>
                                      </p:cBhvr>
                                    </p:animEffec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29"/>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8" grpId="0"/>
      <p:bldP spid="2" grpId="0" animBg="1"/>
      <p:bldP spid="3" grpId="0"/>
      <p:bldP spid="4" grpId="0" animBg="1"/>
      <p:bldP spid="21" grpId="0" animBg="1"/>
      <p:bldP spid="29" grpId="0" animBg="1"/>
      <p:bldP spid="31" grpId="0"/>
      <p:bldP spid="32" grpId="0" animBg="1"/>
      <p:bldP spid="24" grpId="0" animBg="1"/>
      <p:bldP spid="26" grpId="0"/>
      <p:bldP spid="25" grpId="0" animBg="1"/>
      <p:bldP spid="27" grpId="0"/>
      <p:bldP spid="34" grpId="0"/>
      <p:bldP spid="33"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4627880" y="1022122"/>
            <a:ext cx="3860338" cy="545257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6" name="TextBox 75"/>
          <p:cNvSpPr txBox="1"/>
          <p:nvPr/>
        </p:nvSpPr>
        <p:spPr>
          <a:xfrm>
            <a:off x="3317078" y="2234250"/>
            <a:ext cx="127000" cy="245745"/>
          </a:xfrm>
          <a:prstGeom prst="rect">
            <a:avLst/>
          </a:prstGeom>
          <a:noFill/>
        </p:spPr>
        <p:txBody>
          <a:bodyPr wrap="none" lIns="0" tIns="0" rIns="0" bIns="0" rtlCol="0" anchor="t">
            <a:spAutoFit/>
          </a:bodyPr>
          <a:lstStyle/>
          <a:p>
            <a:endParaRPr lang="en-US" sz="1600" b="1" dirty="0">
              <a:solidFill>
                <a:schemeClr val="tx1">
                  <a:lumMod val="75000"/>
                  <a:lumOff val="25000"/>
                </a:schemeClr>
              </a:solidFill>
            </a:endParaRPr>
          </a:p>
        </p:txBody>
      </p:sp>
      <p:sp>
        <p:nvSpPr>
          <p:cNvPr id="9" name="矩形 3"/>
          <p:cNvSpPr>
            <a:spLocks noChangeArrowheads="1"/>
          </p:cNvSpPr>
          <p:nvPr/>
        </p:nvSpPr>
        <p:spPr bwMode="auto">
          <a:xfrm>
            <a:off x="1073958" y="224898"/>
            <a:ext cx="4387215" cy="582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eaLnBrk="1" hangingPunct="1">
              <a:spcBef>
                <a:spcPct val="0"/>
              </a:spcBef>
              <a:buFont typeface="Arial" panose="020B0604020202020204" pitchFamily="34" charset="0"/>
              <a:buNone/>
            </a:pPr>
            <a:r>
              <a:rPr lang="zh-CN" b="1" dirty="0">
                <a:solidFill>
                  <a:schemeClr val="tx1">
                    <a:lumMod val="65000"/>
                    <a:lumOff val="35000"/>
                  </a:schemeClr>
                </a:solidFill>
                <a:latin typeface="Arial" panose="020B0604020202020204" pitchFamily="34" charset="0"/>
                <a:cs typeface="Arial" panose="020B0604020202020204" pitchFamily="34" charset="0"/>
                <a:sym typeface="Impact" panose="020B0806030902050204" pitchFamily="34" charset="0"/>
              </a:rPr>
              <a:t>明文外发</a:t>
            </a:r>
            <a:r>
              <a:rPr lang="en-US" altLang="zh-CN" b="1" dirty="0">
                <a:solidFill>
                  <a:schemeClr val="tx1">
                    <a:lumMod val="65000"/>
                    <a:lumOff val="35000"/>
                  </a:schemeClr>
                </a:solidFill>
                <a:latin typeface="Arial" panose="020B0604020202020204" pitchFamily="34" charset="0"/>
                <a:cs typeface="Arial" panose="020B0604020202020204" pitchFamily="34" charset="0"/>
                <a:sym typeface="Impact" panose="020B0806030902050204" pitchFamily="34" charset="0"/>
              </a:rPr>
              <a:t>-</a:t>
            </a:r>
            <a:r>
              <a:rPr lang="zh-CN" altLang="en-US" b="1" dirty="0">
                <a:solidFill>
                  <a:schemeClr val="tx1">
                    <a:lumMod val="65000"/>
                    <a:lumOff val="35000"/>
                  </a:schemeClr>
                </a:solidFill>
                <a:latin typeface="Arial" panose="020B0604020202020204" pitchFamily="34" charset="0"/>
                <a:cs typeface="Arial" panose="020B0604020202020204" pitchFamily="34" charset="0"/>
                <a:sym typeface="Impact" panose="020B0806030902050204" pitchFamily="34" charset="0"/>
              </a:rPr>
              <a:t>解密审批外发</a:t>
            </a:r>
            <a:endParaRPr lang="zh-CN" altLang="en-US" b="1" dirty="0">
              <a:solidFill>
                <a:schemeClr val="tx1">
                  <a:lumMod val="65000"/>
                  <a:lumOff val="35000"/>
                </a:schemeClr>
              </a:solidFill>
              <a:latin typeface="Arial" panose="020B0604020202020204" pitchFamily="34" charset="0"/>
              <a:ea typeface="宋体" pitchFamily="2" charset="-122"/>
              <a:cs typeface="Arial" panose="020B0604020202020204" pitchFamily="34" charset="0"/>
              <a:sym typeface="Impact" panose="020B0806030902050204" pitchFamily="34" charset="0"/>
            </a:endParaRPr>
          </a:p>
        </p:txBody>
      </p:sp>
      <p:sp>
        <p:nvSpPr>
          <p:cNvPr id="10" name="文本框 37"/>
          <p:cNvSpPr txBox="1"/>
          <p:nvPr/>
        </p:nvSpPr>
        <p:spPr>
          <a:xfrm>
            <a:off x="1073785" y="760095"/>
            <a:ext cx="3554095" cy="335915"/>
          </a:xfrm>
          <a:prstGeom prst="rect">
            <a:avLst/>
          </a:prstGeom>
          <a:noFill/>
        </p:spPr>
        <p:txBody>
          <a:bodyPr wrap="square" lIns="91431" tIns="45716" rIns="91431" bIns="45716" rtlCol="0">
            <a:spAutoFit/>
          </a:bodyPr>
          <a:lstStyle/>
          <a:p>
            <a:r>
              <a:rPr lang="en-US" altLang="zh-CN" sz="1600" dirty="0">
                <a:solidFill>
                  <a:schemeClr val="tx1">
                    <a:lumMod val="65000"/>
                    <a:lumOff val="35000"/>
                  </a:schemeClr>
                </a:solidFill>
                <a:latin typeface="Arial" panose="020B0604020202020204" pitchFamily="34" charset="0"/>
                <a:cs typeface="Arial" panose="020B0604020202020204" pitchFamily="34" charset="0"/>
              </a:rPr>
              <a:t>Mail white list</a:t>
            </a:r>
            <a:endParaRPr lang="en-US" altLang="zh-CN" sz="16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5" name="右箭头标注 4"/>
          <p:cNvSpPr/>
          <p:nvPr/>
        </p:nvSpPr>
        <p:spPr>
          <a:xfrm>
            <a:off x="1862455" y="2244964"/>
            <a:ext cx="2698750" cy="3176905"/>
          </a:xfrm>
          <a:prstGeom prst="rightArrowCallou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p:cNvSpPr txBox="1"/>
          <p:nvPr/>
        </p:nvSpPr>
        <p:spPr>
          <a:xfrm>
            <a:off x="2112645" y="3495914"/>
            <a:ext cx="1250950" cy="675640"/>
          </a:xfrm>
          <a:prstGeom prst="rect">
            <a:avLst/>
          </a:prstGeom>
          <a:noFill/>
        </p:spPr>
        <p:txBody>
          <a:bodyPr wrap="square" rtlCol="0">
            <a:spAutoFit/>
          </a:bodyPr>
          <a:lstStyle/>
          <a:p>
            <a:pPr algn="ctr"/>
            <a:r>
              <a:rPr lang="zh-CN" altLang="en-US">
                <a:solidFill>
                  <a:schemeClr val="bg1"/>
                </a:solidFill>
              </a:rPr>
              <a:t>解密审批外发</a:t>
            </a:r>
            <a:endParaRPr lang="zh-CN" altLang="en-US">
              <a:solidFill>
                <a:schemeClr val="bg1"/>
              </a:solidFill>
            </a:endParaRPr>
          </a:p>
        </p:txBody>
      </p:sp>
      <p:pic>
        <p:nvPicPr>
          <p:cNvPr id="17" name="图片 16"/>
          <p:cNvPicPr>
            <a:picLocks noChangeAspect="1"/>
          </p:cNvPicPr>
          <p:nvPr/>
        </p:nvPicPr>
        <p:blipFill>
          <a:blip r:embed="rId1"/>
          <a:stretch>
            <a:fillRect/>
          </a:stretch>
        </p:blipFill>
        <p:spPr>
          <a:xfrm>
            <a:off x="4771766" y="3914490"/>
            <a:ext cx="3550198" cy="2422299"/>
          </a:xfrm>
          <a:prstGeom prst="rect">
            <a:avLst/>
          </a:prstGeom>
        </p:spPr>
      </p:pic>
      <p:sp>
        <p:nvSpPr>
          <p:cNvPr id="14" name="文本框 13"/>
          <p:cNvSpPr txBox="1"/>
          <p:nvPr/>
        </p:nvSpPr>
        <p:spPr>
          <a:xfrm>
            <a:off x="5562022" y="4879112"/>
            <a:ext cx="2266950" cy="383540"/>
          </a:xfrm>
          <a:prstGeom prst="rect">
            <a:avLst/>
          </a:prstGeom>
          <a:noFill/>
        </p:spPr>
        <p:txBody>
          <a:bodyPr wrap="square" rtlCol="0">
            <a:spAutoFit/>
          </a:bodyPr>
          <a:lstStyle/>
          <a:p>
            <a:r>
              <a:rPr lang="zh-CN" altLang="en-US" dirty="0">
                <a:solidFill>
                  <a:srgbClr val="C00000"/>
                </a:solidFill>
              </a:rPr>
              <a:t>设定审批规则</a:t>
            </a:r>
            <a:endParaRPr lang="zh-CN" altLang="en-US" dirty="0">
              <a:solidFill>
                <a:srgbClr val="C00000"/>
              </a:solidFill>
            </a:endParaRPr>
          </a:p>
        </p:txBody>
      </p:sp>
      <p:pic>
        <p:nvPicPr>
          <p:cNvPr id="19" name="图片 18"/>
          <p:cNvPicPr>
            <a:picLocks noChangeAspect="1"/>
          </p:cNvPicPr>
          <p:nvPr/>
        </p:nvPicPr>
        <p:blipFill>
          <a:blip r:embed="rId2"/>
          <a:stretch>
            <a:fillRect/>
          </a:stretch>
        </p:blipFill>
        <p:spPr>
          <a:xfrm>
            <a:off x="4771766" y="1154749"/>
            <a:ext cx="3550198" cy="2627335"/>
          </a:xfrm>
          <a:prstGeom prst="rect">
            <a:avLst/>
          </a:prstGeom>
        </p:spPr>
      </p:pic>
      <p:sp>
        <p:nvSpPr>
          <p:cNvPr id="21" name="文本框 20"/>
          <p:cNvSpPr txBox="1"/>
          <p:nvPr/>
        </p:nvSpPr>
        <p:spPr>
          <a:xfrm>
            <a:off x="5546147" y="3355112"/>
            <a:ext cx="2266950" cy="383540"/>
          </a:xfrm>
          <a:prstGeom prst="rect">
            <a:avLst/>
          </a:prstGeom>
          <a:noFill/>
        </p:spPr>
        <p:txBody>
          <a:bodyPr wrap="square" rtlCol="0">
            <a:spAutoFit/>
          </a:bodyPr>
          <a:lstStyle/>
          <a:p>
            <a:r>
              <a:rPr lang="zh-CN" altLang="en-US" dirty="0">
                <a:solidFill>
                  <a:srgbClr val="C00000"/>
                </a:solidFill>
              </a:rPr>
              <a:t>设定审批流程</a:t>
            </a:r>
            <a:endParaRPr lang="zh-CN" altLang="en-US" dirty="0">
              <a:solidFill>
                <a:srgbClr val="C00000"/>
              </a:solidFill>
            </a:endParaRPr>
          </a:p>
        </p:txBody>
      </p:sp>
      <p:pic>
        <p:nvPicPr>
          <p:cNvPr id="12" name="图片 11"/>
          <p:cNvPicPr>
            <a:picLocks noChangeAspect="1"/>
          </p:cNvPicPr>
          <p:nvPr/>
        </p:nvPicPr>
        <p:blipFill>
          <a:blip r:embed="rId3"/>
          <a:stretch>
            <a:fillRect/>
          </a:stretch>
        </p:blipFill>
        <p:spPr>
          <a:xfrm>
            <a:off x="4782820" y="1155065"/>
            <a:ext cx="3550285" cy="2623185"/>
          </a:xfrm>
          <a:prstGeom prst="rect">
            <a:avLst/>
          </a:prstGeom>
        </p:spPr>
      </p:pic>
      <p:sp>
        <p:nvSpPr>
          <p:cNvPr id="13" name="文本框 12"/>
          <p:cNvSpPr txBox="1"/>
          <p:nvPr/>
        </p:nvSpPr>
        <p:spPr>
          <a:xfrm>
            <a:off x="5426132" y="3028722"/>
            <a:ext cx="2266950" cy="383540"/>
          </a:xfrm>
          <a:prstGeom prst="rect">
            <a:avLst/>
          </a:prstGeom>
          <a:noFill/>
        </p:spPr>
        <p:txBody>
          <a:bodyPr wrap="square" rtlCol="0">
            <a:spAutoFit/>
          </a:bodyPr>
          <a:p>
            <a:r>
              <a:rPr lang="zh-CN" altLang="en-US" dirty="0">
                <a:solidFill>
                  <a:srgbClr val="C00000"/>
                </a:solidFill>
              </a:rPr>
              <a:t>设定审批流程</a:t>
            </a:r>
            <a:endParaRPr lang="zh-CN" altLang="en-US" dirty="0">
              <a:solidFill>
                <a:srgbClr val="C00000"/>
              </a:solidFill>
            </a:endParaRPr>
          </a:p>
        </p:txBody>
      </p:sp>
      <p:pic>
        <p:nvPicPr>
          <p:cNvPr id="7" name="图片 6" descr="销掌门-透明背景-logo"/>
          <p:cNvPicPr>
            <a:picLocks noChangeAspect="1"/>
          </p:cNvPicPr>
          <p:nvPr/>
        </p:nvPicPr>
        <p:blipFill>
          <a:blip r:embed="rId4" cstate="print"/>
          <a:stretch>
            <a:fillRect/>
          </a:stretch>
        </p:blipFill>
        <p:spPr>
          <a:xfrm>
            <a:off x="10789920" y="167005"/>
            <a:ext cx="1132205" cy="829310"/>
          </a:xfrm>
          <a:prstGeom prst="rect">
            <a:avLst/>
          </a:prstGeom>
        </p:spPr>
      </p:pic>
    </p:spTree>
  </p:cSld>
  <p:clrMapOvr>
    <a:masterClrMapping/>
  </p:clrMapOvr>
  <p:transition>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left)">
                                      <p:cBhvr>
                                        <p:cTn id="11" dur="500"/>
                                        <p:tgtEl>
                                          <p:spTgt spid="10"/>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left)">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linds(horizontal)">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9" grpId="0"/>
      <p:bldP spid="10" grpId="0"/>
      <p:bldP spid="5" grpId="0" bldLvl="0" animBg="1"/>
      <p:bldP spid="8" grpId="0"/>
      <p:bldP spid="14" grpId="0"/>
      <p:bldP spid="21" grpId="0"/>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5"/>
          <p:cNvGrpSpPr/>
          <p:nvPr/>
        </p:nvGrpSpPr>
        <p:grpSpPr bwMode="auto">
          <a:xfrm>
            <a:off x="352539" y="4744721"/>
            <a:ext cx="7101715" cy="1447501"/>
            <a:chOff x="741363" y="4796478"/>
            <a:chExt cx="7559675" cy="1466850"/>
          </a:xfrm>
        </p:grpSpPr>
        <p:sp>
          <p:nvSpPr>
            <p:cNvPr id="6" name="圆角矩形 11269"/>
            <p:cNvSpPr>
              <a:spLocks noChangeArrowheads="1"/>
            </p:cNvSpPr>
            <p:nvPr/>
          </p:nvSpPr>
          <p:spPr bwMode="auto">
            <a:xfrm>
              <a:off x="741363" y="4796478"/>
              <a:ext cx="7559675" cy="1466850"/>
            </a:xfrm>
            <a:prstGeom prst="roundRect">
              <a:avLst>
                <a:gd name="adj" fmla="val 10417"/>
              </a:avLst>
            </a:prstGeom>
            <a:gradFill flip="none" rotWithShape="1">
              <a:gsLst>
                <a:gs pos="0">
                  <a:srgbClr val="3184BE">
                    <a:shade val="30000"/>
                    <a:satMod val="115000"/>
                  </a:srgbClr>
                </a:gs>
                <a:gs pos="50000">
                  <a:srgbClr val="3184BE">
                    <a:shade val="67500"/>
                    <a:satMod val="115000"/>
                  </a:srgbClr>
                </a:gs>
                <a:gs pos="100000">
                  <a:srgbClr val="3184BE">
                    <a:shade val="100000"/>
                    <a:satMod val="115000"/>
                  </a:srgbClr>
                </a:gs>
              </a:gsLst>
              <a:lin ang="8100000" scaled="1"/>
              <a:tileRect/>
            </a:gra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rial" panose="020B0604020202020204" pitchFamily="34" charset="0"/>
              </a:endParaRPr>
            </a:p>
          </p:txBody>
        </p:sp>
        <p:sp>
          <p:nvSpPr>
            <p:cNvPr id="7" name="文本框 11270"/>
            <p:cNvSpPr txBox="1">
              <a:spLocks noChangeArrowheads="1"/>
            </p:cNvSpPr>
            <p:nvPr/>
          </p:nvSpPr>
          <p:spPr bwMode="auto">
            <a:xfrm>
              <a:off x="1531547" y="4838948"/>
              <a:ext cx="6702706" cy="107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905" indent="282575">
                <a:defRPr>
                  <a:solidFill>
                    <a:schemeClr val="tx1"/>
                  </a:solidFill>
                  <a:latin typeface="Calibri" panose="020F0502020204030204" pitchFamily="34" charset="0"/>
                  <a:ea typeface="宋体" pitchFamily="2" charset="-122"/>
                </a:defRPr>
              </a:lvl1pPr>
              <a:lvl2pPr>
                <a:defRPr>
                  <a:solidFill>
                    <a:schemeClr val="tx1"/>
                  </a:solidFill>
                  <a:latin typeface="Calibri" panose="020F0502020204030204" pitchFamily="34" charset="0"/>
                  <a:ea typeface="宋体" pitchFamily="2" charset="-122"/>
                </a:defRPr>
              </a:lvl2pPr>
              <a:lvl3pPr>
                <a:defRPr>
                  <a:solidFill>
                    <a:schemeClr val="tx1"/>
                  </a:solidFill>
                  <a:latin typeface="Calibri" panose="020F0502020204030204" pitchFamily="34" charset="0"/>
                  <a:ea typeface="宋体" pitchFamily="2" charset="-122"/>
                </a:defRPr>
              </a:lvl3pPr>
              <a:lvl4pPr>
                <a:defRPr>
                  <a:solidFill>
                    <a:schemeClr val="tx1"/>
                  </a:solidFill>
                  <a:latin typeface="Calibri" panose="020F0502020204030204" pitchFamily="34" charset="0"/>
                  <a:ea typeface="宋体" pitchFamily="2" charset="-122"/>
                </a:defRPr>
              </a:lvl4pPr>
              <a:lvl5pPr>
                <a:defRPr>
                  <a:solidFill>
                    <a:schemeClr val="tx1"/>
                  </a:solidFill>
                  <a:latin typeface="Calibri" panose="020F0502020204030204" pitchFamily="34" charset="0"/>
                  <a:ea typeface="宋体" pitchFamily="2" charset="-122"/>
                </a:defRPr>
              </a:lvl5pPr>
              <a:lvl6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6pPr>
              <a:lvl7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7pPr>
              <a:lvl8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8pPr>
              <a:lvl9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9pPr>
            </a:lstStyle>
            <a:p>
              <a:pPr>
                <a:lnSpc>
                  <a:spcPct val="150000"/>
                </a:lnSpc>
                <a:buFont typeface="Wingdings" panose="05000000000000000000" pitchFamily="2" charset="2"/>
                <a:buChar char="n"/>
              </a:pPr>
              <a:r>
                <a:rPr lang="zh-CN" altLang="en-US" sz="14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始终专注于开发自主知识产权的产品；</a:t>
              </a:r>
              <a:endParaRPr lang="zh-CN" altLang="en-US" sz="14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a:p>
              <a:pPr>
                <a:lnSpc>
                  <a:spcPct val="150000"/>
                </a:lnSpc>
                <a:buFont typeface="Wingdings" panose="05000000000000000000" pitchFamily="2" charset="2"/>
                <a:buChar char="n"/>
              </a:pPr>
              <a:r>
                <a:rPr lang="zh-CN" altLang="en-US" sz="14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拥有</a:t>
              </a:r>
              <a:r>
                <a:rPr lang="en-US" altLang="zh-CN" sz="14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10</a:t>
              </a:r>
              <a:r>
                <a:rPr lang="zh-CN" altLang="en-US" sz="14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多名中国顶尖网络安全人才</a:t>
              </a:r>
              <a:r>
                <a:rPr lang="en-US" altLang="zh-CN" sz="14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14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中国第一批知名黑客</a:t>
              </a:r>
              <a:r>
                <a:rPr lang="en-US" altLang="zh-CN" sz="14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3</a:t>
              </a:r>
              <a:r>
                <a:rPr lang="zh-CN" altLang="en-US" sz="14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位</a:t>
              </a:r>
              <a:r>
                <a:rPr lang="en-US" altLang="zh-CN" sz="14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14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t>
              </a:r>
              <a:endParaRPr lang="zh-CN" altLang="en-US" sz="14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a:p>
              <a:pPr>
                <a:lnSpc>
                  <a:spcPct val="150000"/>
                </a:lnSpc>
                <a:buFont typeface="Wingdings" panose="05000000000000000000" pitchFamily="2" charset="2"/>
                <a:buChar char="n"/>
              </a:pPr>
              <a:r>
                <a:rPr lang="zh-CN" altLang="en-US" sz="14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拥有</a:t>
              </a:r>
              <a:r>
                <a:rPr lang="en-US" altLang="zh-CN" sz="1400" dirty="0" smtClean="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1</a:t>
              </a:r>
              <a:r>
                <a:rPr lang="en-US" altLang="zh-CN" sz="1400" dirty="0" smtClean="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5</a:t>
              </a:r>
              <a:r>
                <a:rPr lang="zh-CN" altLang="en-US" sz="14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项软件著作权，获得国家高新科技企业技术</a:t>
              </a:r>
              <a:r>
                <a:rPr lang="zh-CN" altLang="en-US" sz="1400" dirty="0" smtClean="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认证；</a:t>
              </a:r>
              <a:endParaRPr lang="zh-CN" altLang="en-US" sz="1400" dirty="0">
                <a:solidFill>
                  <a:schemeClr val="bg1"/>
                </a:solidFill>
                <a:latin typeface="Arial" panose="020B0604020202020204" pitchFamily="34" charset="0"/>
              </a:endParaRPr>
            </a:p>
          </p:txBody>
        </p:sp>
        <p:pic>
          <p:nvPicPr>
            <p:cNvPr id="8" name="图片 11271" descr="20150600534749_easyicon_net_725"/>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846349" y="5176167"/>
              <a:ext cx="742797" cy="65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 name="文本占位符 6"/>
          <p:cNvSpPr txBox="1">
            <a:spLocks noChangeArrowheads="1"/>
          </p:cNvSpPr>
          <p:nvPr/>
        </p:nvSpPr>
        <p:spPr bwMode="auto">
          <a:xfrm>
            <a:off x="3036016" y="993351"/>
            <a:ext cx="6236471" cy="429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itchFamily="2" charset="-122"/>
              </a:defRPr>
            </a:lvl1pPr>
            <a:lvl2pPr>
              <a:defRPr>
                <a:solidFill>
                  <a:schemeClr val="tx1"/>
                </a:solidFill>
                <a:latin typeface="Calibri" panose="020F0502020204030204" pitchFamily="34" charset="0"/>
                <a:ea typeface="宋体" pitchFamily="2" charset="-122"/>
              </a:defRPr>
            </a:lvl2pPr>
            <a:lvl3pPr>
              <a:defRPr>
                <a:solidFill>
                  <a:schemeClr val="tx1"/>
                </a:solidFill>
                <a:latin typeface="Calibri" panose="020F0502020204030204" pitchFamily="34" charset="0"/>
                <a:ea typeface="宋体" pitchFamily="2" charset="-122"/>
              </a:defRPr>
            </a:lvl3pPr>
            <a:lvl4pPr>
              <a:defRPr>
                <a:solidFill>
                  <a:schemeClr val="tx1"/>
                </a:solidFill>
                <a:latin typeface="Calibri" panose="020F0502020204030204" pitchFamily="34" charset="0"/>
                <a:ea typeface="宋体" pitchFamily="2" charset="-122"/>
              </a:defRPr>
            </a:lvl4pPr>
            <a:lvl5pPr>
              <a:defRPr>
                <a:solidFill>
                  <a:schemeClr val="tx1"/>
                </a:solidFill>
                <a:latin typeface="Calibri" panose="020F0502020204030204" pitchFamily="34" charset="0"/>
                <a:ea typeface="宋体" pitchFamily="2" charset="-122"/>
              </a:defRPr>
            </a:lvl5pPr>
            <a:lvl6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6pPr>
            <a:lvl7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7pPr>
            <a:lvl8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8pPr>
            <a:lvl9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9pPr>
          </a:lstStyle>
          <a:p>
            <a:pPr algn="ctr">
              <a:lnSpc>
                <a:spcPct val="110000"/>
              </a:lnSpc>
              <a:spcBef>
                <a:spcPts val="1800"/>
              </a:spcBef>
              <a:buClr>
                <a:srgbClr val="963B22"/>
              </a:buClr>
              <a:buSzPct val="60000"/>
              <a:buFont typeface="Wingdings" panose="05000000000000000000" pitchFamily="2" charset="2"/>
              <a:buNone/>
            </a:pPr>
            <a:r>
              <a:rPr lang="zh-CN" altLang="en-US" sz="2800" b="1" dirty="0">
                <a:solidFill>
                  <a:srgbClr val="44CEF3"/>
                </a:solidFill>
                <a:latin typeface="微软雅黑" panose="020B0503020204020204" pitchFamily="34" charset="-122"/>
                <a:ea typeface="微软雅黑" panose="020B0503020204020204" pitchFamily="34" charset="-122"/>
              </a:rPr>
              <a:t>以负责的技术   领航中国信息安全行业</a:t>
            </a:r>
            <a:endParaRPr lang="zh-CN" altLang="en-US" sz="2800" b="1" dirty="0">
              <a:solidFill>
                <a:srgbClr val="44CEF3"/>
              </a:solidFill>
              <a:latin typeface="微软雅黑" panose="020B0503020204020204" pitchFamily="34" charset="-122"/>
              <a:ea typeface="微软雅黑" panose="020B0503020204020204" pitchFamily="34" charset="-122"/>
            </a:endParaRPr>
          </a:p>
        </p:txBody>
      </p:sp>
      <p:grpSp>
        <p:nvGrpSpPr>
          <p:cNvPr id="10" name="组 12"/>
          <p:cNvGrpSpPr/>
          <p:nvPr/>
        </p:nvGrpSpPr>
        <p:grpSpPr bwMode="auto">
          <a:xfrm>
            <a:off x="2587750" y="901457"/>
            <a:ext cx="432639" cy="571000"/>
            <a:chOff x="0" y="0"/>
            <a:chExt cx="495300" cy="666750"/>
          </a:xfrm>
        </p:grpSpPr>
        <p:sp>
          <p:nvSpPr>
            <p:cNvPr id="11" name="Freeform 83"/>
            <p:cNvSpPr>
              <a:spLocks noChangeArrowheads="1"/>
            </p:cNvSpPr>
            <p:nvPr/>
          </p:nvSpPr>
          <p:spPr bwMode="auto">
            <a:xfrm>
              <a:off x="187325" y="79375"/>
              <a:ext cx="250825" cy="355600"/>
            </a:xfrm>
            <a:custGeom>
              <a:avLst/>
              <a:gdLst>
                <a:gd name="T0" fmla="*/ 158 w 158"/>
                <a:gd name="T1" fmla="*/ 106 h 224"/>
                <a:gd name="T2" fmla="*/ 158 w 158"/>
                <a:gd name="T3" fmla="*/ 106 h 224"/>
                <a:gd name="T4" fmla="*/ 156 w 158"/>
                <a:gd name="T5" fmla="*/ 88 h 224"/>
                <a:gd name="T6" fmla="*/ 152 w 158"/>
                <a:gd name="T7" fmla="*/ 74 h 224"/>
                <a:gd name="T8" fmla="*/ 148 w 158"/>
                <a:gd name="T9" fmla="*/ 58 h 224"/>
                <a:gd name="T10" fmla="*/ 140 w 158"/>
                <a:gd name="T11" fmla="*/ 44 h 224"/>
                <a:gd name="T12" fmla="*/ 130 w 158"/>
                <a:gd name="T13" fmla="*/ 30 h 224"/>
                <a:gd name="T14" fmla="*/ 120 w 158"/>
                <a:gd name="T15" fmla="*/ 20 h 224"/>
                <a:gd name="T16" fmla="*/ 108 w 158"/>
                <a:gd name="T17" fmla="*/ 10 h 224"/>
                <a:gd name="T18" fmla="*/ 94 w 158"/>
                <a:gd name="T19" fmla="*/ 0 h 224"/>
                <a:gd name="T20" fmla="*/ 88 w 158"/>
                <a:gd name="T21" fmla="*/ 16 h 224"/>
                <a:gd name="T22" fmla="*/ 98 w 158"/>
                <a:gd name="T23" fmla="*/ 24 h 224"/>
                <a:gd name="T24" fmla="*/ 110 w 158"/>
                <a:gd name="T25" fmla="*/ 32 h 224"/>
                <a:gd name="T26" fmla="*/ 118 w 158"/>
                <a:gd name="T27" fmla="*/ 42 h 224"/>
                <a:gd name="T28" fmla="*/ 126 w 158"/>
                <a:gd name="T29" fmla="*/ 54 h 224"/>
                <a:gd name="T30" fmla="*/ 132 w 158"/>
                <a:gd name="T31" fmla="*/ 66 h 224"/>
                <a:gd name="T32" fmla="*/ 136 w 158"/>
                <a:gd name="T33" fmla="*/ 78 h 224"/>
                <a:gd name="T34" fmla="*/ 138 w 158"/>
                <a:gd name="T35" fmla="*/ 92 h 224"/>
                <a:gd name="T36" fmla="*/ 140 w 158"/>
                <a:gd name="T37" fmla="*/ 106 h 224"/>
                <a:gd name="T38" fmla="*/ 138 w 158"/>
                <a:gd name="T39" fmla="*/ 126 h 224"/>
                <a:gd name="T40" fmla="*/ 132 w 158"/>
                <a:gd name="T41" fmla="*/ 146 h 224"/>
                <a:gd name="T42" fmla="*/ 122 w 158"/>
                <a:gd name="T43" fmla="*/ 162 h 224"/>
                <a:gd name="T44" fmla="*/ 110 w 158"/>
                <a:gd name="T45" fmla="*/ 178 h 224"/>
                <a:gd name="T46" fmla="*/ 94 w 158"/>
                <a:gd name="T47" fmla="*/ 190 h 224"/>
                <a:gd name="T48" fmla="*/ 78 w 158"/>
                <a:gd name="T49" fmla="*/ 200 h 224"/>
                <a:gd name="T50" fmla="*/ 58 w 158"/>
                <a:gd name="T51" fmla="*/ 206 h 224"/>
                <a:gd name="T52" fmla="*/ 38 w 158"/>
                <a:gd name="T53" fmla="*/ 208 h 224"/>
                <a:gd name="T54" fmla="*/ 22 w 158"/>
                <a:gd name="T55" fmla="*/ 206 h 224"/>
                <a:gd name="T56" fmla="*/ 8 w 158"/>
                <a:gd name="T57" fmla="*/ 204 h 224"/>
                <a:gd name="T58" fmla="*/ 0 w 158"/>
                <a:gd name="T59" fmla="*/ 218 h 224"/>
                <a:gd name="T60" fmla="*/ 18 w 158"/>
                <a:gd name="T61" fmla="*/ 224 h 224"/>
                <a:gd name="T62" fmla="*/ 38 w 158"/>
                <a:gd name="T63" fmla="*/ 224 h 224"/>
                <a:gd name="T64" fmla="*/ 50 w 158"/>
                <a:gd name="T65" fmla="*/ 224 h 224"/>
                <a:gd name="T66" fmla="*/ 62 w 158"/>
                <a:gd name="T67" fmla="*/ 222 h 224"/>
                <a:gd name="T68" fmla="*/ 84 w 158"/>
                <a:gd name="T69" fmla="*/ 216 h 224"/>
                <a:gd name="T70" fmla="*/ 104 w 158"/>
                <a:gd name="T71" fmla="*/ 204 h 224"/>
                <a:gd name="T72" fmla="*/ 122 w 158"/>
                <a:gd name="T73" fmla="*/ 190 h 224"/>
                <a:gd name="T74" fmla="*/ 136 w 158"/>
                <a:gd name="T75" fmla="*/ 172 h 224"/>
                <a:gd name="T76" fmla="*/ 148 w 158"/>
                <a:gd name="T77" fmla="*/ 152 h 224"/>
                <a:gd name="T78" fmla="*/ 154 w 158"/>
                <a:gd name="T79" fmla="*/ 130 h 224"/>
                <a:gd name="T80" fmla="*/ 156 w 158"/>
                <a:gd name="T81" fmla="*/ 118 h 224"/>
                <a:gd name="T82" fmla="*/ 158 w 158"/>
                <a:gd name="T83" fmla="*/ 106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58" h="224">
                  <a:moveTo>
                    <a:pt x="158" y="106"/>
                  </a:moveTo>
                  <a:lnTo>
                    <a:pt x="158" y="106"/>
                  </a:lnTo>
                  <a:lnTo>
                    <a:pt x="156" y="88"/>
                  </a:lnTo>
                  <a:lnTo>
                    <a:pt x="152" y="74"/>
                  </a:lnTo>
                  <a:lnTo>
                    <a:pt x="148" y="58"/>
                  </a:lnTo>
                  <a:lnTo>
                    <a:pt x="140" y="44"/>
                  </a:lnTo>
                  <a:lnTo>
                    <a:pt x="130" y="30"/>
                  </a:lnTo>
                  <a:lnTo>
                    <a:pt x="120" y="20"/>
                  </a:lnTo>
                  <a:lnTo>
                    <a:pt x="108" y="10"/>
                  </a:lnTo>
                  <a:lnTo>
                    <a:pt x="94" y="0"/>
                  </a:lnTo>
                  <a:lnTo>
                    <a:pt x="88" y="16"/>
                  </a:lnTo>
                  <a:lnTo>
                    <a:pt x="98" y="24"/>
                  </a:lnTo>
                  <a:lnTo>
                    <a:pt x="110" y="32"/>
                  </a:lnTo>
                  <a:lnTo>
                    <a:pt x="118" y="42"/>
                  </a:lnTo>
                  <a:lnTo>
                    <a:pt x="126" y="54"/>
                  </a:lnTo>
                  <a:lnTo>
                    <a:pt x="132" y="66"/>
                  </a:lnTo>
                  <a:lnTo>
                    <a:pt x="136" y="78"/>
                  </a:lnTo>
                  <a:lnTo>
                    <a:pt x="138" y="92"/>
                  </a:lnTo>
                  <a:lnTo>
                    <a:pt x="140" y="106"/>
                  </a:lnTo>
                  <a:lnTo>
                    <a:pt x="138" y="126"/>
                  </a:lnTo>
                  <a:lnTo>
                    <a:pt x="132" y="146"/>
                  </a:lnTo>
                  <a:lnTo>
                    <a:pt x="122" y="162"/>
                  </a:lnTo>
                  <a:lnTo>
                    <a:pt x="110" y="178"/>
                  </a:lnTo>
                  <a:lnTo>
                    <a:pt x="94" y="190"/>
                  </a:lnTo>
                  <a:lnTo>
                    <a:pt x="78" y="200"/>
                  </a:lnTo>
                  <a:lnTo>
                    <a:pt x="58" y="206"/>
                  </a:lnTo>
                  <a:lnTo>
                    <a:pt x="38" y="208"/>
                  </a:lnTo>
                  <a:lnTo>
                    <a:pt x="22" y="206"/>
                  </a:lnTo>
                  <a:lnTo>
                    <a:pt x="8" y="204"/>
                  </a:lnTo>
                  <a:lnTo>
                    <a:pt x="0" y="218"/>
                  </a:lnTo>
                  <a:lnTo>
                    <a:pt x="18" y="224"/>
                  </a:lnTo>
                  <a:lnTo>
                    <a:pt x="38" y="224"/>
                  </a:lnTo>
                  <a:lnTo>
                    <a:pt x="50" y="224"/>
                  </a:lnTo>
                  <a:lnTo>
                    <a:pt x="62" y="222"/>
                  </a:lnTo>
                  <a:lnTo>
                    <a:pt x="84" y="216"/>
                  </a:lnTo>
                  <a:lnTo>
                    <a:pt x="104" y="204"/>
                  </a:lnTo>
                  <a:lnTo>
                    <a:pt x="122" y="190"/>
                  </a:lnTo>
                  <a:lnTo>
                    <a:pt x="136" y="172"/>
                  </a:lnTo>
                  <a:lnTo>
                    <a:pt x="148" y="152"/>
                  </a:lnTo>
                  <a:lnTo>
                    <a:pt x="154" y="130"/>
                  </a:lnTo>
                  <a:lnTo>
                    <a:pt x="156" y="118"/>
                  </a:lnTo>
                  <a:lnTo>
                    <a:pt x="158" y="106"/>
                  </a:lnTo>
                  <a:close/>
                </a:path>
              </a:pathLst>
            </a:custGeom>
            <a:solidFill>
              <a:srgbClr val="B53535"/>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2" name="Freeform 84"/>
            <p:cNvSpPr>
              <a:spLocks noChangeArrowheads="1"/>
            </p:cNvSpPr>
            <p:nvPr/>
          </p:nvSpPr>
          <p:spPr bwMode="auto">
            <a:xfrm>
              <a:off x="57150" y="57150"/>
              <a:ext cx="279400" cy="368300"/>
            </a:xfrm>
            <a:custGeom>
              <a:avLst/>
              <a:gdLst>
                <a:gd name="T0" fmla="*/ 18 w 176"/>
                <a:gd name="T1" fmla="*/ 120 h 232"/>
                <a:gd name="T2" fmla="*/ 18 w 176"/>
                <a:gd name="T3" fmla="*/ 120 h 232"/>
                <a:gd name="T4" fmla="*/ 20 w 176"/>
                <a:gd name="T5" fmla="*/ 100 h 232"/>
                <a:gd name="T6" fmla="*/ 26 w 176"/>
                <a:gd name="T7" fmla="*/ 80 h 232"/>
                <a:gd name="T8" fmla="*/ 36 w 176"/>
                <a:gd name="T9" fmla="*/ 62 h 232"/>
                <a:gd name="T10" fmla="*/ 48 w 176"/>
                <a:gd name="T11" fmla="*/ 48 h 232"/>
                <a:gd name="T12" fmla="*/ 62 w 176"/>
                <a:gd name="T13" fmla="*/ 34 h 232"/>
                <a:gd name="T14" fmla="*/ 80 w 176"/>
                <a:gd name="T15" fmla="*/ 26 h 232"/>
                <a:gd name="T16" fmla="*/ 100 w 176"/>
                <a:gd name="T17" fmla="*/ 20 h 232"/>
                <a:gd name="T18" fmla="*/ 120 w 176"/>
                <a:gd name="T19" fmla="*/ 18 h 232"/>
                <a:gd name="T20" fmla="*/ 134 w 176"/>
                <a:gd name="T21" fmla="*/ 18 h 232"/>
                <a:gd name="T22" fmla="*/ 146 w 176"/>
                <a:gd name="T23" fmla="*/ 20 h 232"/>
                <a:gd name="T24" fmla="*/ 158 w 176"/>
                <a:gd name="T25" fmla="*/ 26 h 232"/>
                <a:gd name="T26" fmla="*/ 170 w 176"/>
                <a:gd name="T27" fmla="*/ 30 h 232"/>
                <a:gd name="T28" fmla="*/ 176 w 176"/>
                <a:gd name="T29" fmla="*/ 14 h 232"/>
                <a:gd name="T30" fmla="*/ 164 w 176"/>
                <a:gd name="T31" fmla="*/ 8 h 232"/>
                <a:gd name="T32" fmla="*/ 150 w 176"/>
                <a:gd name="T33" fmla="*/ 4 h 232"/>
                <a:gd name="T34" fmla="*/ 134 w 176"/>
                <a:gd name="T35" fmla="*/ 2 h 232"/>
                <a:gd name="T36" fmla="*/ 120 w 176"/>
                <a:gd name="T37" fmla="*/ 0 h 232"/>
                <a:gd name="T38" fmla="*/ 108 w 176"/>
                <a:gd name="T39" fmla="*/ 0 h 232"/>
                <a:gd name="T40" fmla="*/ 96 w 176"/>
                <a:gd name="T41" fmla="*/ 2 h 232"/>
                <a:gd name="T42" fmla="*/ 74 w 176"/>
                <a:gd name="T43" fmla="*/ 10 h 232"/>
                <a:gd name="T44" fmla="*/ 54 w 176"/>
                <a:gd name="T45" fmla="*/ 20 h 232"/>
                <a:gd name="T46" fmla="*/ 36 w 176"/>
                <a:gd name="T47" fmla="*/ 36 h 232"/>
                <a:gd name="T48" fmla="*/ 20 w 176"/>
                <a:gd name="T49" fmla="*/ 52 h 232"/>
                <a:gd name="T50" fmla="*/ 10 w 176"/>
                <a:gd name="T51" fmla="*/ 74 h 232"/>
                <a:gd name="T52" fmla="*/ 2 w 176"/>
                <a:gd name="T53" fmla="*/ 96 h 232"/>
                <a:gd name="T54" fmla="*/ 2 w 176"/>
                <a:gd name="T55" fmla="*/ 108 h 232"/>
                <a:gd name="T56" fmla="*/ 0 w 176"/>
                <a:gd name="T57" fmla="*/ 120 h 232"/>
                <a:gd name="T58" fmla="*/ 2 w 176"/>
                <a:gd name="T59" fmla="*/ 140 h 232"/>
                <a:gd name="T60" fmla="*/ 6 w 176"/>
                <a:gd name="T61" fmla="*/ 158 h 232"/>
                <a:gd name="T62" fmla="*/ 14 w 176"/>
                <a:gd name="T63" fmla="*/ 174 h 232"/>
                <a:gd name="T64" fmla="*/ 24 w 176"/>
                <a:gd name="T65" fmla="*/ 190 h 232"/>
                <a:gd name="T66" fmla="*/ 36 w 176"/>
                <a:gd name="T67" fmla="*/ 204 h 232"/>
                <a:gd name="T68" fmla="*/ 50 w 176"/>
                <a:gd name="T69" fmla="*/ 216 h 232"/>
                <a:gd name="T70" fmla="*/ 66 w 176"/>
                <a:gd name="T71" fmla="*/ 226 h 232"/>
                <a:gd name="T72" fmla="*/ 82 w 176"/>
                <a:gd name="T73" fmla="*/ 232 h 232"/>
                <a:gd name="T74" fmla="*/ 90 w 176"/>
                <a:gd name="T75" fmla="*/ 218 h 232"/>
                <a:gd name="T76" fmla="*/ 74 w 176"/>
                <a:gd name="T77" fmla="*/ 212 h 232"/>
                <a:gd name="T78" fmla="*/ 60 w 176"/>
                <a:gd name="T79" fmla="*/ 202 h 232"/>
                <a:gd name="T80" fmla="*/ 48 w 176"/>
                <a:gd name="T81" fmla="*/ 192 h 232"/>
                <a:gd name="T82" fmla="*/ 38 w 176"/>
                <a:gd name="T83" fmla="*/ 180 h 232"/>
                <a:gd name="T84" fmla="*/ 30 w 176"/>
                <a:gd name="T85" fmla="*/ 168 h 232"/>
                <a:gd name="T86" fmla="*/ 22 w 176"/>
                <a:gd name="T87" fmla="*/ 152 h 232"/>
                <a:gd name="T88" fmla="*/ 20 w 176"/>
                <a:gd name="T89" fmla="*/ 136 h 232"/>
                <a:gd name="T90" fmla="*/ 18 w 176"/>
                <a:gd name="T91" fmla="*/ 120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76" h="232">
                  <a:moveTo>
                    <a:pt x="18" y="120"/>
                  </a:moveTo>
                  <a:lnTo>
                    <a:pt x="18" y="120"/>
                  </a:lnTo>
                  <a:lnTo>
                    <a:pt x="20" y="100"/>
                  </a:lnTo>
                  <a:lnTo>
                    <a:pt x="26" y="80"/>
                  </a:lnTo>
                  <a:lnTo>
                    <a:pt x="36" y="62"/>
                  </a:lnTo>
                  <a:lnTo>
                    <a:pt x="48" y="48"/>
                  </a:lnTo>
                  <a:lnTo>
                    <a:pt x="62" y="34"/>
                  </a:lnTo>
                  <a:lnTo>
                    <a:pt x="80" y="26"/>
                  </a:lnTo>
                  <a:lnTo>
                    <a:pt x="100" y="20"/>
                  </a:lnTo>
                  <a:lnTo>
                    <a:pt x="120" y="18"/>
                  </a:lnTo>
                  <a:lnTo>
                    <a:pt x="134" y="18"/>
                  </a:lnTo>
                  <a:lnTo>
                    <a:pt x="146" y="20"/>
                  </a:lnTo>
                  <a:lnTo>
                    <a:pt x="158" y="26"/>
                  </a:lnTo>
                  <a:lnTo>
                    <a:pt x="170" y="30"/>
                  </a:lnTo>
                  <a:lnTo>
                    <a:pt x="176" y="14"/>
                  </a:lnTo>
                  <a:lnTo>
                    <a:pt x="164" y="8"/>
                  </a:lnTo>
                  <a:lnTo>
                    <a:pt x="150" y="4"/>
                  </a:lnTo>
                  <a:lnTo>
                    <a:pt x="134" y="2"/>
                  </a:lnTo>
                  <a:lnTo>
                    <a:pt x="120" y="0"/>
                  </a:lnTo>
                  <a:lnTo>
                    <a:pt x="108" y="0"/>
                  </a:lnTo>
                  <a:lnTo>
                    <a:pt x="96" y="2"/>
                  </a:lnTo>
                  <a:lnTo>
                    <a:pt x="74" y="10"/>
                  </a:lnTo>
                  <a:lnTo>
                    <a:pt x="54" y="20"/>
                  </a:lnTo>
                  <a:lnTo>
                    <a:pt x="36" y="36"/>
                  </a:lnTo>
                  <a:lnTo>
                    <a:pt x="20" y="52"/>
                  </a:lnTo>
                  <a:lnTo>
                    <a:pt x="10" y="74"/>
                  </a:lnTo>
                  <a:lnTo>
                    <a:pt x="2" y="96"/>
                  </a:lnTo>
                  <a:lnTo>
                    <a:pt x="2" y="108"/>
                  </a:lnTo>
                  <a:lnTo>
                    <a:pt x="0" y="120"/>
                  </a:lnTo>
                  <a:lnTo>
                    <a:pt x="2" y="140"/>
                  </a:lnTo>
                  <a:lnTo>
                    <a:pt x="6" y="158"/>
                  </a:lnTo>
                  <a:lnTo>
                    <a:pt x="14" y="174"/>
                  </a:lnTo>
                  <a:lnTo>
                    <a:pt x="24" y="190"/>
                  </a:lnTo>
                  <a:lnTo>
                    <a:pt x="36" y="204"/>
                  </a:lnTo>
                  <a:lnTo>
                    <a:pt x="50" y="216"/>
                  </a:lnTo>
                  <a:lnTo>
                    <a:pt x="66" y="226"/>
                  </a:lnTo>
                  <a:lnTo>
                    <a:pt x="82" y="232"/>
                  </a:lnTo>
                  <a:lnTo>
                    <a:pt x="90" y="218"/>
                  </a:lnTo>
                  <a:lnTo>
                    <a:pt x="74" y="212"/>
                  </a:lnTo>
                  <a:lnTo>
                    <a:pt x="60" y="202"/>
                  </a:lnTo>
                  <a:lnTo>
                    <a:pt x="48" y="192"/>
                  </a:lnTo>
                  <a:lnTo>
                    <a:pt x="38" y="180"/>
                  </a:lnTo>
                  <a:lnTo>
                    <a:pt x="30" y="168"/>
                  </a:lnTo>
                  <a:lnTo>
                    <a:pt x="22" y="152"/>
                  </a:lnTo>
                  <a:lnTo>
                    <a:pt x="20" y="136"/>
                  </a:lnTo>
                  <a:lnTo>
                    <a:pt x="18" y="120"/>
                  </a:lnTo>
                  <a:close/>
                </a:path>
              </a:pathLst>
            </a:custGeom>
            <a:solidFill>
              <a:srgbClr val="DD4C4A"/>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6" name="Freeform 85"/>
            <p:cNvSpPr>
              <a:spLocks noChangeArrowheads="1"/>
            </p:cNvSpPr>
            <p:nvPr/>
          </p:nvSpPr>
          <p:spPr bwMode="auto">
            <a:xfrm>
              <a:off x="0" y="0"/>
              <a:ext cx="358775" cy="479425"/>
            </a:xfrm>
            <a:custGeom>
              <a:avLst/>
              <a:gdLst>
                <a:gd name="T0" fmla="*/ 24 w 226"/>
                <a:gd name="T1" fmla="*/ 156 h 302"/>
                <a:gd name="T2" fmla="*/ 26 w 226"/>
                <a:gd name="T3" fmla="*/ 130 h 302"/>
                <a:gd name="T4" fmla="*/ 34 w 226"/>
                <a:gd name="T5" fmla="*/ 104 h 302"/>
                <a:gd name="T6" fmla="*/ 46 w 226"/>
                <a:gd name="T7" fmla="*/ 82 h 302"/>
                <a:gd name="T8" fmla="*/ 62 w 226"/>
                <a:gd name="T9" fmla="*/ 62 h 302"/>
                <a:gd name="T10" fmla="*/ 82 w 226"/>
                <a:gd name="T11" fmla="*/ 46 h 302"/>
                <a:gd name="T12" fmla="*/ 104 w 226"/>
                <a:gd name="T13" fmla="*/ 34 h 302"/>
                <a:gd name="T14" fmla="*/ 130 w 226"/>
                <a:gd name="T15" fmla="*/ 26 h 302"/>
                <a:gd name="T16" fmla="*/ 156 w 226"/>
                <a:gd name="T17" fmla="*/ 24 h 302"/>
                <a:gd name="T18" fmla="*/ 188 w 226"/>
                <a:gd name="T19" fmla="*/ 28 h 302"/>
                <a:gd name="T20" fmla="*/ 218 w 226"/>
                <a:gd name="T21" fmla="*/ 40 h 302"/>
                <a:gd name="T22" fmla="*/ 222 w 226"/>
                <a:gd name="T23" fmla="*/ 16 h 302"/>
                <a:gd name="T24" fmla="*/ 210 w 226"/>
                <a:gd name="T25" fmla="*/ 10 h 302"/>
                <a:gd name="T26" fmla="*/ 192 w 226"/>
                <a:gd name="T27" fmla="*/ 12 h 302"/>
                <a:gd name="T28" fmla="*/ 178 w 226"/>
                <a:gd name="T29" fmla="*/ 8 h 302"/>
                <a:gd name="T30" fmla="*/ 164 w 226"/>
                <a:gd name="T31" fmla="*/ 2 h 302"/>
                <a:gd name="T32" fmla="*/ 148 w 226"/>
                <a:gd name="T33" fmla="*/ 2 h 302"/>
                <a:gd name="T34" fmla="*/ 134 w 226"/>
                <a:gd name="T35" fmla="*/ 8 h 302"/>
                <a:gd name="T36" fmla="*/ 118 w 226"/>
                <a:gd name="T37" fmla="*/ 12 h 302"/>
                <a:gd name="T38" fmla="*/ 102 w 226"/>
                <a:gd name="T39" fmla="*/ 10 h 302"/>
                <a:gd name="T40" fmla="*/ 88 w 226"/>
                <a:gd name="T41" fmla="*/ 16 h 302"/>
                <a:gd name="T42" fmla="*/ 78 w 226"/>
                <a:gd name="T43" fmla="*/ 28 h 302"/>
                <a:gd name="T44" fmla="*/ 66 w 226"/>
                <a:gd name="T45" fmla="*/ 36 h 302"/>
                <a:gd name="T46" fmla="*/ 52 w 226"/>
                <a:gd name="T47" fmla="*/ 42 h 302"/>
                <a:gd name="T48" fmla="*/ 42 w 226"/>
                <a:gd name="T49" fmla="*/ 52 h 302"/>
                <a:gd name="T50" fmla="*/ 36 w 226"/>
                <a:gd name="T51" fmla="*/ 66 h 302"/>
                <a:gd name="T52" fmla="*/ 28 w 226"/>
                <a:gd name="T53" fmla="*/ 78 h 302"/>
                <a:gd name="T54" fmla="*/ 16 w 226"/>
                <a:gd name="T55" fmla="*/ 88 h 302"/>
                <a:gd name="T56" fmla="*/ 10 w 226"/>
                <a:gd name="T57" fmla="*/ 102 h 302"/>
                <a:gd name="T58" fmla="*/ 12 w 226"/>
                <a:gd name="T59" fmla="*/ 118 h 302"/>
                <a:gd name="T60" fmla="*/ 8 w 226"/>
                <a:gd name="T61" fmla="*/ 134 h 302"/>
                <a:gd name="T62" fmla="*/ 0 w 226"/>
                <a:gd name="T63" fmla="*/ 148 h 302"/>
                <a:gd name="T64" fmla="*/ 0 w 226"/>
                <a:gd name="T65" fmla="*/ 164 h 302"/>
                <a:gd name="T66" fmla="*/ 8 w 226"/>
                <a:gd name="T67" fmla="*/ 178 h 302"/>
                <a:gd name="T68" fmla="*/ 12 w 226"/>
                <a:gd name="T69" fmla="*/ 194 h 302"/>
                <a:gd name="T70" fmla="*/ 10 w 226"/>
                <a:gd name="T71" fmla="*/ 210 h 302"/>
                <a:gd name="T72" fmla="*/ 16 w 226"/>
                <a:gd name="T73" fmla="*/ 222 h 302"/>
                <a:gd name="T74" fmla="*/ 28 w 226"/>
                <a:gd name="T75" fmla="*/ 232 h 302"/>
                <a:gd name="T76" fmla="*/ 36 w 226"/>
                <a:gd name="T77" fmla="*/ 246 h 302"/>
                <a:gd name="T78" fmla="*/ 42 w 226"/>
                <a:gd name="T79" fmla="*/ 260 h 302"/>
                <a:gd name="T80" fmla="*/ 50 w 226"/>
                <a:gd name="T81" fmla="*/ 270 h 302"/>
                <a:gd name="T82" fmla="*/ 68 w 226"/>
                <a:gd name="T83" fmla="*/ 276 h 302"/>
                <a:gd name="T84" fmla="*/ 78 w 226"/>
                <a:gd name="T85" fmla="*/ 284 h 302"/>
                <a:gd name="T86" fmla="*/ 88 w 226"/>
                <a:gd name="T87" fmla="*/ 296 h 302"/>
                <a:gd name="T88" fmla="*/ 104 w 226"/>
                <a:gd name="T89" fmla="*/ 302 h 302"/>
                <a:gd name="T90" fmla="*/ 94 w 226"/>
                <a:gd name="T91" fmla="*/ 272 h 302"/>
                <a:gd name="T92" fmla="*/ 62 w 226"/>
                <a:gd name="T93" fmla="*/ 248 h 302"/>
                <a:gd name="T94" fmla="*/ 38 w 226"/>
                <a:gd name="T95" fmla="*/ 216 h 302"/>
                <a:gd name="T96" fmla="*/ 26 w 226"/>
                <a:gd name="T97" fmla="*/ 176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26" h="302">
                  <a:moveTo>
                    <a:pt x="24" y="156"/>
                  </a:moveTo>
                  <a:lnTo>
                    <a:pt x="24" y="156"/>
                  </a:lnTo>
                  <a:lnTo>
                    <a:pt x="24" y="142"/>
                  </a:lnTo>
                  <a:lnTo>
                    <a:pt x="26" y="130"/>
                  </a:lnTo>
                  <a:lnTo>
                    <a:pt x="30" y="116"/>
                  </a:lnTo>
                  <a:lnTo>
                    <a:pt x="34" y="104"/>
                  </a:lnTo>
                  <a:lnTo>
                    <a:pt x="40" y="92"/>
                  </a:lnTo>
                  <a:lnTo>
                    <a:pt x="46" y="82"/>
                  </a:lnTo>
                  <a:lnTo>
                    <a:pt x="54" y="72"/>
                  </a:lnTo>
                  <a:lnTo>
                    <a:pt x="62" y="62"/>
                  </a:lnTo>
                  <a:lnTo>
                    <a:pt x="72" y="54"/>
                  </a:lnTo>
                  <a:lnTo>
                    <a:pt x="82" y="46"/>
                  </a:lnTo>
                  <a:lnTo>
                    <a:pt x="94" y="40"/>
                  </a:lnTo>
                  <a:lnTo>
                    <a:pt x="104" y="34"/>
                  </a:lnTo>
                  <a:lnTo>
                    <a:pt x="116" y="30"/>
                  </a:lnTo>
                  <a:lnTo>
                    <a:pt x="130" y="26"/>
                  </a:lnTo>
                  <a:lnTo>
                    <a:pt x="142" y="24"/>
                  </a:lnTo>
                  <a:lnTo>
                    <a:pt x="156" y="24"/>
                  </a:lnTo>
                  <a:lnTo>
                    <a:pt x="172" y="26"/>
                  </a:lnTo>
                  <a:lnTo>
                    <a:pt x="188" y="28"/>
                  </a:lnTo>
                  <a:lnTo>
                    <a:pt x="204" y="32"/>
                  </a:lnTo>
                  <a:lnTo>
                    <a:pt x="218" y="40"/>
                  </a:lnTo>
                  <a:lnTo>
                    <a:pt x="226" y="20"/>
                  </a:lnTo>
                  <a:lnTo>
                    <a:pt x="222" y="16"/>
                  </a:lnTo>
                  <a:lnTo>
                    <a:pt x="216" y="12"/>
                  </a:lnTo>
                  <a:lnTo>
                    <a:pt x="210" y="10"/>
                  </a:lnTo>
                  <a:lnTo>
                    <a:pt x="202" y="10"/>
                  </a:lnTo>
                  <a:lnTo>
                    <a:pt x="192" y="12"/>
                  </a:lnTo>
                  <a:lnTo>
                    <a:pt x="186" y="12"/>
                  </a:lnTo>
                  <a:lnTo>
                    <a:pt x="178" y="8"/>
                  </a:lnTo>
                  <a:lnTo>
                    <a:pt x="170" y="4"/>
                  </a:lnTo>
                  <a:lnTo>
                    <a:pt x="164" y="2"/>
                  </a:lnTo>
                  <a:lnTo>
                    <a:pt x="156" y="0"/>
                  </a:lnTo>
                  <a:lnTo>
                    <a:pt x="148" y="2"/>
                  </a:lnTo>
                  <a:lnTo>
                    <a:pt x="140" y="4"/>
                  </a:lnTo>
                  <a:lnTo>
                    <a:pt x="134" y="8"/>
                  </a:lnTo>
                  <a:lnTo>
                    <a:pt x="126" y="12"/>
                  </a:lnTo>
                  <a:lnTo>
                    <a:pt x="118" y="12"/>
                  </a:lnTo>
                  <a:lnTo>
                    <a:pt x="110" y="10"/>
                  </a:lnTo>
                  <a:lnTo>
                    <a:pt x="102" y="10"/>
                  </a:lnTo>
                  <a:lnTo>
                    <a:pt x="94" y="12"/>
                  </a:lnTo>
                  <a:lnTo>
                    <a:pt x="88" y="16"/>
                  </a:lnTo>
                  <a:lnTo>
                    <a:pt x="84" y="22"/>
                  </a:lnTo>
                  <a:lnTo>
                    <a:pt x="78" y="28"/>
                  </a:lnTo>
                  <a:lnTo>
                    <a:pt x="74" y="34"/>
                  </a:lnTo>
                  <a:lnTo>
                    <a:pt x="66" y="36"/>
                  </a:lnTo>
                  <a:lnTo>
                    <a:pt x="58" y="38"/>
                  </a:lnTo>
                  <a:lnTo>
                    <a:pt x="52" y="42"/>
                  </a:lnTo>
                  <a:lnTo>
                    <a:pt x="46" y="46"/>
                  </a:lnTo>
                  <a:lnTo>
                    <a:pt x="42" y="52"/>
                  </a:lnTo>
                  <a:lnTo>
                    <a:pt x="38" y="58"/>
                  </a:lnTo>
                  <a:lnTo>
                    <a:pt x="36" y="66"/>
                  </a:lnTo>
                  <a:lnTo>
                    <a:pt x="34" y="74"/>
                  </a:lnTo>
                  <a:lnTo>
                    <a:pt x="28" y="78"/>
                  </a:lnTo>
                  <a:lnTo>
                    <a:pt x="22" y="84"/>
                  </a:lnTo>
                  <a:lnTo>
                    <a:pt x="16" y="88"/>
                  </a:lnTo>
                  <a:lnTo>
                    <a:pt x="12" y="96"/>
                  </a:lnTo>
                  <a:lnTo>
                    <a:pt x="10" y="102"/>
                  </a:lnTo>
                  <a:lnTo>
                    <a:pt x="10" y="110"/>
                  </a:lnTo>
                  <a:lnTo>
                    <a:pt x="12" y="118"/>
                  </a:lnTo>
                  <a:lnTo>
                    <a:pt x="12" y="126"/>
                  </a:lnTo>
                  <a:lnTo>
                    <a:pt x="8" y="134"/>
                  </a:lnTo>
                  <a:lnTo>
                    <a:pt x="4" y="142"/>
                  </a:lnTo>
                  <a:lnTo>
                    <a:pt x="0" y="148"/>
                  </a:lnTo>
                  <a:lnTo>
                    <a:pt x="0" y="156"/>
                  </a:lnTo>
                  <a:lnTo>
                    <a:pt x="0" y="164"/>
                  </a:lnTo>
                  <a:lnTo>
                    <a:pt x="4" y="170"/>
                  </a:lnTo>
                  <a:lnTo>
                    <a:pt x="8" y="178"/>
                  </a:lnTo>
                  <a:lnTo>
                    <a:pt x="12" y="186"/>
                  </a:lnTo>
                  <a:lnTo>
                    <a:pt x="12" y="194"/>
                  </a:lnTo>
                  <a:lnTo>
                    <a:pt x="10" y="202"/>
                  </a:lnTo>
                  <a:lnTo>
                    <a:pt x="10" y="210"/>
                  </a:lnTo>
                  <a:lnTo>
                    <a:pt x="12" y="216"/>
                  </a:lnTo>
                  <a:lnTo>
                    <a:pt x="16" y="222"/>
                  </a:lnTo>
                  <a:lnTo>
                    <a:pt x="22" y="228"/>
                  </a:lnTo>
                  <a:lnTo>
                    <a:pt x="28" y="232"/>
                  </a:lnTo>
                  <a:lnTo>
                    <a:pt x="34" y="238"/>
                  </a:lnTo>
                  <a:lnTo>
                    <a:pt x="36" y="246"/>
                  </a:lnTo>
                  <a:lnTo>
                    <a:pt x="38" y="252"/>
                  </a:lnTo>
                  <a:lnTo>
                    <a:pt x="42" y="260"/>
                  </a:lnTo>
                  <a:lnTo>
                    <a:pt x="46" y="266"/>
                  </a:lnTo>
                  <a:lnTo>
                    <a:pt x="50" y="270"/>
                  </a:lnTo>
                  <a:lnTo>
                    <a:pt x="56" y="272"/>
                  </a:lnTo>
                  <a:lnTo>
                    <a:pt x="68" y="276"/>
                  </a:lnTo>
                  <a:lnTo>
                    <a:pt x="74" y="278"/>
                  </a:lnTo>
                  <a:lnTo>
                    <a:pt x="78" y="284"/>
                  </a:lnTo>
                  <a:lnTo>
                    <a:pt x="84" y="290"/>
                  </a:lnTo>
                  <a:lnTo>
                    <a:pt x="88" y="296"/>
                  </a:lnTo>
                  <a:lnTo>
                    <a:pt x="94" y="300"/>
                  </a:lnTo>
                  <a:lnTo>
                    <a:pt x="104" y="302"/>
                  </a:lnTo>
                  <a:lnTo>
                    <a:pt x="114" y="280"/>
                  </a:lnTo>
                  <a:lnTo>
                    <a:pt x="94" y="272"/>
                  </a:lnTo>
                  <a:lnTo>
                    <a:pt x="78" y="262"/>
                  </a:lnTo>
                  <a:lnTo>
                    <a:pt x="62" y="248"/>
                  </a:lnTo>
                  <a:lnTo>
                    <a:pt x="50" y="232"/>
                  </a:lnTo>
                  <a:lnTo>
                    <a:pt x="38" y="216"/>
                  </a:lnTo>
                  <a:lnTo>
                    <a:pt x="30" y="196"/>
                  </a:lnTo>
                  <a:lnTo>
                    <a:pt x="26" y="176"/>
                  </a:lnTo>
                  <a:lnTo>
                    <a:pt x="24" y="156"/>
                  </a:lnTo>
                  <a:close/>
                </a:path>
              </a:pathLst>
            </a:custGeom>
            <a:solidFill>
              <a:srgbClr val="DD4C4A"/>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7" name="Freeform 86"/>
            <p:cNvSpPr>
              <a:spLocks noChangeArrowheads="1"/>
            </p:cNvSpPr>
            <p:nvPr/>
          </p:nvSpPr>
          <p:spPr bwMode="auto">
            <a:xfrm>
              <a:off x="38100" y="38100"/>
              <a:ext cx="307975" cy="406400"/>
            </a:xfrm>
            <a:custGeom>
              <a:avLst/>
              <a:gdLst>
                <a:gd name="T0" fmla="*/ 0 w 194"/>
                <a:gd name="T1" fmla="*/ 132 h 256"/>
                <a:gd name="T2" fmla="*/ 0 w 194"/>
                <a:gd name="T3" fmla="*/ 132 h 256"/>
                <a:gd name="T4" fmla="*/ 2 w 194"/>
                <a:gd name="T5" fmla="*/ 152 h 256"/>
                <a:gd name="T6" fmla="*/ 6 w 194"/>
                <a:gd name="T7" fmla="*/ 172 h 256"/>
                <a:gd name="T8" fmla="*/ 14 w 194"/>
                <a:gd name="T9" fmla="*/ 192 h 256"/>
                <a:gd name="T10" fmla="*/ 26 w 194"/>
                <a:gd name="T11" fmla="*/ 208 h 256"/>
                <a:gd name="T12" fmla="*/ 38 w 194"/>
                <a:gd name="T13" fmla="*/ 224 h 256"/>
                <a:gd name="T14" fmla="*/ 54 w 194"/>
                <a:gd name="T15" fmla="*/ 238 h 256"/>
                <a:gd name="T16" fmla="*/ 70 w 194"/>
                <a:gd name="T17" fmla="*/ 248 h 256"/>
                <a:gd name="T18" fmla="*/ 90 w 194"/>
                <a:gd name="T19" fmla="*/ 256 h 256"/>
                <a:gd name="T20" fmla="*/ 94 w 194"/>
                <a:gd name="T21" fmla="*/ 244 h 256"/>
                <a:gd name="T22" fmla="*/ 78 w 194"/>
                <a:gd name="T23" fmla="*/ 238 h 256"/>
                <a:gd name="T24" fmla="*/ 62 w 194"/>
                <a:gd name="T25" fmla="*/ 228 h 256"/>
                <a:gd name="T26" fmla="*/ 48 w 194"/>
                <a:gd name="T27" fmla="*/ 216 h 256"/>
                <a:gd name="T28" fmla="*/ 36 w 194"/>
                <a:gd name="T29" fmla="*/ 202 h 256"/>
                <a:gd name="T30" fmla="*/ 26 w 194"/>
                <a:gd name="T31" fmla="*/ 186 h 256"/>
                <a:gd name="T32" fmla="*/ 18 w 194"/>
                <a:gd name="T33" fmla="*/ 170 h 256"/>
                <a:gd name="T34" fmla="*/ 14 w 194"/>
                <a:gd name="T35" fmla="*/ 152 h 256"/>
                <a:gd name="T36" fmla="*/ 12 w 194"/>
                <a:gd name="T37" fmla="*/ 132 h 256"/>
                <a:gd name="T38" fmla="*/ 14 w 194"/>
                <a:gd name="T39" fmla="*/ 120 h 256"/>
                <a:gd name="T40" fmla="*/ 14 w 194"/>
                <a:gd name="T41" fmla="*/ 108 h 256"/>
                <a:gd name="T42" fmla="*/ 22 w 194"/>
                <a:gd name="T43" fmla="*/ 86 h 256"/>
                <a:gd name="T44" fmla="*/ 32 w 194"/>
                <a:gd name="T45" fmla="*/ 64 h 256"/>
                <a:gd name="T46" fmla="*/ 48 w 194"/>
                <a:gd name="T47" fmla="*/ 48 h 256"/>
                <a:gd name="T48" fmla="*/ 66 w 194"/>
                <a:gd name="T49" fmla="*/ 32 h 256"/>
                <a:gd name="T50" fmla="*/ 86 w 194"/>
                <a:gd name="T51" fmla="*/ 22 h 256"/>
                <a:gd name="T52" fmla="*/ 108 w 194"/>
                <a:gd name="T53" fmla="*/ 14 h 256"/>
                <a:gd name="T54" fmla="*/ 120 w 194"/>
                <a:gd name="T55" fmla="*/ 12 h 256"/>
                <a:gd name="T56" fmla="*/ 132 w 194"/>
                <a:gd name="T57" fmla="*/ 12 h 256"/>
                <a:gd name="T58" fmla="*/ 146 w 194"/>
                <a:gd name="T59" fmla="*/ 14 h 256"/>
                <a:gd name="T60" fmla="*/ 162 w 194"/>
                <a:gd name="T61" fmla="*/ 16 h 256"/>
                <a:gd name="T62" fmla="*/ 176 w 194"/>
                <a:gd name="T63" fmla="*/ 20 h 256"/>
                <a:gd name="T64" fmla="*/ 188 w 194"/>
                <a:gd name="T65" fmla="*/ 26 h 256"/>
                <a:gd name="T66" fmla="*/ 194 w 194"/>
                <a:gd name="T67" fmla="*/ 16 h 256"/>
                <a:gd name="T68" fmla="*/ 180 w 194"/>
                <a:gd name="T69" fmla="*/ 8 h 256"/>
                <a:gd name="T70" fmla="*/ 164 w 194"/>
                <a:gd name="T71" fmla="*/ 4 h 256"/>
                <a:gd name="T72" fmla="*/ 148 w 194"/>
                <a:gd name="T73" fmla="*/ 2 h 256"/>
                <a:gd name="T74" fmla="*/ 132 w 194"/>
                <a:gd name="T75" fmla="*/ 0 h 256"/>
                <a:gd name="T76" fmla="*/ 118 w 194"/>
                <a:gd name="T77" fmla="*/ 0 h 256"/>
                <a:gd name="T78" fmla="*/ 106 w 194"/>
                <a:gd name="T79" fmla="*/ 2 h 256"/>
                <a:gd name="T80" fmla="*/ 92 w 194"/>
                <a:gd name="T81" fmla="*/ 6 h 256"/>
                <a:gd name="T82" fmla="*/ 80 w 194"/>
                <a:gd name="T83" fmla="*/ 10 h 256"/>
                <a:gd name="T84" fmla="*/ 70 w 194"/>
                <a:gd name="T85" fmla="*/ 16 h 256"/>
                <a:gd name="T86" fmla="*/ 58 w 194"/>
                <a:gd name="T87" fmla="*/ 22 h 256"/>
                <a:gd name="T88" fmla="*/ 48 w 194"/>
                <a:gd name="T89" fmla="*/ 30 h 256"/>
                <a:gd name="T90" fmla="*/ 38 w 194"/>
                <a:gd name="T91" fmla="*/ 38 h 256"/>
                <a:gd name="T92" fmla="*/ 30 w 194"/>
                <a:gd name="T93" fmla="*/ 48 h 256"/>
                <a:gd name="T94" fmla="*/ 22 w 194"/>
                <a:gd name="T95" fmla="*/ 58 h 256"/>
                <a:gd name="T96" fmla="*/ 16 w 194"/>
                <a:gd name="T97" fmla="*/ 68 h 256"/>
                <a:gd name="T98" fmla="*/ 10 w 194"/>
                <a:gd name="T99" fmla="*/ 80 h 256"/>
                <a:gd name="T100" fmla="*/ 6 w 194"/>
                <a:gd name="T101" fmla="*/ 92 h 256"/>
                <a:gd name="T102" fmla="*/ 2 w 194"/>
                <a:gd name="T103" fmla="*/ 106 h 256"/>
                <a:gd name="T104" fmla="*/ 0 w 194"/>
                <a:gd name="T105" fmla="*/ 118 h 256"/>
                <a:gd name="T106" fmla="*/ 0 w 194"/>
                <a:gd name="T107" fmla="*/ 132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94" h="256">
                  <a:moveTo>
                    <a:pt x="0" y="132"/>
                  </a:moveTo>
                  <a:lnTo>
                    <a:pt x="0" y="132"/>
                  </a:lnTo>
                  <a:lnTo>
                    <a:pt x="2" y="152"/>
                  </a:lnTo>
                  <a:lnTo>
                    <a:pt x="6" y="172"/>
                  </a:lnTo>
                  <a:lnTo>
                    <a:pt x="14" y="192"/>
                  </a:lnTo>
                  <a:lnTo>
                    <a:pt x="26" y="208"/>
                  </a:lnTo>
                  <a:lnTo>
                    <a:pt x="38" y="224"/>
                  </a:lnTo>
                  <a:lnTo>
                    <a:pt x="54" y="238"/>
                  </a:lnTo>
                  <a:lnTo>
                    <a:pt x="70" y="248"/>
                  </a:lnTo>
                  <a:lnTo>
                    <a:pt x="90" y="256"/>
                  </a:lnTo>
                  <a:lnTo>
                    <a:pt x="94" y="244"/>
                  </a:lnTo>
                  <a:lnTo>
                    <a:pt x="78" y="238"/>
                  </a:lnTo>
                  <a:lnTo>
                    <a:pt x="62" y="228"/>
                  </a:lnTo>
                  <a:lnTo>
                    <a:pt x="48" y="216"/>
                  </a:lnTo>
                  <a:lnTo>
                    <a:pt x="36" y="202"/>
                  </a:lnTo>
                  <a:lnTo>
                    <a:pt x="26" y="186"/>
                  </a:lnTo>
                  <a:lnTo>
                    <a:pt x="18" y="170"/>
                  </a:lnTo>
                  <a:lnTo>
                    <a:pt x="14" y="152"/>
                  </a:lnTo>
                  <a:lnTo>
                    <a:pt x="12" y="132"/>
                  </a:lnTo>
                  <a:lnTo>
                    <a:pt x="14" y="120"/>
                  </a:lnTo>
                  <a:lnTo>
                    <a:pt x="14" y="108"/>
                  </a:lnTo>
                  <a:lnTo>
                    <a:pt x="22" y="86"/>
                  </a:lnTo>
                  <a:lnTo>
                    <a:pt x="32" y="64"/>
                  </a:lnTo>
                  <a:lnTo>
                    <a:pt x="48" y="48"/>
                  </a:lnTo>
                  <a:lnTo>
                    <a:pt x="66" y="32"/>
                  </a:lnTo>
                  <a:lnTo>
                    <a:pt x="86" y="22"/>
                  </a:lnTo>
                  <a:lnTo>
                    <a:pt x="108" y="14"/>
                  </a:lnTo>
                  <a:lnTo>
                    <a:pt x="120" y="12"/>
                  </a:lnTo>
                  <a:lnTo>
                    <a:pt x="132" y="12"/>
                  </a:lnTo>
                  <a:lnTo>
                    <a:pt x="146" y="14"/>
                  </a:lnTo>
                  <a:lnTo>
                    <a:pt x="162" y="16"/>
                  </a:lnTo>
                  <a:lnTo>
                    <a:pt x="176" y="20"/>
                  </a:lnTo>
                  <a:lnTo>
                    <a:pt x="188" y="26"/>
                  </a:lnTo>
                  <a:lnTo>
                    <a:pt x="194" y="16"/>
                  </a:lnTo>
                  <a:lnTo>
                    <a:pt x="180" y="8"/>
                  </a:lnTo>
                  <a:lnTo>
                    <a:pt x="164" y="4"/>
                  </a:lnTo>
                  <a:lnTo>
                    <a:pt x="148" y="2"/>
                  </a:lnTo>
                  <a:lnTo>
                    <a:pt x="132" y="0"/>
                  </a:lnTo>
                  <a:lnTo>
                    <a:pt x="118" y="0"/>
                  </a:lnTo>
                  <a:lnTo>
                    <a:pt x="106" y="2"/>
                  </a:lnTo>
                  <a:lnTo>
                    <a:pt x="92" y="6"/>
                  </a:lnTo>
                  <a:lnTo>
                    <a:pt x="80" y="10"/>
                  </a:lnTo>
                  <a:lnTo>
                    <a:pt x="70" y="16"/>
                  </a:lnTo>
                  <a:lnTo>
                    <a:pt x="58" y="22"/>
                  </a:lnTo>
                  <a:lnTo>
                    <a:pt x="48" y="30"/>
                  </a:lnTo>
                  <a:lnTo>
                    <a:pt x="38" y="38"/>
                  </a:lnTo>
                  <a:lnTo>
                    <a:pt x="30" y="48"/>
                  </a:lnTo>
                  <a:lnTo>
                    <a:pt x="22" y="58"/>
                  </a:lnTo>
                  <a:lnTo>
                    <a:pt x="16" y="68"/>
                  </a:lnTo>
                  <a:lnTo>
                    <a:pt x="10" y="80"/>
                  </a:lnTo>
                  <a:lnTo>
                    <a:pt x="6" y="92"/>
                  </a:lnTo>
                  <a:lnTo>
                    <a:pt x="2" y="106"/>
                  </a:lnTo>
                  <a:lnTo>
                    <a:pt x="0" y="118"/>
                  </a:lnTo>
                  <a:lnTo>
                    <a:pt x="0" y="132"/>
                  </a:lnTo>
                  <a:close/>
                </a:path>
              </a:pathLst>
            </a:custGeom>
            <a:solidFill>
              <a:srgbClr val="F8B565"/>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8" name="Freeform 87"/>
            <p:cNvSpPr>
              <a:spLocks noChangeArrowheads="1"/>
            </p:cNvSpPr>
            <p:nvPr/>
          </p:nvSpPr>
          <p:spPr bwMode="auto">
            <a:xfrm>
              <a:off x="180975" y="63500"/>
              <a:ext cx="276225" cy="393700"/>
            </a:xfrm>
            <a:custGeom>
              <a:avLst/>
              <a:gdLst>
                <a:gd name="T0" fmla="*/ 162 w 174"/>
                <a:gd name="T1" fmla="*/ 116 h 248"/>
                <a:gd name="T2" fmla="*/ 162 w 174"/>
                <a:gd name="T3" fmla="*/ 116 h 248"/>
                <a:gd name="T4" fmla="*/ 160 w 174"/>
                <a:gd name="T5" fmla="*/ 128 h 248"/>
                <a:gd name="T6" fmla="*/ 158 w 174"/>
                <a:gd name="T7" fmla="*/ 140 h 248"/>
                <a:gd name="T8" fmla="*/ 152 w 174"/>
                <a:gd name="T9" fmla="*/ 162 h 248"/>
                <a:gd name="T10" fmla="*/ 140 w 174"/>
                <a:gd name="T11" fmla="*/ 182 h 248"/>
                <a:gd name="T12" fmla="*/ 126 w 174"/>
                <a:gd name="T13" fmla="*/ 200 h 248"/>
                <a:gd name="T14" fmla="*/ 108 w 174"/>
                <a:gd name="T15" fmla="*/ 214 h 248"/>
                <a:gd name="T16" fmla="*/ 88 w 174"/>
                <a:gd name="T17" fmla="*/ 226 h 248"/>
                <a:gd name="T18" fmla="*/ 66 w 174"/>
                <a:gd name="T19" fmla="*/ 232 h 248"/>
                <a:gd name="T20" fmla="*/ 54 w 174"/>
                <a:gd name="T21" fmla="*/ 234 h 248"/>
                <a:gd name="T22" fmla="*/ 42 w 174"/>
                <a:gd name="T23" fmla="*/ 234 h 248"/>
                <a:gd name="T24" fmla="*/ 22 w 174"/>
                <a:gd name="T25" fmla="*/ 234 h 248"/>
                <a:gd name="T26" fmla="*/ 4 w 174"/>
                <a:gd name="T27" fmla="*/ 228 h 248"/>
                <a:gd name="T28" fmla="*/ 0 w 174"/>
                <a:gd name="T29" fmla="*/ 240 h 248"/>
                <a:gd name="T30" fmla="*/ 20 w 174"/>
                <a:gd name="T31" fmla="*/ 246 h 248"/>
                <a:gd name="T32" fmla="*/ 42 w 174"/>
                <a:gd name="T33" fmla="*/ 248 h 248"/>
                <a:gd name="T34" fmla="*/ 56 w 174"/>
                <a:gd name="T35" fmla="*/ 246 h 248"/>
                <a:gd name="T36" fmla="*/ 68 w 174"/>
                <a:gd name="T37" fmla="*/ 244 h 248"/>
                <a:gd name="T38" fmla="*/ 80 w 174"/>
                <a:gd name="T39" fmla="*/ 242 h 248"/>
                <a:gd name="T40" fmla="*/ 92 w 174"/>
                <a:gd name="T41" fmla="*/ 236 h 248"/>
                <a:gd name="T42" fmla="*/ 104 w 174"/>
                <a:gd name="T43" fmla="*/ 232 h 248"/>
                <a:gd name="T44" fmla="*/ 116 w 174"/>
                <a:gd name="T45" fmla="*/ 224 h 248"/>
                <a:gd name="T46" fmla="*/ 126 w 174"/>
                <a:gd name="T47" fmla="*/ 218 h 248"/>
                <a:gd name="T48" fmla="*/ 134 w 174"/>
                <a:gd name="T49" fmla="*/ 208 h 248"/>
                <a:gd name="T50" fmla="*/ 144 w 174"/>
                <a:gd name="T51" fmla="*/ 200 h 248"/>
                <a:gd name="T52" fmla="*/ 150 w 174"/>
                <a:gd name="T53" fmla="*/ 190 h 248"/>
                <a:gd name="T54" fmla="*/ 158 w 174"/>
                <a:gd name="T55" fmla="*/ 178 h 248"/>
                <a:gd name="T56" fmla="*/ 162 w 174"/>
                <a:gd name="T57" fmla="*/ 166 h 248"/>
                <a:gd name="T58" fmla="*/ 168 w 174"/>
                <a:gd name="T59" fmla="*/ 154 h 248"/>
                <a:gd name="T60" fmla="*/ 170 w 174"/>
                <a:gd name="T61" fmla="*/ 142 h 248"/>
                <a:gd name="T62" fmla="*/ 172 w 174"/>
                <a:gd name="T63" fmla="*/ 130 h 248"/>
                <a:gd name="T64" fmla="*/ 174 w 174"/>
                <a:gd name="T65" fmla="*/ 116 h 248"/>
                <a:gd name="T66" fmla="*/ 172 w 174"/>
                <a:gd name="T67" fmla="*/ 98 h 248"/>
                <a:gd name="T68" fmla="*/ 168 w 174"/>
                <a:gd name="T69" fmla="*/ 80 h 248"/>
                <a:gd name="T70" fmla="*/ 162 w 174"/>
                <a:gd name="T71" fmla="*/ 62 h 248"/>
                <a:gd name="T72" fmla="*/ 154 w 174"/>
                <a:gd name="T73" fmla="*/ 48 h 248"/>
                <a:gd name="T74" fmla="*/ 144 w 174"/>
                <a:gd name="T75" fmla="*/ 32 h 248"/>
                <a:gd name="T76" fmla="*/ 132 w 174"/>
                <a:gd name="T77" fmla="*/ 20 h 248"/>
                <a:gd name="T78" fmla="*/ 118 w 174"/>
                <a:gd name="T79" fmla="*/ 8 h 248"/>
                <a:gd name="T80" fmla="*/ 104 w 174"/>
                <a:gd name="T81" fmla="*/ 0 h 248"/>
                <a:gd name="T82" fmla="*/ 98 w 174"/>
                <a:gd name="T83" fmla="*/ 10 h 248"/>
                <a:gd name="T84" fmla="*/ 112 w 174"/>
                <a:gd name="T85" fmla="*/ 20 h 248"/>
                <a:gd name="T86" fmla="*/ 124 w 174"/>
                <a:gd name="T87" fmla="*/ 30 h 248"/>
                <a:gd name="T88" fmla="*/ 134 w 174"/>
                <a:gd name="T89" fmla="*/ 40 h 248"/>
                <a:gd name="T90" fmla="*/ 144 w 174"/>
                <a:gd name="T91" fmla="*/ 54 h 248"/>
                <a:gd name="T92" fmla="*/ 152 w 174"/>
                <a:gd name="T93" fmla="*/ 68 h 248"/>
                <a:gd name="T94" fmla="*/ 156 w 174"/>
                <a:gd name="T95" fmla="*/ 84 h 248"/>
                <a:gd name="T96" fmla="*/ 160 w 174"/>
                <a:gd name="T97" fmla="*/ 98 h 248"/>
                <a:gd name="T98" fmla="*/ 162 w 174"/>
                <a:gd name="T99" fmla="*/ 116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74" h="248">
                  <a:moveTo>
                    <a:pt x="162" y="116"/>
                  </a:moveTo>
                  <a:lnTo>
                    <a:pt x="162" y="116"/>
                  </a:lnTo>
                  <a:lnTo>
                    <a:pt x="160" y="128"/>
                  </a:lnTo>
                  <a:lnTo>
                    <a:pt x="158" y="140"/>
                  </a:lnTo>
                  <a:lnTo>
                    <a:pt x="152" y="162"/>
                  </a:lnTo>
                  <a:lnTo>
                    <a:pt x="140" y="182"/>
                  </a:lnTo>
                  <a:lnTo>
                    <a:pt x="126" y="200"/>
                  </a:lnTo>
                  <a:lnTo>
                    <a:pt x="108" y="214"/>
                  </a:lnTo>
                  <a:lnTo>
                    <a:pt x="88" y="226"/>
                  </a:lnTo>
                  <a:lnTo>
                    <a:pt x="66" y="232"/>
                  </a:lnTo>
                  <a:lnTo>
                    <a:pt x="54" y="234"/>
                  </a:lnTo>
                  <a:lnTo>
                    <a:pt x="42" y="234"/>
                  </a:lnTo>
                  <a:lnTo>
                    <a:pt x="22" y="234"/>
                  </a:lnTo>
                  <a:lnTo>
                    <a:pt x="4" y="228"/>
                  </a:lnTo>
                  <a:lnTo>
                    <a:pt x="0" y="240"/>
                  </a:lnTo>
                  <a:lnTo>
                    <a:pt x="20" y="246"/>
                  </a:lnTo>
                  <a:lnTo>
                    <a:pt x="42" y="248"/>
                  </a:lnTo>
                  <a:lnTo>
                    <a:pt x="56" y="246"/>
                  </a:lnTo>
                  <a:lnTo>
                    <a:pt x="68" y="244"/>
                  </a:lnTo>
                  <a:lnTo>
                    <a:pt x="80" y="242"/>
                  </a:lnTo>
                  <a:lnTo>
                    <a:pt x="92" y="236"/>
                  </a:lnTo>
                  <a:lnTo>
                    <a:pt x="104" y="232"/>
                  </a:lnTo>
                  <a:lnTo>
                    <a:pt x="116" y="224"/>
                  </a:lnTo>
                  <a:lnTo>
                    <a:pt x="126" y="218"/>
                  </a:lnTo>
                  <a:lnTo>
                    <a:pt x="134" y="208"/>
                  </a:lnTo>
                  <a:lnTo>
                    <a:pt x="144" y="200"/>
                  </a:lnTo>
                  <a:lnTo>
                    <a:pt x="150" y="190"/>
                  </a:lnTo>
                  <a:lnTo>
                    <a:pt x="158" y="178"/>
                  </a:lnTo>
                  <a:lnTo>
                    <a:pt x="162" y="166"/>
                  </a:lnTo>
                  <a:lnTo>
                    <a:pt x="168" y="154"/>
                  </a:lnTo>
                  <a:lnTo>
                    <a:pt x="170" y="142"/>
                  </a:lnTo>
                  <a:lnTo>
                    <a:pt x="172" y="130"/>
                  </a:lnTo>
                  <a:lnTo>
                    <a:pt x="174" y="116"/>
                  </a:lnTo>
                  <a:lnTo>
                    <a:pt x="172" y="98"/>
                  </a:lnTo>
                  <a:lnTo>
                    <a:pt x="168" y="80"/>
                  </a:lnTo>
                  <a:lnTo>
                    <a:pt x="162" y="62"/>
                  </a:lnTo>
                  <a:lnTo>
                    <a:pt x="154" y="48"/>
                  </a:lnTo>
                  <a:lnTo>
                    <a:pt x="144" y="32"/>
                  </a:lnTo>
                  <a:lnTo>
                    <a:pt x="132" y="20"/>
                  </a:lnTo>
                  <a:lnTo>
                    <a:pt x="118" y="8"/>
                  </a:lnTo>
                  <a:lnTo>
                    <a:pt x="104" y="0"/>
                  </a:lnTo>
                  <a:lnTo>
                    <a:pt x="98" y="10"/>
                  </a:lnTo>
                  <a:lnTo>
                    <a:pt x="112" y="20"/>
                  </a:lnTo>
                  <a:lnTo>
                    <a:pt x="124" y="30"/>
                  </a:lnTo>
                  <a:lnTo>
                    <a:pt x="134" y="40"/>
                  </a:lnTo>
                  <a:lnTo>
                    <a:pt x="144" y="54"/>
                  </a:lnTo>
                  <a:lnTo>
                    <a:pt x="152" y="68"/>
                  </a:lnTo>
                  <a:lnTo>
                    <a:pt x="156" y="84"/>
                  </a:lnTo>
                  <a:lnTo>
                    <a:pt x="160" y="98"/>
                  </a:lnTo>
                  <a:lnTo>
                    <a:pt x="162" y="116"/>
                  </a:lnTo>
                  <a:close/>
                </a:path>
              </a:pathLst>
            </a:custGeom>
            <a:solidFill>
              <a:srgbClr val="DD913E"/>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9" name="Freeform 88"/>
            <p:cNvSpPr>
              <a:spLocks noChangeArrowheads="1"/>
            </p:cNvSpPr>
            <p:nvPr/>
          </p:nvSpPr>
          <p:spPr bwMode="auto">
            <a:xfrm>
              <a:off x="200025" y="104775"/>
              <a:ext cx="209550" cy="304800"/>
            </a:xfrm>
            <a:custGeom>
              <a:avLst/>
              <a:gdLst>
                <a:gd name="T0" fmla="*/ 86 w 132"/>
                <a:gd name="T1" fmla="*/ 78 h 192"/>
                <a:gd name="T2" fmla="*/ 58 w 132"/>
                <a:gd name="T3" fmla="*/ 104 h 192"/>
                <a:gd name="T4" fmla="*/ 64 w 132"/>
                <a:gd name="T5" fmla="*/ 142 h 192"/>
                <a:gd name="T6" fmla="*/ 30 w 132"/>
                <a:gd name="T7" fmla="*/ 124 h 192"/>
                <a:gd name="T8" fmla="*/ 26 w 132"/>
                <a:gd name="T9" fmla="*/ 128 h 192"/>
                <a:gd name="T10" fmla="*/ 0 w 132"/>
                <a:gd name="T11" fmla="*/ 188 h 192"/>
                <a:gd name="T12" fmla="*/ 14 w 132"/>
                <a:gd name="T13" fmla="*/ 190 h 192"/>
                <a:gd name="T14" fmla="*/ 30 w 132"/>
                <a:gd name="T15" fmla="*/ 192 h 192"/>
                <a:gd name="T16" fmla="*/ 50 w 132"/>
                <a:gd name="T17" fmla="*/ 190 h 192"/>
                <a:gd name="T18" fmla="*/ 70 w 132"/>
                <a:gd name="T19" fmla="*/ 184 h 192"/>
                <a:gd name="T20" fmla="*/ 86 w 132"/>
                <a:gd name="T21" fmla="*/ 174 h 192"/>
                <a:gd name="T22" fmla="*/ 102 w 132"/>
                <a:gd name="T23" fmla="*/ 162 h 192"/>
                <a:gd name="T24" fmla="*/ 114 w 132"/>
                <a:gd name="T25" fmla="*/ 146 h 192"/>
                <a:gd name="T26" fmla="*/ 124 w 132"/>
                <a:gd name="T27" fmla="*/ 130 h 192"/>
                <a:gd name="T28" fmla="*/ 130 w 132"/>
                <a:gd name="T29" fmla="*/ 110 h 192"/>
                <a:gd name="T30" fmla="*/ 132 w 132"/>
                <a:gd name="T31" fmla="*/ 90 h 192"/>
                <a:gd name="T32" fmla="*/ 130 w 132"/>
                <a:gd name="T33" fmla="*/ 76 h 192"/>
                <a:gd name="T34" fmla="*/ 128 w 132"/>
                <a:gd name="T35" fmla="*/ 62 h 192"/>
                <a:gd name="T36" fmla="*/ 124 w 132"/>
                <a:gd name="T37" fmla="*/ 50 h 192"/>
                <a:gd name="T38" fmla="*/ 118 w 132"/>
                <a:gd name="T39" fmla="*/ 38 h 192"/>
                <a:gd name="T40" fmla="*/ 110 w 132"/>
                <a:gd name="T41" fmla="*/ 26 h 192"/>
                <a:gd name="T42" fmla="*/ 102 w 132"/>
                <a:gd name="T43" fmla="*/ 16 h 192"/>
                <a:gd name="T44" fmla="*/ 90 w 132"/>
                <a:gd name="T45" fmla="*/ 8 h 192"/>
                <a:gd name="T46" fmla="*/ 80 w 132"/>
                <a:gd name="T47" fmla="*/ 0 h 192"/>
                <a:gd name="T48" fmla="*/ 50 w 132"/>
                <a:gd name="T49" fmla="*/ 72 h 192"/>
                <a:gd name="T50" fmla="*/ 86 w 132"/>
                <a:gd name="T51" fmla="*/ 78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2" h="192">
                  <a:moveTo>
                    <a:pt x="86" y="78"/>
                  </a:moveTo>
                  <a:lnTo>
                    <a:pt x="58" y="104"/>
                  </a:lnTo>
                  <a:lnTo>
                    <a:pt x="64" y="142"/>
                  </a:lnTo>
                  <a:lnTo>
                    <a:pt x="30" y="124"/>
                  </a:lnTo>
                  <a:lnTo>
                    <a:pt x="26" y="128"/>
                  </a:lnTo>
                  <a:lnTo>
                    <a:pt x="0" y="188"/>
                  </a:lnTo>
                  <a:lnTo>
                    <a:pt x="14" y="190"/>
                  </a:lnTo>
                  <a:lnTo>
                    <a:pt x="30" y="192"/>
                  </a:lnTo>
                  <a:lnTo>
                    <a:pt x="50" y="190"/>
                  </a:lnTo>
                  <a:lnTo>
                    <a:pt x="70" y="184"/>
                  </a:lnTo>
                  <a:lnTo>
                    <a:pt x="86" y="174"/>
                  </a:lnTo>
                  <a:lnTo>
                    <a:pt x="102" y="162"/>
                  </a:lnTo>
                  <a:lnTo>
                    <a:pt x="114" y="146"/>
                  </a:lnTo>
                  <a:lnTo>
                    <a:pt x="124" y="130"/>
                  </a:lnTo>
                  <a:lnTo>
                    <a:pt x="130" y="110"/>
                  </a:lnTo>
                  <a:lnTo>
                    <a:pt x="132" y="90"/>
                  </a:lnTo>
                  <a:lnTo>
                    <a:pt x="130" y="76"/>
                  </a:lnTo>
                  <a:lnTo>
                    <a:pt x="128" y="62"/>
                  </a:lnTo>
                  <a:lnTo>
                    <a:pt x="124" y="50"/>
                  </a:lnTo>
                  <a:lnTo>
                    <a:pt x="118" y="38"/>
                  </a:lnTo>
                  <a:lnTo>
                    <a:pt x="110" y="26"/>
                  </a:lnTo>
                  <a:lnTo>
                    <a:pt x="102" y="16"/>
                  </a:lnTo>
                  <a:lnTo>
                    <a:pt x="90" y="8"/>
                  </a:lnTo>
                  <a:lnTo>
                    <a:pt x="80" y="0"/>
                  </a:lnTo>
                  <a:lnTo>
                    <a:pt x="50" y="72"/>
                  </a:lnTo>
                  <a:lnTo>
                    <a:pt x="86" y="78"/>
                  </a:lnTo>
                  <a:close/>
                </a:path>
              </a:pathLst>
            </a:custGeom>
            <a:solidFill>
              <a:srgbClr val="DD913E"/>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20" name="Freeform 89"/>
            <p:cNvSpPr>
              <a:spLocks noChangeArrowheads="1"/>
            </p:cNvSpPr>
            <p:nvPr/>
          </p:nvSpPr>
          <p:spPr bwMode="auto">
            <a:xfrm>
              <a:off x="85725" y="85725"/>
              <a:ext cx="241300" cy="317500"/>
            </a:xfrm>
            <a:custGeom>
              <a:avLst/>
              <a:gdLst>
                <a:gd name="T0" fmla="*/ 0 w 152"/>
                <a:gd name="T1" fmla="*/ 102 h 200"/>
                <a:gd name="T2" fmla="*/ 0 w 152"/>
                <a:gd name="T3" fmla="*/ 102 h 200"/>
                <a:gd name="T4" fmla="*/ 2 w 152"/>
                <a:gd name="T5" fmla="*/ 118 h 200"/>
                <a:gd name="T6" fmla="*/ 4 w 152"/>
                <a:gd name="T7" fmla="*/ 134 h 200"/>
                <a:gd name="T8" fmla="*/ 12 w 152"/>
                <a:gd name="T9" fmla="*/ 150 h 200"/>
                <a:gd name="T10" fmla="*/ 20 w 152"/>
                <a:gd name="T11" fmla="*/ 162 h 200"/>
                <a:gd name="T12" fmla="*/ 30 w 152"/>
                <a:gd name="T13" fmla="*/ 174 h 200"/>
                <a:gd name="T14" fmla="*/ 42 w 152"/>
                <a:gd name="T15" fmla="*/ 184 h 200"/>
                <a:gd name="T16" fmla="*/ 56 w 152"/>
                <a:gd name="T17" fmla="*/ 194 h 200"/>
                <a:gd name="T18" fmla="*/ 72 w 152"/>
                <a:gd name="T19" fmla="*/ 200 h 200"/>
                <a:gd name="T20" fmla="*/ 98 w 152"/>
                <a:gd name="T21" fmla="*/ 140 h 200"/>
                <a:gd name="T22" fmla="*/ 68 w 152"/>
                <a:gd name="T23" fmla="*/ 154 h 200"/>
                <a:gd name="T24" fmla="*/ 74 w 152"/>
                <a:gd name="T25" fmla="*/ 116 h 200"/>
                <a:gd name="T26" fmla="*/ 46 w 152"/>
                <a:gd name="T27" fmla="*/ 90 h 200"/>
                <a:gd name="T28" fmla="*/ 84 w 152"/>
                <a:gd name="T29" fmla="*/ 84 h 200"/>
                <a:gd name="T30" fmla="*/ 102 w 152"/>
                <a:gd name="T31" fmla="*/ 48 h 200"/>
                <a:gd name="T32" fmla="*/ 120 w 152"/>
                <a:gd name="T33" fmla="*/ 84 h 200"/>
                <a:gd name="T34" fmla="*/ 122 w 152"/>
                <a:gd name="T35" fmla="*/ 84 h 200"/>
                <a:gd name="T36" fmla="*/ 152 w 152"/>
                <a:gd name="T37" fmla="*/ 12 h 200"/>
                <a:gd name="T38" fmla="*/ 140 w 152"/>
                <a:gd name="T39" fmla="*/ 8 h 200"/>
                <a:gd name="T40" fmla="*/ 128 w 152"/>
                <a:gd name="T41" fmla="*/ 2 h 200"/>
                <a:gd name="T42" fmla="*/ 116 w 152"/>
                <a:gd name="T43" fmla="*/ 0 h 200"/>
                <a:gd name="T44" fmla="*/ 102 w 152"/>
                <a:gd name="T45" fmla="*/ 0 h 200"/>
                <a:gd name="T46" fmla="*/ 82 w 152"/>
                <a:gd name="T47" fmla="*/ 2 h 200"/>
                <a:gd name="T48" fmla="*/ 62 w 152"/>
                <a:gd name="T49" fmla="*/ 8 h 200"/>
                <a:gd name="T50" fmla="*/ 44 w 152"/>
                <a:gd name="T51" fmla="*/ 16 h 200"/>
                <a:gd name="T52" fmla="*/ 30 w 152"/>
                <a:gd name="T53" fmla="*/ 30 h 200"/>
                <a:gd name="T54" fmla="*/ 18 w 152"/>
                <a:gd name="T55" fmla="*/ 44 h 200"/>
                <a:gd name="T56" fmla="*/ 8 w 152"/>
                <a:gd name="T57" fmla="*/ 62 h 200"/>
                <a:gd name="T58" fmla="*/ 2 w 152"/>
                <a:gd name="T59" fmla="*/ 82 h 200"/>
                <a:gd name="T60" fmla="*/ 0 w 152"/>
                <a:gd name="T61" fmla="*/ 102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52" h="200">
                  <a:moveTo>
                    <a:pt x="0" y="102"/>
                  </a:moveTo>
                  <a:lnTo>
                    <a:pt x="0" y="102"/>
                  </a:lnTo>
                  <a:lnTo>
                    <a:pt x="2" y="118"/>
                  </a:lnTo>
                  <a:lnTo>
                    <a:pt x="4" y="134"/>
                  </a:lnTo>
                  <a:lnTo>
                    <a:pt x="12" y="150"/>
                  </a:lnTo>
                  <a:lnTo>
                    <a:pt x="20" y="162"/>
                  </a:lnTo>
                  <a:lnTo>
                    <a:pt x="30" y="174"/>
                  </a:lnTo>
                  <a:lnTo>
                    <a:pt x="42" y="184"/>
                  </a:lnTo>
                  <a:lnTo>
                    <a:pt x="56" y="194"/>
                  </a:lnTo>
                  <a:lnTo>
                    <a:pt x="72" y="200"/>
                  </a:lnTo>
                  <a:lnTo>
                    <a:pt x="98" y="140"/>
                  </a:lnTo>
                  <a:lnTo>
                    <a:pt x="68" y="154"/>
                  </a:lnTo>
                  <a:lnTo>
                    <a:pt x="74" y="116"/>
                  </a:lnTo>
                  <a:lnTo>
                    <a:pt x="46" y="90"/>
                  </a:lnTo>
                  <a:lnTo>
                    <a:pt x="84" y="84"/>
                  </a:lnTo>
                  <a:lnTo>
                    <a:pt x="102" y="48"/>
                  </a:lnTo>
                  <a:lnTo>
                    <a:pt x="120" y="84"/>
                  </a:lnTo>
                  <a:lnTo>
                    <a:pt x="122" y="84"/>
                  </a:lnTo>
                  <a:lnTo>
                    <a:pt x="152" y="12"/>
                  </a:lnTo>
                  <a:lnTo>
                    <a:pt x="140" y="8"/>
                  </a:lnTo>
                  <a:lnTo>
                    <a:pt x="128" y="2"/>
                  </a:lnTo>
                  <a:lnTo>
                    <a:pt x="116" y="0"/>
                  </a:lnTo>
                  <a:lnTo>
                    <a:pt x="102" y="0"/>
                  </a:lnTo>
                  <a:lnTo>
                    <a:pt x="82" y="2"/>
                  </a:lnTo>
                  <a:lnTo>
                    <a:pt x="62" y="8"/>
                  </a:lnTo>
                  <a:lnTo>
                    <a:pt x="44" y="16"/>
                  </a:lnTo>
                  <a:lnTo>
                    <a:pt x="30" y="30"/>
                  </a:lnTo>
                  <a:lnTo>
                    <a:pt x="18" y="44"/>
                  </a:lnTo>
                  <a:lnTo>
                    <a:pt x="8" y="62"/>
                  </a:lnTo>
                  <a:lnTo>
                    <a:pt x="2" y="82"/>
                  </a:lnTo>
                  <a:lnTo>
                    <a:pt x="0" y="102"/>
                  </a:lnTo>
                  <a:close/>
                </a:path>
              </a:pathLst>
            </a:custGeom>
            <a:solidFill>
              <a:srgbClr val="F8B565"/>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21" name="Freeform 90"/>
            <p:cNvSpPr>
              <a:spLocks noChangeArrowheads="1"/>
            </p:cNvSpPr>
            <p:nvPr/>
          </p:nvSpPr>
          <p:spPr bwMode="auto">
            <a:xfrm>
              <a:off x="241300" y="219075"/>
              <a:ext cx="95250" cy="111125"/>
            </a:xfrm>
            <a:custGeom>
              <a:avLst/>
              <a:gdLst>
                <a:gd name="T0" fmla="*/ 38 w 60"/>
                <a:gd name="T1" fmla="*/ 70 h 70"/>
                <a:gd name="T2" fmla="*/ 32 w 60"/>
                <a:gd name="T3" fmla="*/ 32 h 70"/>
                <a:gd name="T4" fmla="*/ 60 w 60"/>
                <a:gd name="T5" fmla="*/ 6 h 70"/>
                <a:gd name="T6" fmla="*/ 24 w 60"/>
                <a:gd name="T7" fmla="*/ 0 h 70"/>
                <a:gd name="T8" fmla="*/ 0 w 60"/>
                <a:gd name="T9" fmla="*/ 56 h 70"/>
                <a:gd name="T10" fmla="*/ 4 w 60"/>
                <a:gd name="T11" fmla="*/ 52 h 70"/>
                <a:gd name="T12" fmla="*/ 38 w 60"/>
                <a:gd name="T13" fmla="*/ 70 h 70"/>
              </a:gdLst>
              <a:ahLst/>
              <a:cxnLst>
                <a:cxn ang="0">
                  <a:pos x="T0" y="T1"/>
                </a:cxn>
                <a:cxn ang="0">
                  <a:pos x="T2" y="T3"/>
                </a:cxn>
                <a:cxn ang="0">
                  <a:pos x="T4" y="T5"/>
                </a:cxn>
                <a:cxn ang="0">
                  <a:pos x="T6" y="T7"/>
                </a:cxn>
                <a:cxn ang="0">
                  <a:pos x="T8" y="T9"/>
                </a:cxn>
                <a:cxn ang="0">
                  <a:pos x="T10" y="T11"/>
                </a:cxn>
                <a:cxn ang="0">
                  <a:pos x="T12" y="T13"/>
                </a:cxn>
              </a:cxnLst>
              <a:rect l="0" t="0" r="r" b="b"/>
              <a:pathLst>
                <a:path w="60" h="70">
                  <a:moveTo>
                    <a:pt x="38" y="70"/>
                  </a:moveTo>
                  <a:lnTo>
                    <a:pt x="32" y="32"/>
                  </a:lnTo>
                  <a:lnTo>
                    <a:pt x="60" y="6"/>
                  </a:lnTo>
                  <a:lnTo>
                    <a:pt x="24" y="0"/>
                  </a:lnTo>
                  <a:lnTo>
                    <a:pt x="0" y="56"/>
                  </a:lnTo>
                  <a:lnTo>
                    <a:pt x="4" y="52"/>
                  </a:lnTo>
                  <a:lnTo>
                    <a:pt x="38" y="70"/>
                  </a:lnTo>
                  <a:close/>
                </a:path>
              </a:pathLst>
            </a:custGeom>
            <a:solidFill>
              <a:srgbClr val="DD5612"/>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22" name="Freeform 91"/>
            <p:cNvSpPr>
              <a:spLocks noChangeArrowheads="1"/>
            </p:cNvSpPr>
            <p:nvPr/>
          </p:nvSpPr>
          <p:spPr bwMode="auto">
            <a:xfrm>
              <a:off x="158750" y="161925"/>
              <a:ext cx="120650" cy="168275"/>
            </a:xfrm>
            <a:custGeom>
              <a:avLst/>
              <a:gdLst>
                <a:gd name="T0" fmla="*/ 74 w 76"/>
                <a:gd name="T1" fmla="*/ 36 h 106"/>
                <a:gd name="T2" fmla="*/ 56 w 76"/>
                <a:gd name="T3" fmla="*/ 0 h 106"/>
                <a:gd name="T4" fmla="*/ 38 w 76"/>
                <a:gd name="T5" fmla="*/ 36 h 106"/>
                <a:gd name="T6" fmla="*/ 0 w 76"/>
                <a:gd name="T7" fmla="*/ 42 h 106"/>
                <a:gd name="T8" fmla="*/ 28 w 76"/>
                <a:gd name="T9" fmla="*/ 68 h 106"/>
                <a:gd name="T10" fmla="*/ 22 w 76"/>
                <a:gd name="T11" fmla="*/ 106 h 106"/>
                <a:gd name="T12" fmla="*/ 52 w 76"/>
                <a:gd name="T13" fmla="*/ 92 h 106"/>
                <a:gd name="T14" fmla="*/ 76 w 76"/>
                <a:gd name="T15" fmla="*/ 36 h 106"/>
                <a:gd name="T16" fmla="*/ 74 w 76"/>
                <a:gd name="T17" fmla="*/ 3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 h="106">
                  <a:moveTo>
                    <a:pt x="74" y="36"/>
                  </a:moveTo>
                  <a:lnTo>
                    <a:pt x="56" y="0"/>
                  </a:lnTo>
                  <a:lnTo>
                    <a:pt x="38" y="36"/>
                  </a:lnTo>
                  <a:lnTo>
                    <a:pt x="0" y="42"/>
                  </a:lnTo>
                  <a:lnTo>
                    <a:pt x="28" y="68"/>
                  </a:lnTo>
                  <a:lnTo>
                    <a:pt x="22" y="106"/>
                  </a:lnTo>
                  <a:lnTo>
                    <a:pt x="52" y="92"/>
                  </a:lnTo>
                  <a:lnTo>
                    <a:pt x="76" y="36"/>
                  </a:lnTo>
                  <a:lnTo>
                    <a:pt x="74" y="36"/>
                  </a:lnTo>
                  <a:close/>
                </a:path>
              </a:pathLst>
            </a:custGeom>
            <a:solidFill>
              <a:srgbClr val="FA7225"/>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23" name="Freeform 92"/>
            <p:cNvSpPr>
              <a:spLocks noChangeArrowheads="1"/>
            </p:cNvSpPr>
            <p:nvPr/>
          </p:nvSpPr>
          <p:spPr bwMode="auto">
            <a:xfrm>
              <a:off x="165100" y="31750"/>
              <a:ext cx="330200" cy="463550"/>
            </a:xfrm>
            <a:custGeom>
              <a:avLst/>
              <a:gdLst>
                <a:gd name="T0" fmla="*/ 196 w 208"/>
                <a:gd name="T1" fmla="*/ 166 h 292"/>
                <a:gd name="T2" fmla="*/ 202 w 208"/>
                <a:gd name="T3" fmla="*/ 150 h 292"/>
                <a:gd name="T4" fmla="*/ 208 w 208"/>
                <a:gd name="T5" fmla="*/ 136 h 292"/>
                <a:gd name="T6" fmla="*/ 202 w 208"/>
                <a:gd name="T7" fmla="*/ 122 h 292"/>
                <a:gd name="T8" fmla="*/ 196 w 208"/>
                <a:gd name="T9" fmla="*/ 106 h 292"/>
                <a:gd name="T10" fmla="*/ 196 w 208"/>
                <a:gd name="T11" fmla="*/ 90 h 292"/>
                <a:gd name="T12" fmla="*/ 196 w 208"/>
                <a:gd name="T13" fmla="*/ 76 h 292"/>
                <a:gd name="T14" fmla="*/ 186 w 208"/>
                <a:gd name="T15" fmla="*/ 64 h 292"/>
                <a:gd name="T16" fmla="*/ 174 w 208"/>
                <a:gd name="T17" fmla="*/ 54 h 292"/>
                <a:gd name="T18" fmla="*/ 168 w 208"/>
                <a:gd name="T19" fmla="*/ 38 h 292"/>
                <a:gd name="T20" fmla="*/ 162 w 208"/>
                <a:gd name="T21" fmla="*/ 26 h 292"/>
                <a:gd name="T22" fmla="*/ 148 w 208"/>
                <a:gd name="T23" fmla="*/ 18 h 292"/>
                <a:gd name="T24" fmla="*/ 134 w 208"/>
                <a:gd name="T25" fmla="*/ 14 h 292"/>
                <a:gd name="T26" fmla="*/ 122 w 208"/>
                <a:gd name="T27" fmla="*/ 0 h 292"/>
                <a:gd name="T28" fmla="*/ 128 w 208"/>
                <a:gd name="T29" fmla="*/ 28 h 292"/>
                <a:gd name="T30" fmla="*/ 154 w 208"/>
                <a:gd name="T31" fmla="*/ 52 h 292"/>
                <a:gd name="T32" fmla="*/ 172 w 208"/>
                <a:gd name="T33" fmla="*/ 82 h 292"/>
                <a:gd name="T34" fmla="*/ 182 w 208"/>
                <a:gd name="T35" fmla="*/ 118 h 292"/>
                <a:gd name="T36" fmla="*/ 182 w 208"/>
                <a:gd name="T37" fmla="*/ 150 h 292"/>
                <a:gd name="T38" fmla="*/ 178 w 208"/>
                <a:gd name="T39" fmla="*/ 174 h 292"/>
                <a:gd name="T40" fmla="*/ 168 w 208"/>
                <a:gd name="T41" fmla="*/ 198 h 292"/>
                <a:gd name="T42" fmla="*/ 154 w 208"/>
                <a:gd name="T43" fmla="*/ 220 h 292"/>
                <a:gd name="T44" fmla="*/ 136 w 208"/>
                <a:gd name="T45" fmla="*/ 238 h 292"/>
                <a:gd name="T46" fmla="*/ 114 w 208"/>
                <a:gd name="T47" fmla="*/ 252 h 292"/>
                <a:gd name="T48" fmla="*/ 90 w 208"/>
                <a:gd name="T49" fmla="*/ 262 h 292"/>
                <a:gd name="T50" fmla="*/ 66 w 208"/>
                <a:gd name="T51" fmla="*/ 266 h 292"/>
                <a:gd name="T52" fmla="*/ 30 w 208"/>
                <a:gd name="T53" fmla="*/ 266 h 292"/>
                <a:gd name="T54" fmla="*/ 0 w 208"/>
                <a:gd name="T55" fmla="*/ 282 h 292"/>
                <a:gd name="T56" fmla="*/ 22 w 208"/>
                <a:gd name="T57" fmla="*/ 280 h 292"/>
                <a:gd name="T58" fmla="*/ 34 w 208"/>
                <a:gd name="T59" fmla="*/ 286 h 292"/>
                <a:gd name="T60" fmla="*/ 48 w 208"/>
                <a:gd name="T61" fmla="*/ 292 h 292"/>
                <a:gd name="T62" fmla="*/ 56 w 208"/>
                <a:gd name="T63" fmla="*/ 292 h 292"/>
                <a:gd name="T64" fmla="*/ 68 w 208"/>
                <a:gd name="T65" fmla="*/ 286 h 292"/>
                <a:gd name="T66" fmla="*/ 82 w 208"/>
                <a:gd name="T67" fmla="*/ 280 h 292"/>
                <a:gd name="T68" fmla="*/ 98 w 208"/>
                <a:gd name="T69" fmla="*/ 280 h 292"/>
                <a:gd name="T70" fmla="*/ 112 w 208"/>
                <a:gd name="T71" fmla="*/ 280 h 292"/>
                <a:gd name="T72" fmla="*/ 124 w 208"/>
                <a:gd name="T73" fmla="*/ 270 h 292"/>
                <a:gd name="T74" fmla="*/ 134 w 208"/>
                <a:gd name="T75" fmla="*/ 258 h 292"/>
                <a:gd name="T76" fmla="*/ 152 w 208"/>
                <a:gd name="T77" fmla="*/ 252 h 292"/>
                <a:gd name="T78" fmla="*/ 162 w 208"/>
                <a:gd name="T79" fmla="*/ 246 h 292"/>
                <a:gd name="T80" fmla="*/ 168 w 208"/>
                <a:gd name="T81" fmla="*/ 232 h 292"/>
                <a:gd name="T82" fmla="*/ 174 w 208"/>
                <a:gd name="T83" fmla="*/ 218 h 292"/>
                <a:gd name="T84" fmla="*/ 186 w 208"/>
                <a:gd name="T85" fmla="*/ 208 h 292"/>
                <a:gd name="T86" fmla="*/ 196 w 208"/>
                <a:gd name="T87" fmla="*/ 196 h 292"/>
                <a:gd name="T88" fmla="*/ 196 w 208"/>
                <a:gd name="T89" fmla="*/ 182 h 292"/>
                <a:gd name="T90" fmla="*/ 196 w 208"/>
                <a:gd name="T91" fmla="*/ 166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08" h="292">
                  <a:moveTo>
                    <a:pt x="196" y="166"/>
                  </a:moveTo>
                  <a:lnTo>
                    <a:pt x="196" y="166"/>
                  </a:lnTo>
                  <a:lnTo>
                    <a:pt x="200" y="158"/>
                  </a:lnTo>
                  <a:lnTo>
                    <a:pt x="202" y="150"/>
                  </a:lnTo>
                  <a:lnTo>
                    <a:pt x="206" y="144"/>
                  </a:lnTo>
                  <a:lnTo>
                    <a:pt x="208" y="136"/>
                  </a:lnTo>
                  <a:lnTo>
                    <a:pt x="206" y="128"/>
                  </a:lnTo>
                  <a:lnTo>
                    <a:pt x="202" y="122"/>
                  </a:lnTo>
                  <a:lnTo>
                    <a:pt x="200" y="114"/>
                  </a:lnTo>
                  <a:lnTo>
                    <a:pt x="196" y="106"/>
                  </a:lnTo>
                  <a:lnTo>
                    <a:pt x="196" y="98"/>
                  </a:lnTo>
                  <a:lnTo>
                    <a:pt x="196" y="90"/>
                  </a:lnTo>
                  <a:lnTo>
                    <a:pt x="198" y="82"/>
                  </a:lnTo>
                  <a:lnTo>
                    <a:pt x="196" y="76"/>
                  </a:lnTo>
                  <a:lnTo>
                    <a:pt x="192" y="68"/>
                  </a:lnTo>
                  <a:lnTo>
                    <a:pt x="186" y="64"/>
                  </a:lnTo>
                  <a:lnTo>
                    <a:pt x="180" y="58"/>
                  </a:lnTo>
                  <a:lnTo>
                    <a:pt x="174" y="54"/>
                  </a:lnTo>
                  <a:lnTo>
                    <a:pt x="170" y="46"/>
                  </a:lnTo>
                  <a:lnTo>
                    <a:pt x="168" y="38"/>
                  </a:lnTo>
                  <a:lnTo>
                    <a:pt x="166" y="32"/>
                  </a:lnTo>
                  <a:lnTo>
                    <a:pt x="162" y="26"/>
                  </a:lnTo>
                  <a:lnTo>
                    <a:pt x="156" y="22"/>
                  </a:lnTo>
                  <a:lnTo>
                    <a:pt x="148" y="18"/>
                  </a:lnTo>
                  <a:lnTo>
                    <a:pt x="140" y="16"/>
                  </a:lnTo>
                  <a:lnTo>
                    <a:pt x="134" y="14"/>
                  </a:lnTo>
                  <a:lnTo>
                    <a:pt x="128" y="8"/>
                  </a:lnTo>
                  <a:lnTo>
                    <a:pt x="122" y="0"/>
                  </a:lnTo>
                  <a:lnTo>
                    <a:pt x="114" y="20"/>
                  </a:lnTo>
                  <a:lnTo>
                    <a:pt x="128" y="28"/>
                  </a:lnTo>
                  <a:lnTo>
                    <a:pt x="142" y="40"/>
                  </a:lnTo>
                  <a:lnTo>
                    <a:pt x="154" y="52"/>
                  </a:lnTo>
                  <a:lnTo>
                    <a:pt x="164" y="68"/>
                  </a:lnTo>
                  <a:lnTo>
                    <a:pt x="172" y="82"/>
                  </a:lnTo>
                  <a:lnTo>
                    <a:pt x="178" y="100"/>
                  </a:lnTo>
                  <a:lnTo>
                    <a:pt x="182" y="118"/>
                  </a:lnTo>
                  <a:lnTo>
                    <a:pt x="184" y="136"/>
                  </a:lnTo>
                  <a:lnTo>
                    <a:pt x="182" y="150"/>
                  </a:lnTo>
                  <a:lnTo>
                    <a:pt x="180" y="162"/>
                  </a:lnTo>
                  <a:lnTo>
                    <a:pt x="178" y="174"/>
                  </a:lnTo>
                  <a:lnTo>
                    <a:pt x="172" y="186"/>
                  </a:lnTo>
                  <a:lnTo>
                    <a:pt x="168" y="198"/>
                  </a:lnTo>
                  <a:lnTo>
                    <a:pt x="160" y="210"/>
                  </a:lnTo>
                  <a:lnTo>
                    <a:pt x="154" y="220"/>
                  </a:lnTo>
                  <a:lnTo>
                    <a:pt x="144" y="228"/>
                  </a:lnTo>
                  <a:lnTo>
                    <a:pt x="136" y="238"/>
                  </a:lnTo>
                  <a:lnTo>
                    <a:pt x="126" y="244"/>
                  </a:lnTo>
                  <a:lnTo>
                    <a:pt x="114" y="252"/>
                  </a:lnTo>
                  <a:lnTo>
                    <a:pt x="102" y="256"/>
                  </a:lnTo>
                  <a:lnTo>
                    <a:pt x="90" y="262"/>
                  </a:lnTo>
                  <a:lnTo>
                    <a:pt x="78" y="264"/>
                  </a:lnTo>
                  <a:lnTo>
                    <a:pt x="66" y="266"/>
                  </a:lnTo>
                  <a:lnTo>
                    <a:pt x="52" y="268"/>
                  </a:lnTo>
                  <a:lnTo>
                    <a:pt x="30" y="266"/>
                  </a:lnTo>
                  <a:lnTo>
                    <a:pt x="10" y="260"/>
                  </a:lnTo>
                  <a:lnTo>
                    <a:pt x="0" y="282"/>
                  </a:lnTo>
                  <a:lnTo>
                    <a:pt x="12" y="280"/>
                  </a:lnTo>
                  <a:lnTo>
                    <a:pt x="22" y="280"/>
                  </a:lnTo>
                  <a:lnTo>
                    <a:pt x="28" y="282"/>
                  </a:lnTo>
                  <a:lnTo>
                    <a:pt x="34" y="286"/>
                  </a:lnTo>
                  <a:lnTo>
                    <a:pt x="42" y="290"/>
                  </a:lnTo>
                  <a:lnTo>
                    <a:pt x="48" y="292"/>
                  </a:lnTo>
                  <a:lnTo>
                    <a:pt x="52" y="292"/>
                  </a:lnTo>
                  <a:lnTo>
                    <a:pt x="56" y="292"/>
                  </a:lnTo>
                  <a:lnTo>
                    <a:pt x="62" y="290"/>
                  </a:lnTo>
                  <a:lnTo>
                    <a:pt x="68" y="286"/>
                  </a:lnTo>
                  <a:lnTo>
                    <a:pt x="74" y="282"/>
                  </a:lnTo>
                  <a:lnTo>
                    <a:pt x="82" y="280"/>
                  </a:lnTo>
                  <a:lnTo>
                    <a:pt x="88" y="280"/>
                  </a:lnTo>
                  <a:lnTo>
                    <a:pt x="98" y="280"/>
                  </a:lnTo>
                  <a:lnTo>
                    <a:pt x="106" y="282"/>
                  </a:lnTo>
                  <a:lnTo>
                    <a:pt x="112" y="280"/>
                  </a:lnTo>
                  <a:lnTo>
                    <a:pt x="118" y="276"/>
                  </a:lnTo>
                  <a:lnTo>
                    <a:pt x="124" y="270"/>
                  </a:lnTo>
                  <a:lnTo>
                    <a:pt x="128" y="264"/>
                  </a:lnTo>
                  <a:lnTo>
                    <a:pt x="134" y="258"/>
                  </a:lnTo>
                  <a:lnTo>
                    <a:pt x="140" y="256"/>
                  </a:lnTo>
                  <a:lnTo>
                    <a:pt x="152" y="252"/>
                  </a:lnTo>
                  <a:lnTo>
                    <a:pt x="158" y="250"/>
                  </a:lnTo>
                  <a:lnTo>
                    <a:pt x="162" y="246"/>
                  </a:lnTo>
                  <a:lnTo>
                    <a:pt x="166" y="240"/>
                  </a:lnTo>
                  <a:lnTo>
                    <a:pt x="168" y="232"/>
                  </a:lnTo>
                  <a:lnTo>
                    <a:pt x="170" y="226"/>
                  </a:lnTo>
                  <a:lnTo>
                    <a:pt x="174" y="218"/>
                  </a:lnTo>
                  <a:lnTo>
                    <a:pt x="180" y="212"/>
                  </a:lnTo>
                  <a:lnTo>
                    <a:pt x="186" y="208"/>
                  </a:lnTo>
                  <a:lnTo>
                    <a:pt x="192" y="202"/>
                  </a:lnTo>
                  <a:lnTo>
                    <a:pt x="196" y="196"/>
                  </a:lnTo>
                  <a:lnTo>
                    <a:pt x="198" y="190"/>
                  </a:lnTo>
                  <a:lnTo>
                    <a:pt x="196" y="182"/>
                  </a:lnTo>
                  <a:lnTo>
                    <a:pt x="196" y="174"/>
                  </a:lnTo>
                  <a:lnTo>
                    <a:pt x="196" y="166"/>
                  </a:lnTo>
                  <a:close/>
                </a:path>
              </a:pathLst>
            </a:custGeom>
            <a:solidFill>
              <a:srgbClr val="B53535"/>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24" name="Freeform 93"/>
            <p:cNvSpPr>
              <a:spLocks noChangeArrowheads="1"/>
            </p:cNvSpPr>
            <p:nvPr/>
          </p:nvSpPr>
          <p:spPr bwMode="auto">
            <a:xfrm>
              <a:off x="120650" y="488950"/>
              <a:ext cx="111125" cy="177800"/>
            </a:xfrm>
            <a:custGeom>
              <a:avLst/>
              <a:gdLst>
                <a:gd name="T0" fmla="*/ 6 w 70"/>
                <a:gd name="T1" fmla="*/ 54 h 112"/>
                <a:gd name="T2" fmla="*/ 36 w 70"/>
                <a:gd name="T3" fmla="*/ 112 h 112"/>
                <a:gd name="T4" fmla="*/ 70 w 70"/>
                <a:gd name="T5" fmla="*/ 12 h 112"/>
                <a:gd name="T6" fmla="*/ 64 w 70"/>
                <a:gd name="T7" fmla="*/ 10 h 112"/>
                <a:gd name="T8" fmla="*/ 56 w 70"/>
                <a:gd name="T9" fmla="*/ 6 h 112"/>
                <a:gd name="T10" fmla="*/ 50 w 70"/>
                <a:gd name="T11" fmla="*/ 2 h 112"/>
                <a:gd name="T12" fmla="*/ 44 w 70"/>
                <a:gd name="T13" fmla="*/ 0 h 112"/>
                <a:gd name="T14" fmla="*/ 34 w 70"/>
                <a:gd name="T15" fmla="*/ 0 h 112"/>
                <a:gd name="T16" fmla="*/ 24 w 70"/>
                <a:gd name="T17" fmla="*/ 2 h 112"/>
                <a:gd name="T18" fmla="*/ 0 w 70"/>
                <a:gd name="T19" fmla="*/ 58 h 112"/>
                <a:gd name="T20" fmla="*/ 6 w 70"/>
                <a:gd name="T21" fmla="*/ 54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0" h="112">
                  <a:moveTo>
                    <a:pt x="6" y="54"/>
                  </a:moveTo>
                  <a:lnTo>
                    <a:pt x="36" y="112"/>
                  </a:lnTo>
                  <a:lnTo>
                    <a:pt x="70" y="12"/>
                  </a:lnTo>
                  <a:lnTo>
                    <a:pt x="64" y="10"/>
                  </a:lnTo>
                  <a:lnTo>
                    <a:pt x="56" y="6"/>
                  </a:lnTo>
                  <a:lnTo>
                    <a:pt x="50" y="2"/>
                  </a:lnTo>
                  <a:lnTo>
                    <a:pt x="44" y="0"/>
                  </a:lnTo>
                  <a:lnTo>
                    <a:pt x="34" y="0"/>
                  </a:lnTo>
                  <a:lnTo>
                    <a:pt x="24" y="2"/>
                  </a:lnTo>
                  <a:lnTo>
                    <a:pt x="0" y="58"/>
                  </a:lnTo>
                  <a:lnTo>
                    <a:pt x="6" y="54"/>
                  </a:lnTo>
                  <a:close/>
                </a:path>
              </a:pathLst>
            </a:custGeom>
            <a:solidFill>
              <a:srgbClr val="C11010"/>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25" name="Freeform 94"/>
            <p:cNvSpPr>
              <a:spLocks noChangeArrowheads="1"/>
            </p:cNvSpPr>
            <p:nvPr/>
          </p:nvSpPr>
          <p:spPr bwMode="auto">
            <a:xfrm>
              <a:off x="38100" y="450850"/>
              <a:ext cx="120650" cy="168275"/>
            </a:xfrm>
            <a:custGeom>
              <a:avLst/>
              <a:gdLst>
                <a:gd name="T0" fmla="*/ 64 w 76"/>
                <a:gd name="T1" fmla="*/ 24 h 106"/>
                <a:gd name="T2" fmla="*/ 64 w 76"/>
                <a:gd name="T3" fmla="*/ 24 h 106"/>
                <a:gd name="T4" fmla="*/ 58 w 76"/>
                <a:gd name="T5" fmla="*/ 20 h 106"/>
                <a:gd name="T6" fmla="*/ 54 w 76"/>
                <a:gd name="T7" fmla="*/ 14 h 106"/>
                <a:gd name="T8" fmla="*/ 48 w 76"/>
                <a:gd name="T9" fmla="*/ 8 h 106"/>
                <a:gd name="T10" fmla="*/ 44 w 76"/>
                <a:gd name="T11" fmla="*/ 2 h 106"/>
                <a:gd name="T12" fmla="*/ 38 w 76"/>
                <a:gd name="T13" fmla="*/ 0 h 106"/>
                <a:gd name="T14" fmla="*/ 0 w 76"/>
                <a:gd name="T15" fmla="*/ 106 h 106"/>
                <a:gd name="T16" fmla="*/ 52 w 76"/>
                <a:gd name="T17" fmla="*/ 82 h 106"/>
                <a:gd name="T18" fmla="*/ 76 w 76"/>
                <a:gd name="T19" fmla="*/ 26 h 106"/>
                <a:gd name="T20" fmla="*/ 70 w 76"/>
                <a:gd name="T21" fmla="*/ 26 h 106"/>
                <a:gd name="T22" fmla="*/ 64 w 76"/>
                <a:gd name="T23" fmla="*/ 24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6" h="106">
                  <a:moveTo>
                    <a:pt x="64" y="24"/>
                  </a:moveTo>
                  <a:lnTo>
                    <a:pt x="64" y="24"/>
                  </a:lnTo>
                  <a:lnTo>
                    <a:pt x="58" y="20"/>
                  </a:lnTo>
                  <a:lnTo>
                    <a:pt x="54" y="14"/>
                  </a:lnTo>
                  <a:lnTo>
                    <a:pt x="48" y="8"/>
                  </a:lnTo>
                  <a:lnTo>
                    <a:pt x="44" y="2"/>
                  </a:lnTo>
                  <a:lnTo>
                    <a:pt x="38" y="0"/>
                  </a:lnTo>
                  <a:lnTo>
                    <a:pt x="0" y="106"/>
                  </a:lnTo>
                  <a:lnTo>
                    <a:pt x="52" y="82"/>
                  </a:lnTo>
                  <a:lnTo>
                    <a:pt x="76" y="26"/>
                  </a:lnTo>
                  <a:lnTo>
                    <a:pt x="70" y="26"/>
                  </a:lnTo>
                  <a:lnTo>
                    <a:pt x="64" y="24"/>
                  </a:lnTo>
                  <a:close/>
                </a:path>
              </a:pathLst>
            </a:custGeom>
            <a:solidFill>
              <a:srgbClr val="EA251C"/>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26" name="Freeform 95"/>
            <p:cNvSpPr>
              <a:spLocks noChangeArrowheads="1"/>
            </p:cNvSpPr>
            <p:nvPr/>
          </p:nvSpPr>
          <p:spPr bwMode="auto">
            <a:xfrm>
              <a:off x="263525" y="450850"/>
              <a:ext cx="193675" cy="215900"/>
            </a:xfrm>
            <a:custGeom>
              <a:avLst/>
              <a:gdLst>
                <a:gd name="T0" fmla="*/ 78 w 122"/>
                <a:gd name="T1" fmla="*/ 2 h 136"/>
                <a:gd name="T2" fmla="*/ 78 w 122"/>
                <a:gd name="T3" fmla="*/ 2 h 136"/>
                <a:gd name="T4" fmla="*/ 72 w 122"/>
                <a:gd name="T5" fmla="*/ 8 h 136"/>
                <a:gd name="T6" fmla="*/ 68 w 122"/>
                <a:gd name="T7" fmla="*/ 14 h 136"/>
                <a:gd name="T8" fmla="*/ 62 w 122"/>
                <a:gd name="T9" fmla="*/ 20 h 136"/>
                <a:gd name="T10" fmla="*/ 56 w 122"/>
                <a:gd name="T11" fmla="*/ 24 h 136"/>
                <a:gd name="T12" fmla="*/ 50 w 122"/>
                <a:gd name="T13" fmla="*/ 26 h 136"/>
                <a:gd name="T14" fmla="*/ 42 w 122"/>
                <a:gd name="T15" fmla="*/ 26 h 136"/>
                <a:gd name="T16" fmla="*/ 34 w 122"/>
                <a:gd name="T17" fmla="*/ 24 h 136"/>
                <a:gd name="T18" fmla="*/ 26 w 122"/>
                <a:gd name="T19" fmla="*/ 24 h 136"/>
                <a:gd name="T20" fmla="*/ 18 w 122"/>
                <a:gd name="T21" fmla="*/ 26 h 136"/>
                <a:gd name="T22" fmla="*/ 12 w 122"/>
                <a:gd name="T23" fmla="*/ 30 h 136"/>
                <a:gd name="T24" fmla="*/ 6 w 122"/>
                <a:gd name="T25" fmla="*/ 34 h 136"/>
                <a:gd name="T26" fmla="*/ 0 w 122"/>
                <a:gd name="T27" fmla="*/ 36 h 136"/>
                <a:gd name="T28" fmla="*/ 34 w 122"/>
                <a:gd name="T29" fmla="*/ 136 h 136"/>
                <a:gd name="T30" fmla="*/ 64 w 122"/>
                <a:gd name="T31" fmla="*/ 78 h 136"/>
                <a:gd name="T32" fmla="*/ 122 w 122"/>
                <a:gd name="T33" fmla="*/ 106 h 136"/>
                <a:gd name="T34" fmla="*/ 84 w 122"/>
                <a:gd name="T35" fmla="*/ 0 h 136"/>
                <a:gd name="T36" fmla="*/ 78 w 122"/>
                <a:gd name="T37" fmla="*/ 2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2" h="136">
                  <a:moveTo>
                    <a:pt x="78" y="2"/>
                  </a:moveTo>
                  <a:lnTo>
                    <a:pt x="78" y="2"/>
                  </a:lnTo>
                  <a:lnTo>
                    <a:pt x="72" y="8"/>
                  </a:lnTo>
                  <a:lnTo>
                    <a:pt x="68" y="14"/>
                  </a:lnTo>
                  <a:lnTo>
                    <a:pt x="62" y="20"/>
                  </a:lnTo>
                  <a:lnTo>
                    <a:pt x="56" y="24"/>
                  </a:lnTo>
                  <a:lnTo>
                    <a:pt x="50" y="26"/>
                  </a:lnTo>
                  <a:lnTo>
                    <a:pt x="42" y="26"/>
                  </a:lnTo>
                  <a:lnTo>
                    <a:pt x="34" y="24"/>
                  </a:lnTo>
                  <a:lnTo>
                    <a:pt x="26" y="24"/>
                  </a:lnTo>
                  <a:lnTo>
                    <a:pt x="18" y="26"/>
                  </a:lnTo>
                  <a:lnTo>
                    <a:pt x="12" y="30"/>
                  </a:lnTo>
                  <a:lnTo>
                    <a:pt x="6" y="34"/>
                  </a:lnTo>
                  <a:lnTo>
                    <a:pt x="0" y="36"/>
                  </a:lnTo>
                  <a:lnTo>
                    <a:pt x="34" y="136"/>
                  </a:lnTo>
                  <a:lnTo>
                    <a:pt x="64" y="78"/>
                  </a:lnTo>
                  <a:lnTo>
                    <a:pt x="122" y="106"/>
                  </a:lnTo>
                  <a:lnTo>
                    <a:pt x="84" y="0"/>
                  </a:lnTo>
                  <a:lnTo>
                    <a:pt x="78" y="2"/>
                  </a:lnTo>
                  <a:close/>
                </a:path>
              </a:pathLst>
            </a:custGeom>
            <a:solidFill>
              <a:srgbClr val="C11010"/>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cxnSp>
        <p:nvCxnSpPr>
          <p:cNvPr id="27" name="直接连接符 26"/>
          <p:cNvCxnSpPr/>
          <p:nvPr/>
        </p:nvCxnSpPr>
        <p:spPr>
          <a:xfrm flipV="1">
            <a:off x="9541520" y="1286371"/>
            <a:ext cx="2473527" cy="1178"/>
          </a:xfrm>
          <a:prstGeom prst="line">
            <a:avLst/>
          </a:prstGeom>
          <a:ln>
            <a:solidFill>
              <a:srgbClr val="46A2D0"/>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a:off x="265670" y="1256080"/>
            <a:ext cx="1603941" cy="0"/>
          </a:xfrm>
          <a:prstGeom prst="line">
            <a:avLst/>
          </a:prstGeom>
          <a:ln>
            <a:solidFill>
              <a:srgbClr val="46A2D0"/>
            </a:soli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a:xfrm flipH="1">
            <a:off x="232140" y="1256469"/>
            <a:ext cx="33699" cy="5381932"/>
          </a:xfrm>
          <a:prstGeom prst="line">
            <a:avLst/>
          </a:prstGeom>
          <a:ln>
            <a:solidFill>
              <a:srgbClr val="46A2D0"/>
            </a:soli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a:off x="12015047" y="1293564"/>
            <a:ext cx="0" cy="5353690"/>
          </a:xfrm>
          <a:prstGeom prst="line">
            <a:avLst/>
          </a:prstGeom>
          <a:ln>
            <a:solidFill>
              <a:srgbClr val="46A2D0"/>
            </a:solidFill>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flipV="1">
            <a:off x="232140" y="6638401"/>
            <a:ext cx="11782907" cy="8853"/>
          </a:xfrm>
          <a:prstGeom prst="line">
            <a:avLst/>
          </a:prstGeom>
          <a:ln>
            <a:solidFill>
              <a:srgbClr val="46A2D0"/>
            </a:solidFill>
          </a:ln>
        </p:spPr>
        <p:style>
          <a:lnRef idx="1">
            <a:schemeClr val="accent1"/>
          </a:lnRef>
          <a:fillRef idx="0">
            <a:schemeClr val="accent1"/>
          </a:fillRef>
          <a:effectRef idx="0">
            <a:schemeClr val="accent1"/>
          </a:effectRef>
          <a:fontRef idx="minor">
            <a:schemeClr val="tx1"/>
          </a:fontRef>
        </p:style>
      </p:cxnSp>
      <p:grpSp>
        <p:nvGrpSpPr>
          <p:cNvPr id="32" name="组合 31"/>
          <p:cNvGrpSpPr/>
          <p:nvPr/>
        </p:nvGrpSpPr>
        <p:grpSpPr>
          <a:xfrm>
            <a:off x="352539" y="1688787"/>
            <a:ext cx="6763385" cy="1580515"/>
            <a:chOff x="406" y="2852"/>
            <a:chExt cx="10774" cy="2858"/>
          </a:xfrm>
        </p:grpSpPr>
        <p:pic>
          <p:nvPicPr>
            <p:cNvPr id="33" name="图片 2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54" y="2872"/>
              <a:ext cx="2027" cy="2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图片 2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78" y="2852"/>
              <a:ext cx="2110" cy="2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图片 2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24" y="2852"/>
              <a:ext cx="2027" cy="2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图片 35"/>
            <p:cNvPicPr>
              <a:picLocks noChangeAspect="1"/>
            </p:cNvPicPr>
            <p:nvPr/>
          </p:nvPicPr>
          <p:blipFill>
            <a:blip r:embed="rId4" cstate="print"/>
            <a:stretch>
              <a:fillRect/>
            </a:stretch>
          </p:blipFill>
          <p:spPr>
            <a:xfrm>
              <a:off x="406" y="2852"/>
              <a:ext cx="2107" cy="2858"/>
            </a:xfrm>
            <a:prstGeom prst="rect">
              <a:avLst/>
            </a:prstGeom>
          </p:spPr>
        </p:pic>
        <p:pic>
          <p:nvPicPr>
            <p:cNvPr id="37" name="图片 36"/>
            <p:cNvPicPr>
              <a:picLocks noChangeAspect="1"/>
            </p:cNvPicPr>
            <p:nvPr/>
          </p:nvPicPr>
          <p:blipFill>
            <a:blip r:embed="rId5" cstate="print"/>
            <a:stretch>
              <a:fillRect/>
            </a:stretch>
          </p:blipFill>
          <p:spPr>
            <a:xfrm>
              <a:off x="2565" y="2852"/>
              <a:ext cx="2101" cy="2818"/>
            </a:xfrm>
            <a:prstGeom prst="rect">
              <a:avLst/>
            </a:prstGeom>
          </p:spPr>
        </p:pic>
      </p:grpSp>
      <p:pic>
        <p:nvPicPr>
          <p:cNvPr id="38" name="图片 2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52249" y="1764987"/>
            <a:ext cx="1272540" cy="1769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图片 2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74124" y="1752287"/>
            <a:ext cx="1324610" cy="1769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图片 2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99699" y="1752287"/>
            <a:ext cx="1272540" cy="1769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图片 40"/>
          <p:cNvPicPr>
            <a:picLocks noChangeAspect="1"/>
          </p:cNvPicPr>
          <p:nvPr/>
        </p:nvPicPr>
        <p:blipFill>
          <a:blip r:embed="rId5" cstate="print"/>
          <a:stretch>
            <a:fillRect/>
          </a:stretch>
        </p:blipFill>
        <p:spPr>
          <a:xfrm>
            <a:off x="1468869" y="1752287"/>
            <a:ext cx="1318895" cy="1769110"/>
          </a:xfrm>
          <a:prstGeom prst="rect">
            <a:avLst/>
          </a:prstGeom>
        </p:spPr>
      </p:pic>
      <p:pic>
        <p:nvPicPr>
          <p:cNvPr id="42" name="图片 2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9609" y="1979617"/>
            <a:ext cx="1272540" cy="1769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图片 2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41484" y="1966917"/>
            <a:ext cx="1324610" cy="1769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图片 2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67059" y="1966917"/>
            <a:ext cx="1272540" cy="1769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图片 44"/>
          <p:cNvPicPr>
            <a:picLocks noChangeAspect="1"/>
          </p:cNvPicPr>
          <p:nvPr/>
        </p:nvPicPr>
        <p:blipFill>
          <a:blip r:embed="rId4" cstate="print"/>
          <a:stretch>
            <a:fillRect/>
          </a:stretch>
        </p:blipFill>
        <p:spPr>
          <a:xfrm>
            <a:off x="565264" y="1967552"/>
            <a:ext cx="1322705" cy="1793875"/>
          </a:xfrm>
          <a:prstGeom prst="rect">
            <a:avLst/>
          </a:prstGeom>
        </p:spPr>
      </p:pic>
      <p:pic>
        <p:nvPicPr>
          <p:cNvPr id="46" name="图片 45"/>
          <p:cNvPicPr>
            <a:picLocks noChangeAspect="1"/>
          </p:cNvPicPr>
          <p:nvPr/>
        </p:nvPicPr>
        <p:blipFill>
          <a:blip r:embed="rId5" cstate="print"/>
          <a:stretch>
            <a:fillRect/>
          </a:stretch>
        </p:blipFill>
        <p:spPr>
          <a:xfrm>
            <a:off x="1936229" y="1966917"/>
            <a:ext cx="1318895" cy="1769110"/>
          </a:xfrm>
          <a:prstGeom prst="rect">
            <a:avLst/>
          </a:prstGeom>
        </p:spPr>
      </p:pic>
      <p:pic>
        <p:nvPicPr>
          <p:cNvPr id="47" name="图片 2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52249" y="2285687"/>
            <a:ext cx="1272540" cy="1769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图片 2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74124" y="2272987"/>
            <a:ext cx="1324610" cy="1769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图片 2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99699" y="2272987"/>
            <a:ext cx="1272540" cy="1769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 name="图片 49"/>
          <p:cNvPicPr>
            <a:picLocks noChangeAspect="1"/>
          </p:cNvPicPr>
          <p:nvPr/>
        </p:nvPicPr>
        <p:blipFill>
          <a:blip r:embed="rId5" cstate="print"/>
          <a:stretch>
            <a:fillRect/>
          </a:stretch>
        </p:blipFill>
        <p:spPr>
          <a:xfrm>
            <a:off x="1468869" y="2272987"/>
            <a:ext cx="1318895" cy="1769110"/>
          </a:xfrm>
          <a:prstGeom prst="rect">
            <a:avLst/>
          </a:prstGeom>
        </p:spPr>
      </p:pic>
      <p:pic>
        <p:nvPicPr>
          <p:cNvPr id="51" name="图片 50" descr="国高新企业证书"/>
          <p:cNvPicPr>
            <a:picLocks noChangeAspect="1"/>
          </p:cNvPicPr>
          <p:nvPr/>
        </p:nvPicPr>
        <p:blipFill>
          <a:blip r:embed="rId6">
            <a:extLst>
              <a:ext uri="{BEBA8EAE-BF5A-486C-A8C5-ECC9F3942E4B}">
                <a14:imgProps xmlns:a14="http://schemas.microsoft.com/office/drawing/2010/main">
                  <a14:imgLayer r:embed="rId7"/>
                </a14:imgProps>
              </a:ext>
            </a:extLst>
          </a:blip>
          <a:srcRect/>
          <a:stretch>
            <a:fillRect/>
          </a:stretch>
        </p:blipFill>
        <p:spPr>
          <a:xfrm>
            <a:off x="7686874" y="1535745"/>
            <a:ext cx="4077970" cy="2471420"/>
          </a:xfrm>
          <a:prstGeom prst="rect">
            <a:avLst/>
          </a:prstGeom>
        </p:spPr>
      </p:pic>
      <p:pic>
        <p:nvPicPr>
          <p:cNvPr id="52" name="图片 2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00149" y="2649038"/>
            <a:ext cx="1435824" cy="1730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图片 2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473057" y="2650875"/>
            <a:ext cx="1353330" cy="1728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 name="图片 21"/>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921755" y="2643358"/>
            <a:ext cx="1410452" cy="1728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图片 54"/>
          <p:cNvPicPr>
            <a:picLocks noChangeAspect="1"/>
          </p:cNvPicPr>
          <p:nvPr/>
        </p:nvPicPr>
        <p:blipFill>
          <a:blip r:embed="rId11" cstate="print"/>
          <a:stretch>
            <a:fillRect/>
          </a:stretch>
        </p:blipFill>
        <p:spPr>
          <a:xfrm>
            <a:off x="5435871" y="2652977"/>
            <a:ext cx="1377183" cy="1707890"/>
          </a:xfrm>
          <a:prstGeom prst="rect">
            <a:avLst/>
          </a:prstGeom>
        </p:spPr>
      </p:pic>
      <p:pic>
        <p:nvPicPr>
          <p:cNvPr id="56" name="图片 5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659622" y="4136026"/>
            <a:ext cx="4105222" cy="2425009"/>
          </a:xfrm>
          <a:prstGeom prst="rect">
            <a:avLst/>
          </a:prstGeom>
        </p:spPr>
      </p:pic>
      <p:sp>
        <p:nvSpPr>
          <p:cNvPr id="2" name="文本框 1"/>
          <p:cNvSpPr txBox="1"/>
          <p:nvPr/>
        </p:nvSpPr>
        <p:spPr>
          <a:xfrm>
            <a:off x="514985" y="423545"/>
            <a:ext cx="3279775" cy="521970"/>
          </a:xfrm>
          <a:prstGeom prst="rect">
            <a:avLst/>
          </a:prstGeom>
          <a:noFill/>
        </p:spPr>
        <p:txBody>
          <a:bodyPr wrap="square" rtlCol="0">
            <a:spAutoFit/>
            <a:scene3d>
              <a:camera prst="orthographicFront"/>
              <a:lightRig rig="threePt" dir="t"/>
            </a:scene3d>
            <a:sp3d contourW="12700"/>
          </a:bodyPr>
          <a:p>
            <a:pPr lvl="0" algn="l">
              <a:buClrTx/>
              <a:buSzTx/>
              <a:buFontTx/>
            </a:pPr>
            <a:r>
              <a:rPr lang="zh-CN" altLang="en-US" sz="2800" b="1" dirty="0">
                <a:solidFill>
                  <a:srgbClr val="0070C0"/>
                </a:solidFill>
                <a:latin typeface="微软雅黑" panose="020B0503020204020204" pitchFamily="34" charset="-122"/>
                <a:ea typeface="微软雅黑" panose="020B0503020204020204" pitchFamily="34" charset="-122"/>
                <a:sym typeface="+mn-ea"/>
              </a:rPr>
              <a:t>荣誉资质</a:t>
            </a:r>
            <a:endParaRPr lang="zh-CN" altLang="en-US" sz="2800" b="1" dirty="0">
              <a:solidFill>
                <a:srgbClr val="0070C0"/>
              </a:solidFill>
              <a:latin typeface="微软雅黑" panose="020B0503020204020204" pitchFamily="34" charset="-122"/>
              <a:ea typeface="微软雅黑" panose="020B0503020204020204" pitchFamily="34" charset="-122"/>
              <a:sym typeface="+mn-ea"/>
            </a:endParaRPr>
          </a:p>
        </p:txBody>
      </p:sp>
      <p:cxnSp>
        <p:nvCxnSpPr>
          <p:cNvPr id="3" name="直接连接符 2"/>
          <p:cNvCxnSpPr>
            <a:stCxn id="2" idx="3"/>
          </p:cNvCxnSpPr>
          <p:nvPr/>
        </p:nvCxnSpPr>
        <p:spPr>
          <a:xfrm>
            <a:off x="3794941" y="684225"/>
            <a:ext cx="8397059" cy="940"/>
          </a:xfrm>
          <a:prstGeom prst="line">
            <a:avLst/>
          </a:prstGeom>
          <a:ln>
            <a:gradFill flip="none" rotWithShape="1">
              <a:gsLst>
                <a:gs pos="0">
                  <a:schemeClr val="accent1"/>
                </a:gs>
                <a:gs pos="100000">
                  <a:schemeClr val="accent2"/>
                </a:gs>
              </a:gsLst>
              <a:lin ang="2700000" scaled="1"/>
              <a:tileRect/>
            </a:gra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Pentagon 35"/>
          <p:cNvSpPr/>
          <p:nvPr/>
        </p:nvSpPr>
        <p:spPr>
          <a:xfrm>
            <a:off x="741235" y="1996868"/>
            <a:ext cx="1863375" cy="1634448"/>
          </a:xfrm>
          <a:prstGeom prst="homePlate">
            <a:avLst>
              <a:gd name="adj" fmla="val 29885"/>
            </a:avLst>
          </a:prstGeom>
          <a:solidFill>
            <a:srgbClr val="00B0F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200" b="1" dirty="0">
                <a:latin typeface="微软雅黑" panose="020B0503020204020204" pitchFamily="34" charset="-122"/>
                <a:ea typeface="微软雅黑" panose="020B0503020204020204" pitchFamily="34" charset="-122"/>
                <a:sym typeface="+mn-ea"/>
              </a:rPr>
              <a:t>文件</a:t>
            </a:r>
            <a:r>
              <a:rPr lang="zh-CN" altLang="en-US" sz="2200" b="1" dirty="0">
                <a:latin typeface="微软雅黑" panose="020B0503020204020204" pitchFamily="34" charset="-122"/>
                <a:ea typeface="微软雅黑" panose="020B0503020204020204" pitchFamily="34" charset="-122"/>
              </a:rPr>
              <a:t>外发</a:t>
            </a:r>
            <a:endParaRPr lang="zh-CN" altLang="en-US" sz="2200" b="1" dirty="0">
              <a:latin typeface="微软雅黑" panose="020B0503020204020204" pitchFamily="34" charset="-122"/>
              <a:ea typeface="微软雅黑" panose="020B0503020204020204" pitchFamily="34" charset="-122"/>
            </a:endParaRPr>
          </a:p>
        </p:txBody>
      </p:sp>
      <p:sp>
        <p:nvSpPr>
          <p:cNvPr id="82" name="Pentagon 66"/>
          <p:cNvSpPr/>
          <p:nvPr/>
        </p:nvSpPr>
        <p:spPr>
          <a:xfrm>
            <a:off x="2779440" y="4366930"/>
            <a:ext cx="1863375" cy="1634448"/>
          </a:xfrm>
          <a:prstGeom prst="homePlate">
            <a:avLst>
              <a:gd name="adj" fmla="val 28209"/>
            </a:avLst>
          </a:prstGeom>
          <a:solidFill>
            <a:schemeClr val="tx1">
              <a:lumMod val="75000"/>
              <a:lumOff val="2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200" b="1" dirty="0">
                <a:latin typeface="微软雅黑" panose="020B0503020204020204" pitchFamily="34" charset="-122"/>
                <a:ea typeface="微软雅黑" panose="020B0503020204020204" pitchFamily="34" charset="-122"/>
              </a:rPr>
              <a:t>邮件客户端集成</a:t>
            </a:r>
            <a:endParaRPr lang="en-US" altLang="zh-CN" sz="2200" b="1" dirty="0">
              <a:latin typeface="微软雅黑" panose="020B0503020204020204" pitchFamily="34" charset="-122"/>
              <a:ea typeface="微软雅黑" panose="020B0503020204020204" pitchFamily="34" charset="-122"/>
            </a:endParaRPr>
          </a:p>
        </p:txBody>
      </p:sp>
      <p:sp>
        <p:nvSpPr>
          <p:cNvPr id="83" name="Pentagon 69"/>
          <p:cNvSpPr/>
          <p:nvPr/>
        </p:nvSpPr>
        <p:spPr>
          <a:xfrm>
            <a:off x="7822465" y="1980993"/>
            <a:ext cx="1863375" cy="1634448"/>
          </a:xfrm>
          <a:prstGeom prst="homePlate">
            <a:avLst>
              <a:gd name="adj" fmla="val 30723"/>
            </a:avLst>
          </a:prstGeom>
          <a:solidFill>
            <a:srgbClr val="00B0F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200" b="1" dirty="0">
                <a:latin typeface="微软雅黑" panose="020B0503020204020204" pitchFamily="34" charset="-122"/>
                <a:ea typeface="微软雅黑" panose="020B0503020204020204" pitchFamily="34" charset="-122"/>
              </a:rPr>
              <a:t>DSC客户端自带邮件发送功能</a:t>
            </a:r>
            <a:endParaRPr lang="zh-CN" altLang="en-US" sz="2200" b="1" dirty="0">
              <a:latin typeface="微软雅黑" panose="020B0503020204020204" pitchFamily="34" charset="-122"/>
              <a:ea typeface="微软雅黑" panose="020B0503020204020204" pitchFamily="34" charset="-122"/>
            </a:endParaRPr>
          </a:p>
        </p:txBody>
      </p:sp>
      <p:sp>
        <p:nvSpPr>
          <p:cNvPr id="86" name="TextBox 75"/>
          <p:cNvSpPr txBox="1"/>
          <p:nvPr/>
        </p:nvSpPr>
        <p:spPr>
          <a:xfrm>
            <a:off x="3317078" y="2308138"/>
            <a:ext cx="127000" cy="245745"/>
          </a:xfrm>
          <a:prstGeom prst="rect">
            <a:avLst/>
          </a:prstGeom>
          <a:noFill/>
        </p:spPr>
        <p:txBody>
          <a:bodyPr wrap="none" lIns="0" tIns="0" rIns="0" bIns="0" rtlCol="0" anchor="t">
            <a:spAutoFit/>
          </a:bodyPr>
          <a:lstStyle/>
          <a:p>
            <a:endParaRPr lang="en-US" sz="1600" b="1" dirty="0">
              <a:solidFill>
                <a:schemeClr val="tx1">
                  <a:lumMod val="75000"/>
                  <a:lumOff val="25000"/>
                </a:schemeClr>
              </a:solidFill>
            </a:endParaRPr>
          </a:p>
        </p:txBody>
      </p:sp>
      <p:sp>
        <p:nvSpPr>
          <p:cNvPr id="87" name="TextBox 82"/>
          <p:cNvSpPr txBox="1"/>
          <p:nvPr/>
        </p:nvSpPr>
        <p:spPr>
          <a:xfrm>
            <a:off x="2777656" y="2274144"/>
            <a:ext cx="1863374" cy="1033145"/>
          </a:xfrm>
          <a:prstGeom prst="rect">
            <a:avLst/>
          </a:prstGeom>
          <a:noFill/>
        </p:spPr>
        <p:txBody>
          <a:bodyPr wrap="square" lIns="0" tIns="0" rIns="0" bIns="0" rtlCol="0" anchor="t">
            <a:spAutoFit/>
          </a:bodyPr>
          <a:lstStyle/>
          <a:p>
            <a:pPr>
              <a:lnSpc>
                <a:spcPct val="120000"/>
              </a:lnSpc>
              <a:spcBef>
                <a:spcPct val="0"/>
              </a:spcBef>
              <a:buNone/>
            </a:pP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设置邮件白名单文件外发功能后，发送到指定的邮箱里面的文件自动解密。</a:t>
            </a:r>
            <a:endPar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88" name="TextBox 31"/>
          <p:cNvSpPr txBox="1"/>
          <p:nvPr/>
        </p:nvSpPr>
        <p:spPr>
          <a:xfrm>
            <a:off x="9860074" y="2269699"/>
            <a:ext cx="1863374" cy="1033145"/>
          </a:xfrm>
          <a:prstGeom prst="rect">
            <a:avLst/>
          </a:prstGeom>
          <a:noFill/>
        </p:spPr>
        <p:txBody>
          <a:bodyPr wrap="square" lIns="0" tIns="0" rIns="0" bIns="0" rtlCol="0" anchor="t">
            <a:spAutoFit/>
          </a:bodyPr>
          <a:lstStyle/>
          <a:p>
            <a:pPr>
              <a:lnSpc>
                <a:spcPct val="120000"/>
              </a:lnSpc>
              <a:spcBef>
                <a:spcPct val="0"/>
              </a:spcBef>
              <a:buNone/>
            </a:pP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DSC客户端自带邮件发送功能，可以通过DSC客户端自带的发送邮件功能进行发送。</a:t>
            </a:r>
            <a:endPar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90" name="TextBox 33"/>
          <p:cNvSpPr txBox="1"/>
          <p:nvPr/>
        </p:nvSpPr>
        <p:spPr>
          <a:xfrm>
            <a:off x="4718685" y="4389120"/>
            <a:ext cx="3155950" cy="1808480"/>
          </a:xfrm>
          <a:prstGeom prst="rect">
            <a:avLst/>
          </a:prstGeom>
          <a:noFill/>
        </p:spPr>
        <p:txBody>
          <a:bodyPr wrap="square" lIns="0" tIns="0" rIns="0" bIns="0" rtlCol="0" anchor="t">
            <a:spAutoFit/>
          </a:bodyPr>
          <a:lstStyle/>
          <a:p>
            <a:pPr>
              <a:lnSpc>
                <a:spcPct val="120000"/>
              </a:lnSpc>
              <a:spcBef>
                <a:spcPct val="0"/>
              </a:spcBef>
              <a:buNone/>
            </a:pPr>
            <a:r>
              <a:rPr sz="1400">
                <a:effectLst/>
                <a:sym typeface="+mn-ea"/>
              </a:rPr>
              <a:t>Foxm</a:t>
            </a:r>
            <a:r>
              <a:rPr lang="en-US" sz="1400">
                <a:effectLst/>
                <a:sym typeface="+mn-ea"/>
              </a:rPr>
              <a:t>a</a:t>
            </a:r>
            <a:r>
              <a:rPr sz="1400">
                <a:effectLst/>
                <a:sym typeface="+mn-ea"/>
              </a:rPr>
              <a:t>il与OutLook发送邮件时，DSC检查收件人、发件人，如果收件人或者发件人是白名单用户，DSC自动解密后再发送，并且发送后发件箱的文件是密文（行业独创）。支持SMTP发送协议。支持自动解密</a:t>
            </a:r>
            <a:r>
              <a:rPr lang="en-US" sz="1400">
                <a:effectLst/>
                <a:sym typeface="+mn-ea"/>
              </a:rPr>
              <a:t>Z</a:t>
            </a:r>
            <a:r>
              <a:rPr sz="1400">
                <a:effectLst/>
                <a:sym typeface="+mn-ea"/>
              </a:rPr>
              <a:t>ip、7</a:t>
            </a:r>
            <a:r>
              <a:rPr lang="en-US" sz="1400">
                <a:effectLst/>
                <a:sym typeface="+mn-ea"/>
              </a:rPr>
              <a:t>Z</a:t>
            </a:r>
            <a:r>
              <a:rPr sz="1400">
                <a:effectLst/>
                <a:sym typeface="+mn-ea"/>
              </a:rPr>
              <a:t>、</a:t>
            </a:r>
            <a:r>
              <a:rPr lang="en-US" sz="1400">
                <a:effectLst/>
                <a:sym typeface="+mn-ea"/>
              </a:rPr>
              <a:t>R</a:t>
            </a:r>
            <a:r>
              <a:rPr sz="1400">
                <a:effectLst/>
                <a:sym typeface="+mn-ea"/>
              </a:rPr>
              <a:t>ar格式的加密文件附件。</a:t>
            </a:r>
            <a:endParaRPr sz="1400">
              <a:effectLst/>
              <a:sym typeface="+mn-ea"/>
            </a:endParaRPr>
          </a:p>
        </p:txBody>
      </p:sp>
      <p:sp>
        <p:nvSpPr>
          <p:cNvPr id="9" name="矩形 3"/>
          <p:cNvSpPr>
            <a:spLocks noChangeArrowheads="1"/>
          </p:cNvSpPr>
          <p:nvPr/>
        </p:nvSpPr>
        <p:spPr bwMode="auto">
          <a:xfrm>
            <a:off x="1073958" y="224898"/>
            <a:ext cx="4794250" cy="582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eaLnBrk="1" hangingPunct="1">
              <a:spcBef>
                <a:spcPct val="0"/>
              </a:spcBef>
              <a:buFont typeface="Arial" panose="020B0604020202020204" pitchFamily="34" charset="0"/>
              <a:buNone/>
            </a:pPr>
            <a:r>
              <a:rPr lang="zh-CN" b="1" dirty="0">
                <a:solidFill>
                  <a:schemeClr val="tx1">
                    <a:lumMod val="65000"/>
                    <a:lumOff val="35000"/>
                  </a:schemeClr>
                </a:solidFill>
                <a:latin typeface="Arial" panose="020B0604020202020204" pitchFamily="34" charset="0"/>
                <a:cs typeface="Arial" panose="020B0604020202020204" pitchFamily="34" charset="0"/>
                <a:sym typeface="Impact" panose="020B0806030902050204" pitchFamily="34" charset="0"/>
              </a:rPr>
              <a:t>明文外发</a:t>
            </a:r>
            <a:r>
              <a:rPr lang="en-US" altLang="zh-CN" b="1" dirty="0">
                <a:solidFill>
                  <a:schemeClr val="tx1">
                    <a:lumMod val="65000"/>
                    <a:lumOff val="35000"/>
                  </a:schemeClr>
                </a:solidFill>
                <a:latin typeface="Arial" panose="020B0604020202020204" pitchFamily="34" charset="0"/>
                <a:cs typeface="Arial" panose="020B0604020202020204" pitchFamily="34" charset="0"/>
                <a:sym typeface="Impact" panose="020B0806030902050204" pitchFamily="34" charset="0"/>
              </a:rPr>
              <a:t>-</a:t>
            </a:r>
            <a:r>
              <a:rPr lang="zh-CN" b="1" dirty="0">
                <a:solidFill>
                  <a:schemeClr val="tx1">
                    <a:lumMod val="65000"/>
                    <a:lumOff val="35000"/>
                  </a:schemeClr>
                </a:solidFill>
                <a:latin typeface="Arial" panose="020B0604020202020204" pitchFamily="34" charset="0"/>
                <a:cs typeface="Arial" panose="020B0604020202020204" pitchFamily="34" charset="0"/>
                <a:sym typeface="Impact" panose="020B0806030902050204" pitchFamily="34" charset="0"/>
              </a:rPr>
              <a:t>智能邮件白名单</a:t>
            </a:r>
            <a:endParaRPr lang="zh-CN" b="1" dirty="0">
              <a:solidFill>
                <a:schemeClr val="tx1">
                  <a:lumMod val="65000"/>
                  <a:lumOff val="35000"/>
                </a:schemeClr>
              </a:solidFill>
              <a:latin typeface="Arial" panose="020B0604020202020204" pitchFamily="34" charset="0"/>
              <a:ea typeface="宋体" pitchFamily="2" charset="-122"/>
              <a:cs typeface="Arial" panose="020B0604020202020204" pitchFamily="34" charset="0"/>
              <a:sym typeface="Impact" panose="020B0806030902050204" pitchFamily="34" charset="0"/>
            </a:endParaRPr>
          </a:p>
        </p:txBody>
      </p:sp>
      <p:sp>
        <p:nvSpPr>
          <p:cNvPr id="10" name="文本框 37"/>
          <p:cNvSpPr txBox="1"/>
          <p:nvPr/>
        </p:nvSpPr>
        <p:spPr>
          <a:xfrm>
            <a:off x="1073785" y="760095"/>
            <a:ext cx="3554095" cy="335915"/>
          </a:xfrm>
          <a:prstGeom prst="rect">
            <a:avLst/>
          </a:prstGeom>
          <a:noFill/>
        </p:spPr>
        <p:txBody>
          <a:bodyPr wrap="square" lIns="91431" tIns="45716" rIns="91431" bIns="45716" rtlCol="0">
            <a:spAutoFit/>
          </a:bodyPr>
          <a:lstStyle/>
          <a:p>
            <a:r>
              <a:rPr lang="en-US" altLang="zh-CN" sz="1600" dirty="0">
                <a:solidFill>
                  <a:schemeClr val="tx1">
                    <a:lumMod val="65000"/>
                    <a:lumOff val="35000"/>
                  </a:schemeClr>
                </a:solidFill>
                <a:latin typeface="Arial" panose="020B0604020202020204" pitchFamily="34" charset="0"/>
                <a:cs typeface="Arial" panose="020B0604020202020204" pitchFamily="34" charset="0"/>
              </a:rPr>
              <a:t>Mail white list</a:t>
            </a:r>
            <a:endParaRPr lang="en-US" altLang="zh-CN" sz="16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43" name="Oval 5"/>
          <p:cNvSpPr/>
          <p:nvPr/>
        </p:nvSpPr>
        <p:spPr>
          <a:xfrm>
            <a:off x="5081905" y="1282065"/>
            <a:ext cx="2314575" cy="234950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grpSp>
        <p:nvGrpSpPr>
          <p:cNvPr id="52" name="Group 14"/>
          <p:cNvGrpSpPr/>
          <p:nvPr/>
        </p:nvGrpSpPr>
        <p:grpSpPr>
          <a:xfrm>
            <a:off x="5862920" y="1666139"/>
            <a:ext cx="653049" cy="636640"/>
            <a:chOff x="2305050" y="3436938"/>
            <a:chExt cx="315913" cy="307975"/>
          </a:xfrm>
          <a:solidFill>
            <a:schemeClr val="bg1"/>
          </a:solidFill>
        </p:grpSpPr>
        <p:sp>
          <p:nvSpPr>
            <p:cNvPr id="53" name="Freeform 31"/>
            <p:cNvSpPr>
              <a:spLocks noEditPoints="1"/>
            </p:cNvSpPr>
            <p:nvPr/>
          </p:nvSpPr>
          <p:spPr bwMode="auto">
            <a:xfrm>
              <a:off x="2452688" y="3579813"/>
              <a:ext cx="168275" cy="165100"/>
            </a:xfrm>
            <a:custGeom>
              <a:avLst/>
              <a:gdLst>
                <a:gd name="T0" fmla="*/ 58 w 64"/>
                <a:gd name="T1" fmla="*/ 34 h 63"/>
                <a:gd name="T2" fmla="*/ 31 w 64"/>
                <a:gd name="T3" fmla="*/ 7 h 63"/>
                <a:gd name="T4" fmla="*/ 15 w 64"/>
                <a:gd name="T5" fmla="*/ 3 h 63"/>
                <a:gd name="T6" fmla="*/ 11 w 64"/>
                <a:gd name="T7" fmla="*/ 0 h 63"/>
                <a:gd name="T8" fmla="*/ 9 w 64"/>
                <a:gd name="T9" fmla="*/ 4 h 63"/>
                <a:gd name="T10" fmla="*/ 4 w 64"/>
                <a:gd name="T11" fmla="*/ 5 h 63"/>
                <a:gd name="T12" fmla="*/ 2 w 64"/>
                <a:gd name="T13" fmla="*/ 9 h 63"/>
                <a:gd name="T14" fmla="*/ 0 w 64"/>
                <a:gd name="T15" fmla="*/ 11 h 63"/>
                <a:gd name="T16" fmla="*/ 4 w 64"/>
                <a:gd name="T17" fmla="*/ 14 h 63"/>
                <a:gd name="T18" fmla="*/ 8 w 64"/>
                <a:gd name="T19" fmla="*/ 30 h 63"/>
                <a:gd name="T20" fmla="*/ 35 w 64"/>
                <a:gd name="T21" fmla="*/ 57 h 63"/>
                <a:gd name="T22" fmla="*/ 58 w 64"/>
                <a:gd name="T23" fmla="*/ 57 h 63"/>
                <a:gd name="T24" fmla="*/ 58 w 64"/>
                <a:gd name="T25" fmla="*/ 34 h 63"/>
                <a:gd name="T26" fmla="*/ 53 w 64"/>
                <a:gd name="T27" fmla="*/ 52 h 63"/>
                <a:gd name="T28" fmla="*/ 38 w 64"/>
                <a:gd name="T29" fmla="*/ 51 h 63"/>
                <a:gd name="T30" fmla="*/ 14 w 64"/>
                <a:gd name="T31" fmla="*/ 27 h 63"/>
                <a:gd name="T32" fmla="*/ 10 w 64"/>
                <a:gd name="T33" fmla="*/ 21 h 63"/>
                <a:gd name="T34" fmla="*/ 14 w 64"/>
                <a:gd name="T35" fmla="*/ 25 h 63"/>
                <a:gd name="T36" fmla="*/ 26 w 64"/>
                <a:gd name="T37" fmla="*/ 25 h 63"/>
                <a:gd name="T38" fmla="*/ 26 w 64"/>
                <a:gd name="T39" fmla="*/ 14 h 63"/>
                <a:gd name="T40" fmla="*/ 20 w 64"/>
                <a:gd name="T41" fmla="*/ 9 h 63"/>
                <a:gd name="T42" fmla="*/ 29 w 64"/>
                <a:gd name="T43" fmla="*/ 12 h 63"/>
                <a:gd name="T44" fmla="*/ 53 w 64"/>
                <a:gd name="T45" fmla="*/ 36 h 63"/>
                <a:gd name="T46" fmla="*/ 53 w 64"/>
                <a:gd name="T47" fmla="*/ 52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4" h="63">
                  <a:moveTo>
                    <a:pt x="58" y="34"/>
                  </a:moveTo>
                  <a:cubicBezTo>
                    <a:pt x="31" y="7"/>
                    <a:pt x="31" y="7"/>
                    <a:pt x="31" y="7"/>
                  </a:cubicBezTo>
                  <a:cubicBezTo>
                    <a:pt x="27" y="2"/>
                    <a:pt x="20" y="1"/>
                    <a:pt x="15" y="3"/>
                  </a:cubicBezTo>
                  <a:cubicBezTo>
                    <a:pt x="11" y="0"/>
                    <a:pt x="11" y="0"/>
                    <a:pt x="11" y="0"/>
                  </a:cubicBezTo>
                  <a:cubicBezTo>
                    <a:pt x="9" y="4"/>
                    <a:pt x="9" y="4"/>
                    <a:pt x="9" y="4"/>
                  </a:cubicBezTo>
                  <a:cubicBezTo>
                    <a:pt x="4" y="5"/>
                    <a:pt x="4" y="5"/>
                    <a:pt x="4" y="5"/>
                  </a:cubicBezTo>
                  <a:cubicBezTo>
                    <a:pt x="2" y="9"/>
                    <a:pt x="2" y="9"/>
                    <a:pt x="2" y="9"/>
                  </a:cubicBezTo>
                  <a:cubicBezTo>
                    <a:pt x="0" y="11"/>
                    <a:pt x="0" y="11"/>
                    <a:pt x="0" y="11"/>
                  </a:cubicBezTo>
                  <a:cubicBezTo>
                    <a:pt x="4" y="14"/>
                    <a:pt x="4" y="14"/>
                    <a:pt x="4" y="14"/>
                  </a:cubicBezTo>
                  <a:cubicBezTo>
                    <a:pt x="3" y="20"/>
                    <a:pt x="4" y="26"/>
                    <a:pt x="8" y="30"/>
                  </a:cubicBezTo>
                  <a:cubicBezTo>
                    <a:pt x="35" y="57"/>
                    <a:pt x="35" y="57"/>
                    <a:pt x="35" y="57"/>
                  </a:cubicBezTo>
                  <a:cubicBezTo>
                    <a:pt x="41" y="63"/>
                    <a:pt x="52" y="63"/>
                    <a:pt x="58" y="57"/>
                  </a:cubicBezTo>
                  <a:cubicBezTo>
                    <a:pt x="64" y="50"/>
                    <a:pt x="64" y="40"/>
                    <a:pt x="58" y="34"/>
                  </a:cubicBezTo>
                  <a:close/>
                  <a:moveTo>
                    <a:pt x="53" y="52"/>
                  </a:moveTo>
                  <a:cubicBezTo>
                    <a:pt x="49" y="56"/>
                    <a:pt x="42" y="56"/>
                    <a:pt x="38" y="51"/>
                  </a:cubicBezTo>
                  <a:cubicBezTo>
                    <a:pt x="14" y="27"/>
                    <a:pt x="14" y="27"/>
                    <a:pt x="14" y="27"/>
                  </a:cubicBezTo>
                  <a:cubicBezTo>
                    <a:pt x="12" y="26"/>
                    <a:pt x="11" y="23"/>
                    <a:pt x="10" y="21"/>
                  </a:cubicBezTo>
                  <a:cubicBezTo>
                    <a:pt x="14" y="25"/>
                    <a:pt x="14" y="25"/>
                    <a:pt x="14" y="25"/>
                  </a:cubicBezTo>
                  <a:cubicBezTo>
                    <a:pt x="18" y="28"/>
                    <a:pt x="22" y="28"/>
                    <a:pt x="26" y="25"/>
                  </a:cubicBezTo>
                  <a:cubicBezTo>
                    <a:pt x="29" y="22"/>
                    <a:pt x="29" y="17"/>
                    <a:pt x="26" y="14"/>
                  </a:cubicBezTo>
                  <a:cubicBezTo>
                    <a:pt x="20" y="9"/>
                    <a:pt x="20" y="9"/>
                    <a:pt x="20" y="9"/>
                  </a:cubicBezTo>
                  <a:cubicBezTo>
                    <a:pt x="23" y="9"/>
                    <a:pt x="26" y="10"/>
                    <a:pt x="29" y="12"/>
                  </a:cubicBezTo>
                  <a:cubicBezTo>
                    <a:pt x="53" y="36"/>
                    <a:pt x="53" y="36"/>
                    <a:pt x="53" y="36"/>
                  </a:cubicBezTo>
                  <a:cubicBezTo>
                    <a:pt x="57" y="41"/>
                    <a:pt x="57" y="48"/>
                    <a:pt x="53" y="5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US" sz="3200"/>
            </a:p>
          </p:txBody>
        </p:sp>
        <p:sp>
          <p:nvSpPr>
            <p:cNvPr id="54" name="Freeform 32"/>
            <p:cNvSpPr>
              <a:spLocks noEditPoints="1"/>
            </p:cNvSpPr>
            <p:nvPr/>
          </p:nvSpPr>
          <p:spPr bwMode="auto">
            <a:xfrm>
              <a:off x="2305050" y="3436938"/>
              <a:ext cx="171450" cy="161925"/>
            </a:xfrm>
            <a:custGeom>
              <a:avLst/>
              <a:gdLst>
                <a:gd name="T0" fmla="*/ 50 w 65"/>
                <a:gd name="T1" fmla="*/ 60 h 62"/>
                <a:gd name="T2" fmla="*/ 53 w 65"/>
                <a:gd name="T3" fmla="*/ 62 h 62"/>
                <a:gd name="T4" fmla="*/ 58 w 65"/>
                <a:gd name="T5" fmla="*/ 60 h 62"/>
                <a:gd name="T6" fmla="*/ 60 w 65"/>
                <a:gd name="T7" fmla="*/ 56 h 62"/>
                <a:gd name="T8" fmla="*/ 63 w 65"/>
                <a:gd name="T9" fmla="*/ 56 h 62"/>
                <a:gd name="T10" fmla="*/ 65 w 65"/>
                <a:gd name="T11" fmla="*/ 52 h 62"/>
                <a:gd name="T12" fmla="*/ 60 w 65"/>
                <a:gd name="T13" fmla="*/ 48 h 62"/>
                <a:gd name="T14" fmla="*/ 56 w 65"/>
                <a:gd name="T15" fmla="*/ 33 h 62"/>
                <a:gd name="T16" fmla="*/ 29 w 65"/>
                <a:gd name="T17" fmla="*/ 6 h 62"/>
                <a:gd name="T18" fmla="*/ 6 w 65"/>
                <a:gd name="T19" fmla="*/ 6 h 62"/>
                <a:gd name="T20" fmla="*/ 6 w 65"/>
                <a:gd name="T21" fmla="*/ 29 h 62"/>
                <a:gd name="T22" fmla="*/ 33 w 65"/>
                <a:gd name="T23" fmla="*/ 56 h 62"/>
                <a:gd name="T24" fmla="*/ 50 w 65"/>
                <a:gd name="T25" fmla="*/ 60 h 62"/>
                <a:gd name="T26" fmla="*/ 11 w 65"/>
                <a:gd name="T27" fmla="*/ 27 h 62"/>
                <a:gd name="T28" fmla="*/ 11 w 65"/>
                <a:gd name="T29" fmla="*/ 11 h 62"/>
                <a:gd name="T30" fmla="*/ 27 w 65"/>
                <a:gd name="T31" fmla="*/ 11 h 62"/>
                <a:gd name="T32" fmla="*/ 51 w 65"/>
                <a:gd name="T33" fmla="*/ 35 h 62"/>
                <a:gd name="T34" fmla="*/ 54 w 65"/>
                <a:gd name="T35" fmla="*/ 41 h 62"/>
                <a:gd name="T36" fmla="*/ 43 w 65"/>
                <a:gd name="T37" fmla="*/ 41 h 62"/>
                <a:gd name="T38" fmla="*/ 43 w 65"/>
                <a:gd name="T39" fmla="*/ 52 h 62"/>
                <a:gd name="T40" fmla="*/ 44 w 65"/>
                <a:gd name="T41" fmla="*/ 54 h 62"/>
                <a:gd name="T42" fmla="*/ 35 w 65"/>
                <a:gd name="T43" fmla="*/ 51 h 62"/>
                <a:gd name="T44" fmla="*/ 11 w 65"/>
                <a:gd name="T45" fmla="*/ 27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5" h="62">
                  <a:moveTo>
                    <a:pt x="50" y="60"/>
                  </a:moveTo>
                  <a:cubicBezTo>
                    <a:pt x="53" y="62"/>
                    <a:pt x="53" y="62"/>
                    <a:pt x="53" y="62"/>
                  </a:cubicBezTo>
                  <a:cubicBezTo>
                    <a:pt x="58" y="60"/>
                    <a:pt x="58" y="60"/>
                    <a:pt x="58" y="60"/>
                  </a:cubicBezTo>
                  <a:cubicBezTo>
                    <a:pt x="60" y="56"/>
                    <a:pt x="60" y="56"/>
                    <a:pt x="60" y="56"/>
                  </a:cubicBezTo>
                  <a:cubicBezTo>
                    <a:pt x="63" y="56"/>
                    <a:pt x="63" y="56"/>
                    <a:pt x="63" y="56"/>
                  </a:cubicBezTo>
                  <a:cubicBezTo>
                    <a:pt x="65" y="52"/>
                    <a:pt x="65" y="52"/>
                    <a:pt x="65" y="52"/>
                  </a:cubicBezTo>
                  <a:cubicBezTo>
                    <a:pt x="60" y="48"/>
                    <a:pt x="60" y="48"/>
                    <a:pt x="60" y="48"/>
                  </a:cubicBezTo>
                  <a:cubicBezTo>
                    <a:pt x="62" y="43"/>
                    <a:pt x="60" y="37"/>
                    <a:pt x="56" y="33"/>
                  </a:cubicBezTo>
                  <a:cubicBezTo>
                    <a:pt x="29" y="6"/>
                    <a:pt x="29" y="6"/>
                    <a:pt x="29" y="6"/>
                  </a:cubicBezTo>
                  <a:cubicBezTo>
                    <a:pt x="23" y="0"/>
                    <a:pt x="12" y="0"/>
                    <a:pt x="6" y="6"/>
                  </a:cubicBezTo>
                  <a:cubicBezTo>
                    <a:pt x="0" y="12"/>
                    <a:pt x="0" y="23"/>
                    <a:pt x="6" y="29"/>
                  </a:cubicBezTo>
                  <a:cubicBezTo>
                    <a:pt x="33" y="56"/>
                    <a:pt x="33" y="56"/>
                    <a:pt x="33" y="56"/>
                  </a:cubicBezTo>
                  <a:cubicBezTo>
                    <a:pt x="38" y="61"/>
                    <a:pt x="44" y="62"/>
                    <a:pt x="50" y="60"/>
                  </a:cubicBezTo>
                  <a:close/>
                  <a:moveTo>
                    <a:pt x="11" y="27"/>
                  </a:moveTo>
                  <a:cubicBezTo>
                    <a:pt x="7" y="22"/>
                    <a:pt x="7" y="15"/>
                    <a:pt x="11" y="11"/>
                  </a:cubicBezTo>
                  <a:cubicBezTo>
                    <a:pt x="15" y="7"/>
                    <a:pt x="22" y="7"/>
                    <a:pt x="27" y="11"/>
                  </a:cubicBezTo>
                  <a:cubicBezTo>
                    <a:pt x="51" y="35"/>
                    <a:pt x="51" y="35"/>
                    <a:pt x="51" y="35"/>
                  </a:cubicBezTo>
                  <a:cubicBezTo>
                    <a:pt x="52" y="37"/>
                    <a:pt x="53" y="39"/>
                    <a:pt x="54" y="41"/>
                  </a:cubicBezTo>
                  <a:cubicBezTo>
                    <a:pt x="51" y="38"/>
                    <a:pt x="46" y="38"/>
                    <a:pt x="43" y="41"/>
                  </a:cubicBezTo>
                  <a:cubicBezTo>
                    <a:pt x="40" y="44"/>
                    <a:pt x="40" y="49"/>
                    <a:pt x="43" y="52"/>
                  </a:cubicBezTo>
                  <a:cubicBezTo>
                    <a:pt x="44" y="54"/>
                    <a:pt x="44" y="54"/>
                    <a:pt x="44" y="54"/>
                  </a:cubicBezTo>
                  <a:cubicBezTo>
                    <a:pt x="41" y="54"/>
                    <a:pt x="38" y="53"/>
                    <a:pt x="35" y="51"/>
                  </a:cubicBezTo>
                  <a:lnTo>
                    <a:pt x="11" y="2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US" sz="3200"/>
            </a:p>
          </p:txBody>
        </p:sp>
        <p:sp>
          <p:nvSpPr>
            <p:cNvPr id="55" name="Rectangle 33"/>
            <p:cNvSpPr>
              <a:spLocks noChangeArrowheads="1"/>
            </p:cNvSpPr>
            <p:nvPr/>
          </p:nvSpPr>
          <p:spPr bwMode="auto">
            <a:xfrm>
              <a:off x="2481263" y="3533775"/>
              <a:ext cx="7938" cy="301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endParaRPr lang="en-US" sz="3200"/>
            </a:p>
          </p:txBody>
        </p:sp>
        <p:sp>
          <p:nvSpPr>
            <p:cNvPr id="56" name="Rectangle 34"/>
            <p:cNvSpPr>
              <a:spLocks noChangeArrowheads="1"/>
            </p:cNvSpPr>
            <p:nvPr/>
          </p:nvSpPr>
          <p:spPr bwMode="auto">
            <a:xfrm>
              <a:off x="2492375" y="3563938"/>
              <a:ext cx="30163" cy="79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endParaRPr lang="en-US" sz="3200"/>
            </a:p>
          </p:txBody>
        </p:sp>
        <p:sp>
          <p:nvSpPr>
            <p:cNvPr id="57" name="Rectangle 35"/>
            <p:cNvSpPr>
              <a:spLocks noChangeArrowheads="1"/>
            </p:cNvSpPr>
            <p:nvPr/>
          </p:nvSpPr>
          <p:spPr bwMode="auto">
            <a:xfrm>
              <a:off x="2441575" y="3614738"/>
              <a:ext cx="7938" cy="317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endParaRPr lang="en-US" sz="3200"/>
            </a:p>
          </p:txBody>
        </p:sp>
        <p:sp>
          <p:nvSpPr>
            <p:cNvPr id="58" name="Rectangle 36"/>
            <p:cNvSpPr>
              <a:spLocks noChangeArrowheads="1"/>
            </p:cNvSpPr>
            <p:nvPr/>
          </p:nvSpPr>
          <p:spPr bwMode="auto">
            <a:xfrm>
              <a:off x="2408238" y="3606800"/>
              <a:ext cx="28575" cy="79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endParaRPr lang="en-US" sz="3200"/>
            </a:p>
          </p:txBody>
        </p:sp>
      </p:grpSp>
      <p:sp>
        <p:nvSpPr>
          <p:cNvPr id="31" name="矩形 59"/>
          <p:cNvSpPr>
            <a:spLocks noChangeArrowheads="1"/>
          </p:cNvSpPr>
          <p:nvPr/>
        </p:nvSpPr>
        <p:spPr bwMode="auto">
          <a:xfrm>
            <a:off x="4717254" y="2473689"/>
            <a:ext cx="3009905"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spcBef>
                <a:spcPct val="0"/>
              </a:spcBef>
              <a:buNone/>
            </a:pPr>
            <a:r>
              <a:rPr lang="zh-CN" altLang="en-US" sz="2200" b="1" dirty="0">
                <a:solidFill>
                  <a:schemeClr val="bg1">
                    <a:lumMod val="95000"/>
                  </a:schemeClr>
                </a:solidFill>
                <a:sym typeface="微软雅黑" panose="020B0503020204020204" pitchFamily="34" charset="-122"/>
              </a:rPr>
              <a:t>邮件白名单</a:t>
            </a:r>
            <a:endParaRPr lang="zh-CN" altLang="en-US" sz="2200" b="1" dirty="0">
              <a:solidFill>
                <a:schemeClr val="bg1">
                  <a:lumMod val="95000"/>
                </a:schemeClr>
              </a:solidFill>
              <a:sym typeface="微软雅黑" panose="020B0503020204020204" pitchFamily="34" charset="-122"/>
            </a:endParaRPr>
          </a:p>
          <a:p>
            <a:pPr algn="ctr">
              <a:spcBef>
                <a:spcPct val="0"/>
              </a:spcBef>
              <a:buNone/>
            </a:pPr>
            <a:r>
              <a:rPr lang="zh-CN" altLang="en-US" sz="2200" b="1" dirty="0">
                <a:solidFill>
                  <a:schemeClr val="bg1">
                    <a:lumMod val="95000"/>
                  </a:schemeClr>
                </a:solidFill>
                <a:sym typeface="微软雅黑" panose="020B0503020204020204" pitchFamily="34" charset="-122"/>
              </a:rPr>
              <a:t>发送方式</a:t>
            </a:r>
            <a:endParaRPr lang="zh-CN" altLang="en-US" sz="2200" dirty="0">
              <a:solidFill>
                <a:schemeClr val="bg1">
                  <a:lumMod val="95000"/>
                </a:schemeClr>
              </a:solidFill>
              <a:latin typeface="Arial" panose="020B0604020202020204" pitchFamily="34" charset="0"/>
              <a:ea typeface="宋体" pitchFamily="2" charset="-122"/>
            </a:endParaRPr>
          </a:p>
        </p:txBody>
      </p:sp>
      <p:pic>
        <p:nvPicPr>
          <p:cNvPr id="7" name="图片 6" descr="销掌门-透明背景-logo"/>
          <p:cNvPicPr>
            <a:picLocks noChangeAspect="1"/>
          </p:cNvPicPr>
          <p:nvPr/>
        </p:nvPicPr>
        <p:blipFill>
          <a:blip r:embed="rId1" cstate="print"/>
          <a:stretch>
            <a:fillRect/>
          </a:stretch>
        </p:blipFill>
        <p:spPr>
          <a:xfrm>
            <a:off x="10789920" y="167005"/>
            <a:ext cx="1132205" cy="829310"/>
          </a:xfrm>
          <a:prstGeom prst="rect">
            <a:avLst/>
          </a:prstGeom>
        </p:spPr>
      </p:pic>
    </p:spTree>
  </p:cSld>
  <p:clrMapOvr>
    <a:masterClrMapping/>
  </p:clrMapOvr>
  <p:transition>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left)">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20" presetClass="entr" presetSubtype="0" fill="hold" nodeType="clickEffect">
                                  <p:stCondLst>
                                    <p:cond delay="0"/>
                                  </p:stCondLst>
                                  <p:childTnLst>
                                    <p:set>
                                      <p:cBhvr>
                                        <p:cTn id="15" dur="1000" fill="hold">
                                          <p:stCondLst>
                                            <p:cond delay="0"/>
                                          </p:stCondLst>
                                        </p:cTn>
                                        <p:tgtEl>
                                          <p:spTgt spid="52"/>
                                        </p:tgtEl>
                                        <p:attrNameLst>
                                          <p:attrName>style.visibility</p:attrName>
                                        </p:attrNameLst>
                                      </p:cBhvr>
                                      <p:to>
                                        <p:strVal val="visible"/>
                                      </p:to>
                                    </p:set>
                                    <p:animEffect transition="in" filter="wedge">
                                      <p:cBhvr>
                                        <p:cTn id="16" dur="1000"/>
                                        <p:tgtEl>
                                          <p:spTgt spid="52"/>
                                        </p:tgtEl>
                                      </p:cBhvr>
                                    </p:animEffect>
                                  </p:childTnLst>
                                </p:cTn>
                              </p:par>
                              <p:par>
                                <p:cTn id="17" presetID="20" presetClass="entr" presetSubtype="0" fill="hold" grpId="0" nodeType="withEffect">
                                  <p:stCondLst>
                                    <p:cond delay="0"/>
                                  </p:stCondLst>
                                  <p:childTnLst>
                                    <p:set>
                                      <p:cBhvr>
                                        <p:cTn id="18" dur="1000" fill="hold">
                                          <p:stCondLst>
                                            <p:cond delay="0"/>
                                          </p:stCondLst>
                                        </p:cTn>
                                        <p:tgtEl>
                                          <p:spTgt spid="43"/>
                                        </p:tgtEl>
                                        <p:attrNameLst>
                                          <p:attrName>style.visibility</p:attrName>
                                        </p:attrNameLst>
                                      </p:cBhvr>
                                      <p:to>
                                        <p:strVal val="visible"/>
                                      </p:to>
                                    </p:set>
                                    <p:animEffect transition="in" filter="wedge">
                                      <p:cBhvr>
                                        <p:cTn id="19" dur="1000"/>
                                        <p:tgtEl>
                                          <p:spTgt spid="43"/>
                                        </p:tgtEl>
                                      </p:cBhvr>
                                    </p:animEffect>
                                  </p:childTnLst>
                                </p:cTn>
                              </p:par>
                              <p:par>
                                <p:cTn id="20" presetID="20" presetClass="entr" presetSubtype="0" fill="hold" grpId="0" nodeType="withEffect">
                                  <p:stCondLst>
                                    <p:cond delay="0"/>
                                  </p:stCondLst>
                                  <p:childTnLst>
                                    <p:set>
                                      <p:cBhvr>
                                        <p:cTn id="21" dur="1000" fill="hold">
                                          <p:stCondLst>
                                            <p:cond delay="0"/>
                                          </p:stCondLst>
                                        </p:cTn>
                                        <p:tgtEl>
                                          <p:spTgt spid="31"/>
                                        </p:tgtEl>
                                        <p:attrNameLst>
                                          <p:attrName>style.visibility</p:attrName>
                                        </p:attrNameLst>
                                      </p:cBhvr>
                                      <p:to>
                                        <p:strVal val="visible"/>
                                      </p:to>
                                    </p:set>
                                    <p:animEffect transition="in" filter="wedge">
                                      <p:cBhvr>
                                        <p:cTn id="22" dur="1000"/>
                                        <p:tgtEl>
                                          <p:spTgt spid="31"/>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grpId="0" nodeType="clickEffect">
                                  <p:stCondLst>
                                    <p:cond delay="0"/>
                                  </p:stCondLst>
                                  <p:childTnLst>
                                    <p:set>
                                      <p:cBhvr>
                                        <p:cTn id="26" dur="1" fill="hold">
                                          <p:stCondLst>
                                            <p:cond delay="0"/>
                                          </p:stCondLst>
                                        </p:cTn>
                                        <p:tgtEl>
                                          <p:spTgt spid="81"/>
                                        </p:tgtEl>
                                        <p:attrNameLst>
                                          <p:attrName>style.visibility</p:attrName>
                                        </p:attrNameLst>
                                      </p:cBhvr>
                                      <p:to>
                                        <p:strVal val="visible"/>
                                      </p:to>
                                    </p:set>
                                    <p:anim calcmode="lin" valueType="num">
                                      <p:cBhvr additive="base">
                                        <p:cTn id="27" dur="500" fill="hold"/>
                                        <p:tgtEl>
                                          <p:spTgt spid="81"/>
                                        </p:tgtEl>
                                        <p:attrNameLst>
                                          <p:attrName>ppt_x</p:attrName>
                                        </p:attrNameLst>
                                      </p:cBhvr>
                                      <p:tavLst>
                                        <p:tav tm="0">
                                          <p:val>
                                            <p:strVal val="0-#ppt_w/2"/>
                                          </p:val>
                                        </p:tav>
                                        <p:tav tm="100000">
                                          <p:val>
                                            <p:strVal val="#ppt_x"/>
                                          </p:val>
                                        </p:tav>
                                      </p:tavLst>
                                    </p:anim>
                                    <p:anim calcmode="lin" valueType="num">
                                      <p:cBhvr additive="base">
                                        <p:cTn id="28" dur="500" fill="hold"/>
                                        <p:tgtEl>
                                          <p:spTgt spid="81"/>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87"/>
                                        </p:tgtEl>
                                        <p:attrNameLst>
                                          <p:attrName>style.visibility</p:attrName>
                                        </p:attrNameLst>
                                      </p:cBhvr>
                                      <p:to>
                                        <p:strVal val="visible"/>
                                      </p:to>
                                    </p:set>
                                    <p:anim calcmode="lin" valueType="num">
                                      <p:cBhvr additive="base">
                                        <p:cTn id="31" dur="500" fill="hold"/>
                                        <p:tgtEl>
                                          <p:spTgt spid="87"/>
                                        </p:tgtEl>
                                        <p:attrNameLst>
                                          <p:attrName>ppt_x</p:attrName>
                                        </p:attrNameLst>
                                      </p:cBhvr>
                                      <p:tavLst>
                                        <p:tav tm="0">
                                          <p:val>
                                            <p:strVal val="0-#ppt_w/2"/>
                                          </p:val>
                                        </p:tav>
                                        <p:tav tm="100000">
                                          <p:val>
                                            <p:strVal val="#ppt_x"/>
                                          </p:val>
                                        </p:tav>
                                      </p:tavLst>
                                    </p:anim>
                                    <p:anim calcmode="lin" valueType="num">
                                      <p:cBhvr additive="base">
                                        <p:cTn id="32" dur="500" fill="hold"/>
                                        <p:tgtEl>
                                          <p:spTgt spid="87"/>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grpId="0" nodeType="clickEffect">
                                  <p:stCondLst>
                                    <p:cond delay="0"/>
                                  </p:stCondLst>
                                  <p:childTnLst>
                                    <p:set>
                                      <p:cBhvr>
                                        <p:cTn id="36" dur="1" fill="hold">
                                          <p:stCondLst>
                                            <p:cond delay="0"/>
                                          </p:stCondLst>
                                        </p:cTn>
                                        <p:tgtEl>
                                          <p:spTgt spid="83"/>
                                        </p:tgtEl>
                                        <p:attrNameLst>
                                          <p:attrName>style.visibility</p:attrName>
                                        </p:attrNameLst>
                                      </p:cBhvr>
                                      <p:to>
                                        <p:strVal val="visible"/>
                                      </p:to>
                                    </p:set>
                                    <p:anim calcmode="lin" valueType="num">
                                      <p:cBhvr additive="base">
                                        <p:cTn id="37" dur="500" fill="hold"/>
                                        <p:tgtEl>
                                          <p:spTgt spid="83"/>
                                        </p:tgtEl>
                                        <p:attrNameLst>
                                          <p:attrName>ppt_x</p:attrName>
                                        </p:attrNameLst>
                                      </p:cBhvr>
                                      <p:tavLst>
                                        <p:tav tm="0">
                                          <p:val>
                                            <p:strVal val="1+#ppt_w/2"/>
                                          </p:val>
                                        </p:tav>
                                        <p:tav tm="100000">
                                          <p:val>
                                            <p:strVal val="#ppt_x"/>
                                          </p:val>
                                        </p:tav>
                                      </p:tavLst>
                                    </p:anim>
                                    <p:anim calcmode="lin" valueType="num">
                                      <p:cBhvr additive="base">
                                        <p:cTn id="38" dur="500" fill="hold"/>
                                        <p:tgtEl>
                                          <p:spTgt spid="83"/>
                                        </p:tgtEl>
                                        <p:attrNameLst>
                                          <p:attrName>ppt_y</p:attrName>
                                        </p:attrNameLst>
                                      </p:cBhvr>
                                      <p:tavLst>
                                        <p:tav tm="0">
                                          <p:val>
                                            <p:strVal val="#ppt_y"/>
                                          </p:val>
                                        </p:tav>
                                        <p:tav tm="100000">
                                          <p:val>
                                            <p:strVal val="#ppt_y"/>
                                          </p:val>
                                        </p:tav>
                                      </p:tavLst>
                                    </p:anim>
                                  </p:childTnLst>
                                </p:cTn>
                              </p:par>
                              <p:par>
                                <p:cTn id="39" presetID="2" presetClass="entr" presetSubtype="2" fill="hold" grpId="0" nodeType="withEffect">
                                  <p:stCondLst>
                                    <p:cond delay="0"/>
                                  </p:stCondLst>
                                  <p:childTnLst>
                                    <p:set>
                                      <p:cBhvr>
                                        <p:cTn id="40" dur="1" fill="hold">
                                          <p:stCondLst>
                                            <p:cond delay="0"/>
                                          </p:stCondLst>
                                        </p:cTn>
                                        <p:tgtEl>
                                          <p:spTgt spid="88"/>
                                        </p:tgtEl>
                                        <p:attrNameLst>
                                          <p:attrName>style.visibility</p:attrName>
                                        </p:attrNameLst>
                                      </p:cBhvr>
                                      <p:to>
                                        <p:strVal val="visible"/>
                                      </p:to>
                                    </p:set>
                                    <p:anim calcmode="lin" valueType="num">
                                      <p:cBhvr additive="base">
                                        <p:cTn id="41" dur="500" fill="hold"/>
                                        <p:tgtEl>
                                          <p:spTgt spid="88"/>
                                        </p:tgtEl>
                                        <p:attrNameLst>
                                          <p:attrName>ppt_x</p:attrName>
                                        </p:attrNameLst>
                                      </p:cBhvr>
                                      <p:tavLst>
                                        <p:tav tm="0">
                                          <p:val>
                                            <p:strVal val="1+#ppt_w/2"/>
                                          </p:val>
                                        </p:tav>
                                        <p:tav tm="100000">
                                          <p:val>
                                            <p:strVal val="#ppt_x"/>
                                          </p:val>
                                        </p:tav>
                                      </p:tavLst>
                                    </p:anim>
                                    <p:anim calcmode="lin" valueType="num">
                                      <p:cBhvr additive="base">
                                        <p:cTn id="42" dur="500" fill="hold"/>
                                        <p:tgtEl>
                                          <p:spTgt spid="88"/>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82"/>
                                        </p:tgtEl>
                                        <p:attrNameLst>
                                          <p:attrName>style.visibility</p:attrName>
                                        </p:attrNameLst>
                                      </p:cBhvr>
                                      <p:to>
                                        <p:strVal val="visible"/>
                                      </p:to>
                                    </p:set>
                                    <p:anim calcmode="lin" valueType="num">
                                      <p:cBhvr additive="base">
                                        <p:cTn id="47" dur="500" fill="hold"/>
                                        <p:tgtEl>
                                          <p:spTgt spid="82"/>
                                        </p:tgtEl>
                                        <p:attrNameLst>
                                          <p:attrName>ppt_x</p:attrName>
                                        </p:attrNameLst>
                                      </p:cBhvr>
                                      <p:tavLst>
                                        <p:tav tm="0">
                                          <p:val>
                                            <p:strVal val="#ppt_x"/>
                                          </p:val>
                                        </p:tav>
                                        <p:tav tm="100000">
                                          <p:val>
                                            <p:strVal val="#ppt_x"/>
                                          </p:val>
                                        </p:tav>
                                      </p:tavLst>
                                    </p:anim>
                                    <p:anim calcmode="lin" valueType="num">
                                      <p:cBhvr additive="base">
                                        <p:cTn id="48" dur="500" fill="hold"/>
                                        <p:tgtEl>
                                          <p:spTgt spid="82"/>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90"/>
                                        </p:tgtEl>
                                        <p:attrNameLst>
                                          <p:attrName>style.visibility</p:attrName>
                                        </p:attrNameLst>
                                      </p:cBhvr>
                                      <p:to>
                                        <p:strVal val="visible"/>
                                      </p:to>
                                    </p:set>
                                    <p:anim calcmode="lin" valueType="num">
                                      <p:cBhvr additive="base">
                                        <p:cTn id="51" dur="500" fill="hold"/>
                                        <p:tgtEl>
                                          <p:spTgt spid="90"/>
                                        </p:tgtEl>
                                        <p:attrNameLst>
                                          <p:attrName>ppt_x</p:attrName>
                                        </p:attrNameLst>
                                      </p:cBhvr>
                                      <p:tavLst>
                                        <p:tav tm="0">
                                          <p:val>
                                            <p:strVal val="#ppt_x"/>
                                          </p:val>
                                        </p:tav>
                                        <p:tav tm="100000">
                                          <p:val>
                                            <p:strVal val="#ppt_x"/>
                                          </p:val>
                                        </p:tav>
                                      </p:tavLst>
                                    </p:anim>
                                    <p:anim calcmode="lin" valueType="num">
                                      <p:cBhvr additive="base">
                                        <p:cTn id="52" dur="500" fill="hold"/>
                                        <p:tgtEl>
                                          <p:spTgt spid="9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81" grpId="0" animBg="1"/>
      <p:bldP spid="87" grpId="0"/>
      <p:bldP spid="43" grpId="0" animBg="1"/>
      <p:bldP spid="31" grpId="0"/>
      <p:bldP spid="83" grpId="0" animBg="1"/>
      <p:bldP spid="88" grpId="0"/>
      <p:bldP spid="82" grpId="0" animBg="1"/>
      <p:bldP spid="90"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4280535" y="1440180"/>
            <a:ext cx="6675755" cy="44881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3"/>
          <p:cNvSpPr>
            <a:spLocks noChangeArrowheads="1"/>
          </p:cNvSpPr>
          <p:nvPr/>
        </p:nvSpPr>
        <p:spPr bwMode="auto">
          <a:xfrm>
            <a:off x="1073958" y="224898"/>
            <a:ext cx="3030855" cy="582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eaLnBrk="1" hangingPunct="1">
              <a:spcBef>
                <a:spcPct val="0"/>
              </a:spcBef>
              <a:buFont typeface="Arial" panose="020B0604020202020204" pitchFamily="34" charset="0"/>
              <a:buNone/>
            </a:pPr>
            <a:r>
              <a:rPr lang="zh-CN" b="1" dirty="0">
                <a:solidFill>
                  <a:schemeClr val="tx1">
                    <a:lumMod val="65000"/>
                    <a:lumOff val="35000"/>
                  </a:schemeClr>
                </a:solidFill>
                <a:latin typeface="Arial" panose="020B0604020202020204" pitchFamily="34" charset="0"/>
                <a:cs typeface="Arial" panose="020B0604020202020204" pitchFamily="34" charset="0"/>
                <a:sym typeface="Impact" panose="020B0806030902050204" pitchFamily="34" charset="0"/>
              </a:rPr>
              <a:t>智能邮件白名单</a:t>
            </a:r>
            <a:endParaRPr lang="zh-CN" b="1" dirty="0">
              <a:solidFill>
                <a:schemeClr val="tx1">
                  <a:lumMod val="65000"/>
                  <a:lumOff val="35000"/>
                </a:schemeClr>
              </a:solidFill>
              <a:latin typeface="Arial" panose="020B0604020202020204" pitchFamily="34" charset="0"/>
              <a:ea typeface="宋体" pitchFamily="2" charset="-122"/>
              <a:cs typeface="Arial" panose="020B0604020202020204" pitchFamily="34" charset="0"/>
              <a:sym typeface="Impact" panose="020B0806030902050204" pitchFamily="34" charset="0"/>
            </a:endParaRPr>
          </a:p>
        </p:txBody>
      </p:sp>
      <p:sp>
        <p:nvSpPr>
          <p:cNvPr id="10" name="文本框 37"/>
          <p:cNvSpPr txBox="1"/>
          <p:nvPr/>
        </p:nvSpPr>
        <p:spPr>
          <a:xfrm>
            <a:off x="1073785" y="760095"/>
            <a:ext cx="3554095" cy="335915"/>
          </a:xfrm>
          <a:prstGeom prst="rect">
            <a:avLst/>
          </a:prstGeom>
          <a:noFill/>
        </p:spPr>
        <p:txBody>
          <a:bodyPr wrap="square" lIns="91431" tIns="45716" rIns="91431" bIns="45716" rtlCol="0">
            <a:spAutoFit/>
          </a:bodyPr>
          <a:lstStyle/>
          <a:p>
            <a:r>
              <a:rPr lang="en-US" altLang="zh-CN" sz="1600" dirty="0">
                <a:solidFill>
                  <a:schemeClr val="tx1">
                    <a:lumMod val="65000"/>
                    <a:lumOff val="35000"/>
                  </a:schemeClr>
                </a:solidFill>
                <a:latin typeface="Arial" panose="020B0604020202020204" pitchFamily="34" charset="0"/>
                <a:cs typeface="Arial" panose="020B0604020202020204" pitchFamily="34" charset="0"/>
              </a:rPr>
              <a:t>Mail White List</a:t>
            </a:r>
            <a:endParaRPr lang="en-US" altLang="zh-CN" sz="1600" dirty="0">
              <a:solidFill>
                <a:schemeClr val="tx1">
                  <a:lumMod val="65000"/>
                  <a:lumOff val="35000"/>
                </a:schemeClr>
              </a:solidFill>
              <a:latin typeface="Arial" panose="020B0604020202020204" pitchFamily="34" charset="0"/>
              <a:cs typeface="Arial" panose="020B0604020202020204" pitchFamily="34" charset="0"/>
            </a:endParaRPr>
          </a:p>
        </p:txBody>
      </p:sp>
      <p:pic>
        <p:nvPicPr>
          <p:cNvPr id="3" name="图片 2" descr="D:\桌面文件\533_副本1.png533_副本1"/>
          <p:cNvPicPr>
            <a:picLocks noChangeAspect="1"/>
          </p:cNvPicPr>
          <p:nvPr/>
        </p:nvPicPr>
        <p:blipFill>
          <a:blip r:embed="rId1"/>
          <a:srcRect/>
          <a:stretch>
            <a:fillRect/>
          </a:stretch>
        </p:blipFill>
        <p:spPr>
          <a:xfrm>
            <a:off x="4494213" y="1664335"/>
            <a:ext cx="6240145" cy="4040505"/>
          </a:xfrm>
          <a:prstGeom prst="rect">
            <a:avLst/>
          </a:prstGeom>
        </p:spPr>
      </p:pic>
      <p:sp>
        <p:nvSpPr>
          <p:cNvPr id="5" name="右箭头标注 4"/>
          <p:cNvSpPr/>
          <p:nvPr/>
        </p:nvSpPr>
        <p:spPr>
          <a:xfrm>
            <a:off x="1581785" y="2096135"/>
            <a:ext cx="2698750" cy="3176905"/>
          </a:xfrm>
          <a:prstGeom prst="rightArrowCallou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p:cNvSpPr txBox="1"/>
          <p:nvPr/>
        </p:nvSpPr>
        <p:spPr>
          <a:xfrm>
            <a:off x="1807845" y="3199765"/>
            <a:ext cx="1250950" cy="968375"/>
          </a:xfrm>
          <a:prstGeom prst="rect">
            <a:avLst/>
          </a:prstGeom>
          <a:noFill/>
        </p:spPr>
        <p:txBody>
          <a:bodyPr wrap="square" rtlCol="0">
            <a:spAutoFit/>
          </a:bodyPr>
          <a:lstStyle/>
          <a:p>
            <a:pPr algn="ctr"/>
            <a:r>
              <a:rPr lang="zh-CN" altLang="en-US"/>
              <a:t>智能邮件白名单配置界面</a:t>
            </a:r>
            <a:endParaRPr lang="zh-CN" altLang="en-US"/>
          </a:p>
        </p:txBody>
      </p:sp>
      <p:sp>
        <p:nvSpPr>
          <p:cNvPr id="2" name="文本框 1"/>
          <p:cNvSpPr txBox="1"/>
          <p:nvPr/>
        </p:nvSpPr>
        <p:spPr>
          <a:xfrm>
            <a:off x="6671945" y="3105785"/>
            <a:ext cx="2266950" cy="383540"/>
          </a:xfrm>
          <a:prstGeom prst="rect">
            <a:avLst/>
          </a:prstGeom>
          <a:noFill/>
        </p:spPr>
        <p:txBody>
          <a:bodyPr wrap="square" rtlCol="0">
            <a:spAutoFit/>
          </a:bodyPr>
          <a:lstStyle/>
          <a:p>
            <a:r>
              <a:rPr lang="zh-CN" altLang="en-US">
                <a:solidFill>
                  <a:srgbClr val="C00000"/>
                </a:solidFill>
              </a:rPr>
              <a:t>配置邮件白名单</a:t>
            </a:r>
            <a:endParaRPr lang="zh-CN" altLang="en-US">
              <a:solidFill>
                <a:srgbClr val="C00000"/>
              </a:solidFill>
            </a:endParaRPr>
          </a:p>
        </p:txBody>
      </p:sp>
      <p:pic>
        <p:nvPicPr>
          <p:cNvPr id="7" name="图片 6" descr="销掌门-透明背景-logo"/>
          <p:cNvPicPr>
            <a:picLocks noChangeAspect="1"/>
          </p:cNvPicPr>
          <p:nvPr/>
        </p:nvPicPr>
        <p:blipFill>
          <a:blip r:embed="rId2" cstate="print"/>
          <a:stretch>
            <a:fillRect/>
          </a:stretch>
        </p:blipFill>
        <p:spPr>
          <a:xfrm>
            <a:off x="10789920" y="167005"/>
            <a:ext cx="1132205" cy="829310"/>
          </a:xfrm>
          <a:prstGeom prst="rect">
            <a:avLst/>
          </a:prstGeom>
        </p:spPr>
      </p:pic>
    </p:spTree>
  </p:cSld>
  <p:clrMapOvr>
    <a:masterClrMapping/>
  </p:clrMapOvr>
  <p:transition>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left)">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linds(horizontal)">
                                      <p:cBhvr>
                                        <p:cTn id="16" dur="500"/>
                                        <p:tgtEl>
                                          <p:spTgt spid="4"/>
                                        </p:tgtEl>
                                      </p:cBhvr>
                                    </p:animEffect>
                                  </p:childTnLst>
                                </p:cTn>
                              </p:par>
                              <p:par>
                                <p:cTn id="17" presetID="3" presetClass="entr" presetSubtype="1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linds(horizontal)">
                                      <p:cBhvr>
                                        <p:cTn id="19" dur="500"/>
                                        <p:tgtEl>
                                          <p:spTgt spid="3"/>
                                        </p:tgtEl>
                                      </p:cBhvr>
                                    </p:animEffect>
                                  </p:childTnLst>
                                </p:cTn>
                              </p:par>
                            </p:childTnLst>
                          </p:cTn>
                        </p:par>
                        <p:par>
                          <p:cTn id="20" fill="hold">
                            <p:stCondLst>
                              <p:cond delay="500"/>
                            </p:stCondLst>
                            <p:childTnLst>
                              <p:par>
                                <p:cTn id="21" presetID="22" presetClass="entr" presetSubtype="8"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left)">
                                      <p:cBhvr>
                                        <p:cTn id="23" dur="500"/>
                                        <p:tgtEl>
                                          <p:spTgt spid="5"/>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left)">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4" grpId="0" animBg="1"/>
      <p:bldP spid="5" grpId="0" animBg="1"/>
      <p:bldP spid="8" grpId="0"/>
      <p:bldP spid="2"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格 2"/>
          <p:cNvGraphicFramePr>
            <a:graphicFrameLocks noGrp="1"/>
          </p:cNvGraphicFramePr>
          <p:nvPr>
            <p:custDataLst>
              <p:tags r:id="rId1"/>
            </p:custDataLst>
          </p:nvPr>
        </p:nvGraphicFramePr>
        <p:xfrm>
          <a:off x="3533140" y="1942465"/>
          <a:ext cx="6896735" cy="3893820"/>
        </p:xfrm>
        <a:graphic>
          <a:graphicData uri="http://schemas.openxmlformats.org/drawingml/2006/table">
            <a:tbl>
              <a:tblPr>
                <a:tableStyleId>{5C22544A-7EE6-4342-B048-85BDC9FD1C3A}</a:tableStyleId>
              </a:tblPr>
              <a:tblGrid>
                <a:gridCol w="2016760"/>
                <a:gridCol w="4879975"/>
              </a:tblGrid>
              <a:tr h="946150">
                <a:tc>
                  <a:txBody>
                    <a:bodyPr/>
                    <a:lstStyle/>
                    <a:p>
                      <a:pPr algn="ctr" fontAlgn="ctr"/>
                      <a:r>
                        <a:rPr lang="zh-CN" altLang="en-US" sz="2000" b="1" u="none" strike="noStrike" dirty="0">
                          <a:solidFill>
                            <a:schemeClr val="bg1"/>
                          </a:solidFill>
                          <a:effectLst/>
                        </a:rPr>
                        <a:t>邮件白名单外发文件</a:t>
                      </a:r>
                      <a:endParaRPr lang="zh-CN" altLang="en-US" sz="2000" b="1" i="0" u="none" strike="noStrike" dirty="0">
                        <a:solidFill>
                          <a:schemeClr val="bg1"/>
                        </a:solidFill>
                        <a:effectLst/>
                        <a:latin typeface="微软雅黑" panose="020B0503020204020204" pitchFamily="34" charset="-122"/>
                        <a:ea typeface="微软雅黑" panose="020B0503020204020204" pitchFamily="34" charset="-122"/>
                      </a:endParaRPr>
                    </a:p>
                  </a:txBody>
                  <a:tcPr marL="77059" marR="77059" marT="38530" marB="38530" anchor="ctr">
                    <a:solidFill>
                      <a:schemeClr val="tx2"/>
                    </a:solidFill>
                  </a:tcPr>
                </a:tc>
                <a:tc>
                  <a:txBody>
                    <a:bodyPr/>
                    <a:lstStyle/>
                    <a:p>
                      <a:pPr algn="l" fontAlgn="ctr"/>
                      <a:r>
                        <a:rPr lang="zh-CN" altLang="en-US" sz="1800" u="none" strike="noStrike" dirty="0">
                          <a:solidFill>
                            <a:schemeClr val="bg1"/>
                          </a:solidFill>
                          <a:effectLst/>
                        </a:rPr>
                        <a:t>设置后发送到指定的邮箱里面的文件自动解密</a:t>
                      </a:r>
                      <a:endParaRPr lang="zh-CN" altLang="en-US" sz="1800" b="0" i="0" u="none" strike="noStrike" dirty="0">
                        <a:solidFill>
                          <a:schemeClr val="bg1"/>
                        </a:solidFill>
                        <a:effectLst/>
                        <a:latin typeface="微软雅黑" panose="020B0503020204020204" pitchFamily="34" charset="-122"/>
                        <a:ea typeface="微软雅黑" panose="020B0503020204020204" pitchFamily="34" charset="-122"/>
                      </a:endParaRPr>
                    </a:p>
                  </a:txBody>
                  <a:tcPr marL="77059" marR="77059" marT="38530" marB="38530" anchor="ctr">
                    <a:solidFill>
                      <a:schemeClr val="tx2"/>
                    </a:solidFill>
                  </a:tcPr>
                </a:tc>
              </a:tr>
              <a:tr h="2001520">
                <a:tc>
                  <a:txBody>
                    <a:bodyPr/>
                    <a:lstStyle/>
                    <a:p>
                      <a:pPr algn="ctr" fontAlgn="ctr"/>
                      <a:r>
                        <a:rPr lang="zh-CN" altLang="en-US" sz="2000" b="1" u="none" strike="noStrike" dirty="0">
                          <a:solidFill>
                            <a:schemeClr val="bg1"/>
                          </a:solidFill>
                          <a:effectLst/>
                        </a:rPr>
                        <a:t>支持</a:t>
                      </a:r>
                      <a:r>
                        <a:rPr lang="en-US" sz="2000" b="1" u="none" strike="noStrike" dirty="0" err="1">
                          <a:solidFill>
                            <a:schemeClr val="bg1"/>
                          </a:solidFill>
                          <a:effectLst/>
                        </a:rPr>
                        <a:t>Foxmail</a:t>
                      </a:r>
                      <a:r>
                        <a:rPr lang="zh-CN" altLang="en-US" sz="2000" b="1" u="none" strike="noStrike" dirty="0">
                          <a:solidFill>
                            <a:schemeClr val="bg1"/>
                          </a:solidFill>
                          <a:effectLst/>
                        </a:rPr>
                        <a:t>与</a:t>
                      </a:r>
                      <a:r>
                        <a:rPr lang="en-US" sz="2000" b="1" u="none" strike="noStrike" dirty="0">
                          <a:solidFill>
                            <a:schemeClr val="bg1"/>
                          </a:solidFill>
                          <a:effectLst/>
                        </a:rPr>
                        <a:t>Outlook</a:t>
                      </a:r>
                      <a:r>
                        <a:rPr lang="zh-CN" altLang="en-US" sz="2000" b="1" u="none" strike="noStrike" dirty="0">
                          <a:solidFill>
                            <a:schemeClr val="bg1"/>
                          </a:solidFill>
                          <a:effectLst/>
                        </a:rPr>
                        <a:t>透明解密</a:t>
                      </a:r>
                      <a:endParaRPr lang="zh-CN" altLang="en-US" sz="2000" b="1" i="0" u="none" strike="noStrike" dirty="0">
                        <a:solidFill>
                          <a:schemeClr val="bg1"/>
                        </a:solidFill>
                        <a:effectLst/>
                        <a:latin typeface="微软雅黑" panose="020B0503020204020204" pitchFamily="34" charset="-122"/>
                        <a:ea typeface="微软雅黑" panose="020B0503020204020204" pitchFamily="34" charset="-122"/>
                      </a:endParaRPr>
                    </a:p>
                  </a:txBody>
                  <a:tcPr marL="77059" marR="77059" marT="38530" marB="38530" anchor="ctr">
                    <a:solidFill>
                      <a:schemeClr val="tx2"/>
                    </a:solidFill>
                  </a:tcPr>
                </a:tc>
                <a:tc>
                  <a:txBody>
                    <a:bodyPr/>
                    <a:lstStyle/>
                    <a:p>
                      <a:pPr algn="l" fontAlgn="ctr"/>
                      <a:r>
                        <a:rPr lang="en-US" altLang="zh-CN" sz="1800" u="none" strike="noStrike" dirty="0" err="1">
                          <a:solidFill>
                            <a:schemeClr val="bg1"/>
                          </a:solidFill>
                          <a:effectLst/>
                        </a:rPr>
                        <a:t>Foxmail</a:t>
                      </a:r>
                      <a:r>
                        <a:rPr lang="zh-CN" altLang="en-US" sz="1800" u="none" strike="noStrike" dirty="0">
                          <a:solidFill>
                            <a:schemeClr val="bg1"/>
                          </a:solidFill>
                          <a:effectLst/>
                        </a:rPr>
                        <a:t>与</a:t>
                      </a:r>
                      <a:r>
                        <a:rPr lang="en-US" altLang="zh-CN" sz="1800" u="none" strike="noStrike" dirty="0" err="1">
                          <a:solidFill>
                            <a:schemeClr val="bg1"/>
                          </a:solidFill>
                          <a:effectLst/>
                        </a:rPr>
                        <a:t>OutLook</a:t>
                      </a:r>
                      <a:r>
                        <a:rPr lang="zh-CN" altLang="en-US" sz="1800" u="none" strike="noStrike" dirty="0">
                          <a:solidFill>
                            <a:schemeClr val="bg1"/>
                          </a:solidFill>
                          <a:effectLst/>
                        </a:rPr>
                        <a:t>发送邮件时，</a:t>
                      </a:r>
                      <a:r>
                        <a:rPr lang="en-US" altLang="zh-CN" sz="1800" u="none" strike="noStrike" dirty="0">
                          <a:solidFill>
                            <a:schemeClr val="bg1"/>
                          </a:solidFill>
                          <a:effectLst/>
                        </a:rPr>
                        <a:t>DSC</a:t>
                      </a:r>
                      <a:r>
                        <a:rPr lang="zh-CN" altLang="en-US" sz="1800" u="none" strike="noStrike" dirty="0">
                          <a:solidFill>
                            <a:schemeClr val="bg1"/>
                          </a:solidFill>
                          <a:effectLst/>
                        </a:rPr>
                        <a:t>检查收件人、发件人，如果收件人或者发件人是白名单用户，</a:t>
                      </a:r>
                      <a:r>
                        <a:rPr lang="en-US" altLang="zh-CN" sz="1800" u="none" strike="noStrike" dirty="0">
                          <a:solidFill>
                            <a:schemeClr val="bg1"/>
                          </a:solidFill>
                          <a:effectLst/>
                        </a:rPr>
                        <a:t>DSC</a:t>
                      </a:r>
                      <a:r>
                        <a:rPr lang="zh-CN" altLang="en-US" sz="1800" u="none" strike="noStrike" dirty="0">
                          <a:solidFill>
                            <a:schemeClr val="bg1"/>
                          </a:solidFill>
                          <a:effectLst/>
                        </a:rPr>
                        <a:t>自动解密后再发送，并且发送后发件箱的文件是密文（行业独创）。支持</a:t>
                      </a:r>
                      <a:r>
                        <a:rPr lang="en-US" altLang="zh-CN" sz="1800" u="none" strike="noStrike" dirty="0">
                          <a:solidFill>
                            <a:schemeClr val="bg1"/>
                          </a:solidFill>
                          <a:effectLst/>
                        </a:rPr>
                        <a:t>SMTP</a:t>
                      </a:r>
                      <a:r>
                        <a:rPr lang="zh-CN" altLang="en-US" sz="1800" u="none" strike="noStrike" dirty="0">
                          <a:solidFill>
                            <a:schemeClr val="bg1"/>
                          </a:solidFill>
                          <a:effectLst/>
                        </a:rPr>
                        <a:t>发送协议。支持自动解密</a:t>
                      </a:r>
                      <a:r>
                        <a:rPr lang="en-US" altLang="zh-CN" sz="1800" u="none" strike="noStrike" dirty="0">
                          <a:solidFill>
                            <a:schemeClr val="bg1"/>
                          </a:solidFill>
                          <a:effectLst/>
                        </a:rPr>
                        <a:t>zip</a:t>
                      </a:r>
                      <a:r>
                        <a:rPr lang="zh-CN" altLang="en-US" sz="1800" u="none" strike="noStrike" dirty="0">
                          <a:solidFill>
                            <a:schemeClr val="bg1"/>
                          </a:solidFill>
                          <a:effectLst/>
                        </a:rPr>
                        <a:t>、</a:t>
                      </a:r>
                      <a:r>
                        <a:rPr lang="en-US" altLang="zh-CN" sz="1800" u="none" strike="noStrike" dirty="0">
                          <a:solidFill>
                            <a:schemeClr val="bg1"/>
                          </a:solidFill>
                          <a:effectLst/>
                        </a:rPr>
                        <a:t>7z</a:t>
                      </a:r>
                      <a:r>
                        <a:rPr lang="zh-CN" altLang="en-US" sz="1800" u="none" strike="noStrike" dirty="0">
                          <a:solidFill>
                            <a:schemeClr val="bg1"/>
                          </a:solidFill>
                          <a:effectLst/>
                        </a:rPr>
                        <a:t>、</a:t>
                      </a:r>
                      <a:r>
                        <a:rPr lang="en-US" altLang="zh-CN" sz="1800" u="none" strike="noStrike" dirty="0" err="1">
                          <a:solidFill>
                            <a:schemeClr val="bg1"/>
                          </a:solidFill>
                          <a:effectLst/>
                        </a:rPr>
                        <a:t>rar</a:t>
                      </a:r>
                      <a:r>
                        <a:rPr lang="zh-CN" altLang="en-US" sz="1800" u="none" strike="noStrike" dirty="0">
                          <a:solidFill>
                            <a:schemeClr val="bg1"/>
                          </a:solidFill>
                          <a:effectLst/>
                        </a:rPr>
                        <a:t>格式的加密文件附件。</a:t>
                      </a:r>
                      <a:endParaRPr lang="zh-CN" altLang="en-US" sz="1800" b="0" i="0" u="none" strike="noStrike" dirty="0">
                        <a:solidFill>
                          <a:schemeClr val="bg1"/>
                        </a:solidFill>
                        <a:effectLst/>
                        <a:latin typeface="微软雅黑" panose="020B0503020204020204" pitchFamily="34" charset="-122"/>
                        <a:ea typeface="微软雅黑" panose="020B0503020204020204" pitchFamily="34" charset="-122"/>
                      </a:endParaRPr>
                    </a:p>
                  </a:txBody>
                  <a:tcPr marL="77059" marR="77059" marT="38530" marB="38530" anchor="ctr">
                    <a:solidFill>
                      <a:schemeClr val="tx2"/>
                    </a:solidFill>
                  </a:tcPr>
                </a:tc>
              </a:tr>
              <a:tr h="946150">
                <a:tc>
                  <a:txBody>
                    <a:bodyPr/>
                    <a:lstStyle/>
                    <a:p>
                      <a:pPr algn="ctr" fontAlgn="ctr"/>
                      <a:r>
                        <a:rPr lang="en-US" altLang="zh-CN" sz="2000" b="1" u="none" strike="noStrike">
                          <a:solidFill>
                            <a:schemeClr val="bg1"/>
                          </a:solidFill>
                          <a:effectLst/>
                        </a:rPr>
                        <a:t>DSC</a:t>
                      </a:r>
                      <a:r>
                        <a:rPr lang="zh-CN" altLang="en-US" sz="2000" b="1" u="none" strike="noStrike">
                          <a:solidFill>
                            <a:schemeClr val="bg1"/>
                          </a:solidFill>
                          <a:effectLst/>
                        </a:rPr>
                        <a:t>客户端自带邮件发送功能</a:t>
                      </a:r>
                      <a:endParaRPr lang="zh-CN" altLang="en-US" sz="2000" b="1" i="0" u="none" strike="noStrike">
                        <a:solidFill>
                          <a:schemeClr val="bg1"/>
                        </a:solidFill>
                        <a:effectLst/>
                        <a:latin typeface="微软雅黑" panose="020B0503020204020204" pitchFamily="34" charset="-122"/>
                        <a:ea typeface="微软雅黑" panose="020B0503020204020204" pitchFamily="34" charset="-122"/>
                      </a:endParaRPr>
                    </a:p>
                  </a:txBody>
                  <a:tcPr marL="77059" marR="77059" marT="38530" marB="38530" anchor="ctr">
                    <a:solidFill>
                      <a:schemeClr val="tx2"/>
                    </a:solidFill>
                  </a:tcPr>
                </a:tc>
                <a:tc>
                  <a:txBody>
                    <a:bodyPr/>
                    <a:lstStyle/>
                    <a:p>
                      <a:pPr algn="l" fontAlgn="ctr"/>
                      <a:r>
                        <a:rPr lang="zh-CN" altLang="en-US" sz="1800" u="none" strike="noStrike" dirty="0">
                          <a:solidFill>
                            <a:schemeClr val="bg1"/>
                          </a:solidFill>
                          <a:effectLst/>
                        </a:rPr>
                        <a:t>可以通过</a:t>
                      </a:r>
                      <a:r>
                        <a:rPr lang="en-US" altLang="zh-CN" sz="1800" u="none" strike="noStrike" dirty="0">
                          <a:solidFill>
                            <a:schemeClr val="bg1"/>
                          </a:solidFill>
                          <a:effectLst/>
                        </a:rPr>
                        <a:t>DSC</a:t>
                      </a:r>
                      <a:r>
                        <a:rPr lang="zh-CN" altLang="en-US" sz="1800" u="none" strike="noStrike" dirty="0">
                          <a:solidFill>
                            <a:schemeClr val="bg1"/>
                          </a:solidFill>
                          <a:effectLst/>
                        </a:rPr>
                        <a:t>客户端自带的发送邮件功能进行发送。</a:t>
                      </a:r>
                      <a:endParaRPr lang="zh-CN" altLang="en-US" sz="1800" b="0" i="0" u="none" strike="noStrike" dirty="0">
                        <a:solidFill>
                          <a:schemeClr val="bg1"/>
                        </a:solidFill>
                        <a:effectLst/>
                        <a:latin typeface="微软雅黑" panose="020B0503020204020204" pitchFamily="34" charset="-122"/>
                        <a:ea typeface="微软雅黑" panose="020B0503020204020204" pitchFamily="34" charset="-122"/>
                      </a:endParaRPr>
                    </a:p>
                  </a:txBody>
                  <a:tcPr marL="77059" marR="77059" marT="38530" marB="38530" anchor="ctr">
                    <a:solidFill>
                      <a:schemeClr val="tx2"/>
                    </a:solidFill>
                  </a:tcPr>
                </a:tc>
              </a:tr>
            </a:tbl>
          </a:graphicData>
        </a:graphic>
      </p:graphicFrame>
      <p:sp>
        <p:nvSpPr>
          <p:cNvPr id="4" name="矩形 3"/>
          <p:cNvSpPr/>
          <p:nvPr/>
        </p:nvSpPr>
        <p:spPr>
          <a:xfrm>
            <a:off x="2061210" y="1942465"/>
            <a:ext cx="1249045" cy="389445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p:nvSpPr>
        <p:spPr>
          <a:xfrm>
            <a:off x="2407285" y="3092450"/>
            <a:ext cx="613410" cy="3383280"/>
          </a:xfrm>
          <a:prstGeom prst="rect">
            <a:avLst/>
          </a:prstGeom>
          <a:noFill/>
        </p:spPr>
        <p:txBody>
          <a:bodyPr vert="eaVert" wrap="square" rtlCol="0">
            <a:spAutoFit/>
          </a:bodyPr>
          <a:lstStyle/>
          <a:p>
            <a:r>
              <a:rPr lang="zh-CN" altLang="en-US" sz="2800" b="1">
                <a:solidFill>
                  <a:schemeClr val="tx1"/>
                </a:solidFill>
              </a:rPr>
              <a:t>功能列表</a:t>
            </a:r>
            <a:endParaRPr lang="zh-CN" altLang="en-US" sz="2800" b="1">
              <a:solidFill>
                <a:schemeClr val="tx1"/>
              </a:solidFill>
            </a:endParaRPr>
          </a:p>
        </p:txBody>
      </p:sp>
      <p:sp>
        <p:nvSpPr>
          <p:cNvPr id="9" name="矩形 3"/>
          <p:cNvSpPr>
            <a:spLocks noChangeArrowheads="1"/>
          </p:cNvSpPr>
          <p:nvPr/>
        </p:nvSpPr>
        <p:spPr bwMode="auto">
          <a:xfrm>
            <a:off x="1073958" y="224898"/>
            <a:ext cx="3030855" cy="582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eaLnBrk="1" hangingPunct="1">
              <a:spcBef>
                <a:spcPct val="0"/>
              </a:spcBef>
              <a:buFont typeface="Arial" panose="020B0604020202020204" pitchFamily="34" charset="0"/>
              <a:buNone/>
            </a:pPr>
            <a:r>
              <a:rPr lang="zh-CN" b="1" dirty="0">
                <a:solidFill>
                  <a:schemeClr val="tx1">
                    <a:lumMod val="65000"/>
                    <a:lumOff val="35000"/>
                  </a:schemeClr>
                </a:solidFill>
                <a:latin typeface="Arial" panose="020B0604020202020204" pitchFamily="34" charset="0"/>
                <a:cs typeface="Arial" panose="020B0604020202020204" pitchFamily="34" charset="0"/>
                <a:sym typeface="Impact" panose="020B0806030902050204" pitchFamily="34" charset="0"/>
              </a:rPr>
              <a:t>智能邮件白名单</a:t>
            </a:r>
            <a:endParaRPr lang="zh-CN" b="1" dirty="0">
              <a:solidFill>
                <a:schemeClr val="tx1">
                  <a:lumMod val="65000"/>
                  <a:lumOff val="35000"/>
                </a:schemeClr>
              </a:solidFill>
              <a:latin typeface="Arial" panose="020B0604020202020204" pitchFamily="34" charset="0"/>
              <a:ea typeface="宋体" pitchFamily="2" charset="-122"/>
              <a:cs typeface="Arial" panose="020B0604020202020204" pitchFamily="34" charset="0"/>
              <a:sym typeface="Impact" panose="020B0806030902050204" pitchFamily="34" charset="0"/>
            </a:endParaRPr>
          </a:p>
        </p:txBody>
      </p:sp>
      <p:sp>
        <p:nvSpPr>
          <p:cNvPr id="10" name="文本框 37"/>
          <p:cNvSpPr txBox="1"/>
          <p:nvPr/>
        </p:nvSpPr>
        <p:spPr>
          <a:xfrm>
            <a:off x="1073785" y="760095"/>
            <a:ext cx="3554095" cy="335915"/>
          </a:xfrm>
          <a:prstGeom prst="rect">
            <a:avLst/>
          </a:prstGeom>
          <a:noFill/>
        </p:spPr>
        <p:txBody>
          <a:bodyPr wrap="square" lIns="91431" tIns="45716" rIns="91431" bIns="45716" rtlCol="0">
            <a:spAutoFit/>
          </a:bodyPr>
          <a:lstStyle/>
          <a:p>
            <a:r>
              <a:rPr lang="en-US" altLang="zh-CN" sz="1600" dirty="0">
                <a:solidFill>
                  <a:schemeClr val="tx1">
                    <a:lumMod val="65000"/>
                    <a:lumOff val="35000"/>
                  </a:schemeClr>
                </a:solidFill>
                <a:latin typeface="Arial" panose="020B0604020202020204" pitchFamily="34" charset="0"/>
                <a:cs typeface="Arial" panose="020B0604020202020204" pitchFamily="34" charset="0"/>
              </a:rPr>
              <a:t>Mail White List</a:t>
            </a:r>
            <a:endParaRPr lang="en-US" altLang="zh-CN" sz="1600" dirty="0">
              <a:solidFill>
                <a:schemeClr val="tx1">
                  <a:lumMod val="65000"/>
                  <a:lumOff val="35000"/>
                </a:schemeClr>
              </a:solidFill>
              <a:latin typeface="Arial" panose="020B0604020202020204" pitchFamily="34" charset="0"/>
              <a:cs typeface="Arial" panose="020B0604020202020204" pitchFamily="34" charset="0"/>
            </a:endParaRPr>
          </a:p>
        </p:txBody>
      </p:sp>
      <p:pic>
        <p:nvPicPr>
          <p:cNvPr id="7" name="图片 6" descr="销掌门-透明背景-logo"/>
          <p:cNvPicPr>
            <a:picLocks noChangeAspect="1"/>
          </p:cNvPicPr>
          <p:nvPr/>
        </p:nvPicPr>
        <p:blipFill>
          <a:blip r:embed="rId2" cstate="print"/>
          <a:stretch>
            <a:fillRect/>
          </a:stretch>
        </p:blipFill>
        <p:spPr>
          <a:xfrm>
            <a:off x="10789920" y="167005"/>
            <a:ext cx="1132205" cy="829310"/>
          </a:xfrm>
          <a:prstGeom prst="rect">
            <a:avLst/>
          </a:prstGeom>
        </p:spPr>
      </p:pic>
    </p:spTree>
  </p:cSld>
  <p:clrMapOvr>
    <a:masterClrMapping/>
  </p:clrMapOvr>
  <p:transition>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left)">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13" presetClass="entr" presetSubtype="16" fill="hold" grpId="0" nodeType="clickEffect">
                                  <p:stCondLst>
                                    <p:cond delay="0"/>
                                  </p:stCondLst>
                                  <p:childTnLst>
                                    <p:set>
                                      <p:cBhvr>
                                        <p:cTn id="15" dur="1000" fill="hold">
                                          <p:stCondLst>
                                            <p:cond delay="0"/>
                                          </p:stCondLst>
                                        </p:cTn>
                                        <p:tgtEl>
                                          <p:spTgt spid="4"/>
                                        </p:tgtEl>
                                        <p:attrNameLst>
                                          <p:attrName>style.visibility</p:attrName>
                                        </p:attrNameLst>
                                      </p:cBhvr>
                                      <p:to>
                                        <p:strVal val="visible"/>
                                      </p:to>
                                    </p:set>
                                    <p:animEffect transition="in" filter="plus(in)">
                                      <p:cBhvr>
                                        <p:cTn id="16" dur="1000"/>
                                        <p:tgtEl>
                                          <p:spTgt spid="4"/>
                                        </p:tgtEl>
                                      </p:cBhvr>
                                    </p:animEffect>
                                  </p:childTnLst>
                                </p:cTn>
                              </p:par>
                              <p:par>
                                <p:cTn id="17" presetID="13" presetClass="entr" presetSubtype="16" fill="hold" grpId="0" nodeType="withEffect">
                                  <p:stCondLst>
                                    <p:cond delay="0"/>
                                  </p:stCondLst>
                                  <p:childTnLst>
                                    <p:set>
                                      <p:cBhvr>
                                        <p:cTn id="18" dur="1000" fill="hold">
                                          <p:stCondLst>
                                            <p:cond delay="0"/>
                                          </p:stCondLst>
                                        </p:cTn>
                                        <p:tgtEl>
                                          <p:spTgt spid="5"/>
                                        </p:tgtEl>
                                        <p:attrNameLst>
                                          <p:attrName>style.visibility</p:attrName>
                                        </p:attrNameLst>
                                      </p:cBhvr>
                                      <p:to>
                                        <p:strVal val="visible"/>
                                      </p:to>
                                    </p:set>
                                    <p:animEffect transition="in" filter="plus(in)">
                                      <p:cBhvr>
                                        <p:cTn id="19" dur="1000"/>
                                        <p:tgtEl>
                                          <p:spTgt spid="5"/>
                                        </p:tgtEl>
                                      </p:cBhvr>
                                    </p:animEffect>
                                  </p:childTnLst>
                                </p:cTn>
                              </p:par>
                              <p:par>
                                <p:cTn id="20" presetID="13" presetClass="entr" presetSubtype="16" fill="hold" nodeType="withEffect">
                                  <p:stCondLst>
                                    <p:cond delay="0"/>
                                  </p:stCondLst>
                                  <p:childTnLst>
                                    <p:set>
                                      <p:cBhvr>
                                        <p:cTn id="21" dur="1000" fill="hold">
                                          <p:stCondLst>
                                            <p:cond delay="0"/>
                                          </p:stCondLst>
                                        </p:cTn>
                                        <p:tgtEl>
                                          <p:spTgt spid="3"/>
                                        </p:tgtEl>
                                        <p:attrNameLst>
                                          <p:attrName>style.visibility</p:attrName>
                                        </p:attrNameLst>
                                      </p:cBhvr>
                                      <p:to>
                                        <p:strVal val="visible"/>
                                      </p:to>
                                    </p:set>
                                    <p:animEffect transition="in" filter="plus(in)">
                                      <p:cBhvr>
                                        <p:cTn id="22"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4" grpId="0" animBg="1"/>
      <p:bldP spid="5"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7404735" y="2117725"/>
            <a:ext cx="4545330" cy="123380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Isosceles Triangle 46"/>
          <p:cNvSpPr/>
          <p:nvPr/>
        </p:nvSpPr>
        <p:spPr>
          <a:xfrm rot="10800000">
            <a:off x="9439244" y="3351847"/>
            <a:ext cx="661075" cy="307237"/>
          </a:xfrm>
          <a:prstGeom prst="triangle">
            <a:avLst>
              <a:gd name="adj" fmla="val 5000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p>
        </p:txBody>
      </p:sp>
      <p:sp>
        <p:nvSpPr>
          <p:cNvPr id="7" name="矩形 6"/>
          <p:cNvSpPr/>
          <p:nvPr/>
        </p:nvSpPr>
        <p:spPr>
          <a:xfrm>
            <a:off x="1870710" y="2988945"/>
            <a:ext cx="4472940" cy="165798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p:cNvSpPr/>
          <p:nvPr/>
        </p:nvSpPr>
        <p:spPr>
          <a:xfrm>
            <a:off x="1073785" y="1384935"/>
            <a:ext cx="2856230" cy="122809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3"/>
          <p:cNvSpPr>
            <a:spLocks noChangeArrowheads="1"/>
          </p:cNvSpPr>
          <p:nvPr/>
        </p:nvSpPr>
        <p:spPr bwMode="auto">
          <a:xfrm>
            <a:off x="1073958" y="224898"/>
            <a:ext cx="4794250" cy="582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eaLnBrk="1" hangingPunct="1">
              <a:spcBef>
                <a:spcPct val="0"/>
              </a:spcBef>
              <a:buFont typeface="Arial" panose="020B0604020202020204" pitchFamily="34" charset="0"/>
              <a:buNone/>
            </a:pPr>
            <a:r>
              <a:rPr lang="zh-CN" b="1" dirty="0">
                <a:solidFill>
                  <a:schemeClr val="tx1">
                    <a:lumMod val="65000"/>
                    <a:lumOff val="35000"/>
                  </a:schemeClr>
                </a:solidFill>
                <a:latin typeface="Arial" panose="020B0604020202020204" pitchFamily="34" charset="0"/>
                <a:cs typeface="Arial" panose="020B0604020202020204" pitchFamily="34" charset="0"/>
                <a:sym typeface="Impact" panose="020B0806030902050204" pitchFamily="34" charset="0"/>
              </a:rPr>
              <a:t>密文外发</a:t>
            </a:r>
            <a:r>
              <a:rPr lang="en-US" altLang="zh-CN" b="1" dirty="0">
                <a:solidFill>
                  <a:schemeClr val="tx1">
                    <a:lumMod val="65000"/>
                    <a:lumOff val="35000"/>
                  </a:schemeClr>
                </a:solidFill>
                <a:latin typeface="Arial" panose="020B0604020202020204" pitchFamily="34" charset="0"/>
                <a:cs typeface="Arial" panose="020B0604020202020204" pitchFamily="34" charset="0"/>
                <a:sym typeface="Impact" panose="020B0806030902050204" pitchFamily="34" charset="0"/>
              </a:rPr>
              <a:t>-</a:t>
            </a:r>
            <a:r>
              <a:rPr lang="zh-CN" b="1" dirty="0">
                <a:solidFill>
                  <a:schemeClr val="tx1">
                    <a:lumMod val="65000"/>
                    <a:lumOff val="35000"/>
                  </a:schemeClr>
                </a:solidFill>
                <a:latin typeface="Arial" panose="020B0604020202020204" pitchFamily="34" charset="0"/>
                <a:cs typeface="Arial" panose="020B0604020202020204" pitchFamily="34" charset="0"/>
                <a:sym typeface="Impact" panose="020B0806030902050204" pitchFamily="34" charset="0"/>
              </a:rPr>
              <a:t>密文外发控制器</a:t>
            </a:r>
            <a:endParaRPr lang="zh-CN" b="1" dirty="0">
              <a:solidFill>
                <a:schemeClr val="tx1">
                  <a:lumMod val="65000"/>
                  <a:lumOff val="35000"/>
                </a:schemeClr>
              </a:solidFill>
              <a:latin typeface="Arial" panose="020B0604020202020204" pitchFamily="34" charset="0"/>
              <a:ea typeface="宋体" pitchFamily="2" charset="-122"/>
              <a:cs typeface="Arial" panose="020B0604020202020204" pitchFamily="34" charset="0"/>
              <a:sym typeface="Impact" panose="020B0806030902050204" pitchFamily="34" charset="0"/>
            </a:endParaRPr>
          </a:p>
        </p:txBody>
      </p:sp>
      <p:sp>
        <p:nvSpPr>
          <p:cNvPr id="10" name="文本框 37"/>
          <p:cNvSpPr txBox="1"/>
          <p:nvPr/>
        </p:nvSpPr>
        <p:spPr>
          <a:xfrm>
            <a:off x="1073785" y="760095"/>
            <a:ext cx="3122295" cy="335915"/>
          </a:xfrm>
          <a:prstGeom prst="rect">
            <a:avLst/>
          </a:prstGeom>
          <a:noFill/>
        </p:spPr>
        <p:txBody>
          <a:bodyPr wrap="square" lIns="91431" tIns="45716" rIns="91431" bIns="45716" rtlCol="0">
            <a:spAutoFit/>
          </a:bodyPr>
          <a:lstStyle/>
          <a:p>
            <a:r>
              <a:rPr lang="en-US" altLang="zh-CN" sz="1600" dirty="0">
                <a:solidFill>
                  <a:schemeClr val="tx1">
                    <a:lumMod val="65000"/>
                    <a:lumOff val="35000"/>
                  </a:schemeClr>
                </a:solidFill>
                <a:latin typeface="Arial" panose="020B0604020202020204" pitchFamily="34" charset="0"/>
                <a:cs typeface="Arial" panose="020B0604020202020204" pitchFamily="34" charset="0"/>
              </a:rPr>
              <a:t>Outgoing Control of Documents</a:t>
            </a:r>
            <a:endParaRPr lang="en-US" altLang="zh-CN" sz="16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20" name="Isosceles Triangle 46"/>
          <p:cNvSpPr/>
          <p:nvPr/>
        </p:nvSpPr>
        <p:spPr>
          <a:xfrm rot="5400000">
            <a:off x="3752819" y="1780222"/>
            <a:ext cx="661075" cy="307237"/>
          </a:xfrm>
          <a:prstGeom prst="triangle">
            <a:avLst>
              <a:gd name="adj"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p>
        </p:txBody>
      </p:sp>
      <p:sp>
        <p:nvSpPr>
          <p:cNvPr id="87" name="TextBox 82"/>
          <p:cNvSpPr txBox="1"/>
          <p:nvPr/>
        </p:nvSpPr>
        <p:spPr>
          <a:xfrm>
            <a:off x="3115310" y="5475605"/>
            <a:ext cx="2792730" cy="663575"/>
          </a:xfrm>
          <a:prstGeom prst="rect">
            <a:avLst/>
          </a:prstGeom>
          <a:noFill/>
        </p:spPr>
        <p:txBody>
          <a:bodyPr wrap="square" lIns="0" tIns="0" rIns="0" bIns="0" rtlCol="0" anchor="t">
            <a:spAutoFit/>
          </a:bodyPr>
          <a:lstStyle/>
          <a:p>
            <a:pPr>
              <a:lnSpc>
                <a:spcPct val="120000"/>
              </a:lnSpc>
              <a:spcBef>
                <a:spcPct val="0"/>
              </a:spcBef>
              <a:buNone/>
            </a:pPr>
            <a:r>
              <a:rPr lang="zh-CN" sz="12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制做外发加密文件时可以对接收人下列信息进行设定</a:t>
            </a: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12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公司名称</a:t>
            </a: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12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计算机名</a:t>
            </a: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a:t>
            </a:r>
            <a:r>
              <a:rPr lang="zh-CN" sz="12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接收人</a:t>
            </a:r>
            <a:r>
              <a:rPr lang="zh-CN" altLang="en-US" sz="12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a:t>
            </a:r>
            <a:r>
              <a:rPr lang="zh-CN" sz="12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打开文件提示信息</a:t>
            </a: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等。</a:t>
            </a:r>
            <a:endPar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9" name="矩形 48"/>
          <p:cNvSpPr/>
          <p:nvPr/>
        </p:nvSpPr>
        <p:spPr>
          <a:xfrm>
            <a:off x="4323715" y="1433195"/>
            <a:ext cx="1843405" cy="367030"/>
          </a:xfrm>
          <a:prstGeom prst="rect">
            <a:avLst/>
          </a:prstGeom>
        </p:spPr>
        <p:txBody>
          <a:bodyPr wrap="square" lIns="91431" tIns="45716" rIns="91431" bIns="45716">
            <a:spAutoFit/>
          </a:bodyPr>
          <a:lstStyle/>
          <a:p>
            <a:r>
              <a:rPr lang="zh-CN" altLang="en-US" sz="1800" b="1" dirty="0">
                <a:solidFill>
                  <a:schemeClr val="tx1">
                    <a:lumMod val="75000"/>
                    <a:lumOff val="25000"/>
                  </a:schemeClr>
                </a:solidFill>
                <a:latin typeface="微软雅黑" panose="020B0503020204020204" pitchFamily="34" charset="-122"/>
                <a:ea typeface="微软雅黑" panose="020B0503020204020204" pitchFamily="34" charset="-122"/>
              </a:rPr>
              <a:t>验证方式</a:t>
            </a:r>
            <a:endParaRPr lang="zh-CN" altLang="en-US" sz="18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a:blip r:embed="rId1"/>
          <a:stretch>
            <a:fillRect/>
          </a:stretch>
        </p:blipFill>
        <p:spPr>
          <a:xfrm>
            <a:off x="1210945" y="1539240"/>
            <a:ext cx="2581910" cy="900430"/>
          </a:xfrm>
          <a:prstGeom prst="rect">
            <a:avLst/>
          </a:prstGeom>
        </p:spPr>
      </p:pic>
      <p:sp>
        <p:nvSpPr>
          <p:cNvPr id="4" name="矩形 3"/>
          <p:cNvSpPr/>
          <p:nvPr/>
        </p:nvSpPr>
        <p:spPr>
          <a:xfrm>
            <a:off x="1210945" y="1539240"/>
            <a:ext cx="449580" cy="121285"/>
          </a:xfrm>
          <a:prstGeom prst="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p:cNvPicPr>
            <a:picLocks noChangeAspect="1"/>
          </p:cNvPicPr>
          <p:nvPr/>
        </p:nvPicPr>
        <p:blipFill>
          <a:blip r:embed="rId2"/>
          <a:stretch>
            <a:fillRect/>
          </a:stretch>
        </p:blipFill>
        <p:spPr>
          <a:xfrm>
            <a:off x="2044065" y="3145790"/>
            <a:ext cx="4123055" cy="1356360"/>
          </a:xfrm>
          <a:prstGeom prst="rect">
            <a:avLst/>
          </a:prstGeom>
        </p:spPr>
      </p:pic>
      <p:sp>
        <p:nvSpPr>
          <p:cNvPr id="8" name="矩形 7"/>
          <p:cNvSpPr/>
          <p:nvPr/>
        </p:nvSpPr>
        <p:spPr>
          <a:xfrm>
            <a:off x="2103120" y="3170555"/>
            <a:ext cx="922655" cy="169545"/>
          </a:xfrm>
          <a:prstGeom prst="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Isosceles Triangle 46"/>
          <p:cNvSpPr/>
          <p:nvPr/>
        </p:nvSpPr>
        <p:spPr>
          <a:xfrm rot="10800000">
            <a:off x="3698844" y="4647247"/>
            <a:ext cx="661075" cy="307237"/>
          </a:xfrm>
          <a:prstGeom prst="triangle">
            <a:avLst>
              <a:gd name="adj" fmla="val 5000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p>
        </p:txBody>
      </p:sp>
      <p:sp>
        <p:nvSpPr>
          <p:cNvPr id="12" name="TextBox 82"/>
          <p:cNvSpPr txBox="1"/>
          <p:nvPr/>
        </p:nvSpPr>
        <p:spPr>
          <a:xfrm>
            <a:off x="4359910" y="1776095"/>
            <a:ext cx="2792730" cy="663575"/>
          </a:xfrm>
          <a:prstGeom prst="rect">
            <a:avLst/>
          </a:prstGeom>
          <a:noFill/>
        </p:spPr>
        <p:txBody>
          <a:bodyPr wrap="square" lIns="0" tIns="0" rIns="0" bIns="0" rtlCol="0" anchor="t">
            <a:spAutoFit/>
          </a:bodyPr>
          <a:lstStyle/>
          <a:p>
            <a:pPr>
              <a:lnSpc>
                <a:spcPct val="120000"/>
              </a:lnSpc>
              <a:spcBef>
                <a:spcPct val="0"/>
              </a:spcBef>
              <a:buNone/>
            </a:pP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DSC支持</a:t>
            </a:r>
            <a:r>
              <a:rPr lang="en-US" altLang="zh-CN" sz="12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4</a:t>
            </a: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种验证方式：</a:t>
            </a:r>
            <a:r>
              <a:rPr lang="zh-CN" altLang="en-US" sz="12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密码验证</a:t>
            </a: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12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电脑标识验证</a:t>
            </a: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12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硬件</a:t>
            </a:r>
            <a:r>
              <a:rPr lang="en-US" altLang="zh-CN" sz="12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Key</a:t>
            </a:r>
            <a:r>
              <a:rPr lang="zh-CN" altLang="en-US" sz="12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验证、</a:t>
            </a:r>
            <a:r>
              <a:rPr lang="en-US" altLang="zh-CN" sz="12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U</a:t>
            </a:r>
            <a:r>
              <a:rPr lang="zh-CN" altLang="en-US" sz="12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盘验证</a:t>
            </a: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，同时用户也可以依据需求无需验证。</a:t>
            </a:r>
            <a:endPar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3" name="矩形 12"/>
          <p:cNvSpPr/>
          <p:nvPr/>
        </p:nvSpPr>
        <p:spPr>
          <a:xfrm>
            <a:off x="3100070" y="5108575"/>
            <a:ext cx="1843405" cy="367030"/>
          </a:xfrm>
          <a:prstGeom prst="rect">
            <a:avLst/>
          </a:prstGeom>
        </p:spPr>
        <p:txBody>
          <a:bodyPr wrap="square" lIns="91431" tIns="45716" rIns="91431" bIns="45716">
            <a:spAutoFit/>
          </a:bodyPr>
          <a:lstStyle/>
          <a:p>
            <a:r>
              <a:rPr lang="zh-CN" altLang="en-US" sz="1800" b="1" dirty="0">
                <a:solidFill>
                  <a:schemeClr val="tx1">
                    <a:lumMod val="75000"/>
                    <a:lumOff val="25000"/>
                  </a:schemeClr>
                </a:solidFill>
                <a:latin typeface="微软雅黑" panose="020B0503020204020204" pitchFamily="34" charset="-122"/>
                <a:ea typeface="微软雅黑" panose="020B0503020204020204" pitchFamily="34" charset="-122"/>
              </a:rPr>
              <a:t>接收人信息设置</a:t>
            </a:r>
            <a:endParaRPr lang="zh-CN" altLang="en-US" sz="18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pic>
        <p:nvPicPr>
          <p:cNvPr id="2" name="图片 1"/>
          <p:cNvPicPr>
            <a:picLocks noChangeAspect="1"/>
          </p:cNvPicPr>
          <p:nvPr/>
        </p:nvPicPr>
        <p:blipFill>
          <a:blip r:embed="rId3"/>
          <a:stretch>
            <a:fillRect/>
          </a:stretch>
        </p:blipFill>
        <p:spPr>
          <a:xfrm>
            <a:off x="7533640" y="2252345"/>
            <a:ext cx="4279900" cy="953770"/>
          </a:xfrm>
          <a:prstGeom prst="rect">
            <a:avLst/>
          </a:prstGeom>
        </p:spPr>
      </p:pic>
      <p:sp>
        <p:nvSpPr>
          <p:cNvPr id="15" name="TextBox 82"/>
          <p:cNvSpPr txBox="1"/>
          <p:nvPr/>
        </p:nvSpPr>
        <p:spPr>
          <a:xfrm>
            <a:off x="8642985" y="4258310"/>
            <a:ext cx="2792730" cy="1327150"/>
          </a:xfrm>
          <a:prstGeom prst="rect">
            <a:avLst/>
          </a:prstGeom>
          <a:noFill/>
        </p:spPr>
        <p:txBody>
          <a:bodyPr wrap="square" lIns="0" tIns="0" rIns="0" bIns="0" rtlCol="0" anchor="t">
            <a:spAutoFit/>
          </a:bodyPr>
          <a:lstStyle/>
          <a:p>
            <a:pPr>
              <a:lnSpc>
                <a:spcPct val="120000"/>
              </a:lnSpc>
              <a:spcBef>
                <a:spcPct val="0"/>
              </a:spcBef>
              <a:buNone/>
            </a:pPr>
            <a:r>
              <a:rPr lang="zh-CN" sz="12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制做外发加密文件时可以对外发的加密文档进行权限设定</a:t>
            </a: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1200" b="1" dirty="0">
                <a:latin typeface="微软雅黑" panose="020B0503020204020204" pitchFamily="34" charset="-122"/>
                <a:ea typeface="微软雅黑" panose="020B0503020204020204" pitchFamily="34" charset="-122"/>
                <a:sym typeface="微软雅黑" panose="020B0503020204020204" pitchFamily="34" charset="-122"/>
              </a:rPr>
              <a:t>打开时间、</a:t>
            </a:r>
            <a:r>
              <a:rPr lang="zh-CN" altLang="en-US" sz="12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使用次数</a:t>
            </a: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12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是否允许修改</a:t>
            </a: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a:t>
            </a:r>
            <a:r>
              <a:rPr lang="zh-CN" sz="12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是否允许打印</a:t>
            </a:r>
            <a:r>
              <a:rPr lang="zh-CN" altLang="en-US" sz="12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、有效期设定、加密文档水印内容设定，</a:t>
            </a: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以及申请事由，期望批复时间，紧急程度，同时还可以设定下次外发时是否采用相同设置等。</a:t>
            </a:r>
            <a:endPar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6" name="矩形 15"/>
          <p:cNvSpPr/>
          <p:nvPr/>
        </p:nvSpPr>
        <p:spPr>
          <a:xfrm>
            <a:off x="8627745" y="3891280"/>
            <a:ext cx="1843405" cy="367030"/>
          </a:xfrm>
          <a:prstGeom prst="rect">
            <a:avLst/>
          </a:prstGeom>
        </p:spPr>
        <p:txBody>
          <a:bodyPr wrap="square" lIns="91431" tIns="45716" rIns="91431" bIns="45716">
            <a:spAutoFit/>
          </a:bodyPr>
          <a:lstStyle/>
          <a:p>
            <a:r>
              <a:rPr lang="zh-CN" altLang="en-US" sz="1800" b="1" dirty="0">
                <a:solidFill>
                  <a:schemeClr val="tx1">
                    <a:lumMod val="75000"/>
                    <a:lumOff val="25000"/>
                  </a:schemeClr>
                </a:solidFill>
                <a:latin typeface="微软雅黑" panose="020B0503020204020204" pitchFamily="34" charset="-122"/>
                <a:ea typeface="微软雅黑" panose="020B0503020204020204" pitchFamily="34" charset="-122"/>
              </a:rPr>
              <a:t>文件权限设置</a:t>
            </a:r>
            <a:endParaRPr lang="zh-CN" altLang="en-US" sz="18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7" name="矩形 16"/>
          <p:cNvSpPr/>
          <p:nvPr/>
        </p:nvSpPr>
        <p:spPr>
          <a:xfrm>
            <a:off x="7533640" y="2252345"/>
            <a:ext cx="576580" cy="88900"/>
          </a:xfrm>
          <a:prstGeom prst="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8" name="图片 17" descr="销掌门-透明背景-logo"/>
          <p:cNvPicPr>
            <a:picLocks noChangeAspect="1"/>
          </p:cNvPicPr>
          <p:nvPr/>
        </p:nvPicPr>
        <p:blipFill>
          <a:blip r:embed="rId4" cstate="print"/>
          <a:stretch>
            <a:fillRect/>
          </a:stretch>
        </p:blipFill>
        <p:spPr>
          <a:xfrm>
            <a:off x="10789920" y="167005"/>
            <a:ext cx="1132205" cy="829310"/>
          </a:xfrm>
          <a:prstGeom prst="rect">
            <a:avLst/>
          </a:prstGeom>
        </p:spPr>
      </p:pic>
    </p:spTree>
  </p:cSld>
  <p:clrMapOvr>
    <a:masterClrMapping/>
  </p:clrMapOvr>
  <p:transition spd="slow" advClick="0" advTm="0">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left)">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grpId="0" nodeType="click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blinds(horizontal)">
                                      <p:cBhvr>
                                        <p:cTn id="16" dur="500"/>
                                        <p:tgtEl>
                                          <p:spTgt spid="19"/>
                                        </p:tgtEl>
                                      </p:cBhvr>
                                    </p:animEffect>
                                  </p:childTnLst>
                                </p:cTn>
                              </p:par>
                              <p:par>
                                <p:cTn id="17" presetID="3" presetClass="entr" presetSubtype="1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linds(horizontal)">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ipe(left)">
                                      <p:cBhvr>
                                        <p:cTn id="24" dur="500"/>
                                        <p:tgtEl>
                                          <p:spTgt spid="20"/>
                                        </p:tgtEl>
                                      </p:cBhvr>
                                    </p:animEffect>
                                  </p:childTnLst>
                                </p:cTn>
                              </p:par>
                            </p:childTnLst>
                          </p:cTn>
                        </p:par>
                        <p:par>
                          <p:cTn id="25" fill="hold">
                            <p:stCondLst>
                              <p:cond delay="500"/>
                            </p:stCondLst>
                            <p:childTnLst>
                              <p:par>
                                <p:cTn id="26" presetID="1" presetClass="entr" presetSubtype="0" fill="hold" grpId="0" nodeType="afterEffect">
                                  <p:stCondLst>
                                    <p:cond delay="0"/>
                                  </p:stCondLst>
                                  <p:childTnLst>
                                    <p:set>
                                      <p:cBhvr>
                                        <p:cTn id="27" dur="1" fill="hold">
                                          <p:stCondLst>
                                            <p:cond delay="0"/>
                                          </p:stCondLst>
                                        </p:cTn>
                                        <p:tgtEl>
                                          <p:spTgt spid="49"/>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4"/>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3" presetClass="entr" presetSubtype="10" fill="hold" grpId="0" nodeType="click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blinds(horizontal)">
                                      <p:cBhvr>
                                        <p:cTn id="38" dur="500"/>
                                        <p:tgtEl>
                                          <p:spTgt spid="6"/>
                                        </p:tgtEl>
                                      </p:cBhvr>
                                    </p:animEffect>
                                  </p:childTnLst>
                                </p:cTn>
                              </p:par>
                              <p:par>
                                <p:cTn id="39" presetID="3" presetClass="entr" presetSubtype="10" fill="hold" nodeType="withEffect">
                                  <p:stCondLst>
                                    <p:cond delay="0"/>
                                  </p:stCondLst>
                                  <p:childTnLst>
                                    <p:set>
                                      <p:cBhvr>
                                        <p:cTn id="40" dur="1" fill="hold">
                                          <p:stCondLst>
                                            <p:cond delay="0"/>
                                          </p:stCondLst>
                                        </p:cTn>
                                        <p:tgtEl>
                                          <p:spTgt spid="2"/>
                                        </p:tgtEl>
                                        <p:attrNameLst>
                                          <p:attrName>style.visibility</p:attrName>
                                        </p:attrNameLst>
                                      </p:cBhvr>
                                      <p:to>
                                        <p:strVal val="visible"/>
                                      </p:to>
                                    </p:set>
                                    <p:animEffect transition="in" filter="blinds(horizontal)">
                                      <p:cBhvr>
                                        <p:cTn id="41" dur="500"/>
                                        <p:tgtEl>
                                          <p:spTgt spid="2"/>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1" fill="hold" grpId="0" nodeType="click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wipe(up)">
                                      <p:cBhvr>
                                        <p:cTn id="46" dur="500"/>
                                        <p:tgtEl>
                                          <p:spTgt spid="14"/>
                                        </p:tgtEl>
                                      </p:cBhvr>
                                    </p:animEffect>
                                  </p:childTnLst>
                                </p:cTn>
                              </p:par>
                            </p:childTnLst>
                          </p:cTn>
                        </p:par>
                        <p:par>
                          <p:cTn id="47" fill="hold">
                            <p:stCondLst>
                              <p:cond delay="500"/>
                            </p:stCondLst>
                            <p:childTnLst>
                              <p:par>
                                <p:cTn id="48" presetID="1" presetClass="entr" presetSubtype="0" fill="hold" grpId="0" nodeType="afterEffect">
                                  <p:stCondLst>
                                    <p:cond delay="0"/>
                                  </p:stCondLst>
                                  <p:childTnLst>
                                    <p:set>
                                      <p:cBhvr>
                                        <p:cTn id="49" dur="1" fill="hold">
                                          <p:stCondLst>
                                            <p:cond delay="0"/>
                                          </p:stCondLst>
                                        </p:cTn>
                                        <p:tgtEl>
                                          <p:spTgt spid="16"/>
                                        </p:tgtEl>
                                        <p:attrNameLst>
                                          <p:attrName>style.visibility</p:attrName>
                                        </p:attrNameLst>
                                      </p:cBhvr>
                                      <p:to>
                                        <p:strVal val="visible"/>
                                      </p:to>
                                    </p:set>
                                  </p:childTnLst>
                                </p:cTn>
                              </p:par>
                              <p:par>
                                <p:cTn id="50" presetID="1" presetClass="entr" presetSubtype="0" fill="hold" grpId="0" nodeType="withEffect">
                                  <p:stCondLst>
                                    <p:cond delay="0"/>
                                  </p:stCondLst>
                                  <p:childTnLst>
                                    <p:set>
                                      <p:cBhvr>
                                        <p:cTn id="51" dur="1" fill="hold">
                                          <p:stCondLst>
                                            <p:cond delay="0"/>
                                          </p:stCondLst>
                                        </p:cTn>
                                        <p:tgtEl>
                                          <p:spTgt spid="15"/>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17"/>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3" presetClass="entr" presetSubtype="10" fill="hold" grpId="0" nodeType="clickEffect">
                                  <p:stCondLst>
                                    <p:cond delay="0"/>
                                  </p:stCondLst>
                                  <p:childTnLst>
                                    <p:set>
                                      <p:cBhvr>
                                        <p:cTn id="59" dur="1" fill="hold">
                                          <p:stCondLst>
                                            <p:cond delay="0"/>
                                          </p:stCondLst>
                                        </p:cTn>
                                        <p:tgtEl>
                                          <p:spTgt spid="7"/>
                                        </p:tgtEl>
                                        <p:attrNameLst>
                                          <p:attrName>style.visibility</p:attrName>
                                        </p:attrNameLst>
                                      </p:cBhvr>
                                      <p:to>
                                        <p:strVal val="visible"/>
                                      </p:to>
                                    </p:set>
                                    <p:animEffect transition="in" filter="blinds(horizontal)">
                                      <p:cBhvr>
                                        <p:cTn id="60" dur="500"/>
                                        <p:tgtEl>
                                          <p:spTgt spid="7"/>
                                        </p:tgtEl>
                                      </p:cBhvr>
                                    </p:animEffect>
                                  </p:childTnLst>
                                </p:cTn>
                              </p:par>
                              <p:par>
                                <p:cTn id="61" presetID="3" presetClass="entr" presetSubtype="10" fill="hold" nodeType="withEffect">
                                  <p:stCondLst>
                                    <p:cond delay="0"/>
                                  </p:stCondLst>
                                  <p:childTnLst>
                                    <p:set>
                                      <p:cBhvr>
                                        <p:cTn id="62" dur="1" fill="hold">
                                          <p:stCondLst>
                                            <p:cond delay="0"/>
                                          </p:stCondLst>
                                        </p:cTn>
                                        <p:tgtEl>
                                          <p:spTgt spid="5"/>
                                        </p:tgtEl>
                                        <p:attrNameLst>
                                          <p:attrName>style.visibility</p:attrName>
                                        </p:attrNameLst>
                                      </p:cBhvr>
                                      <p:to>
                                        <p:strVal val="visible"/>
                                      </p:to>
                                    </p:set>
                                    <p:animEffect transition="in" filter="blinds(horizontal)">
                                      <p:cBhvr>
                                        <p:cTn id="63" dur="500"/>
                                        <p:tgtEl>
                                          <p:spTgt spid="5"/>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1" fill="hold" grpId="0" nodeType="clickEffect">
                                  <p:stCondLst>
                                    <p:cond delay="0"/>
                                  </p:stCondLst>
                                  <p:childTnLst>
                                    <p:set>
                                      <p:cBhvr>
                                        <p:cTn id="67" dur="1" fill="hold">
                                          <p:stCondLst>
                                            <p:cond delay="0"/>
                                          </p:stCondLst>
                                        </p:cTn>
                                        <p:tgtEl>
                                          <p:spTgt spid="11"/>
                                        </p:tgtEl>
                                        <p:attrNameLst>
                                          <p:attrName>style.visibility</p:attrName>
                                        </p:attrNameLst>
                                      </p:cBhvr>
                                      <p:to>
                                        <p:strVal val="visible"/>
                                      </p:to>
                                    </p:set>
                                    <p:animEffect transition="in" filter="wipe(up)">
                                      <p:cBhvr>
                                        <p:cTn id="68" dur="500"/>
                                        <p:tgtEl>
                                          <p:spTgt spid="11"/>
                                        </p:tgtEl>
                                      </p:cBhvr>
                                    </p:animEffect>
                                  </p:childTnLst>
                                </p:cTn>
                              </p:par>
                            </p:childTnLst>
                          </p:cTn>
                        </p:par>
                        <p:par>
                          <p:cTn id="69" fill="hold">
                            <p:stCondLst>
                              <p:cond delay="500"/>
                            </p:stCondLst>
                            <p:childTnLst>
                              <p:par>
                                <p:cTn id="70" presetID="1" presetClass="entr" presetSubtype="0" fill="hold" grpId="0" nodeType="afterEffect">
                                  <p:stCondLst>
                                    <p:cond delay="0"/>
                                  </p:stCondLst>
                                  <p:childTnLst>
                                    <p:set>
                                      <p:cBhvr>
                                        <p:cTn id="71" dur="1" fill="hold">
                                          <p:stCondLst>
                                            <p:cond delay="0"/>
                                          </p:stCondLst>
                                        </p:cTn>
                                        <p:tgtEl>
                                          <p:spTgt spid="13"/>
                                        </p:tgtEl>
                                        <p:attrNameLst>
                                          <p:attrName>style.visibility</p:attrName>
                                        </p:attrNameLst>
                                      </p:cBhvr>
                                      <p:to>
                                        <p:strVal val="visible"/>
                                      </p:to>
                                    </p:set>
                                  </p:childTnLst>
                                </p:cTn>
                              </p:par>
                              <p:par>
                                <p:cTn id="72" presetID="1" presetClass="entr" presetSubtype="0" fill="hold" grpId="0" nodeType="withEffect">
                                  <p:stCondLst>
                                    <p:cond delay="0"/>
                                  </p:stCondLst>
                                  <p:childTnLst>
                                    <p:set>
                                      <p:cBhvr>
                                        <p:cTn id="73" dur="1" fill="hold">
                                          <p:stCondLst>
                                            <p:cond delay="0"/>
                                          </p:stCondLst>
                                        </p:cTn>
                                        <p:tgtEl>
                                          <p:spTgt spid="87"/>
                                        </p:tgtEl>
                                        <p:attrNameLst>
                                          <p:attrName>style.visibility</p:attrName>
                                        </p:attrNameLst>
                                      </p:cBhvr>
                                      <p:to>
                                        <p:strVal val="visible"/>
                                      </p:to>
                                    </p:set>
                                  </p:childTnLst>
                                </p:cTn>
                              </p:par>
                            </p:childTnLst>
                          </p:cTn>
                        </p:par>
                      </p:childTnLst>
                    </p:cTn>
                  </p:par>
                  <p:par>
                    <p:cTn id="74" fill="hold">
                      <p:stCondLst>
                        <p:cond delay="indefinite"/>
                      </p:stCondLst>
                      <p:childTnLst>
                        <p:par>
                          <p:cTn id="75" fill="hold">
                            <p:stCondLst>
                              <p:cond delay="0"/>
                            </p:stCondLst>
                            <p:childTnLst>
                              <p:par>
                                <p:cTn id="76" presetID="1" presetClass="entr" presetSubtype="0" fill="hold" grpId="0" nodeType="clickEffect">
                                  <p:stCondLst>
                                    <p:cond delay="0"/>
                                  </p:stCondLst>
                                  <p:childTnLst>
                                    <p:set>
                                      <p:cBhvr>
                                        <p:cTn id="77"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9" grpId="0" animBg="1"/>
      <p:bldP spid="20" grpId="0" animBg="1"/>
      <p:bldP spid="49" grpId="0"/>
      <p:bldP spid="12" grpId="0"/>
      <p:bldP spid="4" grpId="0" animBg="1"/>
      <p:bldP spid="6" grpId="0" animBg="1"/>
      <p:bldP spid="14" grpId="0" animBg="1"/>
      <p:bldP spid="16" grpId="0"/>
      <p:bldP spid="15" grpId="0"/>
      <p:bldP spid="17" grpId="0" animBg="1"/>
      <p:bldP spid="7" grpId="0" animBg="1"/>
      <p:bldP spid="11" grpId="0" animBg="1"/>
      <p:bldP spid="13" grpId="0"/>
      <p:bldP spid="87" grpId="0"/>
      <p:bldP spid="8"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114"/>
          <p:cNvGrpSpPr/>
          <p:nvPr/>
        </p:nvGrpSpPr>
        <p:grpSpPr>
          <a:xfrm>
            <a:off x="-20320" y="2478405"/>
            <a:ext cx="12240895" cy="1868170"/>
            <a:chOff x="0" y="2226109"/>
            <a:chExt cx="1597483" cy="518462"/>
          </a:xfrm>
          <a:solidFill>
            <a:schemeClr val="bg2"/>
          </a:solidFill>
        </p:grpSpPr>
        <p:sp>
          <p:nvSpPr>
            <p:cNvPr id="4" name="Rectangle 40"/>
            <p:cNvSpPr/>
            <p:nvPr/>
          </p:nvSpPr>
          <p:spPr>
            <a:xfrm>
              <a:off x="0" y="2226109"/>
              <a:ext cx="1597483" cy="518462"/>
            </a:xfrm>
            <a:prstGeom prst="rect">
              <a:avLst/>
            </a:prstGeom>
            <a:solidFill>
              <a:srgbClr val="3636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5" name="Text Placeholder 3"/>
            <p:cNvSpPr txBox="1"/>
            <p:nvPr/>
          </p:nvSpPr>
          <p:spPr>
            <a:xfrm>
              <a:off x="141262" y="2356165"/>
              <a:ext cx="1317383" cy="230506"/>
            </a:xfrm>
            <a:prstGeom prst="rect">
              <a:avLst/>
            </a:prstGeom>
            <a:noFill/>
          </p:spPr>
          <p:txBody>
            <a:bodyPr wrap="squar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8565">
                <a:spcBef>
                  <a:spcPct val="20000"/>
                </a:spcBef>
                <a:defRPr/>
              </a:pPr>
              <a:r>
                <a:rPr lang="zh-CN" altLang="en-US" sz="5400" b="1" dirty="0">
                  <a:solidFill>
                    <a:schemeClr val="bg1"/>
                  </a:solidFill>
                  <a:latin typeface="微软雅黑" panose="020B0503020204020204" pitchFamily="34" charset="-122"/>
                  <a:ea typeface="微软雅黑" panose="020B0503020204020204" pitchFamily="34" charset="-122"/>
                </a:rPr>
                <a:t>端口管控与外设管理</a:t>
              </a:r>
              <a:endParaRPr lang="zh-CN" altLang="en-US" sz="5400" b="1" dirty="0">
                <a:solidFill>
                  <a:schemeClr val="bg1"/>
                </a:solidFill>
                <a:latin typeface="微软雅黑" panose="020B0503020204020204" pitchFamily="34" charset="-122"/>
                <a:ea typeface="微软雅黑" panose="020B0503020204020204" pitchFamily="34" charset="-122"/>
              </a:endParaRPr>
            </a:p>
          </p:txBody>
        </p:sp>
      </p:grpSp>
      <p:pic>
        <p:nvPicPr>
          <p:cNvPr id="7" name="图片 6" descr="销掌门-透明背景-logo"/>
          <p:cNvPicPr>
            <a:picLocks noChangeAspect="1"/>
          </p:cNvPicPr>
          <p:nvPr/>
        </p:nvPicPr>
        <p:blipFill>
          <a:blip r:embed="rId1" cstate="print"/>
          <a:stretch>
            <a:fillRect/>
          </a:stretch>
        </p:blipFill>
        <p:spPr>
          <a:xfrm>
            <a:off x="10789920" y="167005"/>
            <a:ext cx="1132205" cy="829310"/>
          </a:xfrm>
          <a:prstGeom prst="rect">
            <a:avLst/>
          </a:prstGeom>
        </p:spPr>
      </p:pic>
    </p:spTree>
  </p:cSld>
  <p:clrMapOvr>
    <a:masterClrMapping/>
  </p:clrMapOvr>
  <p:transition spd="slow" advClick="0"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400"/>
                                        <p:tgtEl>
                                          <p:spTgt spid="3"/>
                                        </p:tgtEl>
                                      </p:cBhvr>
                                    </p:animEffect>
                                  </p:childTnLst>
                                </p:cTn>
                              </p:par>
                            </p:childTnLst>
                          </p:cTn>
                        </p:par>
                        <p:par>
                          <p:cTn id="8" fill="hold">
                            <p:stCondLst>
                              <p:cond delay="500"/>
                            </p:stCondLst>
                            <p:childTnLst>
                              <p:par>
                                <p:cTn id="9" presetID="3" presetClass="entr" presetSubtype="1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linds(horizontal)">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3"/>
          <p:cNvSpPr>
            <a:spLocks noChangeArrowheads="1"/>
          </p:cNvSpPr>
          <p:nvPr/>
        </p:nvSpPr>
        <p:spPr bwMode="auto">
          <a:xfrm>
            <a:off x="1073958" y="224898"/>
            <a:ext cx="3844925" cy="582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eaLnBrk="1" hangingPunct="1">
              <a:spcBef>
                <a:spcPct val="0"/>
              </a:spcBef>
              <a:buFont typeface="Arial" panose="020B0604020202020204" pitchFamily="34" charset="0"/>
              <a:buNone/>
            </a:pPr>
            <a:r>
              <a:rPr lang="zh-CN" b="1" dirty="0">
                <a:solidFill>
                  <a:schemeClr val="tx1">
                    <a:lumMod val="65000"/>
                    <a:lumOff val="35000"/>
                  </a:schemeClr>
                </a:solidFill>
                <a:latin typeface="Arial" panose="020B0604020202020204" pitchFamily="34" charset="0"/>
                <a:cs typeface="Arial" panose="020B0604020202020204" pitchFamily="34" charset="0"/>
                <a:sym typeface="Impact" panose="020B0806030902050204" pitchFamily="34" charset="0"/>
              </a:rPr>
              <a:t>端口管控和外设管理</a:t>
            </a:r>
            <a:endParaRPr lang="zh-CN" b="1" dirty="0">
              <a:solidFill>
                <a:schemeClr val="tx1">
                  <a:lumMod val="65000"/>
                  <a:lumOff val="35000"/>
                </a:schemeClr>
              </a:solidFill>
              <a:latin typeface="Arial" panose="020B0604020202020204" pitchFamily="34" charset="0"/>
              <a:ea typeface="宋体" pitchFamily="2" charset="-122"/>
              <a:cs typeface="Arial" panose="020B0604020202020204" pitchFamily="34" charset="0"/>
              <a:sym typeface="Impact" panose="020B0806030902050204" pitchFamily="34" charset="0"/>
            </a:endParaRPr>
          </a:p>
        </p:txBody>
      </p:sp>
      <p:sp>
        <p:nvSpPr>
          <p:cNvPr id="10" name="文本框 37"/>
          <p:cNvSpPr txBox="1"/>
          <p:nvPr/>
        </p:nvSpPr>
        <p:spPr>
          <a:xfrm>
            <a:off x="1073785" y="760095"/>
            <a:ext cx="3554095" cy="335915"/>
          </a:xfrm>
          <a:prstGeom prst="rect">
            <a:avLst/>
          </a:prstGeom>
          <a:noFill/>
        </p:spPr>
        <p:txBody>
          <a:bodyPr wrap="square" lIns="91431" tIns="45716" rIns="91431" bIns="45716" rtlCol="0">
            <a:spAutoFit/>
          </a:bodyPr>
          <a:lstStyle/>
          <a:p>
            <a:r>
              <a:rPr lang="en-US" altLang="zh-CN" sz="1600" dirty="0">
                <a:solidFill>
                  <a:schemeClr val="tx1">
                    <a:lumMod val="65000"/>
                    <a:lumOff val="35000"/>
                  </a:schemeClr>
                </a:solidFill>
                <a:latin typeface="Arial" panose="020B0604020202020204" pitchFamily="34" charset="0"/>
                <a:cs typeface="Arial" panose="020B0604020202020204" pitchFamily="34" charset="0"/>
              </a:rPr>
              <a:t>Port Control</a:t>
            </a:r>
            <a:endParaRPr lang="en-US" altLang="zh-CN" sz="1600" dirty="0">
              <a:solidFill>
                <a:schemeClr val="tx1">
                  <a:lumMod val="65000"/>
                  <a:lumOff val="35000"/>
                </a:schemeClr>
              </a:solidFill>
              <a:latin typeface="Arial" panose="020B0604020202020204" pitchFamily="34" charset="0"/>
              <a:cs typeface="Arial" panose="020B0604020202020204" pitchFamily="34" charset="0"/>
            </a:endParaRPr>
          </a:p>
        </p:txBody>
      </p:sp>
      <p:grpSp>
        <p:nvGrpSpPr>
          <p:cNvPr id="4" name="组合 3"/>
          <p:cNvGrpSpPr/>
          <p:nvPr/>
        </p:nvGrpSpPr>
        <p:grpSpPr>
          <a:xfrm>
            <a:off x="1130300" y="1264920"/>
            <a:ext cx="2367280" cy="704850"/>
            <a:chOff x="1780" y="1992"/>
            <a:chExt cx="3728" cy="1110"/>
          </a:xfrm>
        </p:grpSpPr>
        <p:sp>
          <p:nvSpPr>
            <p:cNvPr id="66" name="任意多边形 65"/>
            <p:cNvSpPr/>
            <p:nvPr/>
          </p:nvSpPr>
          <p:spPr>
            <a:xfrm rot="16200000">
              <a:off x="3089" y="683"/>
              <a:ext cx="1110" cy="3729"/>
            </a:xfrm>
            <a:custGeom>
              <a:avLst/>
              <a:gdLst>
                <a:gd name="connsiteX0" fmla="*/ 1087000 w 1087000"/>
                <a:gd name="connsiteY0" fmla="*/ 0 h 2135209"/>
                <a:gd name="connsiteX1" fmla="*/ 1087000 w 1087000"/>
                <a:gd name="connsiteY1" fmla="*/ 1635179 h 2135209"/>
                <a:gd name="connsiteX2" fmla="*/ 543501 w 1087000"/>
                <a:gd name="connsiteY2" fmla="*/ 2135209 h 2135209"/>
                <a:gd name="connsiteX3" fmla="*/ 0 w 1087000"/>
                <a:gd name="connsiteY3" fmla="*/ 1635178 h 2135209"/>
                <a:gd name="connsiteX4" fmla="*/ 0 w 1087000"/>
                <a:gd name="connsiteY4" fmla="*/ 0 h 2135209"/>
                <a:gd name="connsiteX5" fmla="*/ 1087000 w 1087000"/>
                <a:gd name="connsiteY5" fmla="*/ 0 h 2135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7000" h="2135209">
                  <a:moveTo>
                    <a:pt x="1087000" y="0"/>
                  </a:moveTo>
                  <a:lnTo>
                    <a:pt x="1087000" y="1635179"/>
                  </a:lnTo>
                  <a:lnTo>
                    <a:pt x="543501" y="2135209"/>
                  </a:lnTo>
                  <a:lnTo>
                    <a:pt x="0" y="1635178"/>
                  </a:lnTo>
                  <a:lnTo>
                    <a:pt x="0" y="0"/>
                  </a:lnTo>
                  <a:lnTo>
                    <a:pt x="1087000" y="0"/>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wrap="square" rtlCol="0" anchor="ctr">
              <a:noAutofit/>
            </a:bodyPr>
            <a:lstStyle/>
            <a:p>
              <a:pPr algn="ctr"/>
              <a:endParaRPr lang="en-US" sz="4265" dirty="0">
                <a:solidFill>
                  <a:schemeClr val="bg1"/>
                </a:solidFill>
              </a:endParaRPr>
            </a:p>
          </p:txBody>
        </p:sp>
        <p:sp>
          <p:nvSpPr>
            <p:cNvPr id="59" name="Freeform 129"/>
            <p:cNvSpPr>
              <a:spLocks noChangeAspect="1" noEditPoints="1"/>
            </p:cNvSpPr>
            <p:nvPr/>
          </p:nvSpPr>
          <p:spPr bwMode="auto">
            <a:xfrm>
              <a:off x="1995" y="2215"/>
              <a:ext cx="698" cy="665"/>
            </a:xfrm>
            <a:custGeom>
              <a:avLst/>
              <a:gdLst>
                <a:gd name="T0" fmla="*/ 48 w 97"/>
                <a:gd name="T1" fmla="*/ 0 h 97"/>
                <a:gd name="T2" fmla="*/ 50 w 97"/>
                <a:gd name="T3" fmla="*/ 0 h 97"/>
                <a:gd name="T4" fmla="*/ 53 w 97"/>
                <a:gd name="T5" fmla="*/ 27 h 97"/>
                <a:gd name="T6" fmla="*/ 49 w 97"/>
                <a:gd name="T7" fmla="*/ 33 h 97"/>
                <a:gd name="T8" fmla="*/ 49 w 97"/>
                <a:gd name="T9" fmla="*/ 34 h 97"/>
                <a:gd name="T10" fmla="*/ 37 w 97"/>
                <a:gd name="T11" fmla="*/ 40 h 97"/>
                <a:gd name="T12" fmla="*/ 23 w 97"/>
                <a:gd name="T13" fmla="*/ 46 h 97"/>
                <a:gd name="T14" fmla="*/ 18 w 97"/>
                <a:gd name="T15" fmla="*/ 43 h 97"/>
                <a:gd name="T16" fmla="*/ 13 w 97"/>
                <a:gd name="T17" fmla="*/ 45 h 97"/>
                <a:gd name="T18" fmla="*/ 1 w 97"/>
                <a:gd name="T19" fmla="*/ 38 h 97"/>
                <a:gd name="T20" fmla="*/ 48 w 97"/>
                <a:gd name="T21" fmla="*/ 0 h 97"/>
                <a:gd name="T22" fmla="*/ 57 w 97"/>
                <a:gd name="T23" fmla="*/ 1 h 97"/>
                <a:gd name="T24" fmla="*/ 81 w 97"/>
                <a:gd name="T25" fmla="*/ 12 h 97"/>
                <a:gd name="T26" fmla="*/ 61 w 97"/>
                <a:gd name="T27" fmla="*/ 27 h 97"/>
                <a:gd name="T28" fmla="*/ 60 w 97"/>
                <a:gd name="T29" fmla="*/ 26 h 97"/>
                <a:gd name="T30" fmla="*/ 57 w 97"/>
                <a:gd name="T31" fmla="*/ 1 h 97"/>
                <a:gd name="T32" fmla="*/ 86 w 97"/>
                <a:gd name="T33" fmla="*/ 17 h 97"/>
                <a:gd name="T34" fmla="*/ 65 w 97"/>
                <a:gd name="T35" fmla="*/ 33 h 97"/>
                <a:gd name="T36" fmla="*/ 65 w 97"/>
                <a:gd name="T37" fmla="*/ 33 h 97"/>
                <a:gd name="T38" fmla="*/ 59 w 97"/>
                <a:gd name="T39" fmla="*/ 40 h 97"/>
                <a:gd name="T40" fmla="*/ 59 w 97"/>
                <a:gd name="T41" fmla="*/ 45 h 97"/>
                <a:gd name="T42" fmla="*/ 57 w 97"/>
                <a:gd name="T43" fmla="*/ 63 h 97"/>
                <a:gd name="T44" fmla="*/ 60 w 97"/>
                <a:gd name="T45" fmla="*/ 68 h 97"/>
                <a:gd name="T46" fmla="*/ 89 w 97"/>
                <a:gd name="T47" fmla="*/ 75 h 97"/>
                <a:gd name="T48" fmla="*/ 97 w 97"/>
                <a:gd name="T49" fmla="*/ 48 h 97"/>
                <a:gd name="T50" fmla="*/ 86 w 97"/>
                <a:gd name="T51" fmla="*/ 17 h 97"/>
                <a:gd name="T52" fmla="*/ 85 w 97"/>
                <a:gd name="T53" fmla="*/ 81 h 97"/>
                <a:gd name="T54" fmla="*/ 49 w 97"/>
                <a:gd name="T55" fmla="*/ 97 h 97"/>
                <a:gd name="T56" fmla="*/ 54 w 97"/>
                <a:gd name="T57" fmla="*/ 77 h 97"/>
                <a:gd name="T58" fmla="*/ 58 w 97"/>
                <a:gd name="T59" fmla="*/ 74 h 97"/>
                <a:gd name="T60" fmla="*/ 85 w 97"/>
                <a:gd name="T61" fmla="*/ 81 h 97"/>
                <a:gd name="T62" fmla="*/ 42 w 97"/>
                <a:gd name="T63" fmla="*/ 97 h 97"/>
                <a:gd name="T64" fmla="*/ 1 w 97"/>
                <a:gd name="T65" fmla="*/ 60 h 97"/>
                <a:gd name="T66" fmla="*/ 12 w 97"/>
                <a:gd name="T67" fmla="*/ 57 h 97"/>
                <a:gd name="T68" fmla="*/ 18 w 97"/>
                <a:gd name="T69" fmla="*/ 59 h 97"/>
                <a:gd name="T70" fmla="*/ 21 w 97"/>
                <a:gd name="T71" fmla="*/ 58 h 97"/>
                <a:gd name="T72" fmla="*/ 45 w 97"/>
                <a:gd name="T73" fmla="*/ 70 h 97"/>
                <a:gd name="T74" fmla="*/ 48 w 97"/>
                <a:gd name="T75" fmla="*/ 75 h 97"/>
                <a:gd name="T76" fmla="*/ 42 w 97"/>
                <a:gd name="T77" fmla="*/ 97 h 97"/>
                <a:gd name="T78" fmla="*/ 0 w 97"/>
                <a:gd name="T79" fmla="*/ 53 h 97"/>
                <a:gd name="T80" fmla="*/ 8 w 97"/>
                <a:gd name="T81" fmla="*/ 51 h 97"/>
                <a:gd name="T82" fmla="*/ 0 w 97"/>
                <a:gd name="T83" fmla="*/ 45 h 97"/>
                <a:gd name="T84" fmla="*/ 0 w 97"/>
                <a:gd name="T85" fmla="*/ 48 h 97"/>
                <a:gd name="T86" fmla="*/ 0 w 97"/>
                <a:gd name="T87" fmla="*/ 53 h 97"/>
                <a:gd name="T88" fmla="*/ 52 w 97"/>
                <a:gd name="T89" fmla="*/ 40 h 97"/>
                <a:gd name="T90" fmla="*/ 40 w 97"/>
                <a:gd name="T91" fmla="*/ 46 h 97"/>
                <a:gd name="T92" fmla="*/ 25 w 97"/>
                <a:gd name="T93" fmla="*/ 52 h 97"/>
                <a:gd name="T94" fmla="*/ 25 w 97"/>
                <a:gd name="T95" fmla="*/ 52 h 97"/>
                <a:gd name="T96" fmla="*/ 48 w 97"/>
                <a:gd name="T97" fmla="*/ 63 h 97"/>
                <a:gd name="T98" fmla="*/ 50 w 97"/>
                <a:gd name="T99" fmla="*/ 62 h 97"/>
                <a:gd name="T100" fmla="*/ 52 w 97"/>
                <a:gd name="T101" fmla="*/ 44 h 97"/>
                <a:gd name="T102" fmla="*/ 52 w 97"/>
                <a:gd name="T103" fmla="*/ 4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97" h="97">
                  <a:moveTo>
                    <a:pt x="48" y="0"/>
                  </a:moveTo>
                  <a:cubicBezTo>
                    <a:pt x="49" y="0"/>
                    <a:pt x="50" y="0"/>
                    <a:pt x="50" y="0"/>
                  </a:cubicBezTo>
                  <a:cubicBezTo>
                    <a:pt x="52" y="9"/>
                    <a:pt x="53" y="18"/>
                    <a:pt x="53" y="27"/>
                  </a:cubicBezTo>
                  <a:cubicBezTo>
                    <a:pt x="51" y="28"/>
                    <a:pt x="49" y="30"/>
                    <a:pt x="49" y="33"/>
                  </a:cubicBezTo>
                  <a:cubicBezTo>
                    <a:pt x="49" y="33"/>
                    <a:pt x="49" y="34"/>
                    <a:pt x="49" y="34"/>
                  </a:cubicBezTo>
                  <a:cubicBezTo>
                    <a:pt x="45" y="36"/>
                    <a:pt x="41" y="38"/>
                    <a:pt x="37" y="40"/>
                  </a:cubicBezTo>
                  <a:cubicBezTo>
                    <a:pt x="33" y="42"/>
                    <a:pt x="28" y="44"/>
                    <a:pt x="23" y="46"/>
                  </a:cubicBezTo>
                  <a:cubicBezTo>
                    <a:pt x="22" y="44"/>
                    <a:pt x="20" y="43"/>
                    <a:pt x="18" y="43"/>
                  </a:cubicBezTo>
                  <a:cubicBezTo>
                    <a:pt x="16" y="43"/>
                    <a:pt x="14" y="44"/>
                    <a:pt x="13" y="45"/>
                  </a:cubicBezTo>
                  <a:cubicBezTo>
                    <a:pt x="9" y="43"/>
                    <a:pt x="5" y="40"/>
                    <a:pt x="1" y="38"/>
                  </a:cubicBezTo>
                  <a:cubicBezTo>
                    <a:pt x="6" y="16"/>
                    <a:pt x="25" y="0"/>
                    <a:pt x="48" y="0"/>
                  </a:cubicBezTo>
                  <a:close/>
                  <a:moveTo>
                    <a:pt x="57" y="1"/>
                  </a:moveTo>
                  <a:cubicBezTo>
                    <a:pt x="66" y="2"/>
                    <a:pt x="74" y="6"/>
                    <a:pt x="81" y="12"/>
                  </a:cubicBezTo>
                  <a:cubicBezTo>
                    <a:pt x="75" y="17"/>
                    <a:pt x="68" y="22"/>
                    <a:pt x="61" y="27"/>
                  </a:cubicBezTo>
                  <a:cubicBezTo>
                    <a:pt x="61" y="26"/>
                    <a:pt x="60" y="26"/>
                    <a:pt x="60" y="26"/>
                  </a:cubicBezTo>
                  <a:cubicBezTo>
                    <a:pt x="60" y="17"/>
                    <a:pt x="59" y="9"/>
                    <a:pt x="57" y="1"/>
                  </a:cubicBezTo>
                  <a:close/>
                  <a:moveTo>
                    <a:pt x="86" y="17"/>
                  </a:moveTo>
                  <a:cubicBezTo>
                    <a:pt x="79" y="23"/>
                    <a:pt x="72" y="28"/>
                    <a:pt x="65" y="33"/>
                  </a:cubicBezTo>
                  <a:cubicBezTo>
                    <a:pt x="65" y="33"/>
                    <a:pt x="65" y="33"/>
                    <a:pt x="65" y="33"/>
                  </a:cubicBezTo>
                  <a:cubicBezTo>
                    <a:pt x="65" y="36"/>
                    <a:pt x="62" y="39"/>
                    <a:pt x="59" y="40"/>
                  </a:cubicBezTo>
                  <a:cubicBezTo>
                    <a:pt x="59" y="42"/>
                    <a:pt x="59" y="43"/>
                    <a:pt x="59" y="45"/>
                  </a:cubicBezTo>
                  <a:cubicBezTo>
                    <a:pt x="59" y="51"/>
                    <a:pt x="58" y="57"/>
                    <a:pt x="57" y="63"/>
                  </a:cubicBezTo>
                  <a:cubicBezTo>
                    <a:pt x="59" y="64"/>
                    <a:pt x="60" y="66"/>
                    <a:pt x="60" y="68"/>
                  </a:cubicBezTo>
                  <a:cubicBezTo>
                    <a:pt x="70" y="71"/>
                    <a:pt x="80" y="73"/>
                    <a:pt x="89" y="75"/>
                  </a:cubicBezTo>
                  <a:cubicBezTo>
                    <a:pt x="94" y="67"/>
                    <a:pt x="97" y="58"/>
                    <a:pt x="97" y="48"/>
                  </a:cubicBezTo>
                  <a:cubicBezTo>
                    <a:pt x="97" y="36"/>
                    <a:pt x="93" y="25"/>
                    <a:pt x="86" y="17"/>
                  </a:cubicBezTo>
                  <a:close/>
                  <a:moveTo>
                    <a:pt x="85" y="81"/>
                  </a:moveTo>
                  <a:cubicBezTo>
                    <a:pt x="76" y="91"/>
                    <a:pt x="63" y="97"/>
                    <a:pt x="49" y="97"/>
                  </a:cubicBezTo>
                  <a:cubicBezTo>
                    <a:pt x="51" y="90"/>
                    <a:pt x="53" y="83"/>
                    <a:pt x="54" y="77"/>
                  </a:cubicBezTo>
                  <a:cubicBezTo>
                    <a:pt x="56" y="76"/>
                    <a:pt x="57" y="75"/>
                    <a:pt x="58" y="74"/>
                  </a:cubicBezTo>
                  <a:cubicBezTo>
                    <a:pt x="67" y="77"/>
                    <a:pt x="76" y="79"/>
                    <a:pt x="85" y="81"/>
                  </a:cubicBezTo>
                  <a:close/>
                  <a:moveTo>
                    <a:pt x="42" y="97"/>
                  </a:moveTo>
                  <a:cubicBezTo>
                    <a:pt x="22" y="94"/>
                    <a:pt x="6" y="79"/>
                    <a:pt x="1" y="60"/>
                  </a:cubicBezTo>
                  <a:cubicBezTo>
                    <a:pt x="5" y="59"/>
                    <a:pt x="9" y="58"/>
                    <a:pt x="12" y="57"/>
                  </a:cubicBezTo>
                  <a:cubicBezTo>
                    <a:pt x="14" y="58"/>
                    <a:pt x="16" y="59"/>
                    <a:pt x="18" y="59"/>
                  </a:cubicBezTo>
                  <a:cubicBezTo>
                    <a:pt x="19" y="59"/>
                    <a:pt x="20" y="58"/>
                    <a:pt x="21" y="58"/>
                  </a:cubicBezTo>
                  <a:cubicBezTo>
                    <a:pt x="29" y="62"/>
                    <a:pt x="37" y="66"/>
                    <a:pt x="45" y="70"/>
                  </a:cubicBezTo>
                  <a:cubicBezTo>
                    <a:pt x="45" y="72"/>
                    <a:pt x="46" y="73"/>
                    <a:pt x="48" y="75"/>
                  </a:cubicBezTo>
                  <a:cubicBezTo>
                    <a:pt x="46" y="82"/>
                    <a:pt x="44" y="89"/>
                    <a:pt x="42" y="97"/>
                  </a:cubicBezTo>
                  <a:close/>
                  <a:moveTo>
                    <a:pt x="0" y="53"/>
                  </a:moveTo>
                  <a:cubicBezTo>
                    <a:pt x="3" y="52"/>
                    <a:pt x="5" y="51"/>
                    <a:pt x="8" y="51"/>
                  </a:cubicBezTo>
                  <a:cubicBezTo>
                    <a:pt x="5" y="49"/>
                    <a:pt x="3" y="47"/>
                    <a:pt x="0" y="45"/>
                  </a:cubicBezTo>
                  <a:cubicBezTo>
                    <a:pt x="0" y="46"/>
                    <a:pt x="0" y="47"/>
                    <a:pt x="0" y="48"/>
                  </a:cubicBezTo>
                  <a:cubicBezTo>
                    <a:pt x="0" y="50"/>
                    <a:pt x="0" y="51"/>
                    <a:pt x="0" y="53"/>
                  </a:cubicBezTo>
                  <a:close/>
                  <a:moveTo>
                    <a:pt x="52" y="40"/>
                  </a:moveTo>
                  <a:cubicBezTo>
                    <a:pt x="48" y="42"/>
                    <a:pt x="44" y="44"/>
                    <a:pt x="40" y="46"/>
                  </a:cubicBezTo>
                  <a:cubicBezTo>
                    <a:pt x="35" y="48"/>
                    <a:pt x="30" y="50"/>
                    <a:pt x="25" y="52"/>
                  </a:cubicBezTo>
                  <a:cubicBezTo>
                    <a:pt x="25" y="52"/>
                    <a:pt x="25" y="52"/>
                    <a:pt x="25" y="52"/>
                  </a:cubicBezTo>
                  <a:cubicBezTo>
                    <a:pt x="33" y="56"/>
                    <a:pt x="40" y="60"/>
                    <a:pt x="48" y="63"/>
                  </a:cubicBezTo>
                  <a:cubicBezTo>
                    <a:pt x="48" y="63"/>
                    <a:pt x="49" y="62"/>
                    <a:pt x="50" y="62"/>
                  </a:cubicBezTo>
                  <a:cubicBezTo>
                    <a:pt x="51" y="56"/>
                    <a:pt x="52" y="50"/>
                    <a:pt x="52" y="44"/>
                  </a:cubicBezTo>
                  <a:cubicBezTo>
                    <a:pt x="52" y="43"/>
                    <a:pt x="52" y="42"/>
                    <a:pt x="52" y="40"/>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schemeClr val="bg1"/>
                </a:solidFill>
                <a:latin typeface="Arial" panose="020B0604020202020204" pitchFamily="34" charset="0"/>
                <a:cs typeface="Arial" panose="020B0604020202020204" pitchFamily="34" charset="0"/>
              </a:endParaRPr>
            </a:p>
          </p:txBody>
        </p:sp>
        <p:sp>
          <p:nvSpPr>
            <p:cNvPr id="3" name="文本框 2"/>
            <p:cNvSpPr txBox="1"/>
            <p:nvPr/>
          </p:nvSpPr>
          <p:spPr>
            <a:xfrm>
              <a:off x="2893" y="2215"/>
              <a:ext cx="1841" cy="604"/>
            </a:xfrm>
            <a:prstGeom prst="rect">
              <a:avLst/>
            </a:prstGeom>
            <a:noFill/>
          </p:spPr>
          <p:txBody>
            <a:bodyPr wrap="square" rtlCol="0">
              <a:spAutoFit/>
            </a:bodyPr>
            <a:lstStyle/>
            <a:p>
              <a:r>
                <a:rPr lang="zh-CN" altLang="en-US" b="1">
                  <a:solidFill>
                    <a:schemeClr val="bg1"/>
                  </a:solidFill>
                </a:rPr>
                <a:t>应用场景</a:t>
              </a:r>
              <a:endParaRPr lang="zh-CN" altLang="en-US" b="1">
                <a:solidFill>
                  <a:schemeClr val="bg1"/>
                </a:solidFill>
              </a:endParaRPr>
            </a:p>
          </p:txBody>
        </p:sp>
      </p:grpSp>
      <p:grpSp>
        <p:nvGrpSpPr>
          <p:cNvPr id="5" name="组合 4"/>
          <p:cNvGrpSpPr/>
          <p:nvPr/>
        </p:nvGrpSpPr>
        <p:grpSpPr>
          <a:xfrm>
            <a:off x="1139825" y="2597785"/>
            <a:ext cx="2367915" cy="704850"/>
            <a:chOff x="1780" y="1993"/>
            <a:chExt cx="3729" cy="1110"/>
          </a:xfrm>
        </p:grpSpPr>
        <p:sp>
          <p:nvSpPr>
            <p:cNvPr id="6" name="任意多边形 5"/>
            <p:cNvSpPr/>
            <p:nvPr/>
          </p:nvSpPr>
          <p:spPr>
            <a:xfrm rot="16200000">
              <a:off x="3089" y="683"/>
              <a:ext cx="1110" cy="3729"/>
            </a:xfrm>
            <a:custGeom>
              <a:avLst/>
              <a:gdLst>
                <a:gd name="connsiteX0" fmla="*/ 1087000 w 1087000"/>
                <a:gd name="connsiteY0" fmla="*/ 0 h 2135209"/>
                <a:gd name="connsiteX1" fmla="*/ 1087000 w 1087000"/>
                <a:gd name="connsiteY1" fmla="*/ 1635179 h 2135209"/>
                <a:gd name="connsiteX2" fmla="*/ 543501 w 1087000"/>
                <a:gd name="connsiteY2" fmla="*/ 2135209 h 2135209"/>
                <a:gd name="connsiteX3" fmla="*/ 0 w 1087000"/>
                <a:gd name="connsiteY3" fmla="*/ 1635178 h 2135209"/>
                <a:gd name="connsiteX4" fmla="*/ 0 w 1087000"/>
                <a:gd name="connsiteY4" fmla="*/ 0 h 2135209"/>
                <a:gd name="connsiteX5" fmla="*/ 1087000 w 1087000"/>
                <a:gd name="connsiteY5" fmla="*/ 0 h 2135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7000" h="2135209">
                  <a:moveTo>
                    <a:pt x="1087000" y="0"/>
                  </a:moveTo>
                  <a:lnTo>
                    <a:pt x="1087000" y="1635179"/>
                  </a:lnTo>
                  <a:lnTo>
                    <a:pt x="543501" y="2135209"/>
                  </a:lnTo>
                  <a:lnTo>
                    <a:pt x="0" y="1635178"/>
                  </a:lnTo>
                  <a:lnTo>
                    <a:pt x="0" y="0"/>
                  </a:lnTo>
                  <a:lnTo>
                    <a:pt x="1087000" y="0"/>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wrap="square" rtlCol="0" anchor="ctr">
              <a:noAutofit/>
            </a:bodyPr>
            <a:lstStyle/>
            <a:p>
              <a:pPr algn="ctr"/>
              <a:endParaRPr lang="en-US" sz="4265" dirty="0">
                <a:solidFill>
                  <a:schemeClr val="bg1"/>
                </a:solidFill>
              </a:endParaRPr>
            </a:p>
          </p:txBody>
        </p:sp>
        <p:sp>
          <p:nvSpPr>
            <p:cNvPr id="11" name="文本框 10"/>
            <p:cNvSpPr txBox="1"/>
            <p:nvPr/>
          </p:nvSpPr>
          <p:spPr>
            <a:xfrm>
              <a:off x="2893" y="2215"/>
              <a:ext cx="1841" cy="604"/>
            </a:xfrm>
            <a:prstGeom prst="rect">
              <a:avLst/>
            </a:prstGeom>
            <a:noFill/>
          </p:spPr>
          <p:txBody>
            <a:bodyPr wrap="square" rtlCol="0">
              <a:spAutoFit/>
            </a:bodyPr>
            <a:lstStyle/>
            <a:p>
              <a:r>
                <a:rPr lang="zh-CN" altLang="en-US" b="1">
                  <a:solidFill>
                    <a:schemeClr val="bg1"/>
                  </a:solidFill>
                </a:rPr>
                <a:t>解决方案</a:t>
              </a:r>
              <a:endParaRPr lang="zh-CN" altLang="en-US" b="1">
                <a:solidFill>
                  <a:schemeClr val="bg1"/>
                </a:solidFill>
              </a:endParaRPr>
            </a:p>
          </p:txBody>
        </p:sp>
      </p:grpSp>
      <p:grpSp>
        <p:nvGrpSpPr>
          <p:cNvPr id="13" name="组合 12"/>
          <p:cNvGrpSpPr/>
          <p:nvPr/>
        </p:nvGrpSpPr>
        <p:grpSpPr>
          <a:xfrm>
            <a:off x="1130300" y="4809490"/>
            <a:ext cx="2367915" cy="704850"/>
            <a:chOff x="1780" y="1993"/>
            <a:chExt cx="3729" cy="1110"/>
          </a:xfrm>
        </p:grpSpPr>
        <p:sp>
          <p:nvSpPr>
            <p:cNvPr id="14" name="任意多边形 13"/>
            <p:cNvSpPr/>
            <p:nvPr/>
          </p:nvSpPr>
          <p:spPr>
            <a:xfrm rot="16200000">
              <a:off x="3089" y="683"/>
              <a:ext cx="1110" cy="3729"/>
            </a:xfrm>
            <a:custGeom>
              <a:avLst/>
              <a:gdLst>
                <a:gd name="connsiteX0" fmla="*/ 1087000 w 1087000"/>
                <a:gd name="connsiteY0" fmla="*/ 0 h 2135209"/>
                <a:gd name="connsiteX1" fmla="*/ 1087000 w 1087000"/>
                <a:gd name="connsiteY1" fmla="*/ 1635179 h 2135209"/>
                <a:gd name="connsiteX2" fmla="*/ 543501 w 1087000"/>
                <a:gd name="connsiteY2" fmla="*/ 2135209 h 2135209"/>
                <a:gd name="connsiteX3" fmla="*/ 0 w 1087000"/>
                <a:gd name="connsiteY3" fmla="*/ 1635178 h 2135209"/>
                <a:gd name="connsiteX4" fmla="*/ 0 w 1087000"/>
                <a:gd name="connsiteY4" fmla="*/ 0 h 2135209"/>
                <a:gd name="connsiteX5" fmla="*/ 1087000 w 1087000"/>
                <a:gd name="connsiteY5" fmla="*/ 0 h 2135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7000" h="2135209">
                  <a:moveTo>
                    <a:pt x="1087000" y="0"/>
                  </a:moveTo>
                  <a:lnTo>
                    <a:pt x="1087000" y="1635179"/>
                  </a:lnTo>
                  <a:lnTo>
                    <a:pt x="543501" y="2135209"/>
                  </a:lnTo>
                  <a:lnTo>
                    <a:pt x="0" y="1635178"/>
                  </a:lnTo>
                  <a:lnTo>
                    <a:pt x="0" y="0"/>
                  </a:lnTo>
                  <a:lnTo>
                    <a:pt x="1087000" y="0"/>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wrap="square" rtlCol="0" anchor="ctr">
              <a:noAutofit/>
            </a:bodyPr>
            <a:lstStyle/>
            <a:p>
              <a:pPr algn="ctr"/>
              <a:endParaRPr lang="en-US" sz="4265" dirty="0">
                <a:solidFill>
                  <a:schemeClr val="bg1"/>
                </a:solidFill>
              </a:endParaRPr>
            </a:p>
          </p:txBody>
        </p:sp>
        <p:sp>
          <p:nvSpPr>
            <p:cNvPr id="16" name="文本框 15"/>
            <p:cNvSpPr txBox="1"/>
            <p:nvPr/>
          </p:nvSpPr>
          <p:spPr>
            <a:xfrm>
              <a:off x="2893" y="2215"/>
              <a:ext cx="1841" cy="604"/>
            </a:xfrm>
            <a:prstGeom prst="rect">
              <a:avLst/>
            </a:prstGeom>
            <a:noFill/>
          </p:spPr>
          <p:txBody>
            <a:bodyPr wrap="square" rtlCol="0">
              <a:spAutoFit/>
            </a:bodyPr>
            <a:lstStyle/>
            <a:p>
              <a:r>
                <a:rPr lang="zh-CN" altLang="en-US" b="1">
                  <a:solidFill>
                    <a:schemeClr val="bg1"/>
                  </a:solidFill>
                </a:rPr>
                <a:t>部署效果</a:t>
              </a:r>
              <a:endParaRPr lang="zh-CN" altLang="en-US" b="1">
                <a:solidFill>
                  <a:schemeClr val="bg1"/>
                </a:solidFill>
              </a:endParaRPr>
            </a:p>
          </p:txBody>
        </p:sp>
      </p:grpSp>
      <p:sp>
        <p:nvSpPr>
          <p:cNvPr id="318" name="矩形 317"/>
          <p:cNvSpPr>
            <a:spLocks noChangeArrowheads="1"/>
          </p:cNvSpPr>
          <p:nvPr/>
        </p:nvSpPr>
        <p:spPr bwMode="auto">
          <a:xfrm>
            <a:off x="1188085" y="1986280"/>
            <a:ext cx="427672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p>
            <a:pPr>
              <a:lnSpc>
                <a:spcPct val="114000"/>
              </a:lnSpc>
            </a:pPr>
            <a:r>
              <a:rPr lang="zh-CN"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为了防止数据通过端口数据拷贝外泄，同时防止病毒通过端口接入感染。</a:t>
            </a:r>
            <a:endParaRPr lang="zh-CN"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7" name="矩形 16"/>
          <p:cNvSpPr>
            <a:spLocks noChangeArrowheads="1"/>
          </p:cNvSpPr>
          <p:nvPr/>
        </p:nvSpPr>
        <p:spPr bwMode="auto">
          <a:xfrm>
            <a:off x="1127125" y="3382645"/>
            <a:ext cx="4286250" cy="131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p>
            <a:pPr>
              <a:lnSpc>
                <a:spcPct val="114000"/>
              </a:lnSpc>
            </a:pP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进不来：非注册授权的外设无法接入计算机；</a:t>
            </a:r>
            <a:endPar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endParaRPr>
          </a:p>
          <a:p>
            <a:pPr>
              <a:lnSpc>
                <a:spcPct val="114000"/>
              </a:lnSpc>
            </a:pP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出不去：非注册授权的外设无法拷贝数据；</a:t>
            </a:r>
            <a:endPar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endParaRPr>
          </a:p>
          <a:p>
            <a:pPr>
              <a:lnSpc>
                <a:spcPct val="114000"/>
              </a:lnSpc>
            </a:pP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丢不了：涉密介质丢失不会造成泄密事故；</a:t>
            </a:r>
            <a:endPar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endParaRPr>
          </a:p>
          <a:p>
            <a:pPr>
              <a:lnSpc>
                <a:spcPct val="114000"/>
              </a:lnSpc>
            </a:pP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为我开：合法注册用户，可随意使用U口。</a:t>
            </a:r>
            <a:endPar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endParaRPr>
          </a:p>
          <a:p>
            <a:pPr>
              <a:lnSpc>
                <a:spcPct val="114000"/>
              </a:lnSpc>
            </a:pP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唯我用：指定U盘使用权限，超过权限则不可用。</a:t>
            </a:r>
            <a:endPar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9" name="矩形 18"/>
          <p:cNvSpPr>
            <a:spLocks noChangeArrowheads="1"/>
          </p:cNvSpPr>
          <p:nvPr/>
        </p:nvSpPr>
        <p:spPr bwMode="auto">
          <a:xfrm>
            <a:off x="1127125" y="5547995"/>
            <a:ext cx="4055110" cy="1072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p>
            <a:pPr>
              <a:lnSpc>
                <a:spcPct val="114000"/>
              </a:lnSpc>
            </a:pPr>
            <a:r>
              <a:rPr sz="1400" b="1" dirty="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sym typeface="微软雅黑" panose="020B0503020204020204" pitchFamily="34" charset="-122"/>
              </a:rPr>
              <a:t>广泛地设备支持和细粒度</a:t>
            </a:r>
            <a:r>
              <a:rPr lang="zh-CN" sz="1400" b="1" dirty="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sym typeface="微软雅黑" panose="020B0503020204020204" pitchFamily="34" charset="-122"/>
              </a:rPr>
              <a:t>的</a:t>
            </a:r>
            <a:r>
              <a:rPr sz="1400" b="1" dirty="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sym typeface="微软雅黑" panose="020B0503020204020204" pitchFamily="34" charset="-122"/>
              </a:rPr>
              <a:t>权限控制</a:t>
            </a:r>
            <a:r>
              <a:rPr lang="zh-CN" sz="1400" b="1" dirty="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sym typeface="微软雅黑" panose="020B0503020204020204" pitchFamily="34" charset="-122"/>
              </a:rPr>
              <a:t>，有效防止数据通过端口数据拷贝外泄，同时也大大降低企业内部计算机因来路不明的</a:t>
            </a:r>
            <a:r>
              <a:rPr lang="en-US" altLang="zh-CN" sz="1400" b="1" dirty="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sym typeface="微软雅黑" panose="020B0503020204020204" pitchFamily="34" charset="-122"/>
              </a:rPr>
              <a:t>USB</a:t>
            </a:r>
            <a:r>
              <a:rPr lang="zh-CN" altLang="en-US" sz="1400" b="1" dirty="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sym typeface="微软雅黑" panose="020B0503020204020204" pitchFamily="34" charset="-122"/>
              </a:rPr>
              <a:t>存储设备的接入而导致病毒感染而带来的风险</a:t>
            </a:r>
            <a:r>
              <a:rPr sz="1400" b="1" dirty="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sym typeface="微软雅黑" panose="020B0503020204020204" pitchFamily="34" charset="-122"/>
              </a:rPr>
              <a:t>。</a:t>
            </a:r>
            <a:endParaRPr sz="1400" b="1" dirty="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20" name="图片 19" descr="眼睛"/>
          <p:cNvPicPr>
            <a:picLocks noChangeAspect="1"/>
          </p:cNvPicPr>
          <p:nvPr/>
        </p:nvPicPr>
        <p:blipFill>
          <a:blip r:embed="rId1"/>
          <a:stretch>
            <a:fillRect/>
          </a:stretch>
        </p:blipFill>
        <p:spPr>
          <a:xfrm>
            <a:off x="1188085" y="4913630"/>
            <a:ext cx="746125" cy="435610"/>
          </a:xfrm>
          <a:prstGeom prst="rect">
            <a:avLst/>
          </a:prstGeom>
        </p:spPr>
      </p:pic>
      <p:sp>
        <p:nvSpPr>
          <p:cNvPr id="28" name="矩形 27"/>
          <p:cNvSpPr/>
          <p:nvPr/>
        </p:nvSpPr>
        <p:spPr>
          <a:xfrm>
            <a:off x="5940425" y="1194435"/>
            <a:ext cx="4947285" cy="4775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p:cNvPicPr>
            <a:picLocks noChangeAspect="1"/>
          </p:cNvPicPr>
          <p:nvPr/>
        </p:nvPicPr>
        <p:blipFill>
          <a:blip r:embed="rId2"/>
          <a:stretch>
            <a:fillRect/>
          </a:stretch>
        </p:blipFill>
        <p:spPr>
          <a:xfrm>
            <a:off x="6165850" y="1426210"/>
            <a:ext cx="4469765" cy="2320290"/>
          </a:xfrm>
          <a:prstGeom prst="rect">
            <a:avLst/>
          </a:prstGeom>
        </p:spPr>
      </p:pic>
      <p:sp>
        <p:nvSpPr>
          <p:cNvPr id="29" name="矩形 28"/>
          <p:cNvSpPr/>
          <p:nvPr/>
        </p:nvSpPr>
        <p:spPr>
          <a:xfrm>
            <a:off x="6188075" y="1805940"/>
            <a:ext cx="4229735" cy="1767205"/>
          </a:xfrm>
          <a:prstGeom prst="rect">
            <a:avLst/>
          </a:prstGeom>
          <a:noFill/>
          <a:ln>
            <a:solidFill>
              <a:srgbClr val="C0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文本框 31"/>
          <p:cNvSpPr txBox="1"/>
          <p:nvPr/>
        </p:nvSpPr>
        <p:spPr>
          <a:xfrm>
            <a:off x="7806055" y="2428240"/>
            <a:ext cx="3032125" cy="521970"/>
          </a:xfrm>
          <a:prstGeom prst="rect">
            <a:avLst/>
          </a:prstGeom>
          <a:noFill/>
        </p:spPr>
        <p:txBody>
          <a:bodyPr wrap="square" rtlCol="0">
            <a:spAutoFit/>
          </a:bodyPr>
          <a:lstStyle/>
          <a:p>
            <a:pPr algn="ctr"/>
            <a:r>
              <a:rPr lang="zh-CN" altLang="en-US" sz="2800" b="1">
                <a:solidFill>
                  <a:srgbClr val="C00000"/>
                </a:solidFill>
              </a:rPr>
              <a:t>限制外设使用</a:t>
            </a:r>
            <a:endParaRPr lang="zh-CN" altLang="en-US" sz="2800" b="1">
              <a:solidFill>
                <a:srgbClr val="C00000"/>
              </a:solidFill>
            </a:endParaRPr>
          </a:p>
        </p:txBody>
      </p:sp>
      <p:pic>
        <p:nvPicPr>
          <p:cNvPr id="18" name="图片 17"/>
          <p:cNvPicPr>
            <a:picLocks noChangeAspect="1"/>
          </p:cNvPicPr>
          <p:nvPr/>
        </p:nvPicPr>
        <p:blipFill>
          <a:blip r:embed="rId3"/>
          <a:stretch>
            <a:fillRect/>
          </a:stretch>
        </p:blipFill>
        <p:spPr>
          <a:xfrm>
            <a:off x="6165850" y="3890010"/>
            <a:ext cx="4519930" cy="1814830"/>
          </a:xfrm>
          <a:prstGeom prst="rect">
            <a:avLst/>
          </a:prstGeom>
        </p:spPr>
      </p:pic>
      <p:sp>
        <p:nvSpPr>
          <p:cNvPr id="7" name="矩形 6"/>
          <p:cNvSpPr/>
          <p:nvPr/>
        </p:nvSpPr>
        <p:spPr>
          <a:xfrm>
            <a:off x="6188075" y="4083685"/>
            <a:ext cx="4446905" cy="915670"/>
          </a:xfrm>
          <a:prstGeom prst="rect">
            <a:avLst/>
          </a:prstGeom>
          <a:noFill/>
          <a:ln>
            <a:solidFill>
              <a:srgbClr val="CA244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文本框 21"/>
          <p:cNvSpPr txBox="1"/>
          <p:nvPr/>
        </p:nvSpPr>
        <p:spPr>
          <a:xfrm>
            <a:off x="7070725" y="5320665"/>
            <a:ext cx="3564890" cy="521970"/>
          </a:xfrm>
          <a:prstGeom prst="rect">
            <a:avLst/>
          </a:prstGeom>
          <a:noFill/>
        </p:spPr>
        <p:txBody>
          <a:bodyPr wrap="square" rtlCol="0">
            <a:spAutoFit/>
          </a:bodyPr>
          <a:lstStyle/>
          <a:p>
            <a:pPr algn="ctr"/>
            <a:r>
              <a:rPr lang="zh-CN" altLang="en-US" sz="2800" b="1">
                <a:solidFill>
                  <a:srgbClr val="C00000"/>
                </a:solidFill>
              </a:rPr>
              <a:t>设置外设的使用权限</a:t>
            </a:r>
            <a:endParaRPr lang="zh-CN" altLang="en-US" sz="2800" b="1">
              <a:solidFill>
                <a:srgbClr val="C00000"/>
              </a:solidFill>
            </a:endParaRPr>
          </a:p>
        </p:txBody>
      </p:sp>
      <p:sp>
        <p:nvSpPr>
          <p:cNvPr id="54" name="Freeform 195"/>
          <p:cNvSpPr>
            <a:spLocks noChangeAspect="1" noEditPoints="1"/>
          </p:cNvSpPr>
          <p:nvPr/>
        </p:nvSpPr>
        <p:spPr bwMode="auto">
          <a:xfrm>
            <a:off x="1266825" y="2748280"/>
            <a:ext cx="504825" cy="408940"/>
          </a:xfrm>
          <a:custGeom>
            <a:avLst/>
            <a:gdLst>
              <a:gd name="T0" fmla="*/ 201 w 252"/>
              <a:gd name="T1" fmla="*/ 52 h 204"/>
              <a:gd name="T2" fmla="*/ 201 w 252"/>
              <a:gd name="T3" fmla="*/ 0 h 204"/>
              <a:gd name="T4" fmla="*/ 0 w 252"/>
              <a:gd name="T5" fmla="*/ 0 h 204"/>
              <a:gd name="T6" fmla="*/ 0 w 252"/>
              <a:gd name="T7" fmla="*/ 152 h 204"/>
              <a:gd name="T8" fmla="*/ 51 w 252"/>
              <a:gd name="T9" fmla="*/ 152 h 204"/>
              <a:gd name="T10" fmla="*/ 51 w 252"/>
              <a:gd name="T11" fmla="*/ 204 h 204"/>
              <a:gd name="T12" fmla="*/ 252 w 252"/>
              <a:gd name="T13" fmla="*/ 204 h 204"/>
              <a:gd name="T14" fmla="*/ 252 w 252"/>
              <a:gd name="T15" fmla="*/ 52 h 204"/>
              <a:gd name="T16" fmla="*/ 201 w 252"/>
              <a:gd name="T17" fmla="*/ 52 h 204"/>
              <a:gd name="T18" fmla="*/ 25 w 252"/>
              <a:gd name="T19" fmla="*/ 127 h 204"/>
              <a:gd name="T20" fmla="*/ 25 w 252"/>
              <a:gd name="T21" fmla="*/ 25 h 204"/>
              <a:gd name="T22" fmla="*/ 176 w 252"/>
              <a:gd name="T23" fmla="*/ 25 h 204"/>
              <a:gd name="T24" fmla="*/ 176 w 252"/>
              <a:gd name="T25" fmla="*/ 52 h 204"/>
              <a:gd name="T26" fmla="*/ 51 w 252"/>
              <a:gd name="T27" fmla="*/ 52 h 204"/>
              <a:gd name="T28" fmla="*/ 51 w 252"/>
              <a:gd name="T29" fmla="*/ 127 h 204"/>
              <a:gd name="T30" fmla="*/ 25 w 252"/>
              <a:gd name="T31" fmla="*/ 127 h 204"/>
              <a:gd name="T32" fmla="*/ 76 w 252"/>
              <a:gd name="T33" fmla="*/ 77 h 204"/>
              <a:gd name="T34" fmla="*/ 227 w 252"/>
              <a:gd name="T35" fmla="*/ 77 h 204"/>
              <a:gd name="T36" fmla="*/ 227 w 252"/>
              <a:gd name="T37" fmla="*/ 179 h 204"/>
              <a:gd name="T38" fmla="*/ 76 w 252"/>
              <a:gd name="T39" fmla="*/ 179 h 204"/>
              <a:gd name="T40" fmla="*/ 76 w 252"/>
              <a:gd name="T41" fmla="*/ 77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2" h="204">
                <a:moveTo>
                  <a:pt x="201" y="52"/>
                </a:moveTo>
                <a:lnTo>
                  <a:pt x="201" y="0"/>
                </a:lnTo>
                <a:lnTo>
                  <a:pt x="0" y="0"/>
                </a:lnTo>
                <a:lnTo>
                  <a:pt x="0" y="152"/>
                </a:lnTo>
                <a:lnTo>
                  <a:pt x="51" y="152"/>
                </a:lnTo>
                <a:lnTo>
                  <a:pt x="51" y="204"/>
                </a:lnTo>
                <a:lnTo>
                  <a:pt x="252" y="204"/>
                </a:lnTo>
                <a:lnTo>
                  <a:pt x="252" y="52"/>
                </a:lnTo>
                <a:lnTo>
                  <a:pt x="201" y="52"/>
                </a:lnTo>
                <a:close/>
                <a:moveTo>
                  <a:pt x="25" y="127"/>
                </a:moveTo>
                <a:lnTo>
                  <a:pt x="25" y="25"/>
                </a:lnTo>
                <a:lnTo>
                  <a:pt x="176" y="25"/>
                </a:lnTo>
                <a:lnTo>
                  <a:pt x="176" y="52"/>
                </a:lnTo>
                <a:lnTo>
                  <a:pt x="51" y="52"/>
                </a:lnTo>
                <a:lnTo>
                  <a:pt x="51" y="127"/>
                </a:lnTo>
                <a:lnTo>
                  <a:pt x="25" y="127"/>
                </a:lnTo>
                <a:close/>
                <a:moveTo>
                  <a:pt x="76" y="77"/>
                </a:moveTo>
                <a:lnTo>
                  <a:pt x="227" y="77"/>
                </a:lnTo>
                <a:lnTo>
                  <a:pt x="227" y="179"/>
                </a:lnTo>
                <a:lnTo>
                  <a:pt x="76" y="179"/>
                </a:lnTo>
                <a:lnTo>
                  <a:pt x="76" y="77"/>
                </a:lnTo>
                <a:close/>
              </a:path>
            </a:pathLst>
          </a:custGeom>
          <a:solidFill>
            <a:schemeClr val="bg1">
              <a:lumMod val="95000"/>
            </a:schemeClr>
          </a:solidFill>
          <a:ln>
            <a:noFill/>
          </a:ln>
        </p:spPr>
        <p:txBody>
          <a:bodyPr vert="horz" wrap="square" lIns="121920" tIns="60960" rIns="121920" bIns="60960" numCol="1" anchor="t" anchorCtr="0" compatLnSpc="1"/>
          <a:lstStyle/>
          <a:p>
            <a:endParaRPr lang="zh-CN" altLang="en-US" sz="2490">
              <a:latin typeface="Arial" panose="020B0604020202020204" pitchFamily="34" charset="0"/>
              <a:ea typeface="微软雅黑" panose="020B0503020204020204" pitchFamily="34" charset="-122"/>
              <a:cs typeface="Arial" panose="020B0604020202020204" pitchFamily="34" charset="0"/>
            </a:endParaRPr>
          </a:p>
        </p:txBody>
      </p:sp>
      <p:pic>
        <p:nvPicPr>
          <p:cNvPr id="2" name="图片 1" descr="销掌门-透明背景-logo"/>
          <p:cNvPicPr>
            <a:picLocks noChangeAspect="1"/>
          </p:cNvPicPr>
          <p:nvPr/>
        </p:nvPicPr>
        <p:blipFill>
          <a:blip r:embed="rId4" cstate="print"/>
          <a:stretch>
            <a:fillRect/>
          </a:stretch>
        </p:blipFill>
        <p:spPr>
          <a:xfrm>
            <a:off x="10789920" y="167005"/>
            <a:ext cx="1132205" cy="829310"/>
          </a:xfrm>
          <a:prstGeom prst="rect">
            <a:avLst/>
          </a:prstGeom>
        </p:spPr>
      </p:pic>
    </p:spTree>
  </p:cSld>
  <p:clrMapOvr>
    <a:masterClrMapping/>
  </p:clrMapOvr>
  <p:transition>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left)">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8"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0-#ppt_w/2"/>
                                          </p:val>
                                        </p:tav>
                                        <p:tav tm="100000">
                                          <p:val>
                                            <p:strVal val="#ppt_x"/>
                                          </p:val>
                                        </p:tav>
                                      </p:tavLst>
                                    </p:anim>
                                    <p:anim calcmode="lin" valueType="num">
                                      <p:cBhvr additive="base">
                                        <p:cTn id="17" dur="500" fill="hold"/>
                                        <p:tgtEl>
                                          <p:spTgt spid="4"/>
                                        </p:tgtEl>
                                        <p:attrNameLst>
                                          <p:attrName>ppt_y</p:attrName>
                                        </p:attrNameLst>
                                      </p:cBhvr>
                                      <p:tavLst>
                                        <p:tav tm="0">
                                          <p:val>
                                            <p:strVal val="#ppt_y"/>
                                          </p:val>
                                        </p:tav>
                                        <p:tav tm="100000">
                                          <p:val>
                                            <p:strVal val="#ppt_y"/>
                                          </p:val>
                                        </p:tav>
                                      </p:tavLst>
                                    </p:anim>
                                  </p:childTnLst>
                                </p:cTn>
                              </p:par>
                              <p:par>
                                <p:cTn id="18" presetID="2" presetClass="entr" presetSubtype="8" fill="hold" grpId="0" nodeType="withEffect">
                                  <p:stCondLst>
                                    <p:cond delay="0"/>
                                  </p:stCondLst>
                                  <p:childTnLst>
                                    <p:set>
                                      <p:cBhvr>
                                        <p:cTn id="19" dur="1" fill="hold">
                                          <p:stCondLst>
                                            <p:cond delay="0"/>
                                          </p:stCondLst>
                                        </p:cTn>
                                        <p:tgtEl>
                                          <p:spTgt spid="318"/>
                                        </p:tgtEl>
                                        <p:attrNameLst>
                                          <p:attrName>style.visibility</p:attrName>
                                        </p:attrNameLst>
                                      </p:cBhvr>
                                      <p:to>
                                        <p:strVal val="visible"/>
                                      </p:to>
                                    </p:set>
                                    <p:anim calcmode="lin" valueType="num">
                                      <p:cBhvr additive="base">
                                        <p:cTn id="20" dur="500" fill="hold"/>
                                        <p:tgtEl>
                                          <p:spTgt spid="318"/>
                                        </p:tgtEl>
                                        <p:attrNameLst>
                                          <p:attrName>ppt_x</p:attrName>
                                        </p:attrNameLst>
                                      </p:cBhvr>
                                      <p:tavLst>
                                        <p:tav tm="0">
                                          <p:val>
                                            <p:strVal val="0-#ppt_w/2"/>
                                          </p:val>
                                        </p:tav>
                                        <p:tav tm="100000">
                                          <p:val>
                                            <p:strVal val="#ppt_x"/>
                                          </p:val>
                                        </p:tav>
                                      </p:tavLst>
                                    </p:anim>
                                    <p:anim calcmode="lin" valueType="num">
                                      <p:cBhvr additive="base">
                                        <p:cTn id="21" dur="500" fill="hold"/>
                                        <p:tgtEl>
                                          <p:spTgt spid="318"/>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8" fill="hold" grpId="0" nodeType="clickEffect">
                                  <p:stCondLst>
                                    <p:cond delay="0"/>
                                  </p:stCondLst>
                                  <p:childTnLst>
                                    <p:set>
                                      <p:cBhvr>
                                        <p:cTn id="25" dur="1" fill="hold">
                                          <p:stCondLst>
                                            <p:cond delay="0"/>
                                          </p:stCondLst>
                                        </p:cTn>
                                        <p:tgtEl>
                                          <p:spTgt spid="54"/>
                                        </p:tgtEl>
                                        <p:attrNameLst>
                                          <p:attrName>style.visibility</p:attrName>
                                        </p:attrNameLst>
                                      </p:cBhvr>
                                      <p:to>
                                        <p:strVal val="visible"/>
                                      </p:to>
                                    </p:set>
                                    <p:anim calcmode="lin" valueType="num">
                                      <p:cBhvr additive="base">
                                        <p:cTn id="26" dur="500" fill="hold"/>
                                        <p:tgtEl>
                                          <p:spTgt spid="54"/>
                                        </p:tgtEl>
                                        <p:attrNameLst>
                                          <p:attrName>ppt_x</p:attrName>
                                        </p:attrNameLst>
                                      </p:cBhvr>
                                      <p:tavLst>
                                        <p:tav tm="0">
                                          <p:val>
                                            <p:strVal val="0-#ppt_w/2"/>
                                          </p:val>
                                        </p:tav>
                                        <p:tav tm="100000">
                                          <p:val>
                                            <p:strVal val="#ppt_x"/>
                                          </p:val>
                                        </p:tav>
                                      </p:tavLst>
                                    </p:anim>
                                    <p:anim calcmode="lin" valueType="num">
                                      <p:cBhvr additive="base">
                                        <p:cTn id="27" dur="500" fill="hold"/>
                                        <p:tgtEl>
                                          <p:spTgt spid="54"/>
                                        </p:tgtEl>
                                        <p:attrNameLst>
                                          <p:attrName>ppt_y</p:attrName>
                                        </p:attrNameLst>
                                      </p:cBhvr>
                                      <p:tavLst>
                                        <p:tav tm="0">
                                          <p:val>
                                            <p:strVal val="#ppt_y"/>
                                          </p:val>
                                        </p:tav>
                                        <p:tav tm="100000">
                                          <p:val>
                                            <p:strVal val="#ppt_y"/>
                                          </p:val>
                                        </p:tav>
                                      </p:tavLst>
                                    </p:anim>
                                  </p:childTnLst>
                                </p:cTn>
                              </p:par>
                              <p:par>
                                <p:cTn id="28" presetID="2" presetClass="entr" presetSubtype="8" fill="hold" nodeType="withEffect">
                                  <p:stCondLst>
                                    <p:cond delay="0"/>
                                  </p:stCondLst>
                                  <p:childTnLst>
                                    <p:set>
                                      <p:cBhvr>
                                        <p:cTn id="29" dur="1" fill="hold">
                                          <p:stCondLst>
                                            <p:cond delay="0"/>
                                          </p:stCondLst>
                                        </p:cTn>
                                        <p:tgtEl>
                                          <p:spTgt spid="5"/>
                                        </p:tgtEl>
                                        <p:attrNameLst>
                                          <p:attrName>style.visibility</p:attrName>
                                        </p:attrNameLst>
                                      </p:cBhvr>
                                      <p:to>
                                        <p:strVal val="visible"/>
                                      </p:to>
                                    </p:set>
                                    <p:anim calcmode="lin" valueType="num">
                                      <p:cBhvr additive="base">
                                        <p:cTn id="30" dur="500" fill="hold"/>
                                        <p:tgtEl>
                                          <p:spTgt spid="5"/>
                                        </p:tgtEl>
                                        <p:attrNameLst>
                                          <p:attrName>ppt_x</p:attrName>
                                        </p:attrNameLst>
                                      </p:cBhvr>
                                      <p:tavLst>
                                        <p:tav tm="0">
                                          <p:val>
                                            <p:strVal val="0-#ppt_w/2"/>
                                          </p:val>
                                        </p:tav>
                                        <p:tav tm="100000">
                                          <p:val>
                                            <p:strVal val="#ppt_x"/>
                                          </p:val>
                                        </p:tav>
                                      </p:tavLst>
                                    </p:anim>
                                    <p:anim calcmode="lin" valueType="num">
                                      <p:cBhvr additive="base">
                                        <p:cTn id="31" dur="500" fill="hold"/>
                                        <p:tgtEl>
                                          <p:spTgt spid="5"/>
                                        </p:tgtEl>
                                        <p:attrNameLst>
                                          <p:attrName>ppt_y</p:attrName>
                                        </p:attrNameLst>
                                      </p:cBhvr>
                                      <p:tavLst>
                                        <p:tav tm="0">
                                          <p:val>
                                            <p:strVal val="#ppt_y"/>
                                          </p:val>
                                        </p:tav>
                                        <p:tav tm="100000">
                                          <p:val>
                                            <p:strVal val="#ppt_y"/>
                                          </p:val>
                                        </p:tav>
                                      </p:tavLst>
                                    </p:anim>
                                  </p:childTnLst>
                                </p:cTn>
                              </p:par>
                              <p:par>
                                <p:cTn id="32" presetID="2" presetClass="entr" presetSubtype="8"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 calcmode="lin" valueType="num">
                                      <p:cBhvr additive="base">
                                        <p:cTn id="34" dur="500" fill="hold"/>
                                        <p:tgtEl>
                                          <p:spTgt spid="17"/>
                                        </p:tgtEl>
                                        <p:attrNameLst>
                                          <p:attrName>ppt_x</p:attrName>
                                        </p:attrNameLst>
                                      </p:cBhvr>
                                      <p:tavLst>
                                        <p:tav tm="0">
                                          <p:val>
                                            <p:strVal val="0-#ppt_w/2"/>
                                          </p:val>
                                        </p:tav>
                                        <p:tav tm="100000">
                                          <p:val>
                                            <p:strVal val="#ppt_x"/>
                                          </p:val>
                                        </p:tav>
                                      </p:tavLst>
                                    </p:anim>
                                    <p:anim calcmode="lin" valueType="num">
                                      <p:cBhvr additive="base">
                                        <p:cTn id="35"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8" fill="hold" nodeType="click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additive="base">
                                        <p:cTn id="40" dur="500" fill="hold"/>
                                        <p:tgtEl>
                                          <p:spTgt spid="20"/>
                                        </p:tgtEl>
                                        <p:attrNameLst>
                                          <p:attrName>ppt_x</p:attrName>
                                        </p:attrNameLst>
                                      </p:cBhvr>
                                      <p:tavLst>
                                        <p:tav tm="0">
                                          <p:val>
                                            <p:strVal val="0-#ppt_w/2"/>
                                          </p:val>
                                        </p:tav>
                                        <p:tav tm="100000">
                                          <p:val>
                                            <p:strVal val="#ppt_x"/>
                                          </p:val>
                                        </p:tav>
                                      </p:tavLst>
                                    </p:anim>
                                    <p:anim calcmode="lin" valueType="num">
                                      <p:cBhvr additive="base">
                                        <p:cTn id="41" dur="500" fill="hold"/>
                                        <p:tgtEl>
                                          <p:spTgt spid="20"/>
                                        </p:tgtEl>
                                        <p:attrNameLst>
                                          <p:attrName>ppt_y</p:attrName>
                                        </p:attrNameLst>
                                      </p:cBhvr>
                                      <p:tavLst>
                                        <p:tav tm="0">
                                          <p:val>
                                            <p:strVal val="#ppt_y"/>
                                          </p:val>
                                        </p:tav>
                                        <p:tav tm="100000">
                                          <p:val>
                                            <p:strVal val="#ppt_y"/>
                                          </p:val>
                                        </p:tav>
                                      </p:tavLst>
                                    </p:anim>
                                  </p:childTnLst>
                                </p:cTn>
                              </p:par>
                              <p:par>
                                <p:cTn id="42" presetID="2" presetClass="entr" presetSubtype="8" fill="hold" nodeType="withEffect">
                                  <p:stCondLst>
                                    <p:cond delay="0"/>
                                  </p:stCondLst>
                                  <p:childTnLst>
                                    <p:set>
                                      <p:cBhvr>
                                        <p:cTn id="43" dur="1" fill="hold">
                                          <p:stCondLst>
                                            <p:cond delay="0"/>
                                          </p:stCondLst>
                                        </p:cTn>
                                        <p:tgtEl>
                                          <p:spTgt spid="13"/>
                                        </p:tgtEl>
                                        <p:attrNameLst>
                                          <p:attrName>style.visibility</p:attrName>
                                        </p:attrNameLst>
                                      </p:cBhvr>
                                      <p:to>
                                        <p:strVal val="visible"/>
                                      </p:to>
                                    </p:set>
                                    <p:anim calcmode="lin" valueType="num">
                                      <p:cBhvr additive="base">
                                        <p:cTn id="44" dur="500" fill="hold"/>
                                        <p:tgtEl>
                                          <p:spTgt spid="13"/>
                                        </p:tgtEl>
                                        <p:attrNameLst>
                                          <p:attrName>ppt_x</p:attrName>
                                        </p:attrNameLst>
                                      </p:cBhvr>
                                      <p:tavLst>
                                        <p:tav tm="0">
                                          <p:val>
                                            <p:strVal val="0-#ppt_w/2"/>
                                          </p:val>
                                        </p:tav>
                                        <p:tav tm="100000">
                                          <p:val>
                                            <p:strVal val="#ppt_x"/>
                                          </p:val>
                                        </p:tav>
                                      </p:tavLst>
                                    </p:anim>
                                    <p:anim calcmode="lin" valueType="num">
                                      <p:cBhvr additive="base">
                                        <p:cTn id="45" dur="500" fill="hold"/>
                                        <p:tgtEl>
                                          <p:spTgt spid="13"/>
                                        </p:tgtEl>
                                        <p:attrNameLst>
                                          <p:attrName>ppt_y</p:attrName>
                                        </p:attrNameLst>
                                      </p:cBhvr>
                                      <p:tavLst>
                                        <p:tav tm="0">
                                          <p:val>
                                            <p:strVal val="#ppt_y"/>
                                          </p:val>
                                        </p:tav>
                                        <p:tav tm="100000">
                                          <p:val>
                                            <p:strVal val="#ppt_y"/>
                                          </p:val>
                                        </p:tav>
                                      </p:tavLst>
                                    </p:anim>
                                  </p:childTnLst>
                                </p:cTn>
                              </p:par>
                              <p:par>
                                <p:cTn id="46" presetID="2" presetClass="entr" presetSubtype="8" fill="hold" grpId="0" nodeType="withEffect">
                                  <p:stCondLst>
                                    <p:cond delay="0"/>
                                  </p:stCondLst>
                                  <p:childTnLst>
                                    <p:set>
                                      <p:cBhvr>
                                        <p:cTn id="47" dur="1" fill="hold">
                                          <p:stCondLst>
                                            <p:cond delay="0"/>
                                          </p:stCondLst>
                                        </p:cTn>
                                        <p:tgtEl>
                                          <p:spTgt spid="19"/>
                                        </p:tgtEl>
                                        <p:attrNameLst>
                                          <p:attrName>style.visibility</p:attrName>
                                        </p:attrNameLst>
                                      </p:cBhvr>
                                      <p:to>
                                        <p:strVal val="visible"/>
                                      </p:to>
                                    </p:set>
                                    <p:anim calcmode="lin" valueType="num">
                                      <p:cBhvr additive="base">
                                        <p:cTn id="48" dur="500" fill="hold"/>
                                        <p:tgtEl>
                                          <p:spTgt spid="19"/>
                                        </p:tgtEl>
                                        <p:attrNameLst>
                                          <p:attrName>ppt_x</p:attrName>
                                        </p:attrNameLst>
                                      </p:cBhvr>
                                      <p:tavLst>
                                        <p:tav tm="0">
                                          <p:val>
                                            <p:strVal val="0-#ppt_w/2"/>
                                          </p:val>
                                        </p:tav>
                                        <p:tav tm="100000">
                                          <p:val>
                                            <p:strVal val="#ppt_x"/>
                                          </p:val>
                                        </p:tav>
                                      </p:tavLst>
                                    </p:anim>
                                    <p:anim calcmode="lin" valueType="num">
                                      <p:cBhvr additive="base">
                                        <p:cTn id="49"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3" presetClass="entr" presetSubtype="10" fill="hold" grpId="0" nodeType="clickEffect">
                                  <p:stCondLst>
                                    <p:cond delay="0"/>
                                  </p:stCondLst>
                                  <p:childTnLst>
                                    <p:set>
                                      <p:cBhvr>
                                        <p:cTn id="53" dur="1" fill="hold">
                                          <p:stCondLst>
                                            <p:cond delay="0"/>
                                          </p:stCondLst>
                                        </p:cTn>
                                        <p:tgtEl>
                                          <p:spTgt spid="28"/>
                                        </p:tgtEl>
                                        <p:attrNameLst>
                                          <p:attrName>style.visibility</p:attrName>
                                        </p:attrNameLst>
                                      </p:cBhvr>
                                      <p:to>
                                        <p:strVal val="visible"/>
                                      </p:to>
                                    </p:set>
                                    <p:animEffect transition="in" filter="blinds(horizontal)">
                                      <p:cBhvr>
                                        <p:cTn id="54" dur="500"/>
                                        <p:tgtEl>
                                          <p:spTgt spid="28"/>
                                        </p:tgtEl>
                                      </p:cBhvr>
                                    </p:animEffect>
                                  </p:childTnLst>
                                </p:cTn>
                              </p:par>
                              <p:par>
                                <p:cTn id="55" presetID="3" presetClass="entr" presetSubtype="10" fill="hold" nodeType="withEffect">
                                  <p:stCondLst>
                                    <p:cond delay="0"/>
                                  </p:stCondLst>
                                  <p:childTnLst>
                                    <p:set>
                                      <p:cBhvr>
                                        <p:cTn id="56" dur="1" fill="hold">
                                          <p:stCondLst>
                                            <p:cond delay="0"/>
                                          </p:stCondLst>
                                        </p:cTn>
                                        <p:tgtEl>
                                          <p:spTgt spid="8"/>
                                        </p:tgtEl>
                                        <p:attrNameLst>
                                          <p:attrName>style.visibility</p:attrName>
                                        </p:attrNameLst>
                                      </p:cBhvr>
                                      <p:to>
                                        <p:strVal val="visible"/>
                                      </p:to>
                                    </p:set>
                                    <p:animEffect transition="in" filter="blinds(horizontal)">
                                      <p:cBhvr>
                                        <p:cTn id="57" dur="500"/>
                                        <p:tgtEl>
                                          <p:spTgt spid="8"/>
                                        </p:tgtEl>
                                      </p:cBhvr>
                                    </p:animEffec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grpId="0" nodeType="clickEffect">
                                  <p:stCondLst>
                                    <p:cond delay="0"/>
                                  </p:stCondLst>
                                  <p:childTnLst>
                                    <p:set>
                                      <p:cBhvr>
                                        <p:cTn id="61" dur="1" fill="hold">
                                          <p:stCondLst>
                                            <p:cond delay="0"/>
                                          </p:stCondLst>
                                        </p:cTn>
                                        <p:tgtEl>
                                          <p:spTgt spid="29"/>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grpId="0" nodeType="clickEffect">
                                  <p:stCondLst>
                                    <p:cond delay="0"/>
                                  </p:stCondLst>
                                  <p:childTnLst>
                                    <p:set>
                                      <p:cBhvr>
                                        <p:cTn id="65" dur="1" fill="hold">
                                          <p:stCondLst>
                                            <p:cond delay="0"/>
                                          </p:stCondLst>
                                        </p:cTn>
                                        <p:tgtEl>
                                          <p:spTgt spid="32"/>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3" presetClass="entr" presetSubtype="10" fill="hold" nodeType="clickEffect">
                                  <p:stCondLst>
                                    <p:cond delay="0"/>
                                  </p:stCondLst>
                                  <p:childTnLst>
                                    <p:set>
                                      <p:cBhvr>
                                        <p:cTn id="69" dur="1" fill="hold">
                                          <p:stCondLst>
                                            <p:cond delay="0"/>
                                          </p:stCondLst>
                                        </p:cTn>
                                        <p:tgtEl>
                                          <p:spTgt spid="18"/>
                                        </p:tgtEl>
                                        <p:attrNameLst>
                                          <p:attrName>style.visibility</p:attrName>
                                        </p:attrNameLst>
                                      </p:cBhvr>
                                      <p:to>
                                        <p:strVal val="visible"/>
                                      </p:to>
                                    </p:set>
                                    <p:animEffect transition="in" filter="blinds(horizontal)">
                                      <p:cBhvr>
                                        <p:cTn id="70" dur="500"/>
                                        <p:tgtEl>
                                          <p:spTgt spid="18"/>
                                        </p:tgtEl>
                                      </p:cBhvr>
                                    </p:animEffec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318" grpId="0"/>
      <p:bldP spid="54" grpId="0" bldLvl="0" animBg="1"/>
      <p:bldP spid="17" grpId="0"/>
      <p:bldP spid="19" grpId="0"/>
      <p:bldP spid="28" grpId="0" bldLvl="0" animBg="1"/>
      <p:bldP spid="29" grpId="0" bldLvl="0" animBg="1"/>
      <p:bldP spid="32" grpId="0"/>
      <p:bldP spid="7" grpId="0" bldLvl="0" animBg="1"/>
      <p:bldP spid="22"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格 2"/>
          <p:cNvGraphicFramePr>
            <a:graphicFrameLocks noGrp="1"/>
          </p:cNvGraphicFramePr>
          <p:nvPr>
            <p:custDataLst>
              <p:tags r:id="rId1"/>
            </p:custDataLst>
          </p:nvPr>
        </p:nvGraphicFramePr>
        <p:xfrm>
          <a:off x="2066290" y="1200785"/>
          <a:ext cx="9237980" cy="5154295"/>
        </p:xfrm>
        <a:graphic>
          <a:graphicData uri="http://schemas.openxmlformats.org/drawingml/2006/table">
            <a:tbl>
              <a:tblPr>
                <a:tableStyleId>{5C22544A-7EE6-4342-B048-85BDC9FD1C3A}</a:tableStyleId>
              </a:tblPr>
              <a:tblGrid>
                <a:gridCol w="1350645"/>
                <a:gridCol w="1351280"/>
                <a:gridCol w="3267710"/>
                <a:gridCol w="3268345"/>
              </a:tblGrid>
              <a:tr h="320040">
                <a:tc rowSpan="11">
                  <a:txBody>
                    <a:bodyPr/>
                    <a:lstStyle/>
                    <a:p>
                      <a:pPr algn="ctr" fontAlgn="ctr"/>
                      <a:r>
                        <a:rPr lang="zh-CN" altLang="en-US" sz="1800" b="1" u="none" strike="noStrike">
                          <a:solidFill>
                            <a:schemeClr val="bg1"/>
                          </a:solidFill>
                          <a:effectLst/>
                        </a:rPr>
                        <a:t>端口与</a:t>
                      </a:r>
                      <a:endParaRPr lang="zh-CN" altLang="en-US" sz="1800" b="1" u="none" strike="noStrike">
                        <a:solidFill>
                          <a:schemeClr val="bg1"/>
                        </a:solidFill>
                        <a:effectLst/>
                      </a:endParaRPr>
                    </a:p>
                    <a:p>
                      <a:pPr algn="ctr" fontAlgn="ctr"/>
                      <a:r>
                        <a:rPr lang="zh-CN" altLang="en-US" sz="1800" b="1" u="none" strike="noStrike">
                          <a:solidFill>
                            <a:schemeClr val="bg1"/>
                          </a:solidFill>
                          <a:effectLst/>
                        </a:rPr>
                        <a:t>外设管理</a:t>
                      </a:r>
                      <a:endParaRPr lang="zh-CN" altLang="en-US" sz="1800" b="1" i="0" u="none" strike="noStrike">
                        <a:solidFill>
                          <a:schemeClr val="bg1"/>
                        </a:solidFill>
                        <a:effectLst/>
                        <a:latin typeface="微软雅黑" panose="020B0503020204020204" pitchFamily="34" charset="-122"/>
                        <a:ea typeface="微软雅黑" panose="020B0503020204020204" pitchFamily="34" charset="-122"/>
                      </a:endParaRPr>
                    </a:p>
                  </a:txBody>
                  <a:tcPr marL="62584" marR="62584" marT="31292" marB="31292" anchor="ctr">
                    <a:solidFill>
                      <a:schemeClr val="tx2"/>
                    </a:solidFill>
                  </a:tcPr>
                </a:tc>
                <a:tc rowSpan="5">
                  <a:txBody>
                    <a:bodyPr/>
                    <a:lstStyle/>
                    <a:p>
                      <a:pPr algn="ctr" fontAlgn="ctr"/>
                      <a:r>
                        <a:rPr lang="en-US" sz="1400" b="1" u="none" strike="noStrike">
                          <a:solidFill>
                            <a:schemeClr val="bg1"/>
                          </a:solidFill>
                          <a:effectLst/>
                        </a:rPr>
                        <a:t>USB</a:t>
                      </a:r>
                      <a:r>
                        <a:rPr lang="zh-CN" altLang="en-US" sz="1400" b="1" u="none" strike="noStrike">
                          <a:solidFill>
                            <a:schemeClr val="bg1"/>
                          </a:solidFill>
                          <a:effectLst/>
                        </a:rPr>
                        <a:t>端口控制</a:t>
                      </a:r>
                      <a:endParaRPr lang="zh-CN" altLang="en-US" sz="1400" b="1" i="0" u="none" strike="noStrike">
                        <a:solidFill>
                          <a:schemeClr val="bg1"/>
                        </a:solidFill>
                        <a:effectLst/>
                        <a:latin typeface="微软雅黑" panose="020B0503020204020204" pitchFamily="34" charset="-122"/>
                        <a:ea typeface="微软雅黑" panose="020B0503020204020204" pitchFamily="34" charset="-122"/>
                      </a:endParaRPr>
                    </a:p>
                  </a:txBody>
                  <a:tcPr marL="62584" marR="62584" marT="31292" marB="31292" anchor="ctr">
                    <a:solidFill>
                      <a:schemeClr val="tx2"/>
                    </a:solidFill>
                  </a:tcPr>
                </a:tc>
                <a:tc>
                  <a:txBody>
                    <a:bodyPr/>
                    <a:lstStyle/>
                    <a:p>
                      <a:pPr algn="l" fontAlgn="ctr"/>
                      <a:r>
                        <a:rPr lang="zh-CN" altLang="en-US" sz="1200" u="none" strike="noStrike">
                          <a:solidFill>
                            <a:schemeClr val="bg1"/>
                          </a:solidFill>
                          <a:effectLst/>
                        </a:rPr>
                        <a:t>未注册</a:t>
                      </a:r>
                      <a:r>
                        <a:rPr lang="en-US" altLang="zh-CN" sz="1200" u="none" strike="noStrike">
                          <a:solidFill>
                            <a:schemeClr val="bg1"/>
                          </a:solidFill>
                          <a:effectLst/>
                        </a:rPr>
                        <a:t>USB</a:t>
                      </a:r>
                      <a:r>
                        <a:rPr lang="zh-CN" altLang="en-US" sz="1200" u="none" strike="noStrike">
                          <a:solidFill>
                            <a:schemeClr val="bg1"/>
                          </a:solidFill>
                          <a:effectLst/>
                        </a:rPr>
                        <a:t>存储设备读写模式</a:t>
                      </a:r>
                      <a:endParaRPr lang="zh-CN" altLang="en-US" sz="1200" b="0" i="0" u="none" strike="noStrike">
                        <a:solidFill>
                          <a:schemeClr val="bg1"/>
                        </a:solidFill>
                        <a:effectLst/>
                        <a:latin typeface="微软雅黑" panose="020B0503020204020204" pitchFamily="34" charset="-122"/>
                        <a:ea typeface="微软雅黑" panose="020B0503020204020204" pitchFamily="34" charset="-122"/>
                      </a:endParaRPr>
                    </a:p>
                  </a:txBody>
                  <a:tcPr marL="62584" marR="62584" marT="31292" marB="31292" anchor="ctr">
                    <a:solidFill>
                      <a:schemeClr val="tx2"/>
                    </a:solidFill>
                  </a:tcPr>
                </a:tc>
                <a:tc>
                  <a:txBody>
                    <a:bodyPr/>
                    <a:lstStyle/>
                    <a:p>
                      <a:pPr algn="l" fontAlgn="ctr"/>
                      <a:r>
                        <a:rPr lang="zh-CN" altLang="en-US" sz="1200" u="none" strike="noStrike">
                          <a:solidFill>
                            <a:schemeClr val="bg1"/>
                          </a:solidFill>
                          <a:effectLst/>
                        </a:rPr>
                        <a:t>可设置为阻止、只读、只写和放行</a:t>
                      </a:r>
                      <a:endParaRPr lang="zh-CN" altLang="en-US" sz="1200" b="0" i="0" u="none" strike="noStrike">
                        <a:solidFill>
                          <a:schemeClr val="bg1"/>
                        </a:solidFill>
                        <a:effectLst/>
                        <a:latin typeface="微软雅黑" panose="020B0503020204020204" pitchFamily="34" charset="-122"/>
                        <a:ea typeface="微软雅黑" panose="020B0503020204020204" pitchFamily="34" charset="-122"/>
                      </a:endParaRPr>
                    </a:p>
                  </a:txBody>
                  <a:tcPr marL="62584" marR="62584" marT="31292" marB="31292" anchor="ctr">
                    <a:solidFill>
                      <a:schemeClr val="tx2"/>
                    </a:solidFill>
                  </a:tcPr>
                </a:tc>
              </a:tr>
              <a:tr h="317500">
                <a:tc vMerge="1">
                  <a:tcPr/>
                </a:tc>
                <a:tc vMerge="1">
                  <a:tcPr/>
                </a:tc>
                <a:tc>
                  <a:txBody>
                    <a:bodyPr/>
                    <a:lstStyle/>
                    <a:p>
                      <a:pPr algn="l" fontAlgn="ctr"/>
                      <a:r>
                        <a:rPr lang="zh-CN" altLang="en-US" sz="1200" u="none" strike="noStrike">
                          <a:solidFill>
                            <a:schemeClr val="bg1"/>
                          </a:solidFill>
                          <a:effectLst/>
                        </a:rPr>
                        <a:t>注册</a:t>
                      </a:r>
                      <a:r>
                        <a:rPr lang="en-US" altLang="zh-CN" sz="1200" u="none" strike="noStrike">
                          <a:solidFill>
                            <a:schemeClr val="bg1"/>
                          </a:solidFill>
                          <a:effectLst/>
                        </a:rPr>
                        <a:t>USB</a:t>
                      </a:r>
                      <a:r>
                        <a:rPr lang="zh-CN" altLang="en-US" sz="1200" u="none" strike="noStrike">
                          <a:solidFill>
                            <a:schemeClr val="bg1"/>
                          </a:solidFill>
                          <a:effectLst/>
                        </a:rPr>
                        <a:t>存储设备读写模式</a:t>
                      </a:r>
                      <a:endParaRPr lang="zh-CN" altLang="en-US" sz="1200" b="0" i="0" u="none" strike="noStrike">
                        <a:solidFill>
                          <a:schemeClr val="bg1"/>
                        </a:solidFill>
                        <a:effectLst/>
                        <a:latin typeface="微软雅黑" panose="020B0503020204020204" pitchFamily="34" charset="-122"/>
                        <a:ea typeface="微软雅黑" panose="020B0503020204020204" pitchFamily="34" charset="-122"/>
                      </a:endParaRPr>
                    </a:p>
                  </a:txBody>
                  <a:tcPr marL="62584" marR="62584" marT="31292" marB="31292" anchor="ctr">
                    <a:solidFill>
                      <a:schemeClr val="tx2"/>
                    </a:solidFill>
                  </a:tcPr>
                </a:tc>
                <a:tc>
                  <a:txBody>
                    <a:bodyPr/>
                    <a:lstStyle/>
                    <a:p>
                      <a:pPr algn="l" fontAlgn="ctr"/>
                      <a:r>
                        <a:rPr lang="zh-CN" altLang="en-US" sz="1200" u="none" strike="noStrike">
                          <a:solidFill>
                            <a:schemeClr val="bg1"/>
                          </a:solidFill>
                          <a:effectLst/>
                        </a:rPr>
                        <a:t>可设置为阻止、只读、只写和放行</a:t>
                      </a:r>
                      <a:endParaRPr lang="zh-CN" altLang="en-US" sz="1200" b="0" i="0" u="none" strike="noStrike">
                        <a:solidFill>
                          <a:schemeClr val="bg1"/>
                        </a:solidFill>
                        <a:effectLst/>
                        <a:latin typeface="微软雅黑" panose="020B0503020204020204" pitchFamily="34" charset="-122"/>
                        <a:ea typeface="微软雅黑" panose="020B0503020204020204" pitchFamily="34" charset="-122"/>
                      </a:endParaRPr>
                    </a:p>
                  </a:txBody>
                  <a:tcPr marL="62584" marR="62584" marT="31292" marB="31292" anchor="ctr">
                    <a:solidFill>
                      <a:schemeClr val="tx2"/>
                    </a:solidFill>
                  </a:tcPr>
                </a:tc>
              </a:tr>
              <a:tr h="320040">
                <a:tc vMerge="1">
                  <a:tcPr/>
                </a:tc>
                <a:tc vMerge="1">
                  <a:tcPr/>
                </a:tc>
                <a:tc>
                  <a:txBody>
                    <a:bodyPr/>
                    <a:lstStyle/>
                    <a:p>
                      <a:pPr algn="l" fontAlgn="ctr"/>
                      <a:r>
                        <a:rPr lang="zh-CN" altLang="en-US" sz="1200" u="none" strike="noStrike">
                          <a:solidFill>
                            <a:schemeClr val="bg1"/>
                          </a:solidFill>
                          <a:effectLst/>
                        </a:rPr>
                        <a:t>注册加密</a:t>
                      </a:r>
                      <a:r>
                        <a:rPr lang="en-US" altLang="zh-CN" sz="1200" u="none" strike="noStrike">
                          <a:solidFill>
                            <a:schemeClr val="bg1"/>
                          </a:solidFill>
                          <a:effectLst/>
                        </a:rPr>
                        <a:t>USB</a:t>
                      </a:r>
                      <a:r>
                        <a:rPr lang="zh-CN" altLang="en-US" sz="1200" u="none" strike="noStrike">
                          <a:solidFill>
                            <a:schemeClr val="bg1"/>
                          </a:solidFill>
                          <a:effectLst/>
                        </a:rPr>
                        <a:t>存储设备读写模式</a:t>
                      </a:r>
                      <a:endParaRPr lang="zh-CN" altLang="en-US" sz="1200" b="0" i="0" u="none" strike="noStrike">
                        <a:solidFill>
                          <a:schemeClr val="bg1"/>
                        </a:solidFill>
                        <a:effectLst/>
                        <a:latin typeface="微软雅黑" panose="020B0503020204020204" pitchFamily="34" charset="-122"/>
                        <a:ea typeface="微软雅黑" panose="020B0503020204020204" pitchFamily="34" charset="-122"/>
                      </a:endParaRPr>
                    </a:p>
                  </a:txBody>
                  <a:tcPr marL="62584" marR="62584" marT="31292" marB="31292" anchor="ctr">
                    <a:solidFill>
                      <a:schemeClr val="tx2"/>
                    </a:solidFill>
                  </a:tcPr>
                </a:tc>
                <a:tc>
                  <a:txBody>
                    <a:bodyPr/>
                    <a:lstStyle/>
                    <a:p>
                      <a:pPr algn="l" fontAlgn="ctr"/>
                      <a:r>
                        <a:rPr lang="zh-CN" altLang="en-US" sz="1200" u="none" strike="noStrike">
                          <a:solidFill>
                            <a:schemeClr val="bg1"/>
                          </a:solidFill>
                          <a:effectLst/>
                        </a:rPr>
                        <a:t>可设置为阻止、只读、只写和放行</a:t>
                      </a:r>
                      <a:endParaRPr lang="zh-CN" altLang="en-US" sz="1200" b="0" i="0" u="none" strike="noStrike">
                        <a:solidFill>
                          <a:schemeClr val="bg1"/>
                        </a:solidFill>
                        <a:effectLst/>
                        <a:latin typeface="微软雅黑" panose="020B0503020204020204" pitchFamily="34" charset="-122"/>
                        <a:ea typeface="微软雅黑" panose="020B0503020204020204" pitchFamily="34" charset="-122"/>
                      </a:endParaRPr>
                    </a:p>
                  </a:txBody>
                  <a:tcPr marL="62584" marR="62584" marT="31292" marB="31292" anchor="ctr">
                    <a:solidFill>
                      <a:schemeClr val="tx2"/>
                    </a:solidFill>
                  </a:tcPr>
                </a:tc>
              </a:tr>
              <a:tr h="320040">
                <a:tc vMerge="1">
                  <a:tcPr/>
                </a:tc>
                <a:tc vMerge="1">
                  <a:tcPr/>
                </a:tc>
                <a:tc>
                  <a:txBody>
                    <a:bodyPr/>
                    <a:lstStyle/>
                    <a:p>
                      <a:pPr algn="l" fontAlgn="ctr"/>
                      <a:r>
                        <a:rPr lang="zh-CN" altLang="en-US" sz="1200" u="none" strike="noStrike">
                          <a:solidFill>
                            <a:schemeClr val="bg1"/>
                          </a:solidFill>
                          <a:effectLst/>
                        </a:rPr>
                        <a:t>非标准</a:t>
                      </a:r>
                      <a:r>
                        <a:rPr lang="en-US" altLang="zh-CN" sz="1200" u="none" strike="noStrike">
                          <a:solidFill>
                            <a:schemeClr val="bg1"/>
                          </a:solidFill>
                          <a:effectLst/>
                        </a:rPr>
                        <a:t>USB</a:t>
                      </a:r>
                      <a:r>
                        <a:rPr lang="zh-CN" altLang="en-US" sz="1200" u="none" strike="noStrike">
                          <a:solidFill>
                            <a:schemeClr val="bg1"/>
                          </a:solidFill>
                          <a:effectLst/>
                        </a:rPr>
                        <a:t>存储设备读写模式</a:t>
                      </a:r>
                      <a:endParaRPr lang="zh-CN" altLang="en-US" sz="1200" b="0" i="0" u="none" strike="noStrike">
                        <a:solidFill>
                          <a:schemeClr val="bg1"/>
                        </a:solidFill>
                        <a:effectLst/>
                        <a:latin typeface="微软雅黑" panose="020B0503020204020204" pitchFamily="34" charset="-122"/>
                        <a:ea typeface="微软雅黑" panose="020B0503020204020204" pitchFamily="34" charset="-122"/>
                      </a:endParaRPr>
                    </a:p>
                  </a:txBody>
                  <a:tcPr marL="62584" marR="62584" marT="31292" marB="31292" anchor="ctr">
                    <a:solidFill>
                      <a:schemeClr val="tx2"/>
                    </a:solidFill>
                  </a:tcPr>
                </a:tc>
                <a:tc>
                  <a:txBody>
                    <a:bodyPr/>
                    <a:lstStyle/>
                    <a:p>
                      <a:pPr algn="l" fontAlgn="ctr"/>
                      <a:r>
                        <a:rPr lang="zh-CN" altLang="en-US" sz="1200" u="none" strike="noStrike">
                          <a:solidFill>
                            <a:schemeClr val="bg1"/>
                          </a:solidFill>
                          <a:effectLst/>
                        </a:rPr>
                        <a:t>可设置为阻止和放行</a:t>
                      </a:r>
                      <a:endParaRPr lang="zh-CN" altLang="en-US" sz="1200" b="0" i="0" u="none" strike="noStrike">
                        <a:solidFill>
                          <a:schemeClr val="bg1"/>
                        </a:solidFill>
                        <a:effectLst/>
                      </a:endParaRPr>
                    </a:p>
                  </a:txBody>
                  <a:tcPr marL="62584" marR="62584" marT="31292" marB="31292" anchor="ctr">
                    <a:solidFill>
                      <a:schemeClr val="tx2"/>
                    </a:solidFill>
                  </a:tcPr>
                </a:tc>
              </a:tr>
              <a:tr h="318770">
                <a:tc vMerge="1">
                  <a:tcPr/>
                </a:tc>
                <a:tc vMerge="1">
                  <a:tcPr/>
                </a:tc>
                <a:tc>
                  <a:txBody>
                    <a:bodyPr/>
                    <a:lstStyle/>
                    <a:p>
                      <a:pPr algn="l" fontAlgn="ctr"/>
                      <a:r>
                        <a:rPr lang="en-US" altLang="zh-CN" sz="1200" u="none" strike="noStrike">
                          <a:solidFill>
                            <a:schemeClr val="bg1"/>
                          </a:solidFill>
                          <a:effectLst/>
                        </a:rPr>
                        <a:t>USB</a:t>
                      </a:r>
                      <a:r>
                        <a:rPr lang="zh-CN" altLang="en-US" sz="1200" u="none" strike="noStrike">
                          <a:solidFill>
                            <a:schemeClr val="bg1"/>
                          </a:solidFill>
                          <a:effectLst/>
                        </a:rPr>
                        <a:t>使用时间与次数控制</a:t>
                      </a:r>
                      <a:endParaRPr lang="zh-CN" altLang="en-US" sz="1200" b="0" i="0" u="none" strike="noStrike">
                        <a:solidFill>
                          <a:schemeClr val="bg1"/>
                        </a:solidFill>
                        <a:effectLst/>
                        <a:latin typeface="微软雅黑" panose="020B0503020204020204" pitchFamily="34" charset="-122"/>
                        <a:ea typeface="微软雅黑" panose="020B0503020204020204" pitchFamily="34" charset="-122"/>
                      </a:endParaRPr>
                    </a:p>
                  </a:txBody>
                  <a:tcPr marL="62584" marR="62584" marT="31292" marB="31292" anchor="ctr">
                    <a:solidFill>
                      <a:schemeClr val="tx2"/>
                    </a:solidFill>
                  </a:tcPr>
                </a:tc>
                <a:tc>
                  <a:txBody>
                    <a:bodyPr/>
                    <a:lstStyle/>
                    <a:p>
                      <a:pPr algn="l" fontAlgn="ctr"/>
                      <a:r>
                        <a:rPr lang="zh-CN" altLang="en-US" sz="1200" u="none" strike="noStrike">
                          <a:solidFill>
                            <a:schemeClr val="bg1"/>
                          </a:solidFill>
                          <a:effectLst/>
                        </a:rPr>
                        <a:t>设置</a:t>
                      </a:r>
                      <a:r>
                        <a:rPr lang="en-US" altLang="zh-CN" sz="1200" u="none" strike="noStrike">
                          <a:solidFill>
                            <a:schemeClr val="bg1"/>
                          </a:solidFill>
                          <a:effectLst/>
                        </a:rPr>
                        <a:t>USB</a:t>
                      </a:r>
                      <a:r>
                        <a:rPr lang="zh-CN" altLang="en-US" sz="1200" u="none" strike="noStrike">
                          <a:solidFill>
                            <a:schemeClr val="bg1"/>
                          </a:solidFill>
                          <a:effectLst/>
                        </a:rPr>
                        <a:t>存储设备打开次数以及到期时间</a:t>
                      </a:r>
                      <a:endParaRPr lang="zh-CN" altLang="en-US" sz="1200" b="0" i="0" u="none" strike="noStrike">
                        <a:solidFill>
                          <a:schemeClr val="bg1"/>
                        </a:solidFill>
                        <a:effectLst/>
                        <a:latin typeface="微软雅黑" panose="020B0503020204020204" pitchFamily="34" charset="-122"/>
                        <a:ea typeface="微软雅黑" panose="020B0503020204020204" pitchFamily="34" charset="-122"/>
                      </a:endParaRPr>
                    </a:p>
                  </a:txBody>
                  <a:tcPr marL="62584" marR="62584" marT="31292" marB="31292" anchor="ctr">
                    <a:solidFill>
                      <a:schemeClr val="tx2"/>
                    </a:solidFill>
                  </a:tcPr>
                </a:tc>
              </a:tr>
              <a:tr h="1142365">
                <a:tc vMerge="1">
                  <a:tcPr/>
                </a:tc>
                <a:tc>
                  <a:txBody>
                    <a:bodyPr/>
                    <a:lstStyle/>
                    <a:p>
                      <a:pPr algn="ctr" fontAlgn="ctr"/>
                      <a:r>
                        <a:rPr lang="zh-CN" altLang="en-US" sz="1400" b="1" u="none" strike="noStrike">
                          <a:solidFill>
                            <a:schemeClr val="bg1"/>
                          </a:solidFill>
                          <a:effectLst/>
                        </a:rPr>
                        <a:t>刻录机控制</a:t>
                      </a:r>
                      <a:endParaRPr lang="zh-CN" altLang="en-US" sz="1400" b="1" i="0" u="none" strike="noStrike">
                        <a:solidFill>
                          <a:schemeClr val="bg1"/>
                        </a:solidFill>
                        <a:effectLst/>
                        <a:latin typeface="微软雅黑" panose="020B0503020204020204" pitchFamily="34" charset="-122"/>
                        <a:ea typeface="微软雅黑" panose="020B0503020204020204" pitchFamily="34" charset="-122"/>
                      </a:endParaRPr>
                    </a:p>
                  </a:txBody>
                  <a:tcPr marL="62584" marR="62584" marT="31292" marB="31292" anchor="ctr">
                    <a:solidFill>
                      <a:schemeClr val="tx2"/>
                    </a:solidFill>
                  </a:tcPr>
                </a:tc>
                <a:tc>
                  <a:txBody>
                    <a:bodyPr/>
                    <a:lstStyle/>
                    <a:p>
                      <a:pPr algn="l" fontAlgn="ctr"/>
                      <a:r>
                        <a:rPr lang="zh-CN" altLang="en-US" sz="1200" u="none" strike="noStrike">
                          <a:solidFill>
                            <a:schemeClr val="bg1"/>
                          </a:solidFill>
                          <a:effectLst/>
                        </a:rPr>
                        <a:t>内置光驱</a:t>
                      </a:r>
                      <a:r>
                        <a:rPr lang="en-US" altLang="zh-CN" sz="1200" u="none" strike="noStrike">
                          <a:solidFill>
                            <a:schemeClr val="bg1"/>
                          </a:solidFill>
                          <a:effectLst/>
                        </a:rPr>
                        <a:t>\</a:t>
                      </a:r>
                      <a:r>
                        <a:rPr lang="zh-CN" altLang="en-US" sz="1200" u="none" strike="noStrike">
                          <a:solidFill>
                            <a:schemeClr val="bg1"/>
                          </a:solidFill>
                          <a:effectLst/>
                        </a:rPr>
                        <a:t>刻录机控制</a:t>
                      </a:r>
                      <a:br>
                        <a:rPr lang="zh-CN" altLang="en-US" sz="1200" u="none" strike="noStrike">
                          <a:solidFill>
                            <a:schemeClr val="bg1"/>
                          </a:solidFill>
                          <a:effectLst/>
                        </a:rPr>
                      </a:br>
                      <a:r>
                        <a:rPr lang="en-US" altLang="zh-CN" sz="1200" u="none" strike="noStrike">
                          <a:solidFill>
                            <a:schemeClr val="bg1"/>
                          </a:solidFill>
                          <a:effectLst/>
                        </a:rPr>
                        <a:t>USB</a:t>
                      </a:r>
                      <a:r>
                        <a:rPr lang="zh-CN" altLang="en-US" sz="1200" u="none" strike="noStrike">
                          <a:solidFill>
                            <a:schemeClr val="bg1"/>
                          </a:solidFill>
                          <a:effectLst/>
                        </a:rPr>
                        <a:t>刻录机</a:t>
                      </a:r>
                      <a:br>
                        <a:rPr lang="zh-CN" altLang="en-US" sz="1200" u="none" strike="noStrike">
                          <a:solidFill>
                            <a:schemeClr val="bg1"/>
                          </a:solidFill>
                          <a:effectLst/>
                        </a:rPr>
                      </a:br>
                      <a:r>
                        <a:rPr lang="zh-CN" altLang="en-US" sz="1200" u="none" strike="noStrike">
                          <a:solidFill>
                            <a:schemeClr val="bg1"/>
                          </a:solidFill>
                          <a:effectLst/>
                        </a:rPr>
                        <a:t>管控的刻录机类型</a:t>
                      </a:r>
                      <a:r>
                        <a:rPr lang="en-US" altLang="zh-CN" sz="1200" u="none" strike="noStrike">
                          <a:solidFill>
                            <a:schemeClr val="bg1"/>
                          </a:solidFill>
                          <a:effectLst/>
                        </a:rPr>
                        <a:t>:CD</a:t>
                      </a:r>
                      <a:r>
                        <a:rPr lang="zh-CN" altLang="en-US" sz="1200" u="none" strike="noStrike">
                          <a:solidFill>
                            <a:schemeClr val="bg1"/>
                          </a:solidFill>
                          <a:effectLst/>
                        </a:rPr>
                        <a:t>刻录机、</a:t>
                      </a:r>
                      <a:r>
                        <a:rPr lang="en-US" altLang="zh-CN" sz="1200" u="none" strike="noStrike">
                          <a:solidFill>
                            <a:schemeClr val="bg1"/>
                          </a:solidFill>
                          <a:effectLst/>
                        </a:rPr>
                        <a:t>DVD</a:t>
                      </a:r>
                      <a:r>
                        <a:rPr lang="zh-CN" altLang="en-US" sz="1200" u="none" strike="noStrike">
                          <a:solidFill>
                            <a:schemeClr val="bg1"/>
                          </a:solidFill>
                          <a:effectLst/>
                        </a:rPr>
                        <a:t>刻录机、蓝光刻录机</a:t>
                      </a:r>
                      <a:endParaRPr lang="zh-CN" altLang="en-US" sz="1200" b="0" i="0" u="none" strike="noStrike">
                        <a:solidFill>
                          <a:schemeClr val="bg1"/>
                        </a:solidFill>
                        <a:effectLst/>
                        <a:latin typeface="微软雅黑" panose="020B0503020204020204" pitchFamily="34" charset="-122"/>
                        <a:ea typeface="微软雅黑" panose="020B0503020204020204" pitchFamily="34" charset="-122"/>
                      </a:endParaRPr>
                    </a:p>
                  </a:txBody>
                  <a:tcPr marL="62584" marR="62584" marT="31292" marB="31292" anchor="ctr">
                    <a:solidFill>
                      <a:schemeClr val="tx2"/>
                    </a:solidFill>
                  </a:tcPr>
                </a:tc>
                <a:tc>
                  <a:txBody>
                    <a:bodyPr/>
                    <a:lstStyle/>
                    <a:p>
                      <a:pPr algn="l" fontAlgn="ctr"/>
                      <a:r>
                        <a:rPr lang="zh-CN" altLang="en-US" sz="1200" u="none" strike="noStrike">
                          <a:solidFill>
                            <a:schemeClr val="bg1"/>
                          </a:solidFill>
                          <a:effectLst/>
                        </a:rPr>
                        <a:t>阻止 只读 放行</a:t>
                      </a:r>
                      <a:br>
                        <a:rPr lang="zh-CN" altLang="en-US" sz="1200" u="none" strike="noStrike">
                          <a:solidFill>
                            <a:schemeClr val="bg1"/>
                          </a:solidFill>
                          <a:effectLst/>
                        </a:rPr>
                      </a:br>
                      <a:r>
                        <a:rPr lang="zh-CN" altLang="en-US" sz="1200" u="none" strike="noStrike">
                          <a:solidFill>
                            <a:schemeClr val="bg1"/>
                          </a:solidFill>
                          <a:effectLst/>
                        </a:rPr>
                        <a:t>光刻录机</a:t>
                      </a:r>
                      <a:br>
                        <a:rPr lang="zh-CN" altLang="en-US" sz="1200" u="none" strike="noStrike">
                          <a:solidFill>
                            <a:schemeClr val="bg1"/>
                          </a:solidFill>
                          <a:effectLst/>
                        </a:rPr>
                      </a:br>
                      <a:r>
                        <a:rPr lang="zh-CN" altLang="en-US" sz="1200" u="none" strike="noStrike">
                          <a:solidFill>
                            <a:schemeClr val="bg1"/>
                          </a:solidFill>
                          <a:effectLst/>
                        </a:rPr>
                        <a:t>管控的刻录光盘</a:t>
                      </a:r>
                      <a:r>
                        <a:rPr lang="en-US" altLang="zh-CN" sz="1200" u="none" strike="noStrike">
                          <a:solidFill>
                            <a:schemeClr val="bg1"/>
                          </a:solidFill>
                          <a:effectLst/>
                        </a:rPr>
                        <a:t>: </a:t>
                      </a:r>
                      <a:r>
                        <a:rPr lang="en-US" sz="1200" u="none" strike="noStrike">
                          <a:solidFill>
                            <a:schemeClr val="bg1"/>
                          </a:solidFill>
                          <a:effectLst/>
                        </a:rPr>
                        <a:t>CD-R、CD-RW、DVD-R、DVD-R、DL DVD-RW、DVD-RW DL、DVD-RAM、DVD+R、DVD+R DL、DVD+RW DL、 BD-R BD-RW</a:t>
                      </a:r>
                      <a:endParaRPr lang="en-US" sz="1200" b="0" i="0" u="none" strike="noStrike">
                        <a:solidFill>
                          <a:schemeClr val="bg1"/>
                        </a:solidFill>
                        <a:effectLst/>
                        <a:latin typeface="微软雅黑" panose="020B0503020204020204" pitchFamily="34" charset="-122"/>
                        <a:ea typeface="微软雅黑" panose="020B0503020204020204" pitchFamily="34" charset="-122"/>
                      </a:endParaRPr>
                    </a:p>
                  </a:txBody>
                  <a:tcPr marL="62584" marR="62584" marT="31292" marB="31292" anchor="ctr">
                    <a:solidFill>
                      <a:schemeClr val="tx2"/>
                    </a:solidFill>
                  </a:tcPr>
                </a:tc>
              </a:tr>
              <a:tr h="532130">
                <a:tc vMerge="1">
                  <a:tcPr/>
                </a:tc>
                <a:tc rowSpan="2">
                  <a:txBody>
                    <a:bodyPr/>
                    <a:lstStyle/>
                    <a:p>
                      <a:pPr algn="ctr" fontAlgn="ctr"/>
                      <a:r>
                        <a:rPr lang="zh-CN" altLang="en-US" sz="1400" b="1" u="none" strike="noStrike">
                          <a:solidFill>
                            <a:schemeClr val="bg1"/>
                          </a:solidFill>
                          <a:effectLst/>
                        </a:rPr>
                        <a:t>外部设备控制</a:t>
                      </a:r>
                      <a:endParaRPr lang="zh-CN" altLang="en-US" sz="1400" b="1" i="0" u="none" strike="noStrike">
                        <a:solidFill>
                          <a:schemeClr val="bg1"/>
                        </a:solidFill>
                        <a:effectLst/>
                        <a:latin typeface="微软雅黑" panose="020B0503020204020204" pitchFamily="34" charset="-122"/>
                        <a:ea typeface="微软雅黑" panose="020B0503020204020204" pitchFamily="34" charset="-122"/>
                      </a:endParaRPr>
                    </a:p>
                  </a:txBody>
                  <a:tcPr marL="62584" marR="62584" marT="31292" marB="31292" anchor="ctr">
                    <a:solidFill>
                      <a:schemeClr val="tx2"/>
                    </a:solidFill>
                  </a:tcPr>
                </a:tc>
                <a:tc>
                  <a:txBody>
                    <a:bodyPr/>
                    <a:lstStyle/>
                    <a:p>
                      <a:pPr algn="l" fontAlgn="ctr"/>
                      <a:r>
                        <a:rPr lang="zh-CN" altLang="en-US" sz="1200" u="none" strike="noStrike">
                          <a:solidFill>
                            <a:schemeClr val="bg1"/>
                          </a:solidFill>
                          <a:effectLst/>
                        </a:rPr>
                        <a:t>蓝牙、红外、调整解调器、</a:t>
                      </a:r>
                      <a:r>
                        <a:rPr lang="en-US" altLang="zh-CN" sz="1200" u="none" strike="noStrike">
                          <a:solidFill>
                            <a:schemeClr val="bg1"/>
                          </a:solidFill>
                          <a:effectLst/>
                        </a:rPr>
                        <a:t>COM</a:t>
                      </a:r>
                      <a:r>
                        <a:rPr lang="zh-CN" altLang="en-US" sz="1200" u="none" strike="noStrike">
                          <a:solidFill>
                            <a:schemeClr val="bg1"/>
                          </a:solidFill>
                          <a:effectLst/>
                        </a:rPr>
                        <a:t>端口和</a:t>
                      </a:r>
                      <a:r>
                        <a:rPr lang="en-US" altLang="zh-CN" sz="1200" u="none" strike="noStrike">
                          <a:solidFill>
                            <a:schemeClr val="bg1"/>
                          </a:solidFill>
                          <a:effectLst/>
                        </a:rPr>
                        <a:t>PLA</a:t>
                      </a:r>
                      <a:r>
                        <a:rPr lang="zh-CN" altLang="en-US" sz="1200" u="none" strike="noStrike">
                          <a:solidFill>
                            <a:schemeClr val="bg1"/>
                          </a:solidFill>
                          <a:effectLst/>
                        </a:rPr>
                        <a:t>端口、无线网卡和</a:t>
                      </a:r>
                      <a:r>
                        <a:rPr lang="en-US" altLang="zh-CN" sz="1200" u="none" strike="noStrike">
                          <a:solidFill>
                            <a:schemeClr val="bg1"/>
                          </a:solidFill>
                          <a:effectLst/>
                        </a:rPr>
                        <a:t>3G</a:t>
                      </a:r>
                      <a:r>
                        <a:rPr lang="zh-CN" altLang="en-US" sz="1200" u="none" strike="noStrike">
                          <a:solidFill>
                            <a:schemeClr val="bg1"/>
                          </a:solidFill>
                          <a:effectLst/>
                        </a:rPr>
                        <a:t>网卡、打印机</a:t>
                      </a:r>
                      <a:endParaRPr lang="zh-CN" altLang="en-US" sz="1200" b="0" i="0" u="none" strike="noStrike">
                        <a:solidFill>
                          <a:schemeClr val="bg1"/>
                        </a:solidFill>
                        <a:effectLst/>
                        <a:latin typeface="微软雅黑" panose="020B0503020204020204" pitchFamily="34" charset="-122"/>
                        <a:ea typeface="微软雅黑" panose="020B0503020204020204" pitchFamily="34" charset="-122"/>
                      </a:endParaRPr>
                    </a:p>
                  </a:txBody>
                  <a:tcPr marL="62584" marR="62584" marT="31292" marB="31292" anchor="ctr">
                    <a:solidFill>
                      <a:schemeClr val="tx2"/>
                    </a:solidFill>
                  </a:tcPr>
                </a:tc>
                <a:tc>
                  <a:txBody>
                    <a:bodyPr/>
                    <a:lstStyle/>
                    <a:p>
                      <a:pPr algn="l" fontAlgn="ctr"/>
                      <a:r>
                        <a:rPr lang="zh-CN" altLang="en-US" sz="1200" u="none" strike="noStrike">
                          <a:solidFill>
                            <a:schemeClr val="bg1"/>
                          </a:solidFill>
                          <a:effectLst/>
                        </a:rPr>
                        <a:t>可以禁用与启用这些设备。</a:t>
                      </a:r>
                      <a:endParaRPr lang="zh-CN" altLang="en-US" sz="1200" b="0" i="0" u="none" strike="noStrike">
                        <a:solidFill>
                          <a:schemeClr val="bg1"/>
                        </a:solidFill>
                        <a:effectLst/>
                        <a:latin typeface="微软雅黑" panose="020B0503020204020204" pitchFamily="34" charset="-122"/>
                        <a:ea typeface="微软雅黑" panose="020B0503020204020204" pitchFamily="34" charset="-122"/>
                      </a:endParaRPr>
                    </a:p>
                  </a:txBody>
                  <a:tcPr marL="62584" marR="62584" marT="31292" marB="31292" anchor="ctr">
                    <a:solidFill>
                      <a:schemeClr val="tx2"/>
                    </a:solidFill>
                  </a:tcPr>
                </a:tc>
              </a:tr>
              <a:tr h="510540">
                <a:tc vMerge="1">
                  <a:tcPr/>
                </a:tc>
                <a:tc vMerge="1">
                  <a:tcPr/>
                </a:tc>
                <a:tc>
                  <a:txBody>
                    <a:bodyPr/>
                    <a:lstStyle/>
                    <a:p>
                      <a:pPr algn="l" fontAlgn="ctr"/>
                      <a:r>
                        <a:rPr lang="zh-CN" altLang="en-US" sz="1200" u="none" strike="noStrike">
                          <a:solidFill>
                            <a:schemeClr val="bg1"/>
                          </a:solidFill>
                          <a:effectLst/>
                        </a:rPr>
                        <a:t>软驱、磁带设备、</a:t>
                      </a:r>
                      <a:r>
                        <a:rPr lang="en-US" altLang="zh-CN" sz="1200" u="none" strike="noStrike">
                          <a:solidFill>
                            <a:schemeClr val="bg1"/>
                          </a:solidFill>
                          <a:effectLst/>
                        </a:rPr>
                        <a:t>1394</a:t>
                      </a:r>
                      <a:r>
                        <a:rPr lang="zh-CN" altLang="en-US" sz="1200" u="none" strike="noStrike">
                          <a:solidFill>
                            <a:schemeClr val="bg1"/>
                          </a:solidFill>
                          <a:effectLst/>
                        </a:rPr>
                        <a:t>火线、</a:t>
                      </a:r>
                      <a:r>
                        <a:rPr lang="en-US" altLang="zh-CN" sz="1200" u="none" strike="noStrike">
                          <a:solidFill>
                            <a:schemeClr val="bg1"/>
                          </a:solidFill>
                          <a:effectLst/>
                        </a:rPr>
                        <a:t>PCMCIA</a:t>
                      </a:r>
                      <a:r>
                        <a:rPr lang="zh-CN" altLang="en-US" sz="1200" u="none" strike="noStrike">
                          <a:solidFill>
                            <a:schemeClr val="bg1"/>
                          </a:solidFill>
                          <a:effectLst/>
                        </a:rPr>
                        <a:t>卡、便携式设备</a:t>
                      </a:r>
                      <a:endParaRPr lang="zh-CN" altLang="en-US" sz="1200" b="0" i="0" u="none" strike="noStrike">
                        <a:solidFill>
                          <a:schemeClr val="bg1"/>
                        </a:solidFill>
                        <a:effectLst/>
                        <a:latin typeface="微软雅黑" panose="020B0503020204020204" pitchFamily="34" charset="-122"/>
                        <a:ea typeface="微软雅黑" panose="020B0503020204020204" pitchFamily="34" charset="-122"/>
                      </a:endParaRPr>
                    </a:p>
                  </a:txBody>
                  <a:tcPr marL="62584" marR="62584" marT="31292" marB="31292" anchor="ctr">
                    <a:solidFill>
                      <a:schemeClr val="tx2"/>
                    </a:solidFill>
                  </a:tcPr>
                </a:tc>
                <a:tc>
                  <a:txBody>
                    <a:bodyPr/>
                    <a:lstStyle/>
                    <a:p>
                      <a:pPr algn="l" fontAlgn="ctr"/>
                      <a:r>
                        <a:rPr lang="zh-CN" altLang="en-US" sz="1200" u="none" strike="noStrike">
                          <a:solidFill>
                            <a:schemeClr val="bg1"/>
                          </a:solidFill>
                          <a:effectLst/>
                        </a:rPr>
                        <a:t>可以禁用与启用这些设备。</a:t>
                      </a:r>
                      <a:endParaRPr lang="zh-CN" altLang="en-US" sz="1200" b="0" i="0" u="none" strike="noStrike">
                        <a:solidFill>
                          <a:schemeClr val="bg1"/>
                        </a:solidFill>
                        <a:effectLst/>
                        <a:latin typeface="微软雅黑" panose="020B0503020204020204" pitchFamily="34" charset="-122"/>
                        <a:ea typeface="微软雅黑" panose="020B0503020204020204" pitchFamily="34" charset="-122"/>
                      </a:endParaRPr>
                    </a:p>
                  </a:txBody>
                  <a:tcPr marL="62584" marR="62584" marT="31292" marB="31292" anchor="ctr">
                    <a:solidFill>
                      <a:schemeClr val="tx2"/>
                    </a:solidFill>
                  </a:tcPr>
                </a:tc>
              </a:tr>
              <a:tr h="521335">
                <a:tc vMerge="1">
                  <a:tcPr/>
                </a:tc>
                <a:tc rowSpan="2">
                  <a:txBody>
                    <a:bodyPr/>
                    <a:lstStyle/>
                    <a:p>
                      <a:pPr algn="ctr" fontAlgn="ctr"/>
                      <a:r>
                        <a:rPr lang="en-US" altLang="zh-CN" sz="1400" b="1" u="none" strike="noStrike">
                          <a:solidFill>
                            <a:schemeClr val="bg1"/>
                          </a:solidFill>
                          <a:effectLst/>
                        </a:rPr>
                        <a:t>USB</a:t>
                      </a:r>
                      <a:r>
                        <a:rPr lang="zh-CN" altLang="en-US" sz="1400" b="1" u="none" strike="noStrike">
                          <a:solidFill>
                            <a:schemeClr val="bg1"/>
                          </a:solidFill>
                          <a:effectLst/>
                        </a:rPr>
                        <a:t>设备申请</a:t>
                      </a:r>
                      <a:endParaRPr lang="zh-CN" altLang="en-US" sz="1400" b="1" u="none" strike="noStrike">
                        <a:solidFill>
                          <a:schemeClr val="bg1"/>
                        </a:solidFill>
                        <a:effectLst/>
                      </a:endParaRPr>
                    </a:p>
                    <a:p>
                      <a:pPr algn="ctr" fontAlgn="ctr"/>
                      <a:r>
                        <a:rPr lang="zh-CN" altLang="en-US" sz="1400" b="1" u="none" strike="noStrike">
                          <a:solidFill>
                            <a:schemeClr val="bg1"/>
                          </a:solidFill>
                          <a:effectLst/>
                        </a:rPr>
                        <a:t>与审批</a:t>
                      </a:r>
                      <a:endParaRPr lang="zh-CN" altLang="en-US" sz="1400" b="1" i="0" u="none" strike="noStrike">
                        <a:solidFill>
                          <a:schemeClr val="bg1"/>
                        </a:solidFill>
                        <a:effectLst/>
                        <a:latin typeface="微软雅黑" panose="020B0503020204020204" pitchFamily="34" charset="-122"/>
                        <a:ea typeface="微软雅黑" panose="020B0503020204020204" pitchFamily="34" charset="-122"/>
                      </a:endParaRPr>
                    </a:p>
                  </a:txBody>
                  <a:tcPr marL="62584" marR="62584" marT="31292" marB="31292" anchor="ctr">
                    <a:solidFill>
                      <a:schemeClr val="tx2"/>
                    </a:solidFill>
                  </a:tcPr>
                </a:tc>
                <a:tc>
                  <a:txBody>
                    <a:bodyPr/>
                    <a:lstStyle/>
                    <a:p>
                      <a:pPr algn="l" fontAlgn="ctr"/>
                      <a:r>
                        <a:rPr lang="zh-CN" altLang="en-US" sz="1200" b="1" u="none" strike="noStrike">
                          <a:solidFill>
                            <a:schemeClr val="bg1"/>
                          </a:solidFill>
                          <a:effectLst/>
                        </a:rPr>
                        <a:t>客户端在线、离线申请</a:t>
                      </a:r>
                      <a:r>
                        <a:rPr lang="en-US" altLang="zh-CN" sz="1200" b="1" u="none" strike="noStrike">
                          <a:solidFill>
                            <a:schemeClr val="bg1"/>
                          </a:solidFill>
                          <a:effectLst/>
                        </a:rPr>
                        <a:t>USB</a:t>
                      </a:r>
                      <a:r>
                        <a:rPr lang="zh-CN" altLang="en-US" sz="1200" b="1" u="none" strike="noStrike">
                          <a:solidFill>
                            <a:schemeClr val="bg1"/>
                          </a:solidFill>
                          <a:effectLst/>
                        </a:rPr>
                        <a:t>设备</a:t>
                      </a:r>
                      <a:endParaRPr lang="zh-CN" altLang="en-US" sz="1200" b="1" i="0" u="none" strike="noStrike">
                        <a:solidFill>
                          <a:schemeClr val="bg1"/>
                        </a:solidFill>
                        <a:effectLst/>
                        <a:latin typeface="微软雅黑" panose="020B0503020204020204" pitchFamily="34" charset="-122"/>
                        <a:ea typeface="微软雅黑" panose="020B0503020204020204" pitchFamily="34" charset="-122"/>
                      </a:endParaRPr>
                    </a:p>
                  </a:txBody>
                  <a:tcPr marL="62584" marR="62584" marT="31292" marB="31292" anchor="ctr">
                    <a:solidFill>
                      <a:schemeClr val="tx2"/>
                    </a:solidFill>
                  </a:tcPr>
                </a:tc>
                <a:tc>
                  <a:txBody>
                    <a:bodyPr/>
                    <a:lstStyle/>
                    <a:p>
                      <a:pPr algn="l" fontAlgn="ctr"/>
                      <a:r>
                        <a:rPr lang="zh-CN" altLang="en-US" sz="1200" b="1" u="none" strike="noStrike">
                          <a:solidFill>
                            <a:schemeClr val="bg1"/>
                          </a:solidFill>
                          <a:effectLst/>
                        </a:rPr>
                        <a:t>客户端可以插上优盘进行在线申请，离线使用申请码进行申请。</a:t>
                      </a:r>
                      <a:endParaRPr lang="zh-CN" altLang="en-US" sz="1200" b="1" i="0" u="none" strike="noStrike">
                        <a:solidFill>
                          <a:schemeClr val="bg1"/>
                        </a:solidFill>
                        <a:effectLst/>
                        <a:latin typeface="微软雅黑" panose="020B0503020204020204" pitchFamily="34" charset="-122"/>
                        <a:ea typeface="微软雅黑" panose="020B0503020204020204" pitchFamily="34" charset="-122"/>
                      </a:endParaRPr>
                    </a:p>
                  </a:txBody>
                  <a:tcPr marL="62584" marR="62584" marT="31292" marB="31292" anchor="ctr">
                    <a:solidFill>
                      <a:schemeClr val="tx2"/>
                    </a:solidFill>
                  </a:tcPr>
                </a:tc>
              </a:tr>
              <a:tr h="531495">
                <a:tc vMerge="1">
                  <a:tcPr/>
                </a:tc>
                <a:tc vMerge="1">
                  <a:tcPr/>
                </a:tc>
                <a:tc>
                  <a:txBody>
                    <a:bodyPr/>
                    <a:lstStyle/>
                    <a:p>
                      <a:pPr algn="l" fontAlgn="ctr"/>
                      <a:r>
                        <a:rPr lang="zh-CN" altLang="en-US" sz="1200" b="1" u="none" strike="noStrike">
                          <a:solidFill>
                            <a:schemeClr val="bg1"/>
                          </a:solidFill>
                          <a:effectLst/>
                        </a:rPr>
                        <a:t>在线申请，控制台在线审批</a:t>
                      </a:r>
                      <a:br>
                        <a:rPr lang="zh-CN" altLang="en-US" sz="1200" b="1" u="none" strike="noStrike">
                          <a:solidFill>
                            <a:schemeClr val="bg1"/>
                          </a:solidFill>
                          <a:effectLst/>
                        </a:rPr>
                      </a:br>
                      <a:r>
                        <a:rPr lang="zh-CN" altLang="en-US" sz="1200" b="1" u="none" strike="noStrike">
                          <a:solidFill>
                            <a:schemeClr val="bg1"/>
                          </a:solidFill>
                          <a:effectLst/>
                        </a:rPr>
                        <a:t>离线申请，控制台申请码审批</a:t>
                      </a:r>
                      <a:endParaRPr lang="zh-CN" altLang="en-US" sz="1200" b="1" i="0" u="none" strike="noStrike">
                        <a:solidFill>
                          <a:schemeClr val="bg1"/>
                        </a:solidFill>
                        <a:effectLst/>
                        <a:latin typeface="微软雅黑" panose="020B0503020204020204" pitchFamily="34" charset="-122"/>
                        <a:ea typeface="微软雅黑" panose="020B0503020204020204" pitchFamily="34" charset="-122"/>
                      </a:endParaRPr>
                    </a:p>
                  </a:txBody>
                  <a:tcPr marL="62584" marR="62584" marT="31292" marB="31292" anchor="ctr">
                    <a:solidFill>
                      <a:schemeClr val="tx2"/>
                    </a:solidFill>
                  </a:tcPr>
                </a:tc>
                <a:tc>
                  <a:txBody>
                    <a:bodyPr/>
                    <a:lstStyle/>
                    <a:p>
                      <a:pPr algn="l" fontAlgn="ctr"/>
                      <a:r>
                        <a:rPr lang="zh-CN" altLang="en-US" sz="1200" b="1" u="none" strike="noStrike">
                          <a:solidFill>
                            <a:schemeClr val="bg1"/>
                          </a:solidFill>
                          <a:effectLst/>
                        </a:rPr>
                        <a:t>控制台对在线或者离线的申请进行审批，申请完毕后客户端上即可使用</a:t>
                      </a:r>
                      <a:r>
                        <a:rPr lang="en-US" altLang="zh-CN" sz="1200" b="1" u="none" strike="noStrike">
                          <a:solidFill>
                            <a:schemeClr val="bg1"/>
                          </a:solidFill>
                          <a:effectLst/>
                        </a:rPr>
                        <a:t>USB</a:t>
                      </a:r>
                      <a:r>
                        <a:rPr lang="zh-CN" altLang="en-US" sz="1200" b="1" u="none" strike="noStrike">
                          <a:solidFill>
                            <a:schemeClr val="bg1"/>
                          </a:solidFill>
                          <a:effectLst/>
                        </a:rPr>
                        <a:t>存储设备。</a:t>
                      </a:r>
                      <a:endParaRPr lang="zh-CN" altLang="en-US" sz="1200" b="1" i="0" u="none" strike="noStrike">
                        <a:solidFill>
                          <a:schemeClr val="bg1"/>
                        </a:solidFill>
                        <a:effectLst/>
                        <a:latin typeface="微软雅黑" panose="020B0503020204020204" pitchFamily="34" charset="-122"/>
                        <a:ea typeface="微软雅黑" panose="020B0503020204020204" pitchFamily="34" charset="-122"/>
                      </a:endParaRPr>
                    </a:p>
                  </a:txBody>
                  <a:tcPr marL="62584" marR="62584" marT="31292" marB="31292" anchor="ctr">
                    <a:solidFill>
                      <a:schemeClr val="tx2"/>
                    </a:solidFill>
                  </a:tcPr>
                </a:tc>
              </a:tr>
              <a:tr h="320040">
                <a:tc vMerge="1">
                  <a:tcPr/>
                </a:tc>
                <a:tc>
                  <a:txBody>
                    <a:bodyPr/>
                    <a:lstStyle/>
                    <a:p>
                      <a:pPr algn="ctr" fontAlgn="ctr"/>
                      <a:r>
                        <a:rPr lang="zh-CN" altLang="en-US" sz="1400" b="1" u="none" strike="noStrike">
                          <a:solidFill>
                            <a:schemeClr val="bg1"/>
                          </a:solidFill>
                          <a:effectLst/>
                        </a:rPr>
                        <a:t>打印申请控制</a:t>
                      </a:r>
                      <a:endParaRPr lang="zh-CN" altLang="en-US" sz="1400" b="1" i="0" u="none" strike="noStrike">
                        <a:solidFill>
                          <a:schemeClr val="bg1"/>
                        </a:solidFill>
                        <a:effectLst/>
                        <a:latin typeface="微软雅黑" panose="020B0503020204020204" pitchFamily="34" charset="-122"/>
                        <a:ea typeface="微软雅黑" panose="020B0503020204020204" pitchFamily="34" charset="-122"/>
                      </a:endParaRPr>
                    </a:p>
                  </a:txBody>
                  <a:tcPr marL="62584" marR="62584" marT="31292" marB="31292" anchor="ctr">
                    <a:solidFill>
                      <a:schemeClr val="tx2"/>
                    </a:solidFill>
                  </a:tcPr>
                </a:tc>
                <a:tc>
                  <a:txBody>
                    <a:bodyPr/>
                    <a:lstStyle/>
                    <a:p>
                      <a:pPr algn="l" fontAlgn="ctr"/>
                      <a:r>
                        <a:rPr lang="zh-CN" altLang="en-US" sz="1200" u="none" strike="noStrike">
                          <a:solidFill>
                            <a:schemeClr val="bg1"/>
                          </a:solidFill>
                          <a:effectLst/>
                        </a:rPr>
                        <a:t>打印申请与审批</a:t>
                      </a:r>
                      <a:endParaRPr lang="zh-CN" altLang="en-US" sz="1200" b="0" i="0" u="none" strike="noStrike">
                        <a:solidFill>
                          <a:schemeClr val="bg1"/>
                        </a:solidFill>
                        <a:effectLst/>
                        <a:latin typeface="微软雅黑" panose="020B0503020204020204" pitchFamily="34" charset="-122"/>
                        <a:ea typeface="微软雅黑" panose="020B0503020204020204" pitchFamily="34" charset="-122"/>
                      </a:endParaRPr>
                    </a:p>
                  </a:txBody>
                  <a:tcPr marL="62584" marR="62584" marT="31292" marB="31292" anchor="ctr">
                    <a:solidFill>
                      <a:schemeClr val="tx2"/>
                    </a:solidFill>
                  </a:tcPr>
                </a:tc>
                <a:tc>
                  <a:txBody>
                    <a:bodyPr/>
                    <a:lstStyle/>
                    <a:p>
                      <a:pPr algn="l" fontAlgn="ctr"/>
                      <a:r>
                        <a:rPr lang="zh-CN" altLang="en-US" sz="1200" u="none" strike="noStrike" dirty="0">
                          <a:solidFill>
                            <a:schemeClr val="bg1"/>
                          </a:solidFill>
                          <a:effectLst/>
                        </a:rPr>
                        <a:t>申请打印次数、页数、有效期。</a:t>
                      </a:r>
                      <a:endParaRPr lang="zh-CN" altLang="en-US" sz="1200" b="0" i="0" u="none" strike="noStrike" dirty="0">
                        <a:solidFill>
                          <a:schemeClr val="bg1"/>
                        </a:solidFill>
                        <a:effectLst/>
                        <a:latin typeface="微软雅黑" panose="020B0503020204020204" pitchFamily="34" charset="-122"/>
                        <a:ea typeface="微软雅黑" panose="020B0503020204020204" pitchFamily="34" charset="-122"/>
                      </a:endParaRPr>
                    </a:p>
                  </a:txBody>
                  <a:tcPr marL="62584" marR="62584" marT="31292" marB="31292" anchor="ctr">
                    <a:solidFill>
                      <a:schemeClr val="tx2"/>
                    </a:solidFill>
                  </a:tcPr>
                </a:tc>
              </a:tr>
            </a:tbl>
          </a:graphicData>
        </a:graphic>
      </p:graphicFrame>
      <p:sp>
        <p:nvSpPr>
          <p:cNvPr id="4" name="矩形 3"/>
          <p:cNvSpPr/>
          <p:nvPr/>
        </p:nvSpPr>
        <p:spPr>
          <a:xfrm>
            <a:off x="622935" y="1200785"/>
            <a:ext cx="1249045" cy="515429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p:nvSpPr>
        <p:spPr>
          <a:xfrm>
            <a:off x="1029335" y="3010535"/>
            <a:ext cx="613410" cy="3581400"/>
          </a:xfrm>
          <a:prstGeom prst="rect">
            <a:avLst/>
          </a:prstGeom>
          <a:noFill/>
        </p:spPr>
        <p:txBody>
          <a:bodyPr vert="eaVert" wrap="square" rtlCol="0">
            <a:spAutoFit/>
          </a:bodyPr>
          <a:lstStyle/>
          <a:p>
            <a:r>
              <a:rPr lang="zh-CN" altLang="en-US" sz="2800" b="1">
                <a:solidFill>
                  <a:schemeClr val="tx1"/>
                </a:solidFill>
              </a:rPr>
              <a:t>功能列表</a:t>
            </a:r>
            <a:endParaRPr lang="zh-CN" altLang="en-US" sz="2800" b="1">
              <a:solidFill>
                <a:schemeClr val="tx1"/>
              </a:solidFill>
            </a:endParaRPr>
          </a:p>
        </p:txBody>
      </p:sp>
      <p:sp>
        <p:nvSpPr>
          <p:cNvPr id="9" name="矩形 3"/>
          <p:cNvSpPr>
            <a:spLocks noChangeArrowheads="1"/>
          </p:cNvSpPr>
          <p:nvPr/>
        </p:nvSpPr>
        <p:spPr bwMode="auto">
          <a:xfrm>
            <a:off x="1073958" y="224898"/>
            <a:ext cx="3844925" cy="582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eaLnBrk="1" hangingPunct="1">
              <a:spcBef>
                <a:spcPct val="0"/>
              </a:spcBef>
              <a:buFont typeface="Arial" panose="020B0604020202020204" pitchFamily="34" charset="0"/>
              <a:buNone/>
            </a:pPr>
            <a:r>
              <a:rPr lang="zh-CN" b="1" dirty="0">
                <a:solidFill>
                  <a:schemeClr val="tx1">
                    <a:lumMod val="65000"/>
                    <a:lumOff val="35000"/>
                  </a:schemeClr>
                </a:solidFill>
                <a:latin typeface="Arial" panose="020B0604020202020204" pitchFamily="34" charset="0"/>
                <a:cs typeface="Arial" panose="020B0604020202020204" pitchFamily="34" charset="0"/>
                <a:sym typeface="Impact" panose="020B0806030902050204" pitchFamily="34" charset="0"/>
              </a:rPr>
              <a:t>端口管控和外设管理</a:t>
            </a:r>
            <a:endParaRPr lang="zh-CN" b="1" dirty="0">
              <a:solidFill>
                <a:schemeClr val="tx1">
                  <a:lumMod val="65000"/>
                  <a:lumOff val="35000"/>
                </a:schemeClr>
              </a:solidFill>
              <a:latin typeface="Arial" panose="020B0604020202020204" pitchFamily="34" charset="0"/>
              <a:ea typeface="宋体" pitchFamily="2" charset="-122"/>
              <a:cs typeface="Arial" panose="020B0604020202020204" pitchFamily="34" charset="0"/>
              <a:sym typeface="Impact" panose="020B0806030902050204" pitchFamily="34" charset="0"/>
            </a:endParaRPr>
          </a:p>
        </p:txBody>
      </p:sp>
      <p:sp>
        <p:nvSpPr>
          <p:cNvPr id="10" name="文本框 37"/>
          <p:cNvSpPr txBox="1"/>
          <p:nvPr/>
        </p:nvSpPr>
        <p:spPr>
          <a:xfrm>
            <a:off x="1073785" y="760095"/>
            <a:ext cx="3554095" cy="335915"/>
          </a:xfrm>
          <a:prstGeom prst="rect">
            <a:avLst/>
          </a:prstGeom>
          <a:noFill/>
        </p:spPr>
        <p:txBody>
          <a:bodyPr wrap="square" lIns="91431" tIns="45716" rIns="91431" bIns="45716" rtlCol="0">
            <a:spAutoFit/>
          </a:bodyPr>
          <a:lstStyle/>
          <a:p>
            <a:r>
              <a:rPr lang="en-US" altLang="zh-CN" sz="1600" dirty="0">
                <a:solidFill>
                  <a:schemeClr val="tx1">
                    <a:lumMod val="65000"/>
                    <a:lumOff val="35000"/>
                  </a:schemeClr>
                </a:solidFill>
                <a:latin typeface="Arial" panose="020B0604020202020204" pitchFamily="34" charset="0"/>
                <a:cs typeface="Arial" panose="020B0604020202020204" pitchFamily="34" charset="0"/>
              </a:rPr>
              <a:t>Port Control</a:t>
            </a:r>
            <a:endParaRPr lang="en-US" altLang="zh-CN" sz="1600" dirty="0">
              <a:solidFill>
                <a:schemeClr val="tx1">
                  <a:lumMod val="65000"/>
                  <a:lumOff val="35000"/>
                </a:schemeClr>
              </a:solidFill>
              <a:latin typeface="Arial" panose="020B0604020202020204" pitchFamily="34" charset="0"/>
              <a:cs typeface="Arial" panose="020B0604020202020204" pitchFamily="34" charset="0"/>
            </a:endParaRPr>
          </a:p>
        </p:txBody>
      </p:sp>
      <p:pic>
        <p:nvPicPr>
          <p:cNvPr id="7" name="图片 6" descr="销掌门-透明背景-logo"/>
          <p:cNvPicPr>
            <a:picLocks noChangeAspect="1"/>
          </p:cNvPicPr>
          <p:nvPr/>
        </p:nvPicPr>
        <p:blipFill>
          <a:blip r:embed="rId2" cstate="print"/>
          <a:stretch>
            <a:fillRect/>
          </a:stretch>
        </p:blipFill>
        <p:spPr>
          <a:xfrm>
            <a:off x="10789920" y="167005"/>
            <a:ext cx="1132205" cy="829310"/>
          </a:xfrm>
          <a:prstGeom prst="rect">
            <a:avLst/>
          </a:prstGeom>
        </p:spPr>
      </p:pic>
    </p:spTree>
  </p:cSld>
  <p:clrMapOvr>
    <a:masterClrMapping/>
  </p:clrMapOvr>
  <p:transition>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left)">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13" presetClass="entr" presetSubtype="16" fill="hold" grpId="0" nodeType="clickEffect">
                                  <p:stCondLst>
                                    <p:cond delay="0"/>
                                  </p:stCondLst>
                                  <p:childTnLst>
                                    <p:set>
                                      <p:cBhvr>
                                        <p:cTn id="15" dur="1000" fill="hold">
                                          <p:stCondLst>
                                            <p:cond delay="0"/>
                                          </p:stCondLst>
                                        </p:cTn>
                                        <p:tgtEl>
                                          <p:spTgt spid="4"/>
                                        </p:tgtEl>
                                        <p:attrNameLst>
                                          <p:attrName>style.visibility</p:attrName>
                                        </p:attrNameLst>
                                      </p:cBhvr>
                                      <p:to>
                                        <p:strVal val="visible"/>
                                      </p:to>
                                    </p:set>
                                    <p:animEffect transition="in" filter="plus(in)">
                                      <p:cBhvr>
                                        <p:cTn id="16" dur="1000"/>
                                        <p:tgtEl>
                                          <p:spTgt spid="4"/>
                                        </p:tgtEl>
                                      </p:cBhvr>
                                    </p:animEffect>
                                  </p:childTnLst>
                                </p:cTn>
                              </p:par>
                              <p:par>
                                <p:cTn id="17" presetID="13" presetClass="entr" presetSubtype="16" fill="hold" grpId="0" nodeType="withEffect">
                                  <p:stCondLst>
                                    <p:cond delay="0"/>
                                  </p:stCondLst>
                                  <p:childTnLst>
                                    <p:set>
                                      <p:cBhvr>
                                        <p:cTn id="18" dur="1000" fill="hold">
                                          <p:stCondLst>
                                            <p:cond delay="0"/>
                                          </p:stCondLst>
                                        </p:cTn>
                                        <p:tgtEl>
                                          <p:spTgt spid="5"/>
                                        </p:tgtEl>
                                        <p:attrNameLst>
                                          <p:attrName>style.visibility</p:attrName>
                                        </p:attrNameLst>
                                      </p:cBhvr>
                                      <p:to>
                                        <p:strVal val="visible"/>
                                      </p:to>
                                    </p:set>
                                    <p:animEffect transition="in" filter="plus(in)">
                                      <p:cBhvr>
                                        <p:cTn id="19" dur="1000"/>
                                        <p:tgtEl>
                                          <p:spTgt spid="5"/>
                                        </p:tgtEl>
                                      </p:cBhvr>
                                    </p:animEffect>
                                  </p:childTnLst>
                                </p:cTn>
                              </p:par>
                              <p:par>
                                <p:cTn id="20" presetID="13" presetClass="entr" presetSubtype="16" fill="hold" nodeType="withEffect">
                                  <p:stCondLst>
                                    <p:cond delay="0"/>
                                  </p:stCondLst>
                                  <p:childTnLst>
                                    <p:set>
                                      <p:cBhvr>
                                        <p:cTn id="21" dur="1000" fill="hold">
                                          <p:stCondLst>
                                            <p:cond delay="0"/>
                                          </p:stCondLst>
                                        </p:cTn>
                                        <p:tgtEl>
                                          <p:spTgt spid="3"/>
                                        </p:tgtEl>
                                        <p:attrNameLst>
                                          <p:attrName>style.visibility</p:attrName>
                                        </p:attrNameLst>
                                      </p:cBhvr>
                                      <p:to>
                                        <p:strVal val="visible"/>
                                      </p:to>
                                    </p:set>
                                    <p:animEffect transition="in" filter="plus(in)">
                                      <p:cBhvr>
                                        <p:cTn id="22"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4" grpId="0" bldLvl="0" animBg="1"/>
      <p:bldP spid="5"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114"/>
          <p:cNvGrpSpPr/>
          <p:nvPr/>
        </p:nvGrpSpPr>
        <p:grpSpPr>
          <a:xfrm>
            <a:off x="-20320" y="2478405"/>
            <a:ext cx="12240895" cy="1868170"/>
            <a:chOff x="0" y="2226109"/>
            <a:chExt cx="1597483" cy="518462"/>
          </a:xfrm>
          <a:solidFill>
            <a:schemeClr val="bg2"/>
          </a:solidFill>
        </p:grpSpPr>
        <p:sp>
          <p:nvSpPr>
            <p:cNvPr id="4" name="Rectangle 40"/>
            <p:cNvSpPr/>
            <p:nvPr/>
          </p:nvSpPr>
          <p:spPr>
            <a:xfrm>
              <a:off x="0" y="2226109"/>
              <a:ext cx="1597483" cy="518462"/>
            </a:xfrm>
            <a:prstGeom prst="rect">
              <a:avLst/>
            </a:prstGeom>
            <a:solidFill>
              <a:srgbClr val="3636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5" name="Text Placeholder 3"/>
            <p:cNvSpPr txBox="1"/>
            <p:nvPr/>
          </p:nvSpPr>
          <p:spPr>
            <a:xfrm>
              <a:off x="141262" y="2356165"/>
              <a:ext cx="1317383" cy="230506"/>
            </a:xfrm>
            <a:prstGeom prst="rect">
              <a:avLst/>
            </a:prstGeom>
            <a:noFill/>
          </p:spPr>
          <p:txBody>
            <a:bodyPr wrap="squar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8565">
                <a:spcBef>
                  <a:spcPct val="20000"/>
                </a:spcBef>
                <a:defRPr/>
              </a:pPr>
              <a:r>
                <a:rPr lang="zh-CN" altLang="en-US" sz="5400" b="1" dirty="0">
                  <a:solidFill>
                    <a:schemeClr val="bg1"/>
                  </a:solidFill>
                  <a:latin typeface="微软雅黑" panose="020B0503020204020204" pitchFamily="34" charset="-122"/>
                  <a:ea typeface="微软雅黑" panose="020B0503020204020204" pitchFamily="34" charset="-122"/>
                </a:rPr>
                <a:t>行为监控与系统运维</a:t>
              </a:r>
              <a:endParaRPr lang="zh-CN" altLang="en-US" sz="5400" b="1" dirty="0">
                <a:solidFill>
                  <a:schemeClr val="bg1"/>
                </a:solidFill>
                <a:latin typeface="微软雅黑" panose="020B0503020204020204" pitchFamily="34" charset="-122"/>
                <a:ea typeface="微软雅黑" panose="020B0503020204020204" pitchFamily="34" charset="-122"/>
              </a:endParaRPr>
            </a:p>
          </p:txBody>
        </p:sp>
      </p:grpSp>
      <p:pic>
        <p:nvPicPr>
          <p:cNvPr id="7" name="图片 6" descr="销掌门-透明背景-logo"/>
          <p:cNvPicPr>
            <a:picLocks noChangeAspect="1"/>
          </p:cNvPicPr>
          <p:nvPr/>
        </p:nvPicPr>
        <p:blipFill>
          <a:blip r:embed="rId1" cstate="print"/>
          <a:stretch>
            <a:fillRect/>
          </a:stretch>
        </p:blipFill>
        <p:spPr>
          <a:xfrm>
            <a:off x="10789920" y="167005"/>
            <a:ext cx="1132205" cy="829310"/>
          </a:xfrm>
          <a:prstGeom prst="rect">
            <a:avLst/>
          </a:prstGeom>
        </p:spPr>
      </p:pic>
    </p:spTree>
  </p:cSld>
  <p:clrMapOvr>
    <a:masterClrMapping/>
  </p:clrMapOvr>
  <p:transition spd="slow" advClick="0"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400"/>
                                        <p:tgtEl>
                                          <p:spTgt spid="3"/>
                                        </p:tgtEl>
                                      </p:cBhvr>
                                    </p:animEffect>
                                  </p:childTnLst>
                                </p:cTn>
                              </p:par>
                            </p:childTnLst>
                          </p:cTn>
                        </p:par>
                        <p:par>
                          <p:cTn id="8" fill="hold">
                            <p:stCondLst>
                              <p:cond delay="500"/>
                            </p:stCondLst>
                            <p:childTnLst>
                              <p:par>
                                <p:cTn id="9" presetID="3" presetClass="entr" presetSubtype="1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linds(horizontal)">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3"/>
          <p:cNvSpPr>
            <a:spLocks noChangeArrowheads="1"/>
          </p:cNvSpPr>
          <p:nvPr/>
        </p:nvSpPr>
        <p:spPr bwMode="auto">
          <a:xfrm>
            <a:off x="1073958" y="224898"/>
            <a:ext cx="2623820" cy="582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eaLnBrk="1" hangingPunct="1">
              <a:spcBef>
                <a:spcPct val="0"/>
              </a:spcBef>
              <a:buFont typeface="Arial" panose="020B0604020202020204" pitchFamily="34" charset="0"/>
              <a:buNone/>
            </a:pPr>
            <a:r>
              <a:rPr lang="zh-CN" b="1" dirty="0">
                <a:solidFill>
                  <a:schemeClr val="tx1">
                    <a:lumMod val="65000"/>
                    <a:lumOff val="35000"/>
                  </a:schemeClr>
                </a:solidFill>
                <a:latin typeface="Arial" panose="020B0604020202020204" pitchFamily="34" charset="0"/>
                <a:cs typeface="Arial" panose="020B0604020202020204" pitchFamily="34" charset="0"/>
                <a:sym typeface="Impact" panose="020B0806030902050204" pitchFamily="34" charset="0"/>
              </a:rPr>
              <a:t>上网行为监控</a:t>
            </a:r>
            <a:endParaRPr lang="zh-CN" b="1" dirty="0">
              <a:solidFill>
                <a:schemeClr val="tx1">
                  <a:lumMod val="65000"/>
                  <a:lumOff val="35000"/>
                </a:schemeClr>
              </a:solidFill>
              <a:latin typeface="Arial" panose="020B0604020202020204" pitchFamily="34" charset="0"/>
              <a:ea typeface="宋体" pitchFamily="2" charset="-122"/>
              <a:cs typeface="Arial" panose="020B0604020202020204" pitchFamily="34" charset="0"/>
              <a:sym typeface="Impact" panose="020B0806030902050204" pitchFamily="34" charset="0"/>
            </a:endParaRPr>
          </a:p>
        </p:txBody>
      </p:sp>
      <p:sp>
        <p:nvSpPr>
          <p:cNvPr id="10" name="文本框 37"/>
          <p:cNvSpPr txBox="1"/>
          <p:nvPr/>
        </p:nvSpPr>
        <p:spPr>
          <a:xfrm>
            <a:off x="1073785" y="760095"/>
            <a:ext cx="3554095" cy="335915"/>
          </a:xfrm>
          <a:prstGeom prst="rect">
            <a:avLst/>
          </a:prstGeom>
          <a:noFill/>
        </p:spPr>
        <p:txBody>
          <a:bodyPr wrap="square" lIns="91431" tIns="45716" rIns="91431" bIns="45716" rtlCol="0">
            <a:spAutoFit/>
          </a:bodyPr>
          <a:lstStyle/>
          <a:p>
            <a:r>
              <a:rPr lang="en-US" altLang="zh-CN" sz="1600" dirty="0">
                <a:solidFill>
                  <a:schemeClr val="tx1">
                    <a:lumMod val="65000"/>
                    <a:lumOff val="35000"/>
                  </a:schemeClr>
                </a:solidFill>
                <a:latin typeface="Arial" panose="020B0604020202020204" pitchFamily="34" charset="0"/>
                <a:cs typeface="Arial" panose="020B0604020202020204" pitchFamily="34" charset="0"/>
              </a:rPr>
              <a:t>Internet Behavior Management</a:t>
            </a:r>
            <a:endParaRPr lang="en-US" altLang="zh-CN" sz="1600" dirty="0">
              <a:solidFill>
                <a:schemeClr val="tx1">
                  <a:lumMod val="65000"/>
                  <a:lumOff val="35000"/>
                </a:schemeClr>
              </a:solidFill>
              <a:latin typeface="Arial" panose="020B0604020202020204" pitchFamily="34" charset="0"/>
              <a:cs typeface="Arial" panose="020B0604020202020204" pitchFamily="34" charset="0"/>
            </a:endParaRPr>
          </a:p>
        </p:txBody>
      </p:sp>
      <p:grpSp>
        <p:nvGrpSpPr>
          <p:cNvPr id="4" name="组合 3"/>
          <p:cNvGrpSpPr/>
          <p:nvPr/>
        </p:nvGrpSpPr>
        <p:grpSpPr>
          <a:xfrm>
            <a:off x="1130300" y="1264920"/>
            <a:ext cx="2367280" cy="704850"/>
            <a:chOff x="1780" y="1992"/>
            <a:chExt cx="3728" cy="1110"/>
          </a:xfrm>
        </p:grpSpPr>
        <p:sp>
          <p:nvSpPr>
            <p:cNvPr id="66" name="任意多边形 65"/>
            <p:cNvSpPr/>
            <p:nvPr/>
          </p:nvSpPr>
          <p:spPr>
            <a:xfrm rot="16200000">
              <a:off x="3089" y="683"/>
              <a:ext cx="1110" cy="3729"/>
            </a:xfrm>
            <a:custGeom>
              <a:avLst/>
              <a:gdLst>
                <a:gd name="connsiteX0" fmla="*/ 1087000 w 1087000"/>
                <a:gd name="connsiteY0" fmla="*/ 0 h 2135209"/>
                <a:gd name="connsiteX1" fmla="*/ 1087000 w 1087000"/>
                <a:gd name="connsiteY1" fmla="*/ 1635179 h 2135209"/>
                <a:gd name="connsiteX2" fmla="*/ 543501 w 1087000"/>
                <a:gd name="connsiteY2" fmla="*/ 2135209 h 2135209"/>
                <a:gd name="connsiteX3" fmla="*/ 0 w 1087000"/>
                <a:gd name="connsiteY3" fmla="*/ 1635178 h 2135209"/>
                <a:gd name="connsiteX4" fmla="*/ 0 w 1087000"/>
                <a:gd name="connsiteY4" fmla="*/ 0 h 2135209"/>
                <a:gd name="connsiteX5" fmla="*/ 1087000 w 1087000"/>
                <a:gd name="connsiteY5" fmla="*/ 0 h 2135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7000" h="2135209">
                  <a:moveTo>
                    <a:pt x="1087000" y="0"/>
                  </a:moveTo>
                  <a:lnTo>
                    <a:pt x="1087000" y="1635179"/>
                  </a:lnTo>
                  <a:lnTo>
                    <a:pt x="543501" y="2135209"/>
                  </a:lnTo>
                  <a:lnTo>
                    <a:pt x="0" y="1635178"/>
                  </a:lnTo>
                  <a:lnTo>
                    <a:pt x="0" y="0"/>
                  </a:lnTo>
                  <a:lnTo>
                    <a:pt x="1087000" y="0"/>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wrap="square" rtlCol="0" anchor="ctr">
              <a:noAutofit/>
            </a:bodyPr>
            <a:lstStyle/>
            <a:p>
              <a:pPr algn="ctr"/>
              <a:endParaRPr lang="en-US" sz="4265" dirty="0">
                <a:solidFill>
                  <a:schemeClr val="bg1"/>
                </a:solidFill>
              </a:endParaRPr>
            </a:p>
          </p:txBody>
        </p:sp>
        <p:sp>
          <p:nvSpPr>
            <p:cNvPr id="59" name="Freeform 129"/>
            <p:cNvSpPr>
              <a:spLocks noChangeAspect="1" noEditPoints="1"/>
            </p:cNvSpPr>
            <p:nvPr/>
          </p:nvSpPr>
          <p:spPr bwMode="auto">
            <a:xfrm>
              <a:off x="1995" y="2215"/>
              <a:ext cx="698" cy="665"/>
            </a:xfrm>
            <a:custGeom>
              <a:avLst/>
              <a:gdLst>
                <a:gd name="T0" fmla="*/ 48 w 97"/>
                <a:gd name="T1" fmla="*/ 0 h 97"/>
                <a:gd name="T2" fmla="*/ 50 w 97"/>
                <a:gd name="T3" fmla="*/ 0 h 97"/>
                <a:gd name="T4" fmla="*/ 53 w 97"/>
                <a:gd name="T5" fmla="*/ 27 h 97"/>
                <a:gd name="T6" fmla="*/ 49 w 97"/>
                <a:gd name="T7" fmla="*/ 33 h 97"/>
                <a:gd name="T8" fmla="*/ 49 w 97"/>
                <a:gd name="T9" fmla="*/ 34 h 97"/>
                <a:gd name="T10" fmla="*/ 37 w 97"/>
                <a:gd name="T11" fmla="*/ 40 h 97"/>
                <a:gd name="T12" fmla="*/ 23 w 97"/>
                <a:gd name="T13" fmla="*/ 46 h 97"/>
                <a:gd name="T14" fmla="*/ 18 w 97"/>
                <a:gd name="T15" fmla="*/ 43 h 97"/>
                <a:gd name="T16" fmla="*/ 13 w 97"/>
                <a:gd name="T17" fmla="*/ 45 h 97"/>
                <a:gd name="T18" fmla="*/ 1 w 97"/>
                <a:gd name="T19" fmla="*/ 38 h 97"/>
                <a:gd name="T20" fmla="*/ 48 w 97"/>
                <a:gd name="T21" fmla="*/ 0 h 97"/>
                <a:gd name="T22" fmla="*/ 57 w 97"/>
                <a:gd name="T23" fmla="*/ 1 h 97"/>
                <a:gd name="T24" fmla="*/ 81 w 97"/>
                <a:gd name="T25" fmla="*/ 12 h 97"/>
                <a:gd name="T26" fmla="*/ 61 w 97"/>
                <a:gd name="T27" fmla="*/ 27 h 97"/>
                <a:gd name="T28" fmla="*/ 60 w 97"/>
                <a:gd name="T29" fmla="*/ 26 h 97"/>
                <a:gd name="T30" fmla="*/ 57 w 97"/>
                <a:gd name="T31" fmla="*/ 1 h 97"/>
                <a:gd name="T32" fmla="*/ 86 w 97"/>
                <a:gd name="T33" fmla="*/ 17 h 97"/>
                <a:gd name="T34" fmla="*/ 65 w 97"/>
                <a:gd name="T35" fmla="*/ 33 h 97"/>
                <a:gd name="T36" fmla="*/ 65 w 97"/>
                <a:gd name="T37" fmla="*/ 33 h 97"/>
                <a:gd name="T38" fmla="*/ 59 w 97"/>
                <a:gd name="T39" fmla="*/ 40 h 97"/>
                <a:gd name="T40" fmla="*/ 59 w 97"/>
                <a:gd name="T41" fmla="*/ 45 h 97"/>
                <a:gd name="T42" fmla="*/ 57 w 97"/>
                <a:gd name="T43" fmla="*/ 63 h 97"/>
                <a:gd name="T44" fmla="*/ 60 w 97"/>
                <a:gd name="T45" fmla="*/ 68 h 97"/>
                <a:gd name="T46" fmla="*/ 89 w 97"/>
                <a:gd name="T47" fmla="*/ 75 h 97"/>
                <a:gd name="T48" fmla="*/ 97 w 97"/>
                <a:gd name="T49" fmla="*/ 48 h 97"/>
                <a:gd name="T50" fmla="*/ 86 w 97"/>
                <a:gd name="T51" fmla="*/ 17 h 97"/>
                <a:gd name="T52" fmla="*/ 85 w 97"/>
                <a:gd name="T53" fmla="*/ 81 h 97"/>
                <a:gd name="T54" fmla="*/ 49 w 97"/>
                <a:gd name="T55" fmla="*/ 97 h 97"/>
                <a:gd name="T56" fmla="*/ 54 w 97"/>
                <a:gd name="T57" fmla="*/ 77 h 97"/>
                <a:gd name="T58" fmla="*/ 58 w 97"/>
                <a:gd name="T59" fmla="*/ 74 h 97"/>
                <a:gd name="T60" fmla="*/ 85 w 97"/>
                <a:gd name="T61" fmla="*/ 81 h 97"/>
                <a:gd name="T62" fmla="*/ 42 w 97"/>
                <a:gd name="T63" fmla="*/ 97 h 97"/>
                <a:gd name="T64" fmla="*/ 1 w 97"/>
                <a:gd name="T65" fmla="*/ 60 h 97"/>
                <a:gd name="T66" fmla="*/ 12 w 97"/>
                <a:gd name="T67" fmla="*/ 57 h 97"/>
                <a:gd name="T68" fmla="*/ 18 w 97"/>
                <a:gd name="T69" fmla="*/ 59 h 97"/>
                <a:gd name="T70" fmla="*/ 21 w 97"/>
                <a:gd name="T71" fmla="*/ 58 h 97"/>
                <a:gd name="T72" fmla="*/ 45 w 97"/>
                <a:gd name="T73" fmla="*/ 70 h 97"/>
                <a:gd name="T74" fmla="*/ 48 w 97"/>
                <a:gd name="T75" fmla="*/ 75 h 97"/>
                <a:gd name="T76" fmla="*/ 42 w 97"/>
                <a:gd name="T77" fmla="*/ 97 h 97"/>
                <a:gd name="T78" fmla="*/ 0 w 97"/>
                <a:gd name="T79" fmla="*/ 53 h 97"/>
                <a:gd name="T80" fmla="*/ 8 w 97"/>
                <a:gd name="T81" fmla="*/ 51 h 97"/>
                <a:gd name="T82" fmla="*/ 0 w 97"/>
                <a:gd name="T83" fmla="*/ 45 h 97"/>
                <a:gd name="T84" fmla="*/ 0 w 97"/>
                <a:gd name="T85" fmla="*/ 48 h 97"/>
                <a:gd name="T86" fmla="*/ 0 w 97"/>
                <a:gd name="T87" fmla="*/ 53 h 97"/>
                <a:gd name="T88" fmla="*/ 52 w 97"/>
                <a:gd name="T89" fmla="*/ 40 h 97"/>
                <a:gd name="T90" fmla="*/ 40 w 97"/>
                <a:gd name="T91" fmla="*/ 46 h 97"/>
                <a:gd name="T92" fmla="*/ 25 w 97"/>
                <a:gd name="T93" fmla="*/ 52 h 97"/>
                <a:gd name="T94" fmla="*/ 25 w 97"/>
                <a:gd name="T95" fmla="*/ 52 h 97"/>
                <a:gd name="T96" fmla="*/ 48 w 97"/>
                <a:gd name="T97" fmla="*/ 63 h 97"/>
                <a:gd name="T98" fmla="*/ 50 w 97"/>
                <a:gd name="T99" fmla="*/ 62 h 97"/>
                <a:gd name="T100" fmla="*/ 52 w 97"/>
                <a:gd name="T101" fmla="*/ 44 h 97"/>
                <a:gd name="T102" fmla="*/ 52 w 97"/>
                <a:gd name="T103" fmla="*/ 4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97" h="97">
                  <a:moveTo>
                    <a:pt x="48" y="0"/>
                  </a:moveTo>
                  <a:cubicBezTo>
                    <a:pt x="49" y="0"/>
                    <a:pt x="50" y="0"/>
                    <a:pt x="50" y="0"/>
                  </a:cubicBezTo>
                  <a:cubicBezTo>
                    <a:pt x="52" y="9"/>
                    <a:pt x="53" y="18"/>
                    <a:pt x="53" y="27"/>
                  </a:cubicBezTo>
                  <a:cubicBezTo>
                    <a:pt x="51" y="28"/>
                    <a:pt x="49" y="30"/>
                    <a:pt x="49" y="33"/>
                  </a:cubicBezTo>
                  <a:cubicBezTo>
                    <a:pt x="49" y="33"/>
                    <a:pt x="49" y="34"/>
                    <a:pt x="49" y="34"/>
                  </a:cubicBezTo>
                  <a:cubicBezTo>
                    <a:pt x="45" y="36"/>
                    <a:pt x="41" y="38"/>
                    <a:pt x="37" y="40"/>
                  </a:cubicBezTo>
                  <a:cubicBezTo>
                    <a:pt x="33" y="42"/>
                    <a:pt x="28" y="44"/>
                    <a:pt x="23" y="46"/>
                  </a:cubicBezTo>
                  <a:cubicBezTo>
                    <a:pt x="22" y="44"/>
                    <a:pt x="20" y="43"/>
                    <a:pt x="18" y="43"/>
                  </a:cubicBezTo>
                  <a:cubicBezTo>
                    <a:pt x="16" y="43"/>
                    <a:pt x="14" y="44"/>
                    <a:pt x="13" y="45"/>
                  </a:cubicBezTo>
                  <a:cubicBezTo>
                    <a:pt x="9" y="43"/>
                    <a:pt x="5" y="40"/>
                    <a:pt x="1" y="38"/>
                  </a:cubicBezTo>
                  <a:cubicBezTo>
                    <a:pt x="6" y="16"/>
                    <a:pt x="25" y="0"/>
                    <a:pt x="48" y="0"/>
                  </a:cubicBezTo>
                  <a:close/>
                  <a:moveTo>
                    <a:pt x="57" y="1"/>
                  </a:moveTo>
                  <a:cubicBezTo>
                    <a:pt x="66" y="2"/>
                    <a:pt x="74" y="6"/>
                    <a:pt x="81" y="12"/>
                  </a:cubicBezTo>
                  <a:cubicBezTo>
                    <a:pt x="75" y="17"/>
                    <a:pt x="68" y="22"/>
                    <a:pt x="61" y="27"/>
                  </a:cubicBezTo>
                  <a:cubicBezTo>
                    <a:pt x="61" y="26"/>
                    <a:pt x="60" y="26"/>
                    <a:pt x="60" y="26"/>
                  </a:cubicBezTo>
                  <a:cubicBezTo>
                    <a:pt x="60" y="17"/>
                    <a:pt x="59" y="9"/>
                    <a:pt x="57" y="1"/>
                  </a:cubicBezTo>
                  <a:close/>
                  <a:moveTo>
                    <a:pt x="86" y="17"/>
                  </a:moveTo>
                  <a:cubicBezTo>
                    <a:pt x="79" y="23"/>
                    <a:pt x="72" y="28"/>
                    <a:pt x="65" y="33"/>
                  </a:cubicBezTo>
                  <a:cubicBezTo>
                    <a:pt x="65" y="33"/>
                    <a:pt x="65" y="33"/>
                    <a:pt x="65" y="33"/>
                  </a:cubicBezTo>
                  <a:cubicBezTo>
                    <a:pt x="65" y="36"/>
                    <a:pt x="62" y="39"/>
                    <a:pt x="59" y="40"/>
                  </a:cubicBezTo>
                  <a:cubicBezTo>
                    <a:pt x="59" y="42"/>
                    <a:pt x="59" y="43"/>
                    <a:pt x="59" y="45"/>
                  </a:cubicBezTo>
                  <a:cubicBezTo>
                    <a:pt x="59" y="51"/>
                    <a:pt x="58" y="57"/>
                    <a:pt x="57" y="63"/>
                  </a:cubicBezTo>
                  <a:cubicBezTo>
                    <a:pt x="59" y="64"/>
                    <a:pt x="60" y="66"/>
                    <a:pt x="60" y="68"/>
                  </a:cubicBezTo>
                  <a:cubicBezTo>
                    <a:pt x="70" y="71"/>
                    <a:pt x="80" y="73"/>
                    <a:pt x="89" y="75"/>
                  </a:cubicBezTo>
                  <a:cubicBezTo>
                    <a:pt x="94" y="67"/>
                    <a:pt x="97" y="58"/>
                    <a:pt x="97" y="48"/>
                  </a:cubicBezTo>
                  <a:cubicBezTo>
                    <a:pt x="97" y="36"/>
                    <a:pt x="93" y="25"/>
                    <a:pt x="86" y="17"/>
                  </a:cubicBezTo>
                  <a:close/>
                  <a:moveTo>
                    <a:pt x="85" y="81"/>
                  </a:moveTo>
                  <a:cubicBezTo>
                    <a:pt x="76" y="91"/>
                    <a:pt x="63" y="97"/>
                    <a:pt x="49" y="97"/>
                  </a:cubicBezTo>
                  <a:cubicBezTo>
                    <a:pt x="51" y="90"/>
                    <a:pt x="53" y="83"/>
                    <a:pt x="54" y="77"/>
                  </a:cubicBezTo>
                  <a:cubicBezTo>
                    <a:pt x="56" y="76"/>
                    <a:pt x="57" y="75"/>
                    <a:pt x="58" y="74"/>
                  </a:cubicBezTo>
                  <a:cubicBezTo>
                    <a:pt x="67" y="77"/>
                    <a:pt x="76" y="79"/>
                    <a:pt x="85" y="81"/>
                  </a:cubicBezTo>
                  <a:close/>
                  <a:moveTo>
                    <a:pt x="42" y="97"/>
                  </a:moveTo>
                  <a:cubicBezTo>
                    <a:pt x="22" y="94"/>
                    <a:pt x="6" y="79"/>
                    <a:pt x="1" y="60"/>
                  </a:cubicBezTo>
                  <a:cubicBezTo>
                    <a:pt x="5" y="59"/>
                    <a:pt x="9" y="58"/>
                    <a:pt x="12" y="57"/>
                  </a:cubicBezTo>
                  <a:cubicBezTo>
                    <a:pt x="14" y="58"/>
                    <a:pt x="16" y="59"/>
                    <a:pt x="18" y="59"/>
                  </a:cubicBezTo>
                  <a:cubicBezTo>
                    <a:pt x="19" y="59"/>
                    <a:pt x="20" y="58"/>
                    <a:pt x="21" y="58"/>
                  </a:cubicBezTo>
                  <a:cubicBezTo>
                    <a:pt x="29" y="62"/>
                    <a:pt x="37" y="66"/>
                    <a:pt x="45" y="70"/>
                  </a:cubicBezTo>
                  <a:cubicBezTo>
                    <a:pt x="45" y="72"/>
                    <a:pt x="46" y="73"/>
                    <a:pt x="48" y="75"/>
                  </a:cubicBezTo>
                  <a:cubicBezTo>
                    <a:pt x="46" y="82"/>
                    <a:pt x="44" y="89"/>
                    <a:pt x="42" y="97"/>
                  </a:cubicBezTo>
                  <a:close/>
                  <a:moveTo>
                    <a:pt x="0" y="53"/>
                  </a:moveTo>
                  <a:cubicBezTo>
                    <a:pt x="3" y="52"/>
                    <a:pt x="5" y="51"/>
                    <a:pt x="8" y="51"/>
                  </a:cubicBezTo>
                  <a:cubicBezTo>
                    <a:pt x="5" y="49"/>
                    <a:pt x="3" y="47"/>
                    <a:pt x="0" y="45"/>
                  </a:cubicBezTo>
                  <a:cubicBezTo>
                    <a:pt x="0" y="46"/>
                    <a:pt x="0" y="47"/>
                    <a:pt x="0" y="48"/>
                  </a:cubicBezTo>
                  <a:cubicBezTo>
                    <a:pt x="0" y="50"/>
                    <a:pt x="0" y="51"/>
                    <a:pt x="0" y="53"/>
                  </a:cubicBezTo>
                  <a:close/>
                  <a:moveTo>
                    <a:pt x="52" y="40"/>
                  </a:moveTo>
                  <a:cubicBezTo>
                    <a:pt x="48" y="42"/>
                    <a:pt x="44" y="44"/>
                    <a:pt x="40" y="46"/>
                  </a:cubicBezTo>
                  <a:cubicBezTo>
                    <a:pt x="35" y="48"/>
                    <a:pt x="30" y="50"/>
                    <a:pt x="25" y="52"/>
                  </a:cubicBezTo>
                  <a:cubicBezTo>
                    <a:pt x="25" y="52"/>
                    <a:pt x="25" y="52"/>
                    <a:pt x="25" y="52"/>
                  </a:cubicBezTo>
                  <a:cubicBezTo>
                    <a:pt x="33" y="56"/>
                    <a:pt x="40" y="60"/>
                    <a:pt x="48" y="63"/>
                  </a:cubicBezTo>
                  <a:cubicBezTo>
                    <a:pt x="48" y="63"/>
                    <a:pt x="49" y="62"/>
                    <a:pt x="50" y="62"/>
                  </a:cubicBezTo>
                  <a:cubicBezTo>
                    <a:pt x="51" y="56"/>
                    <a:pt x="52" y="50"/>
                    <a:pt x="52" y="44"/>
                  </a:cubicBezTo>
                  <a:cubicBezTo>
                    <a:pt x="52" y="43"/>
                    <a:pt x="52" y="42"/>
                    <a:pt x="52" y="40"/>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schemeClr val="bg1"/>
                </a:solidFill>
                <a:latin typeface="Arial" panose="020B0604020202020204" pitchFamily="34" charset="0"/>
                <a:cs typeface="Arial" panose="020B0604020202020204" pitchFamily="34" charset="0"/>
              </a:endParaRPr>
            </a:p>
          </p:txBody>
        </p:sp>
        <p:sp>
          <p:nvSpPr>
            <p:cNvPr id="3" name="文本框 2"/>
            <p:cNvSpPr txBox="1"/>
            <p:nvPr/>
          </p:nvSpPr>
          <p:spPr>
            <a:xfrm>
              <a:off x="2893" y="2215"/>
              <a:ext cx="1841" cy="604"/>
            </a:xfrm>
            <a:prstGeom prst="rect">
              <a:avLst/>
            </a:prstGeom>
            <a:noFill/>
          </p:spPr>
          <p:txBody>
            <a:bodyPr wrap="square" rtlCol="0">
              <a:spAutoFit/>
            </a:bodyPr>
            <a:lstStyle/>
            <a:p>
              <a:r>
                <a:rPr lang="zh-CN" altLang="en-US" b="1">
                  <a:solidFill>
                    <a:schemeClr val="bg1"/>
                  </a:solidFill>
                </a:rPr>
                <a:t>应用场景</a:t>
              </a:r>
              <a:endParaRPr lang="zh-CN" altLang="en-US" b="1">
                <a:solidFill>
                  <a:schemeClr val="bg1"/>
                </a:solidFill>
              </a:endParaRPr>
            </a:p>
          </p:txBody>
        </p:sp>
      </p:grpSp>
      <p:grpSp>
        <p:nvGrpSpPr>
          <p:cNvPr id="5" name="组合 4"/>
          <p:cNvGrpSpPr/>
          <p:nvPr/>
        </p:nvGrpSpPr>
        <p:grpSpPr>
          <a:xfrm>
            <a:off x="1139825" y="2978785"/>
            <a:ext cx="2367915" cy="704850"/>
            <a:chOff x="1780" y="1993"/>
            <a:chExt cx="3729" cy="1110"/>
          </a:xfrm>
        </p:grpSpPr>
        <p:sp>
          <p:nvSpPr>
            <p:cNvPr id="6" name="任意多边形 5"/>
            <p:cNvSpPr/>
            <p:nvPr/>
          </p:nvSpPr>
          <p:spPr>
            <a:xfrm rot="16200000">
              <a:off x="3089" y="683"/>
              <a:ext cx="1110" cy="3729"/>
            </a:xfrm>
            <a:custGeom>
              <a:avLst/>
              <a:gdLst>
                <a:gd name="connsiteX0" fmla="*/ 1087000 w 1087000"/>
                <a:gd name="connsiteY0" fmla="*/ 0 h 2135209"/>
                <a:gd name="connsiteX1" fmla="*/ 1087000 w 1087000"/>
                <a:gd name="connsiteY1" fmla="*/ 1635179 h 2135209"/>
                <a:gd name="connsiteX2" fmla="*/ 543501 w 1087000"/>
                <a:gd name="connsiteY2" fmla="*/ 2135209 h 2135209"/>
                <a:gd name="connsiteX3" fmla="*/ 0 w 1087000"/>
                <a:gd name="connsiteY3" fmla="*/ 1635178 h 2135209"/>
                <a:gd name="connsiteX4" fmla="*/ 0 w 1087000"/>
                <a:gd name="connsiteY4" fmla="*/ 0 h 2135209"/>
                <a:gd name="connsiteX5" fmla="*/ 1087000 w 1087000"/>
                <a:gd name="connsiteY5" fmla="*/ 0 h 2135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7000" h="2135209">
                  <a:moveTo>
                    <a:pt x="1087000" y="0"/>
                  </a:moveTo>
                  <a:lnTo>
                    <a:pt x="1087000" y="1635179"/>
                  </a:lnTo>
                  <a:lnTo>
                    <a:pt x="543501" y="2135209"/>
                  </a:lnTo>
                  <a:lnTo>
                    <a:pt x="0" y="1635178"/>
                  </a:lnTo>
                  <a:lnTo>
                    <a:pt x="0" y="0"/>
                  </a:lnTo>
                  <a:lnTo>
                    <a:pt x="1087000" y="0"/>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wrap="square" rtlCol="0" anchor="ctr">
              <a:noAutofit/>
            </a:bodyPr>
            <a:lstStyle/>
            <a:p>
              <a:pPr algn="ctr"/>
              <a:endParaRPr lang="en-US" sz="4265" dirty="0">
                <a:solidFill>
                  <a:schemeClr val="bg1"/>
                </a:solidFill>
              </a:endParaRPr>
            </a:p>
          </p:txBody>
        </p:sp>
        <p:sp>
          <p:nvSpPr>
            <p:cNvPr id="11" name="文本框 10"/>
            <p:cNvSpPr txBox="1"/>
            <p:nvPr/>
          </p:nvSpPr>
          <p:spPr>
            <a:xfrm>
              <a:off x="2893" y="2215"/>
              <a:ext cx="1841" cy="604"/>
            </a:xfrm>
            <a:prstGeom prst="rect">
              <a:avLst/>
            </a:prstGeom>
            <a:noFill/>
          </p:spPr>
          <p:txBody>
            <a:bodyPr wrap="square" rtlCol="0">
              <a:spAutoFit/>
            </a:bodyPr>
            <a:lstStyle/>
            <a:p>
              <a:r>
                <a:rPr lang="zh-CN" altLang="en-US" b="1">
                  <a:solidFill>
                    <a:schemeClr val="bg1"/>
                  </a:solidFill>
                </a:rPr>
                <a:t>解决方案</a:t>
              </a:r>
              <a:endParaRPr lang="zh-CN" altLang="en-US" b="1">
                <a:solidFill>
                  <a:schemeClr val="bg1"/>
                </a:solidFill>
              </a:endParaRPr>
            </a:p>
          </p:txBody>
        </p:sp>
      </p:grpSp>
      <p:grpSp>
        <p:nvGrpSpPr>
          <p:cNvPr id="13" name="组合 12"/>
          <p:cNvGrpSpPr/>
          <p:nvPr/>
        </p:nvGrpSpPr>
        <p:grpSpPr>
          <a:xfrm>
            <a:off x="1130300" y="4809490"/>
            <a:ext cx="2367915" cy="704850"/>
            <a:chOff x="1780" y="1993"/>
            <a:chExt cx="3729" cy="1110"/>
          </a:xfrm>
        </p:grpSpPr>
        <p:sp>
          <p:nvSpPr>
            <p:cNvPr id="14" name="任意多边形 13"/>
            <p:cNvSpPr/>
            <p:nvPr/>
          </p:nvSpPr>
          <p:spPr>
            <a:xfrm rot="16200000">
              <a:off x="3089" y="683"/>
              <a:ext cx="1110" cy="3729"/>
            </a:xfrm>
            <a:custGeom>
              <a:avLst/>
              <a:gdLst>
                <a:gd name="connsiteX0" fmla="*/ 1087000 w 1087000"/>
                <a:gd name="connsiteY0" fmla="*/ 0 h 2135209"/>
                <a:gd name="connsiteX1" fmla="*/ 1087000 w 1087000"/>
                <a:gd name="connsiteY1" fmla="*/ 1635179 h 2135209"/>
                <a:gd name="connsiteX2" fmla="*/ 543501 w 1087000"/>
                <a:gd name="connsiteY2" fmla="*/ 2135209 h 2135209"/>
                <a:gd name="connsiteX3" fmla="*/ 0 w 1087000"/>
                <a:gd name="connsiteY3" fmla="*/ 1635178 h 2135209"/>
                <a:gd name="connsiteX4" fmla="*/ 0 w 1087000"/>
                <a:gd name="connsiteY4" fmla="*/ 0 h 2135209"/>
                <a:gd name="connsiteX5" fmla="*/ 1087000 w 1087000"/>
                <a:gd name="connsiteY5" fmla="*/ 0 h 2135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7000" h="2135209">
                  <a:moveTo>
                    <a:pt x="1087000" y="0"/>
                  </a:moveTo>
                  <a:lnTo>
                    <a:pt x="1087000" y="1635179"/>
                  </a:lnTo>
                  <a:lnTo>
                    <a:pt x="543501" y="2135209"/>
                  </a:lnTo>
                  <a:lnTo>
                    <a:pt x="0" y="1635178"/>
                  </a:lnTo>
                  <a:lnTo>
                    <a:pt x="0" y="0"/>
                  </a:lnTo>
                  <a:lnTo>
                    <a:pt x="1087000" y="0"/>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wrap="square" rtlCol="0" anchor="ctr">
              <a:noAutofit/>
            </a:bodyPr>
            <a:lstStyle/>
            <a:p>
              <a:pPr algn="ctr"/>
              <a:endParaRPr lang="en-US" sz="4265" dirty="0">
                <a:solidFill>
                  <a:schemeClr val="bg1"/>
                </a:solidFill>
              </a:endParaRPr>
            </a:p>
          </p:txBody>
        </p:sp>
        <p:sp>
          <p:nvSpPr>
            <p:cNvPr id="16" name="文本框 15"/>
            <p:cNvSpPr txBox="1"/>
            <p:nvPr/>
          </p:nvSpPr>
          <p:spPr>
            <a:xfrm>
              <a:off x="2893" y="2215"/>
              <a:ext cx="1841" cy="604"/>
            </a:xfrm>
            <a:prstGeom prst="rect">
              <a:avLst/>
            </a:prstGeom>
            <a:noFill/>
          </p:spPr>
          <p:txBody>
            <a:bodyPr wrap="square" rtlCol="0">
              <a:spAutoFit/>
            </a:bodyPr>
            <a:lstStyle/>
            <a:p>
              <a:r>
                <a:rPr lang="zh-CN" altLang="en-US" b="1">
                  <a:solidFill>
                    <a:schemeClr val="bg1"/>
                  </a:solidFill>
                </a:rPr>
                <a:t>部署效果</a:t>
              </a:r>
              <a:endParaRPr lang="zh-CN" altLang="en-US" b="1">
                <a:solidFill>
                  <a:schemeClr val="bg1"/>
                </a:solidFill>
              </a:endParaRPr>
            </a:p>
          </p:txBody>
        </p:sp>
      </p:grpSp>
      <p:sp>
        <p:nvSpPr>
          <p:cNvPr id="318" name="矩形 317"/>
          <p:cNvSpPr>
            <a:spLocks noChangeArrowheads="1"/>
          </p:cNvSpPr>
          <p:nvPr/>
        </p:nvSpPr>
        <p:spPr bwMode="auto">
          <a:xfrm>
            <a:off x="1139825" y="2158365"/>
            <a:ext cx="427672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p>
            <a:pPr>
              <a:lnSpc>
                <a:spcPct val="114000"/>
              </a:lnSpc>
            </a:pP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过滤非法网站和与工作无关的网站，例如：购物平台网站、游戏网站、娱乐网站、新闻类网站等。</a:t>
            </a:r>
            <a:endPar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7" name="矩形 16"/>
          <p:cNvSpPr>
            <a:spLocks noChangeArrowheads="1"/>
          </p:cNvSpPr>
          <p:nvPr/>
        </p:nvSpPr>
        <p:spPr bwMode="auto">
          <a:xfrm>
            <a:off x="1130300" y="4008120"/>
            <a:ext cx="42862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p>
            <a:pPr>
              <a:lnSpc>
                <a:spcPct val="114000"/>
              </a:lnSpc>
            </a:pP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对终端用户的网站访问进行限制管理；</a:t>
            </a:r>
            <a:endPar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endParaRPr>
          </a:p>
          <a:p>
            <a:pPr>
              <a:lnSpc>
                <a:spcPct val="114000"/>
              </a:lnSpc>
            </a:pP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详细记录和统计网站浏览情况。</a:t>
            </a:r>
            <a:endPar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9" name="矩形 18"/>
          <p:cNvSpPr>
            <a:spLocks noChangeArrowheads="1"/>
          </p:cNvSpPr>
          <p:nvPr/>
        </p:nvSpPr>
        <p:spPr bwMode="auto">
          <a:xfrm>
            <a:off x="1127125" y="5723255"/>
            <a:ext cx="531431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p>
            <a:pPr>
              <a:lnSpc>
                <a:spcPct val="114000"/>
              </a:lnSpc>
            </a:pPr>
            <a:r>
              <a:rPr lang="zh-CN" altLang="en-US" sz="1400" b="1" dirty="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sym typeface="微软雅黑" panose="020B0503020204020204" pitchFamily="34" charset="-122"/>
              </a:rPr>
              <a:t>屏蔽与工作无关的网站，限制员工网站访问权限；</a:t>
            </a:r>
            <a:endParaRPr lang="zh-CN" altLang="en-US" sz="1400" b="1" dirty="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sym typeface="微软雅黑" panose="020B0503020204020204" pitchFamily="34" charset="-122"/>
            </a:endParaRPr>
          </a:p>
          <a:p>
            <a:pPr>
              <a:lnSpc>
                <a:spcPct val="114000"/>
              </a:lnSpc>
            </a:pPr>
            <a:r>
              <a:rPr lang="zh-CN" altLang="en-US" sz="1400" b="1" dirty="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sym typeface="微软雅黑" panose="020B0503020204020204" pitchFamily="34" charset="-122"/>
              </a:rPr>
              <a:t>管理员可实时查看终端用户的网站访问的日志信息。</a:t>
            </a: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 </a:t>
            </a:r>
            <a:endPar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20" name="图片 19" descr="眼睛"/>
          <p:cNvPicPr>
            <a:picLocks noChangeAspect="1"/>
          </p:cNvPicPr>
          <p:nvPr/>
        </p:nvPicPr>
        <p:blipFill>
          <a:blip r:embed="rId1"/>
          <a:stretch>
            <a:fillRect/>
          </a:stretch>
        </p:blipFill>
        <p:spPr>
          <a:xfrm>
            <a:off x="1188085" y="4913630"/>
            <a:ext cx="746125" cy="435610"/>
          </a:xfrm>
          <a:prstGeom prst="rect">
            <a:avLst/>
          </a:prstGeom>
        </p:spPr>
      </p:pic>
      <p:sp>
        <p:nvSpPr>
          <p:cNvPr id="28" name="矩形 27"/>
          <p:cNvSpPr/>
          <p:nvPr/>
        </p:nvSpPr>
        <p:spPr>
          <a:xfrm>
            <a:off x="6021070" y="1265555"/>
            <a:ext cx="5252720" cy="392176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p:cNvPicPr>
            <a:picLocks noChangeAspect="1"/>
          </p:cNvPicPr>
          <p:nvPr/>
        </p:nvPicPr>
        <p:blipFill>
          <a:blip r:embed="rId2"/>
          <a:stretch>
            <a:fillRect/>
          </a:stretch>
        </p:blipFill>
        <p:spPr>
          <a:xfrm>
            <a:off x="6261100" y="1517650"/>
            <a:ext cx="4787265" cy="3402965"/>
          </a:xfrm>
          <a:prstGeom prst="rect">
            <a:avLst/>
          </a:prstGeom>
        </p:spPr>
      </p:pic>
      <p:sp>
        <p:nvSpPr>
          <p:cNvPr id="32" name="文本框 31"/>
          <p:cNvSpPr txBox="1"/>
          <p:nvPr/>
        </p:nvSpPr>
        <p:spPr>
          <a:xfrm>
            <a:off x="7687945" y="3485515"/>
            <a:ext cx="3032125" cy="1383665"/>
          </a:xfrm>
          <a:prstGeom prst="rect">
            <a:avLst/>
          </a:prstGeom>
          <a:noFill/>
        </p:spPr>
        <p:txBody>
          <a:bodyPr wrap="square" rtlCol="0">
            <a:spAutoFit/>
          </a:bodyPr>
          <a:lstStyle/>
          <a:p>
            <a:pPr algn="ctr"/>
            <a:r>
              <a:rPr lang="zh-CN" altLang="en-US" sz="2800" b="1">
                <a:solidFill>
                  <a:srgbClr val="C00000"/>
                </a:solidFill>
              </a:rPr>
              <a:t>过滤非法网站</a:t>
            </a:r>
            <a:endParaRPr lang="zh-CN" altLang="en-US" sz="2800" b="1">
              <a:solidFill>
                <a:srgbClr val="C00000"/>
              </a:solidFill>
            </a:endParaRPr>
          </a:p>
          <a:p>
            <a:pPr algn="ctr"/>
            <a:r>
              <a:rPr lang="zh-CN" altLang="en-US" sz="2800" b="1">
                <a:solidFill>
                  <a:srgbClr val="C00000"/>
                </a:solidFill>
              </a:rPr>
              <a:t>记录网站浏览详情</a:t>
            </a:r>
            <a:endParaRPr lang="zh-CN" altLang="en-US" sz="2800" b="1">
              <a:solidFill>
                <a:srgbClr val="C00000"/>
              </a:solidFill>
            </a:endParaRPr>
          </a:p>
        </p:txBody>
      </p:sp>
      <p:sp>
        <p:nvSpPr>
          <p:cNvPr id="7" name="矩形 6"/>
          <p:cNvSpPr/>
          <p:nvPr/>
        </p:nvSpPr>
        <p:spPr>
          <a:xfrm>
            <a:off x="8341995" y="1826260"/>
            <a:ext cx="2708275" cy="1399540"/>
          </a:xfrm>
          <a:prstGeom prst="rect">
            <a:avLst/>
          </a:prstGeom>
          <a:noFill/>
          <a:ln>
            <a:solidFill>
              <a:srgbClr val="CA244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Freeform 195"/>
          <p:cNvSpPr>
            <a:spLocks noChangeAspect="1" noEditPoints="1"/>
          </p:cNvSpPr>
          <p:nvPr/>
        </p:nvSpPr>
        <p:spPr bwMode="auto">
          <a:xfrm>
            <a:off x="1266825" y="3110230"/>
            <a:ext cx="504825" cy="408940"/>
          </a:xfrm>
          <a:custGeom>
            <a:avLst/>
            <a:gdLst>
              <a:gd name="T0" fmla="*/ 201 w 252"/>
              <a:gd name="T1" fmla="*/ 52 h 204"/>
              <a:gd name="T2" fmla="*/ 201 w 252"/>
              <a:gd name="T3" fmla="*/ 0 h 204"/>
              <a:gd name="T4" fmla="*/ 0 w 252"/>
              <a:gd name="T5" fmla="*/ 0 h 204"/>
              <a:gd name="T6" fmla="*/ 0 w 252"/>
              <a:gd name="T7" fmla="*/ 152 h 204"/>
              <a:gd name="T8" fmla="*/ 51 w 252"/>
              <a:gd name="T9" fmla="*/ 152 h 204"/>
              <a:gd name="T10" fmla="*/ 51 w 252"/>
              <a:gd name="T11" fmla="*/ 204 h 204"/>
              <a:gd name="T12" fmla="*/ 252 w 252"/>
              <a:gd name="T13" fmla="*/ 204 h 204"/>
              <a:gd name="T14" fmla="*/ 252 w 252"/>
              <a:gd name="T15" fmla="*/ 52 h 204"/>
              <a:gd name="T16" fmla="*/ 201 w 252"/>
              <a:gd name="T17" fmla="*/ 52 h 204"/>
              <a:gd name="T18" fmla="*/ 25 w 252"/>
              <a:gd name="T19" fmla="*/ 127 h 204"/>
              <a:gd name="T20" fmla="*/ 25 w 252"/>
              <a:gd name="T21" fmla="*/ 25 h 204"/>
              <a:gd name="T22" fmla="*/ 176 w 252"/>
              <a:gd name="T23" fmla="*/ 25 h 204"/>
              <a:gd name="T24" fmla="*/ 176 w 252"/>
              <a:gd name="T25" fmla="*/ 52 h 204"/>
              <a:gd name="T26" fmla="*/ 51 w 252"/>
              <a:gd name="T27" fmla="*/ 52 h 204"/>
              <a:gd name="T28" fmla="*/ 51 w 252"/>
              <a:gd name="T29" fmla="*/ 127 h 204"/>
              <a:gd name="T30" fmla="*/ 25 w 252"/>
              <a:gd name="T31" fmla="*/ 127 h 204"/>
              <a:gd name="T32" fmla="*/ 76 w 252"/>
              <a:gd name="T33" fmla="*/ 77 h 204"/>
              <a:gd name="T34" fmla="*/ 227 w 252"/>
              <a:gd name="T35" fmla="*/ 77 h 204"/>
              <a:gd name="T36" fmla="*/ 227 w 252"/>
              <a:gd name="T37" fmla="*/ 179 h 204"/>
              <a:gd name="T38" fmla="*/ 76 w 252"/>
              <a:gd name="T39" fmla="*/ 179 h 204"/>
              <a:gd name="T40" fmla="*/ 76 w 252"/>
              <a:gd name="T41" fmla="*/ 77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2" h="204">
                <a:moveTo>
                  <a:pt x="201" y="52"/>
                </a:moveTo>
                <a:lnTo>
                  <a:pt x="201" y="0"/>
                </a:lnTo>
                <a:lnTo>
                  <a:pt x="0" y="0"/>
                </a:lnTo>
                <a:lnTo>
                  <a:pt x="0" y="152"/>
                </a:lnTo>
                <a:lnTo>
                  <a:pt x="51" y="152"/>
                </a:lnTo>
                <a:lnTo>
                  <a:pt x="51" y="204"/>
                </a:lnTo>
                <a:lnTo>
                  <a:pt x="252" y="204"/>
                </a:lnTo>
                <a:lnTo>
                  <a:pt x="252" y="52"/>
                </a:lnTo>
                <a:lnTo>
                  <a:pt x="201" y="52"/>
                </a:lnTo>
                <a:close/>
                <a:moveTo>
                  <a:pt x="25" y="127"/>
                </a:moveTo>
                <a:lnTo>
                  <a:pt x="25" y="25"/>
                </a:lnTo>
                <a:lnTo>
                  <a:pt x="176" y="25"/>
                </a:lnTo>
                <a:lnTo>
                  <a:pt x="176" y="52"/>
                </a:lnTo>
                <a:lnTo>
                  <a:pt x="51" y="52"/>
                </a:lnTo>
                <a:lnTo>
                  <a:pt x="51" y="127"/>
                </a:lnTo>
                <a:lnTo>
                  <a:pt x="25" y="127"/>
                </a:lnTo>
                <a:close/>
                <a:moveTo>
                  <a:pt x="76" y="77"/>
                </a:moveTo>
                <a:lnTo>
                  <a:pt x="227" y="77"/>
                </a:lnTo>
                <a:lnTo>
                  <a:pt x="227" y="179"/>
                </a:lnTo>
                <a:lnTo>
                  <a:pt x="76" y="179"/>
                </a:lnTo>
                <a:lnTo>
                  <a:pt x="76" y="77"/>
                </a:lnTo>
                <a:close/>
              </a:path>
            </a:pathLst>
          </a:custGeom>
          <a:solidFill>
            <a:schemeClr val="bg1">
              <a:lumMod val="95000"/>
            </a:schemeClr>
          </a:solidFill>
          <a:ln>
            <a:noFill/>
          </a:ln>
        </p:spPr>
        <p:txBody>
          <a:bodyPr vert="horz" wrap="square" lIns="121920" tIns="60960" rIns="121920" bIns="60960" numCol="1" anchor="t" anchorCtr="0" compatLnSpc="1"/>
          <a:lstStyle/>
          <a:p>
            <a:endParaRPr lang="zh-CN" altLang="en-US" sz="2490">
              <a:latin typeface="Arial" panose="020B0604020202020204" pitchFamily="34" charset="0"/>
              <a:ea typeface="微软雅黑" panose="020B0503020204020204" pitchFamily="34" charset="-122"/>
              <a:cs typeface="Arial" panose="020B0604020202020204" pitchFamily="34" charset="0"/>
            </a:endParaRPr>
          </a:p>
        </p:txBody>
      </p:sp>
      <p:pic>
        <p:nvPicPr>
          <p:cNvPr id="8" name="图片 7" descr="销掌门-透明背景-logo"/>
          <p:cNvPicPr>
            <a:picLocks noChangeAspect="1"/>
          </p:cNvPicPr>
          <p:nvPr/>
        </p:nvPicPr>
        <p:blipFill>
          <a:blip r:embed="rId3" cstate="print"/>
          <a:stretch>
            <a:fillRect/>
          </a:stretch>
        </p:blipFill>
        <p:spPr>
          <a:xfrm>
            <a:off x="10789920" y="167005"/>
            <a:ext cx="1132205" cy="829310"/>
          </a:xfrm>
          <a:prstGeom prst="rect">
            <a:avLst/>
          </a:prstGeom>
        </p:spPr>
      </p:pic>
    </p:spTree>
  </p:cSld>
  <p:clrMapOvr>
    <a:masterClrMapping/>
  </p:clrMapOvr>
  <p:transition>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left)">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8"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0-#ppt_w/2"/>
                                          </p:val>
                                        </p:tav>
                                        <p:tav tm="100000">
                                          <p:val>
                                            <p:strVal val="#ppt_x"/>
                                          </p:val>
                                        </p:tav>
                                      </p:tavLst>
                                    </p:anim>
                                    <p:anim calcmode="lin" valueType="num">
                                      <p:cBhvr additive="base">
                                        <p:cTn id="17" dur="500" fill="hold"/>
                                        <p:tgtEl>
                                          <p:spTgt spid="4"/>
                                        </p:tgtEl>
                                        <p:attrNameLst>
                                          <p:attrName>ppt_y</p:attrName>
                                        </p:attrNameLst>
                                      </p:cBhvr>
                                      <p:tavLst>
                                        <p:tav tm="0">
                                          <p:val>
                                            <p:strVal val="#ppt_y"/>
                                          </p:val>
                                        </p:tav>
                                        <p:tav tm="100000">
                                          <p:val>
                                            <p:strVal val="#ppt_y"/>
                                          </p:val>
                                        </p:tav>
                                      </p:tavLst>
                                    </p:anim>
                                  </p:childTnLst>
                                </p:cTn>
                              </p:par>
                              <p:par>
                                <p:cTn id="18" presetID="2" presetClass="entr" presetSubtype="8" fill="hold" grpId="0" nodeType="withEffect">
                                  <p:stCondLst>
                                    <p:cond delay="0"/>
                                  </p:stCondLst>
                                  <p:childTnLst>
                                    <p:set>
                                      <p:cBhvr>
                                        <p:cTn id="19" dur="1" fill="hold">
                                          <p:stCondLst>
                                            <p:cond delay="0"/>
                                          </p:stCondLst>
                                        </p:cTn>
                                        <p:tgtEl>
                                          <p:spTgt spid="318"/>
                                        </p:tgtEl>
                                        <p:attrNameLst>
                                          <p:attrName>style.visibility</p:attrName>
                                        </p:attrNameLst>
                                      </p:cBhvr>
                                      <p:to>
                                        <p:strVal val="visible"/>
                                      </p:to>
                                    </p:set>
                                    <p:anim calcmode="lin" valueType="num">
                                      <p:cBhvr additive="base">
                                        <p:cTn id="20" dur="500" fill="hold"/>
                                        <p:tgtEl>
                                          <p:spTgt spid="318"/>
                                        </p:tgtEl>
                                        <p:attrNameLst>
                                          <p:attrName>ppt_x</p:attrName>
                                        </p:attrNameLst>
                                      </p:cBhvr>
                                      <p:tavLst>
                                        <p:tav tm="0">
                                          <p:val>
                                            <p:strVal val="0-#ppt_w/2"/>
                                          </p:val>
                                        </p:tav>
                                        <p:tav tm="100000">
                                          <p:val>
                                            <p:strVal val="#ppt_x"/>
                                          </p:val>
                                        </p:tav>
                                      </p:tavLst>
                                    </p:anim>
                                    <p:anim calcmode="lin" valueType="num">
                                      <p:cBhvr additive="base">
                                        <p:cTn id="21" dur="500" fill="hold"/>
                                        <p:tgtEl>
                                          <p:spTgt spid="318"/>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8" fill="hold" nodeType="click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additive="base">
                                        <p:cTn id="26" dur="500" fill="hold"/>
                                        <p:tgtEl>
                                          <p:spTgt spid="5"/>
                                        </p:tgtEl>
                                        <p:attrNameLst>
                                          <p:attrName>ppt_x</p:attrName>
                                        </p:attrNameLst>
                                      </p:cBhvr>
                                      <p:tavLst>
                                        <p:tav tm="0">
                                          <p:val>
                                            <p:strVal val="0-#ppt_w/2"/>
                                          </p:val>
                                        </p:tav>
                                        <p:tav tm="100000">
                                          <p:val>
                                            <p:strVal val="#ppt_x"/>
                                          </p:val>
                                        </p:tav>
                                      </p:tavLst>
                                    </p:anim>
                                    <p:anim calcmode="lin" valueType="num">
                                      <p:cBhvr additive="base">
                                        <p:cTn id="27" dur="500" fill="hold"/>
                                        <p:tgtEl>
                                          <p:spTgt spid="5"/>
                                        </p:tgtEl>
                                        <p:attrNameLst>
                                          <p:attrName>ppt_y</p:attrName>
                                        </p:attrNameLst>
                                      </p:cBhvr>
                                      <p:tavLst>
                                        <p:tav tm="0">
                                          <p:val>
                                            <p:strVal val="#ppt_y"/>
                                          </p:val>
                                        </p:tav>
                                        <p:tav tm="100000">
                                          <p:val>
                                            <p:strVal val="#ppt_y"/>
                                          </p:val>
                                        </p:tav>
                                      </p:tavLst>
                                    </p:anim>
                                  </p:childTnLst>
                                </p:cTn>
                              </p:par>
                              <p:par>
                                <p:cTn id="28" presetID="2" presetClass="entr" presetSubtype="8" fill="hold" grpId="0" nodeType="withEffect">
                                  <p:stCondLst>
                                    <p:cond delay="0"/>
                                  </p:stCondLst>
                                  <p:childTnLst>
                                    <p:set>
                                      <p:cBhvr>
                                        <p:cTn id="29" dur="1" fill="hold">
                                          <p:stCondLst>
                                            <p:cond delay="0"/>
                                          </p:stCondLst>
                                        </p:cTn>
                                        <p:tgtEl>
                                          <p:spTgt spid="54"/>
                                        </p:tgtEl>
                                        <p:attrNameLst>
                                          <p:attrName>style.visibility</p:attrName>
                                        </p:attrNameLst>
                                      </p:cBhvr>
                                      <p:to>
                                        <p:strVal val="visible"/>
                                      </p:to>
                                    </p:set>
                                    <p:anim calcmode="lin" valueType="num">
                                      <p:cBhvr additive="base">
                                        <p:cTn id="30" dur="500" fill="hold"/>
                                        <p:tgtEl>
                                          <p:spTgt spid="54"/>
                                        </p:tgtEl>
                                        <p:attrNameLst>
                                          <p:attrName>ppt_x</p:attrName>
                                        </p:attrNameLst>
                                      </p:cBhvr>
                                      <p:tavLst>
                                        <p:tav tm="0">
                                          <p:val>
                                            <p:strVal val="0-#ppt_w/2"/>
                                          </p:val>
                                        </p:tav>
                                        <p:tav tm="100000">
                                          <p:val>
                                            <p:strVal val="#ppt_x"/>
                                          </p:val>
                                        </p:tav>
                                      </p:tavLst>
                                    </p:anim>
                                    <p:anim calcmode="lin" valueType="num">
                                      <p:cBhvr additive="base">
                                        <p:cTn id="31" dur="500" fill="hold"/>
                                        <p:tgtEl>
                                          <p:spTgt spid="54"/>
                                        </p:tgtEl>
                                        <p:attrNameLst>
                                          <p:attrName>ppt_y</p:attrName>
                                        </p:attrNameLst>
                                      </p:cBhvr>
                                      <p:tavLst>
                                        <p:tav tm="0">
                                          <p:val>
                                            <p:strVal val="#ppt_y"/>
                                          </p:val>
                                        </p:tav>
                                        <p:tav tm="100000">
                                          <p:val>
                                            <p:strVal val="#ppt_y"/>
                                          </p:val>
                                        </p:tav>
                                      </p:tavLst>
                                    </p:anim>
                                  </p:childTnLst>
                                </p:cTn>
                              </p:par>
                              <p:par>
                                <p:cTn id="32" presetID="2" presetClass="entr" presetSubtype="8"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 calcmode="lin" valueType="num">
                                      <p:cBhvr additive="base">
                                        <p:cTn id="34" dur="500" fill="hold"/>
                                        <p:tgtEl>
                                          <p:spTgt spid="17"/>
                                        </p:tgtEl>
                                        <p:attrNameLst>
                                          <p:attrName>ppt_x</p:attrName>
                                        </p:attrNameLst>
                                      </p:cBhvr>
                                      <p:tavLst>
                                        <p:tav tm="0">
                                          <p:val>
                                            <p:strVal val="0-#ppt_w/2"/>
                                          </p:val>
                                        </p:tav>
                                        <p:tav tm="100000">
                                          <p:val>
                                            <p:strVal val="#ppt_x"/>
                                          </p:val>
                                        </p:tav>
                                      </p:tavLst>
                                    </p:anim>
                                    <p:anim calcmode="lin" valueType="num">
                                      <p:cBhvr additive="base">
                                        <p:cTn id="35"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8" fill="hold" nodeType="clickEffect">
                                  <p:stCondLst>
                                    <p:cond delay="0"/>
                                  </p:stCondLst>
                                  <p:childTnLst>
                                    <p:set>
                                      <p:cBhvr>
                                        <p:cTn id="39" dur="1" fill="hold">
                                          <p:stCondLst>
                                            <p:cond delay="0"/>
                                          </p:stCondLst>
                                        </p:cTn>
                                        <p:tgtEl>
                                          <p:spTgt spid="13"/>
                                        </p:tgtEl>
                                        <p:attrNameLst>
                                          <p:attrName>style.visibility</p:attrName>
                                        </p:attrNameLst>
                                      </p:cBhvr>
                                      <p:to>
                                        <p:strVal val="visible"/>
                                      </p:to>
                                    </p:set>
                                    <p:anim calcmode="lin" valueType="num">
                                      <p:cBhvr additive="base">
                                        <p:cTn id="40" dur="500" fill="hold"/>
                                        <p:tgtEl>
                                          <p:spTgt spid="13"/>
                                        </p:tgtEl>
                                        <p:attrNameLst>
                                          <p:attrName>ppt_x</p:attrName>
                                        </p:attrNameLst>
                                      </p:cBhvr>
                                      <p:tavLst>
                                        <p:tav tm="0">
                                          <p:val>
                                            <p:strVal val="0-#ppt_w/2"/>
                                          </p:val>
                                        </p:tav>
                                        <p:tav tm="100000">
                                          <p:val>
                                            <p:strVal val="#ppt_x"/>
                                          </p:val>
                                        </p:tav>
                                      </p:tavLst>
                                    </p:anim>
                                    <p:anim calcmode="lin" valueType="num">
                                      <p:cBhvr additive="base">
                                        <p:cTn id="41" dur="500" fill="hold"/>
                                        <p:tgtEl>
                                          <p:spTgt spid="13"/>
                                        </p:tgtEl>
                                        <p:attrNameLst>
                                          <p:attrName>ppt_y</p:attrName>
                                        </p:attrNameLst>
                                      </p:cBhvr>
                                      <p:tavLst>
                                        <p:tav tm="0">
                                          <p:val>
                                            <p:strVal val="#ppt_y"/>
                                          </p:val>
                                        </p:tav>
                                        <p:tav tm="100000">
                                          <p:val>
                                            <p:strVal val="#ppt_y"/>
                                          </p:val>
                                        </p:tav>
                                      </p:tavLst>
                                    </p:anim>
                                  </p:childTnLst>
                                </p:cTn>
                              </p:par>
                              <p:par>
                                <p:cTn id="42" presetID="2" presetClass="entr" presetSubtype="8" fill="hold" nodeType="withEffect">
                                  <p:stCondLst>
                                    <p:cond delay="0"/>
                                  </p:stCondLst>
                                  <p:childTnLst>
                                    <p:set>
                                      <p:cBhvr>
                                        <p:cTn id="43" dur="1" fill="hold">
                                          <p:stCondLst>
                                            <p:cond delay="0"/>
                                          </p:stCondLst>
                                        </p:cTn>
                                        <p:tgtEl>
                                          <p:spTgt spid="20"/>
                                        </p:tgtEl>
                                        <p:attrNameLst>
                                          <p:attrName>style.visibility</p:attrName>
                                        </p:attrNameLst>
                                      </p:cBhvr>
                                      <p:to>
                                        <p:strVal val="visible"/>
                                      </p:to>
                                    </p:set>
                                    <p:anim calcmode="lin" valueType="num">
                                      <p:cBhvr additive="base">
                                        <p:cTn id="44" dur="500" fill="hold"/>
                                        <p:tgtEl>
                                          <p:spTgt spid="20"/>
                                        </p:tgtEl>
                                        <p:attrNameLst>
                                          <p:attrName>ppt_x</p:attrName>
                                        </p:attrNameLst>
                                      </p:cBhvr>
                                      <p:tavLst>
                                        <p:tav tm="0">
                                          <p:val>
                                            <p:strVal val="0-#ppt_w/2"/>
                                          </p:val>
                                        </p:tav>
                                        <p:tav tm="100000">
                                          <p:val>
                                            <p:strVal val="#ppt_x"/>
                                          </p:val>
                                        </p:tav>
                                      </p:tavLst>
                                    </p:anim>
                                    <p:anim calcmode="lin" valueType="num">
                                      <p:cBhvr additive="base">
                                        <p:cTn id="45" dur="500" fill="hold"/>
                                        <p:tgtEl>
                                          <p:spTgt spid="20"/>
                                        </p:tgtEl>
                                        <p:attrNameLst>
                                          <p:attrName>ppt_y</p:attrName>
                                        </p:attrNameLst>
                                      </p:cBhvr>
                                      <p:tavLst>
                                        <p:tav tm="0">
                                          <p:val>
                                            <p:strVal val="#ppt_y"/>
                                          </p:val>
                                        </p:tav>
                                        <p:tav tm="100000">
                                          <p:val>
                                            <p:strVal val="#ppt_y"/>
                                          </p:val>
                                        </p:tav>
                                      </p:tavLst>
                                    </p:anim>
                                  </p:childTnLst>
                                </p:cTn>
                              </p:par>
                              <p:par>
                                <p:cTn id="46" presetID="2" presetClass="entr" presetSubtype="8" fill="hold" grpId="0" nodeType="withEffect">
                                  <p:stCondLst>
                                    <p:cond delay="0"/>
                                  </p:stCondLst>
                                  <p:childTnLst>
                                    <p:set>
                                      <p:cBhvr>
                                        <p:cTn id="47" dur="1" fill="hold">
                                          <p:stCondLst>
                                            <p:cond delay="0"/>
                                          </p:stCondLst>
                                        </p:cTn>
                                        <p:tgtEl>
                                          <p:spTgt spid="19"/>
                                        </p:tgtEl>
                                        <p:attrNameLst>
                                          <p:attrName>style.visibility</p:attrName>
                                        </p:attrNameLst>
                                      </p:cBhvr>
                                      <p:to>
                                        <p:strVal val="visible"/>
                                      </p:to>
                                    </p:set>
                                    <p:anim calcmode="lin" valueType="num">
                                      <p:cBhvr additive="base">
                                        <p:cTn id="48" dur="500" fill="hold"/>
                                        <p:tgtEl>
                                          <p:spTgt spid="19"/>
                                        </p:tgtEl>
                                        <p:attrNameLst>
                                          <p:attrName>ppt_x</p:attrName>
                                        </p:attrNameLst>
                                      </p:cBhvr>
                                      <p:tavLst>
                                        <p:tav tm="0">
                                          <p:val>
                                            <p:strVal val="0-#ppt_w/2"/>
                                          </p:val>
                                        </p:tav>
                                        <p:tav tm="100000">
                                          <p:val>
                                            <p:strVal val="#ppt_x"/>
                                          </p:val>
                                        </p:tav>
                                      </p:tavLst>
                                    </p:anim>
                                    <p:anim calcmode="lin" valueType="num">
                                      <p:cBhvr additive="base">
                                        <p:cTn id="49"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3" presetClass="entr" presetSubtype="10" fill="hold" grpId="0" nodeType="clickEffect">
                                  <p:stCondLst>
                                    <p:cond delay="0"/>
                                  </p:stCondLst>
                                  <p:childTnLst>
                                    <p:set>
                                      <p:cBhvr>
                                        <p:cTn id="53" dur="1" fill="hold">
                                          <p:stCondLst>
                                            <p:cond delay="0"/>
                                          </p:stCondLst>
                                        </p:cTn>
                                        <p:tgtEl>
                                          <p:spTgt spid="28"/>
                                        </p:tgtEl>
                                        <p:attrNameLst>
                                          <p:attrName>style.visibility</p:attrName>
                                        </p:attrNameLst>
                                      </p:cBhvr>
                                      <p:to>
                                        <p:strVal val="visible"/>
                                      </p:to>
                                    </p:set>
                                    <p:animEffect transition="in" filter="blinds(horizontal)">
                                      <p:cBhvr>
                                        <p:cTn id="54" dur="500"/>
                                        <p:tgtEl>
                                          <p:spTgt spid="28"/>
                                        </p:tgtEl>
                                      </p:cBhvr>
                                    </p:animEffect>
                                  </p:childTnLst>
                                </p:cTn>
                              </p:par>
                              <p:par>
                                <p:cTn id="55" presetID="3" presetClass="entr" presetSubtype="10" fill="hold" nodeType="withEffect">
                                  <p:stCondLst>
                                    <p:cond delay="0"/>
                                  </p:stCondLst>
                                  <p:childTnLst>
                                    <p:set>
                                      <p:cBhvr>
                                        <p:cTn id="56" dur="1" fill="hold">
                                          <p:stCondLst>
                                            <p:cond delay="0"/>
                                          </p:stCondLst>
                                        </p:cTn>
                                        <p:tgtEl>
                                          <p:spTgt spid="2"/>
                                        </p:tgtEl>
                                        <p:attrNameLst>
                                          <p:attrName>style.visibility</p:attrName>
                                        </p:attrNameLst>
                                      </p:cBhvr>
                                      <p:to>
                                        <p:strVal val="visible"/>
                                      </p:to>
                                    </p:set>
                                    <p:animEffect transition="in" filter="blinds(horizontal)">
                                      <p:cBhvr>
                                        <p:cTn id="57" dur="500"/>
                                        <p:tgtEl>
                                          <p:spTgt spid="2"/>
                                        </p:tgtEl>
                                      </p:cBhvr>
                                    </p:animEffec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grpId="0" nodeType="clickEffect">
                                  <p:stCondLst>
                                    <p:cond delay="0"/>
                                  </p:stCondLst>
                                  <p:childTnLst>
                                    <p:set>
                                      <p:cBhvr>
                                        <p:cTn id="61" dur="1" fill="hold">
                                          <p:stCondLst>
                                            <p:cond delay="0"/>
                                          </p:stCondLst>
                                        </p:cTn>
                                        <p:tgtEl>
                                          <p:spTgt spid="7"/>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grpId="0" nodeType="clickEffect">
                                  <p:stCondLst>
                                    <p:cond delay="0"/>
                                  </p:stCondLst>
                                  <p:childTnLst>
                                    <p:set>
                                      <p:cBhvr>
                                        <p:cTn id="65"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318" grpId="0"/>
      <p:bldP spid="54" grpId="0" animBg="1"/>
      <p:bldP spid="17" grpId="0"/>
      <p:bldP spid="19" grpId="0"/>
      <p:bldP spid="28" grpId="0" animBg="1"/>
      <p:bldP spid="7" grpId="0" animBg="1"/>
      <p:bldP spid="32"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3"/>
          <p:cNvSpPr>
            <a:spLocks noChangeArrowheads="1"/>
          </p:cNvSpPr>
          <p:nvPr/>
        </p:nvSpPr>
        <p:spPr bwMode="auto">
          <a:xfrm>
            <a:off x="1073958" y="224898"/>
            <a:ext cx="2623820" cy="582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eaLnBrk="1" hangingPunct="1">
              <a:spcBef>
                <a:spcPct val="0"/>
              </a:spcBef>
              <a:buFont typeface="Arial" panose="020B0604020202020204" pitchFamily="34" charset="0"/>
              <a:buNone/>
            </a:pPr>
            <a:r>
              <a:rPr lang="zh-CN" b="1" dirty="0">
                <a:solidFill>
                  <a:schemeClr val="tx1">
                    <a:lumMod val="65000"/>
                    <a:lumOff val="35000"/>
                  </a:schemeClr>
                </a:solidFill>
                <a:latin typeface="Arial" panose="020B0604020202020204" pitchFamily="34" charset="0"/>
                <a:cs typeface="Arial" panose="020B0604020202020204" pitchFamily="34" charset="0"/>
                <a:sym typeface="Impact" panose="020B0806030902050204" pitchFamily="34" charset="0"/>
              </a:rPr>
              <a:t>文档打印控制</a:t>
            </a:r>
            <a:endParaRPr lang="zh-CN" b="1" dirty="0">
              <a:solidFill>
                <a:schemeClr val="tx1">
                  <a:lumMod val="65000"/>
                  <a:lumOff val="35000"/>
                </a:schemeClr>
              </a:solidFill>
              <a:latin typeface="Arial" panose="020B0604020202020204" pitchFamily="34" charset="0"/>
              <a:ea typeface="宋体" pitchFamily="2" charset="-122"/>
              <a:cs typeface="Arial" panose="020B0604020202020204" pitchFamily="34" charset="0"/>
              <a:sym typeface="Impact" panose="020B0806030902050204" pitchFamily="34" charset="0"/>
            </a:endParaRPr>
          </a:p>
        </p:txBody>
      </p:sp>
      <p:sp>
        <p:nvSpPr>
          <p:cNvPr id="10" name="文本框 37"/>
          <p:cNvSpPr txBox="1"/>
          <p:nvPr/>
        </p:nvSpPr>
        <p:spPr>
          <a:xfrm>
            <a:off x="1073785" y="760095"/>
            <a:ext cx="3554095" cy="335915"/>
          </a:xfrm>
          <a:prstGeom prst="rect">
            <a:avLst/>
          </a:prstGeom>
          <a:noFill/>
        </p:spPr>
        <p:txBody>
          <a:bodyPr wrap="square" lIns="91431" tIns="45716" rIns="91431" bIns="45716" rtlCol="0">
            <a:spAutoFit/>
          </a:bodyPr>
          <a:lstStyle/>
          <a:p>
            <a:r>
              <a:rPr lang="en-US" altLang="zh-CN" sz="1600" dirty="0">
                <a:solidFill>
                  <a:schemeClr val="tx1">
                    <a:lumMod val="65000"/>
                    <a:lumOff val="35000"/>
                  </a:schemeClr>
                </a:solidFill>
                <a:latin typeface="Arial" panose="020B0604020202020204" pitchFamily="34" charset="0"/>
                <a:cs typeface="Arial" panose="020B0604020202020204" pitchFamily="34" charset="0"/>
              </a:rPr>
              <a:t>Document Printing Control</a:t>
            </a:r>
            <a:endParaRPr lang="en-US" altLang="zh-CN" sz="1600" dirty="0">
              <a:solidFill>
                <a:schemeClr val="tx1">
                  <a:lumMod val="65000"/>
                  <a:lumOff val="35000"/>
                </a:schemeClr>
              </a:solidFill>
              <a:latin typeface="Arial" panose="020B0604020202020204" pitchFamily="34" charset="0"/>
              <a:cs typeface="Arial" panose="020B0604020202020204" pitchFamily="34" charset="0"/>
            </a:endParaRPr>
          </a:p>
        </p:txBody>
      </p:sp>
      <p:grpSp>
        <p:nvGrpSpPr>
          <p:cNvPr id="4" name="组合 3"/>
          <p:cNvGrpSpPr/>
          <p:nvPr/>
        </p:nvGrpSpPr>
        <p:grpSpPr>
          <a:xfrm>
            <a:off x="1130300" y="1264920"/>
            <a:ext cx="2367280" cy="704850"/>
            <a:chOff x="1780" y="1992"/>
            <a:chExt cx="3728" cy="1110"/>
          </a:xfrm>
        </p:grpSpPr>
        <p:sp>
          <p:nvSpPr>
            <p:cNvPr id="66" name="任意多边形 65"/>
            <p:cNvSpPr/>
            <p:nvPr/>
          </p:nvSpPr>
          <p:spPr>
            <a:xfrm rot="16200000">
              <a:off x="3089" y="683"/>
              <a:ext cx="1110" cy="3729"/>
            </a:xfrm>
            <a:custGeom>
              <a:avLst/>
              <a:gdLst>
                <a:gd name="connsiteX0" fmla="*/ 1087000 w 1087000"/>
                <a:gd name="connsiteY0" fmla="*/ 0 h 2135209"/>
                <a:gd name="connsiteX1" fmla="*/ 1087000 w 1087000"/>
                <a:gd name="connsiteY1" fmla="*/ 1635179 h 2135209"/>
                <a:gd name="connsiteX2" fmla="*/ 543501 w 1087000"/>
                <a:gd name="connsiteY2" fmla="*/ 2135209 h 2135209"/>
                <a:gd name="connsiteX3" fmla="*/ 0 w 1087000"/>
                <a:gd name="connsiteY3" fmla="*/ 1635178 h 2135209"/>
                <a:gd name="connsiteX4" fmla="*/ 0 w 1087000"/>
                <a:gd name="connsiteY4" fmla="*/ 0 h 2135209"/>
                <a:gd name="connsiteX5" fmla="*/ 1087000 w 1087000"/>
                <a:gd name="connsiteY5" fmla="*/ 0 h 2135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7000" h="2135209">
                  <a:moveTo>
                    <a:pt x="1087000" y="0"/>
                  </a:moveTo>
                  <a:lnTo>
                    <a:pt x="1087000" y="1635179"/>
                  </a:lnTo>
                  <a:lnTo>
                    <a:pt x="543501" y="2135209"/>
                  </a:lnTo>
                  <a:lnTo>
                    <a:pt x="0" y="1635178"/>
                  </a:lnTo>
                  <a:lnTo>
                    <a:pt x="0" y="0"/>
                  </a:lnTo>
                  <a:lnTo>
                    <a:pt x="1087000" y="0"/>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wrap="square" rtlCol="0" anchor="ctr">
              <a:noAutofit/>
            </a:bodyPr>
            <a:lstStyle/>
            <a:p>
              <a:pPr algn="ctr"/>
              <a:endParaRPr lang="en-US" sz="4265" dirty="0">
                <a:solidFill>
                  <a:schemeClr val="bg1"/>
                </a:solidFill>
              </a:endParaRPr>
            </a:p>
          </p:txBody>
        </p:sp>
        <p:sp>
          <p:nvSpPr>
            <p:cNvPr id="59" name="Freeform 129"/>
            <p:cNvSpPr>
              <a:spLocks noChangeAspect="1" noEditPoints="1"/>
            </p:cNvSpPr>
            <p:nvPr/>
          </p:nvSpPr>
          <p:spPr bwMode="auto">
            <a:xfrm>
              <a:off x="1995" y="2215"/>
              <a:ext cx="698" cy="665"/>
            </a:xfrm>
            <a:custGeom>
              <a:avLst/>
              <a:gdLst>
                <a:gd name="T0" fmla="*/ 48 w 97"/>
                <a:gd name="T1" fmla="*/ 0 h 97"/>
                <a:gd name="T2" fmla="*/ 50 w 97"/>
                <a:gd name="T3" fmla="*/ 0 h 97"/>
                <a:gd name="T4" fmla="*/ 53 w 97"/>
                <a:gd name="T5" fmla="*/ 27 h 97"/>
                <a:gd name="T6" fmla="*/ 49 w 97"/>
                <a:gd name="T7" fmla="*/ 33 h 97"/>
                <a:gd name="T8" fmla="*/ 49 w 97"/>
                <a:gd name="T9" fmla="*/ 34 h 97"/>
                <a:gd name="T10" fmla="*/ 37 w 97"/>
                <a:gd name="T11" fmla="*/ 40 h 97"/>
                <a:gd name="T12" fmla="*/ 23 w 97"/>
                <a:gd name="T13" fmla="*/ 46 h 97"/>
                <a:gd name="T14" fmla="*/ 18 w 97"/>
                <a:gd name="T15" fmla="*/ 43 h 97"/>
                <a:gd name="T16" fmla="*/ 13 w 97"/>
                <a:gd name="T17" fmla="*/ 45 h 97"/>
                <a:gd name="T18" fmla="*/ 1 w 97"/>
                <a:gd name="T19" fmla="*/ 38 h 97"/>
                <a:gd name="T20" fmla="*/ 48 w 97"/>
                <a:gd name="T21" fmla="*/ 0 h 97"/>
                <a:gd name="T22" fmla="*/ 57 w 97"/>
                <a:gd name="T23" fmla="*/ 1 h 97"/>
                <a:gd name="T24" fmla="*/ 81 w 97"/>
                <a:gd name="T25" fmla="*/ 12 h 97"/>
                <a:gd name="T26" fmla="*/ 61 w 97"/>
                <a:gd name="T27" fmla="*/ 27 h 97"/>
                <a:gd name="T28" fmla="*/ 60 w 97"/>
                <a:gd name="T29" fmla="*/ 26 h 97"/>
                <a:gd name="T30" fmla="*/ 57 w 97"/>
                <a:gd name="T31" fmla="*/ 1 h 97"/>
                <a:gd name="T32" fmla="*/ 86 w 97"/>
                <a:gd name="T33" fmla="*/ 17 h 97"/>
                <a:gd name="T34" fmla="*/ 65 w 97"/>
                <a:gd name="T35" fmla="*/ 33 h 97"/>
                <a:gd name="T36" fmla="*/ 65 w 97"/>
                <a:gd name="T37" fmla="*/ 33 h 97"/>
                <a:gd name="T38" fmla="*/ 59 w 97"/>
                <a:gd name="T39" fmla="*/ 40 h 97"/>
                <a:gd name="T40" fmla="*/ 59 w 97"/>
                <a:gd name="T41" fmla="*/ 45 h 97"/>
                <a:gd name="T42" fmla="*/ 57 w 97"/>
                <a:gd name="T43" fmla="*/ 63 h 97"/>
                <a:gd name="T44" fmla="*/ 60 w 97"/>
                <a:gd name="T45" fmla="*/ 68 h 97"/>
                <a:gd name="T46" fmla="*/ 89 w 97"/>
                <a:gd name="T47" fmla="*/ 75 h 97"/>
                <a:gd name="T48" fmla="*/ 97 w 97"/>
                <a:gd name="T49" fmla="*/ 48 h 97"/>
                <a:gd name="T50" fmla="*/ 86 w 97"/>
                <a:gd name="T51" fmla="*/ 17 h 97"/>
                <a:gd name="T52" fmla="*/ 85 w 97"/>
                <a:gd name="T53" fmla="*/ 81 h 97"/>
                <a:gd name="T54" fmla="*/ 49 w 97"/>
                <a:gd name="T55" fmla="*/ 97 h 97"/>
                <a:gd name="T56" fmla="*/ 54 w 97"/>
                <a:gd name="T57" fmla="*/ 77 h 97"/>
                <a:gd name="T58" fmla="*/ 58 w 97"/>
                <a:gd name="T59" fmla="*/ 74 h 97"/>
                <a:gd name="T60" fmla="*/ 85 w 97"/>
                <a:gd name="T61" fmla="*/ 81 h 97"/>
                <a:gd name="T62" fmla="*/ 42 w 97"/>
                <a:gd name="T63" fmla="*/ 97 h 97"/>
                <a:gd name="T64" fmla="*/ 1 w 97"/>
                <a:gd name="T65" fmla="*/ 60 h 97"/>
                <a:gd name="T66" fmla="*/ 12 w 97"/>
                <a:gd name="T67" fmla="*/ 57 h 97"/>
                <a:gd name="T68" fmla="*/ 18 w 97"/>
                <a:gd name="T69" fmla="*/ 59 h 97"/>
                <a:gd name="T70" fmla="*/ 21 w 97"/>
                <a:gd name="T71" fmla="*/ 58 h 97"/>
                <a:gd name="T72" fmla="*/ 45 w 97"/>
                <a:gd name="T73" fmla="*/ 70 h 97"/>
                <a:gd name="T74" fmla="*/ 48 w 97"/>
                <a:gd name="T75" fmla="*/ 75 h 97"/>
                <a:gd name="T76" fmla="*/ 42 w 97"/>
                <a:gd name="T77" fmla="*/ 97 h 97"/>
                <a:gd name="T78" fmla="*/ 0 w 97"/>
                <a:gd name="T79" fmla="*/ 53 h 97"/>
                <a:gd name="T80" fmla="*/ 8 w 97"/>
                <a:gd name="T81" fmla="*/ 51 h 97"/>
                <a:gd name="T82" fmla="*/ 0 w 97"/>
                <a:gd name="T83" fmla="*/ 45 h 97"/>
                <a:gd name="T84" fmla="*/ 0 w 97"/>
                <a:gd name="T85" fmla="*/ 48 h 97"/>
                <a:gd name="T86" fmla="*/ 0 w 97"/>
                <a:gd name="T87" fmla="*/ 53 h 97"/>
                <a:gd name="T88" fmla="*/ 52 w 97"/>
                <a:gd name="T89" fmla="*/ 40 h 97"/>
                <a:gd name="T90" fmla="*/ 40 w 97"/>
                <a:gd name="T91" fmla="*/ 46 h 97"/>
                <a:gd name="T92" fmla="*/ 25 w 97"/>
                <a:gd name="T93" fmla="*/ 52 h 97"/>
                <a:gd name="T94" fmla="*/ 25 w 97"/>
                <a:gd name="T95" fmla="*/ 52 h 97"/>
                <a:gd name="T96" fmla="*/ 48 w 97"/>
                <a:gd name="T97" fmla="*/ 63 h 97"/>
                <a:gd name="T98" fmla="*/ 50 w 97"/>
                <a:gd name="T99" fmla="*/ 62 h 97"/>
                <a:gd name="T100" fmla="*/ 52 w 97"/>
                <a:gd name="T101" fmla="*/ 44 h 97"/>
                <a:gd name="T102" fmla="*/ 52 w 97"/>
                <a:gd name="T103" fmla="*/ 4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97" h="97">
                  <a:moveTo>
                    <a:pt x="48" y="0"/>
                  </a:moveTo>
                  <a:cubicBezTo>
                    <a:pt x="49" y="0"/>
                    <a:pt x="50" y="0"/>
                    <a:pt x="50" y="0"/>
                  </a:cubicBezTo>
                  <a:cubicBezTo>
                    <a:pt x="52" y="9"/>
                    <a:pt x="53" y="18"/>
                    <a:pt x="53" y="27"/>
                  </a:cubicBezTo>
                  <a:cubicBezTo>
                    <a:pt x="51" y="28"/>
                    <a:pt x="49" y="30"/>
                    <a:pt x="49" y="33"/>
                  </a:cubicBezTo>
                  <a:cubicBezTo>
                    <a:pt x="49" y="33"/>
                    <a:pt x="49" y="34"/>
                    <a:pt x="49" y="34"/>
                  </a:cubicBezTo>
                  <a:cubicBezTo>
                    <a:pt x="45" y="36"/>
                    <a:pt x="41" y="38"/>
                    <a:pt x="37" y="40"/>
                  </a:cubicBezTo>
                  <a:cubicBezTo>
                    <a:pt x="33" y="42"/>
                    <a:pt x="28" y="44"/>
                    <a:pt x="23" y="46"/>
                  </a:cubicBezTo>
                  <a:cubicBezTo>
                    <a:pt x="22" y="44"/>
                    <a:pt x="20" y="43"/>
                    <a:pt x="18" y="43"/>
                  </a:cubicBezTo>
                  <a:cubicBezTo>
                    <a:pt x="16" y="43"/>
                    <a:pt x="14" y="44"/>
                    <a:pt x="13" y="45"/>
                  </a:cubicBezTo>
                  <a:cubicBezTo>
                    <a:pt x="9" y="43"/>
                    <a:pt x="5" y="40"/>
                    <a:pt x="1" y="38"/>
                  </a:cubicBezTo>
                  <a:cubicBezTo>
                    <a:pt x="6" y="16"/>
                    <a:pt x="25" y="0"/>
                    <a:pt x="48" y="0"/>
                  </a:cubicBezTo>
                  <a:close/>
                  <a:moveTo>
                    <a:pt x="57" y="1"/>
                  </a:moveTo>
                  <a:cubicBezTo>
                    <a:pt x="66" y="2"/>
                    <a:pt x="74" y="6"/>
                    <a:pt x="81" y="12"/>
                  </a:cubicBezTo>
                  <a:cubicBezTo>
                    <a:pt x="75" y="17"/>
                    <a:pt x="68" y="22"/>
                    <a:pt x="61" y="27"/>
                  </a:cubicBezTo>
                  <a:cubicBezTo>
                    <a:pt x="61" y="26"/>
                    <a:pt x="60" y="26"/>
                    <a:pt x="60" y="26"/>
                  </a:cubicBezTo>
                  <a:cubicBezTo>
                    <a:pt x="60" y="17"/>
                    <a:pt x="59" y="9"/>
                    <a:pt x="57" y="1"/>
                  </a:cubicBezTo>
                  <a:close/>
                  <a:moveTo>
                    <a:pt x="86" y="17"/>
                  </a:moveTo>
                  <a:cubicBezTo>
                    <a:pt x="79" y="23"/>
                    <a:pt x="72" y="28"/>
                    <a:pt x="65" y="33"/>
                  </a:cubicBezTo>
                  <a:cubicBezTo>
                    <a:pt x="65" y="33"/>
                    <a:pt x="65" y="33"/>
                    <a:pt x="65" y="33"/>
                  </a:cubicBezTo>
                  <a:cubicBezTo>
                    <a:pt x="65" y="36"/>
                    <a:pt x="62" y="39"/>
                    <a:pt x="59" y="40"/>
                  </a:cubicBezTo>
                  <a:cubicBezTo>
                    <a:pt x="59" y="42"/>
                    <a:pt x="59" y="43"/>
                    <a:pt x="59" y="45"/>
                  </a:cubicBezTo>
                  <a:cubicBezTo>
                    <a:pt x="59" y="51"/>
                    <a:pt x="58" y="57"/>
                    <a:pt x="57" y="63"/>
                  </a:cubicBezTo>
                  <a:cubicBezTo>
                    <a:pt x="59" y="64"/>
                    <a:pt x="60" y="66"/>
                    <a:pt x="60" y="68"/>
                  </a:cubicBezTo>
                  <a:cubicBezTo>
                    <a:pt x="70" y="71"/>
                    <a:pt x="80" y="73"/>
                    <a:pt x="89" y="75"/>
                  </a:cubicBezTo>
                  <a:cubicBezTo>
                    <a:pt x="94" y="67"/>
                    <a:pt x="97" y="58"/>
                    <a:pt x="97" y="48"/>
                  </a:cubicBezTo>
                  <a:cubicBezTo>
                    <a:pt x="97" y="36"/>
                    <a:pt x="93" y="25"/>
                    <a:pt x="86" y="17"/>
                  </a:cubicBezTo>
                  <a:close/>
                  <a:moveTo>
                    <a:pt x="85" y="81"/>
                  </a:moveTo>
                  <a:cubicBezTo>
                    <a:pt x="76" y="91"/>
                    <a:pt x="63" y="97"/>
                    <a:pt x="49" y="97"/>
                  </a:cubicBezTo>
                  <a:cubicBezTo>
                    <a:pt x="51" y="90"/>
                    <a:pt x="53" y="83"/>
                    <a:pt x="54" y="77"/>
                  </a:cubicBezTo>
                  <a:cubicBezTo>
                    <a:pt x="56" y="76"/>
                    <a:pt x="57" y="75"/>
                    <a:pt x="58" y="74"/>
                  </a:cubicBezTo>
                  <a:cubicBezTo>
                    <a:pt x="67" y="77"/>
                    <a:pt x="76" y="79"/>
                    <a:pt x="85" y="81"/>
                  </a:cubicBezTo>
                  <a:close/>
                  <a:moveTo>
                    <a:pt x="42" y="97"/>
                  </a:moveTo>
                  <a:cubicBezTo>
                    <a:pt x="22" y="94"/>
                    <a:pt x="6" y="79"/>
                    <a:pt x="1" y="60"/>
                  </a:cubicBezTo>
                  <a:cubicBezTo>
                    <a:pt x="5" y="59"/>
                    <a:pt x="9" y="58"/>
                    <a:pt x="12" y="57"/>
                  </a:cubicBezTo>
                  <a:cubicBezTo>
                    <a:pt x="14" y="58"/>
                    <a:pt x="16" y="59"/>
                    <a:pt x="18" y="59"/>
                  </a:cubicBezTo>
                  <a:cubicBezTo>
                    <a:pt x="19" y="59"/>
                    <a:pt x="20" y="58"/>
                    <a:pt x="21" y="58"/>
                  </a:cubicBezTo>
                  <a:cubicBezTo>
                    <a:pt x="29" y="62"/>
                    <a:pt x="37" y="66"/>
                    <a:pt x="45" y="70"/>
                  </a:cubicBezTo>
                  <a:cubicBezTo>
                    <a:pt x="45" y="72"/>
                    <a:pt x="46" y="73"/>
                    <a:pt x="48" y="75"/>
                  </a:cubicBezTo>
                  <a:cubicBezTo>
                    <a:pt x="46" y="82"/>
                    <a:pt x="44" y="89"/>
                    <a:pt x="42" y="97"/>
                  </a:cubicBezTo>
                  <a:close/>
                  <a:moveTo>
                    <a:pt x="0" y="53"/>
                  </a:moveTo>
                  <a:cubicBezTo>
                    <a:pt x="3" y="52"/>
                    <a:pt x="5" y="51"/>
                    <a:pt x="8" y="51"/>
                  </a:cubicBezTo>
                  <a:cubicBezTo>
                    <a:pt x="5" y="49"/>
                    <a:pt x="3" y="47"/>
                    <a:pt x="0" y="45"/>
                  </a:cubicBezTo>
                  <a:cubicBezTo>
                    <a:pt x="0" y="46"/>
                    <a:pt x="0" y="47"/>
                    <a:pt x="0" y="48"/>
                  </a:cubicBezTo>
                  <a:cubicBezTo>
                    <a:pt x="0" y="50"/>
                    <a:pt x="0" y="51"/>
                    <a:pt x="0" y="53"/>
                  </a:cubicBezTo>
                  <a:close/>
                  <a:moveTo>
                    <a:pt x="52" y="40"/>
                  </a:moveTo>
                  <a:cubicBezTo>
                    <a:pt x="48" y="42"/>
                    <a:pt x="44" y="44"/>
                    <a:pt x="40" y="46"/>
                  </a:cubicBezTo>
                  <a:cubicBezTo>
                    <a:pt x="35" y="48"/>
                    <a:pt x="30" y="50"/>
                    <a:pt x="25" y="52"/>
                  </a:cubicBezTo>
                  <a:cubicBezTo>
                    <a:pt x="25" y="52"/>
                    <a:pt x="25" y="52"/>
                    <a:pt x="25" y="52"/>
                  </a:cubicBezTo>
                  <a:cubicBezTo>
                    <a:pt x="33" y="56"/>
                    <a:pt x="40" y="60"/>
                    <a:pt x="48" y="63"/>
                  </a:cubicBezTo>
                  <a:cubicBezTo>
                    <a:pt x="48" y="63"/>
                    <a:pt x="49" y="62"/>
                    <a:pt x="50" y="62"/>
                  </a:cubicBezTo>
                  <a:cubicBezTo>
                    <a:pt x="51" y="56"/>
                    <a:pt x="52" y="50"/>
                    <a:pt x="52" y="44"/>
                  </a:cubicBezTo>
                  <a:cubicBezTo>
                    <a:pt x="52" y="43"/>
                    <a:pt x="52" y="42"/>
                    <a:pt x="52" y="40"/>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schemeClr val="bg1"/>
                </a:solidFill>
                <a:latin typeface="Arial" panose="020B0604020202020204" pitchFamily="34" charset="0"/>
                <a:cs typeface="Arial" panose="020B0604020202020204" pitchFamily="34" charset="0"/>
              </a:endParaRPr>
            </a:p>
          </p:txBody>
        </p:sp>
        <p:sp>
          <p:nvSpPr>
            <p:cNvPr id="3" name="文本框 2"/>
            <p:cNvSpPr txBox="1"/>
            <p:nvPr/>
          </p:nvSpPr>
          <p:spPr>
            <a:xfrm>
              <a:off x="2893" y="2215"/>
              <a:ext cx="1841" cy="604"/>
            </a:xfrm>
            <a:prstGeom prst="rect">
              <a:avLst/>
            </a:prstGeom>
            <a:noFill/>
          </p:spPr>
          <p:txBody>
            <a:bodyPr wrap="square" rtlCol="0">
              <a:spAutoFit/>
            </a:bodyPr>
            <a:lstStyle/>
            <a:p>
              <a:r>
                <a:rPr lang="zh-CN" altLang="en-US" b="1">
                  <a:solidFill>
                    <a:schemeClr val="bg1"/>
                  </a:solidFill>
                </a:rPr>
                <a:t>应用场景</a:t>
              </a:r>
              <a:endParaRPr lang="zh-CN" altLang="en-US" b="1">
                <a:solidFill>
                  <a:schemeClr val="bg1"/>
                </a:solidFill>
              </a:endParaRPr>
            </a:p>
          </p:txBody>
        </p:sp>
      </p:grpSp>
      <p:grpSp>
        <p:nvGrpSpPr>
          <p:cNvPr id="13" name="组合 12"/>
          <p:cNvGrpSpPr/>
          <p:nvPr/>
        </p:nvGrpSpPr>
        <p:grpSpPr>
          <a:xfrm>
            <a:off x="1139825" y="5504180"/>
            <a:ext cx="2367915" cy="704850"/>
            <a:chOff x="1780" y="1993"/>
            <a:chExt cx="3729" cy="1110"/>
          </a:xfrm>
        </p:grpSpPr>
        <p:sp>
          <p:nvSpPr>
            <p:cNvPr id="14" name="任意多边形 13"/>
            <p:cNvSpPr/>
            <p:nvPr/>
          </p:nvSpPr>
          <p:spPr>
            <a:xfrm rot="16200000">
              <a:off x="3089" y="683"/>
              <a:ext cx="1110" cy="3729"/>
            </a:xfrm>
            <a:custGeom>
              <a:avLst/>
              <a:gdLst>
                <a:gd name="connsiteX0" fmla="*/ 1087000 w 1087000"/>
                <a:gd name="connsiteY0" fmla="*/ 0 h 2135209"/>
                <a:gd name="connsiteX1" fmla="*/ 1087000 w 1087000"/>
                <a:gd name="connsiteY1" fmla="*/ 1635179 h 2135209"/>
                <a:gd name="connsiteX2" fmla="*/ 543501 w 1087000"/>
                <a:gd name="connsiteY2" fmla="*/ 2135209 h 2135209"/>
                <a:gd name="connsiteX3" fmla="*/ 0 w 1087000"/>
                <a:gd name="connsiteY3" fmla="*/ 1635178 h 2135209"/>
                <a:gd name="connsiteX4" fmla="*/ 0 w 1087000"/>
                <a:gd name="connsiteY4" fmla="*/ 0 h 2135209"/>
                <a:gd name="connsiteX5" fmla="*/ 1087000 w 1087000"/>
                <a:gd name="connsiteY5" fmla="*/ 0 h 2135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7000" h="2135209">
                  <a:moveTo>
                    <a:pt x="1087000" y="0"/>
                  </a:moveTo>
                  <a:lnTo>
                    <a:pt x="1087000" y="1635179"/>
                  </a:lnTo>
                  <a:lnTo>
                    <a:pt x="543501" y="2135209"/>
                  </a:lnTo>
                  <a:lnTo>
                    <a:pt x="0" y="1635178"/>
                  </a:lnTo>
                  <a:lnTo>
                    <a:pt x="0" y="0"/>
                  </a:lnTo>
                  <a:lnTo>
                    <a:pt x="1087000" y="0"/>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wrap="square" rtlCol="0" anchor="ctr">
              <a:noAutofit/>
            </a:bodyPr>
            <a:lstStyle/>
            <a:p>
              <a:pPr algn="ctr"/>
              <a:endParaRPr lang="en-US" sz="4265" dirty="0">
                <a:solidFill>
                  <a:schemeClr val="bg1"/>
                </a:solidFill>
              </a:endParaRPr>
            </a:p>
          </p:txBody>
        </p:sp>
        <p:sp>
          <p:nvSpPr>
            <p:cNvPr id="16" name="文本框 15"/>
            <p:cNvSpPr txBox="1"/>
            <p:nvPr/>
          </p:nvSpPr>
          <p:spPr>
            <a:xfrm>
              <a:off x="2893" y="2215"/>
              <a:ext cx="1841" cy="604"/>
            </a:xfrm>
            <a:prstGeom prst="rect">
              <a:avLst/>
            </a:prstGeom>
            <a:noFill/>
          </p:spPr>
          <p:txBody>
            <a:bodyPr wrap="square" rtlCol="0">
              <a:spAutoFit/>
            </a:bodyPr>
            <a:lstStyle/>
            <a:p>
              <a:r>
                <a:rPr lang="zh-CN" altLang="en-US" b="1">
                  <a:solidFill>
                    <a:schemeClr val="bg1"/>
                  </a:solidFill>
                </a:rPr>
                <a:t>部署效果</a:t>
              </a:r>
              <a:endParaRPr lang="zh-CN" altLang="en-US" b="1">
                <a:solidFill>
                  <a:schemeClr val="bg1"/>
                </a:solidFill>
              </a:endParaRPr>
            </a:p>
          </p:txBody>
        </p:sp>
      </p:grpSp>
      <p:sp>
        <p:nvSpPr>
          <p:cNvPr id="318" name="矩形 317"/>
          <p:cNvSpPr>
            <a:spLocks noChangeArrowheads="1"/>
          </p:cNvSpPr>
          <p:nvPr/>
        </p:nvSpPr>
        <p:spPr bwMode="auto">
          <a:xfrm>
            <a:off x="1139825" y="2036445"/>
            <a:ext cx="5314315" cy="131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p>
            <a:pPr>
              <a:lnSpc>
                <a:spcPct val="114000"/>
              </a:lnSpc>
            </a:pP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1、公司的设计图纸、创意成果、招投标文件、大客户信息等机密文件被员工随意地打印外带，打印操作不受控制；</a:t>
            </a:r>
            <a:endPar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endParaRPr>
          </a:p>
          <a:p>
            <a:pPr>
              <a:lnSpc>
                <a:spcPct val="114000"/>
              </a:lnSpc>
            </a:pP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2、打印信息无任何的日志记录，不便于事后审计和追踪；</a:t>
            </a:r>
            <a:endPar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endParaRPr>
          </a:p>
          <a:p>
            <a:pPr>
              <a:lnSpc>
                <a:spcPct val="114000"/>
              </a:lnSpc>
            </a:pP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3、一旦发生打印泄密事件，无法通过技术手段来进行溯源和追责；</a:t>
            </a:r>
            <a:endPar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endParaRPr>
          </a:p>
          <a:p>
            <a:pPr>
              <a:lnSpc>
                <a:spcPct val="114000"/>
              </a:lnSpc>
            </a:pP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4、无打印水印警示，事后无法追究泄密人员的相关法律责任。</a:t>
            </a:r>
            <a:endPar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7" name="矩形 16"/>
          <p:cNvSpPr>
            <a:spLocks noChangeArrowheads="1"/>
          </p:cNvSpPr>
          <p:nvPr/>
        </p:nvSpPr>
        <p:spPr bwMode="auto">
          <a:xfrm>
            <a:off x="1119505" y="4148455"/>
            <a:ext cx="5314315" cy="131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p>
            <a:pPr>
              <a:lnSpc>
                <a:spcPct val="114000"/>
              </a:lnSpc>
            </a:pPr>
            <a:r>
              <a:rPr lang="zh-CN" altLang="en-US" sz="1400" b="1"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事前打印控制</a:t>
            </a: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：谁可以打印、谁不能打印?   谁可以使用哪一台打   印机？哪些类型软件产生的文件允许打印?</a:t>
            </a:r>
            <a:endPar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endParaRPr>
          </a:p>
          <a:p>
            <a:pPr>
              <a:lnSpc>
                <a:spcPct val="114000"/>
              </a:lnSpc>
            </a:pPr>
            <a:r>
              <a:rPr lang="zh-CN" altLang="en-US" sz="1400" b="1"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事中打印警示</a:t>
            </a: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：自定义水印内容，打印警示；</a:t>
            </a:r>
            <a:endPar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endParaRPr>
          </a:p>
          <a:p>
            <a:pPr>
              <a:lnSpc>
                <a:spcPct val="114000"/>
              </a:lnSpc>
            </a:pPr>
            <a:r>
              <a:rPr lang="zh-CN" altLang="en-US" sz="1400" b="1"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事后打印审计</a:t>
            </a: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：什么人、什么时间、哪台电脑、哪台打印机、打印什么内容、多少页数、多少份数，全程跟踪记录。 </a:t>
            </a:r>
            <a:endPar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9" name="矩形 18"/>
          <p:cNvSpPr>
            <a:spLocks noChangeArrowheads="1"/>
          </p:cNvSpPr>
          <p:nvPr/>
        </p:nvSpPr>
        <p:spPr bwMode="auto">
          <a:xfrm>
            <a:off x="1076960" y="6209030"/>
            <a:ext cx="5314315" cy="335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p>
            <a:pPr>
              <a:lnSpc>
                <a:spcPct val="114000"/>
              </a:lnSpc>
            </a:pPr>
            <a:r>
              <a:rPr lang="zh-CN" altLang="en-US" sz="1400" b="1" dirty="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sym typeface="微软雅黑" panose="020B0503020204020204" pitchFamily="34" charset="-122"/>
              </a:rPr>
              <a:t>有效防止公司内部重要文件通过打印泄密，导致公司重大损失</a:t>
            </a: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 </a:t>
            </a:r>
            <a:endPar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20" name="图片 19" descr="眼睛"/>
          <p:cNvPicPr>
            <a:picLocks noChangeAspect="1"/>
          </p:cNvPicPr>
          <p:nvPr/>
        </p:nvPicPr>
        <p:blipFill>
          <a:blip r:embed="rId1"/>
          <a:stretch>
            <a:fillRect/>
          </a:stretch>
        </p:blipFill>
        <p:spPr>
          <a:xfrm>
            <a:off x="1197610" y="5608320"/>
            <a:ext cx="746125" cy="435610"/>
          </a:xfrm>
          <a:prstGeom prst="rect">
            <a:avLst/>
          </a:prstGeom>
        </p:spPr>
      </p:pic>
      <p:sp>
        <p:nvSpPr>
          <p:cNvPr id="28" name="矩形 27"/>
          <p:cNvSpPr/>
          <p:nvPr/>
        </p:nvSpPr>
        <p:spPr>
          <a:xfrm>
            <a:off x="7225030" y="1096010"/>
            <a:ext cx="4304665" cy="544766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 name="组合 7"/>
          <p:cNvGrpSpPr/>
          <p:nvPr/>
        </p:nvGrpSpPr>
        <p:grpSpPr>
          <a:xfrm>
            <a:off x="1139825" y="3420745"/>
            <a:ext cx="2367280" cy="704850"/>
            <a:chOff x="1795" y="5387"/>
            <a:chExt cx="3728" cy="1110"/>
          </a:xfrm>
        </p:grpSpPr>
        <p:grpSp>
          <p:nvGrpSpPr>
            <p:cNvPr id="5" name="组合 4"/>
            <p:cNvGrpSpPr/>
            <p:nvPr/>
          </p:nvGrpSpPr>
          <p:grpSpPr>
            <a:xfrm>
              <a:off x="1795" y="5387"/>
              <a:ext cx="3729" cy="1110"/>
              <a:chOff x="1780" y="1993"/>
              <a:chExt cx="3729" cy="1110"/>
            </a:xfrm>
          </p:grpSpPr>
          <p:sp>
            <p:nvSpPr>
              <p:cNvPr id="6" name="任意多边形 5"/>
              <p:cNvSpPr/>
              <p:nvPr/>
            </p:nvSpPr>
            <p:spPr>
              <a:xfrm rot="16200000">
                <a:off x="3089" y="683"/>
                <a:ext cx="1110" cy="3729"/>
              </a:xfrm>
              <a:custGeom>
                <a:avLst/>
                <a:gdLst>
                  <a:gd name="connsiteX0" fmla="*/ 1087000 w 1087000"/>
                  <a:gd name="connsiteY0" fmla="*/ 0 h 2135209"/>
                  <a:gd name="connsiteX1" fmla="*/ 1087000 w 1087000"/>
                  <a:gd name="connsiteY1" fmla="*/ 1635179 h 2135209"/>
                  <a:gd name="connsiteX2" fmla="*/ 543501 w 1087000"/>
                  <a:gd name="connsiteY2" fmla="*/ 2135209 h 2135209"/>
                  <a:gd name="connsiteX3" fmla="*/ 0 w 1087000"/>
                  <a:gd name="connsiteY3" fmla="*/ 1635178 h 2135209"/>
                  <a:gd name="connsiteX4" fmla="*/ 0 w 1087000"/>
                  <a:gd name="connsiteY4" fmla="*/ 0 h 2135209"/>
                  <a:gd name="connsiteX5" fmla="*/ 1087000 w 1087000"/>
                  <a:gd name="connsiteY5" fmla="*/ 0 h 2135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7000" h="2135209">
                    <a:moveTo>
                      <a:pt x="1087000" y="0"/>
                    </a:moveTo>
                    <a:lnTo>
                      <a:pt x="1087000" y="1635179"/>
                    </a:lnTo>
                    <a:lnTo>
                      <a:pt x="543501" y="2135209"/>
                    </a:lnTo>
                    <a:lnTo>
                      <a:pt x="0" y="1635178"/>
                    </a:lnTo>
                    <a:lnTo>
                      <a:pt x="0" y="0"/>
                    </a:lnTo>
                    <a:lnTo>
                      <a:pt x="1087000" y="0"/>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wrap="square" rtlCol="0" anchor="ctr">
                <a:noAutofit/>
              </a:bodyPr>
              <a:lstStyle/>
              <a:p>
                <a:pPr algn="ctr"/>
                <a:endParaRPr lang="en-US" sz="4265" dirty="0">
                  <a:solidFill>
                    <a:schemeClr val="bg1"/>
                  </a:solidFill>
                </a:endParaRPr>
              </a:p>
            </p:txBody>
          </p:sp>
          <p:sp>
            <p:nvSpPr>
              <p:cNvPr id="11" name="文本框 10"/>
              <p:cNvSpPr txBox="1"/>
              <p:nvPr/>
            </p:nvSpPr>
            <p:spPr>
              <a:xfrm>
                <a:off x="2893" y="2215"/>
                <a:ext cx="1841" cy="604"/>
              </a:xfrm>
              <a:prstGeom prst="rect">
                <a:avLst/>
              </a:prstGeom>
              <a:noFill/>
            </p:spPr>
            <p:txBody>
              <a:bodyPr wrap="square" rtlCol="0">
                <a:spAutoFit/>
              </a:bodyPr>
              <a:lstStyle/>
              <a:p>
                <a:r>
                  <a:rPr lang="zh-CN" altLang="en-US" b="1">
                    <a:solidFill>
                      <a:schemeClr val="bg1"/>
                    </a:solidFill>
                  </a:rPr>
                  <a:t>解决方案</a:t>
                </a:r>
                <a:endParaRPr lang="zh-CN" altLang="en-US" b="1">
                  <a:solidFill>
                    <a:schemeClr val="bg1"/>
                  </a:solidFill>
                </a:endParaRPr>
              </a:p>
            </p:txBody>
          </p:sp>
        </p:grpSp>
        <p:sp>
          <p:nvSpPr>
            <p:cNvPr id="54" name="Freeform 195"/>
            <p:cNvSpPr>
              <a:spLocks noChangeAspect="1" noEditPoints="1"/>
            </p:cNvSpPr>
            <p:nvPr/>
          </p:nvSpPr>
          <p:spPr bwMode="auto">
            <a:xfrm>
              <a:off x="1995" y="5588"/>
              <a:ext cx="795" cy="644"/>
            </a:xfrm>
            <a:custGeom>
              <a:avLst/>
              <a:gdLst>
                <a:gd name="T0" fmla="*/ 201 w 252"/>
                <a:gd name="T1" fmla="*/ 52 h 204"/>
                <a:gd name="T2" fmla="*/ 201 w 252"/>
                <a:gd name="T3" fmla="*/ 0 h 204"/>
                <a:gd name="T4" fmla="*/ 0 w 252"/>
                <a:gd name="T5" fmla="*/ 0 h 204"/>
                <a:gd name="T6" fmla="*/ 0 w 252"/>
                <a:gd name="T7" fmla="*/ 152 h 204"/>
                <a:gd name="T8" fmla="*/ 51 w 252"/>
                <a:gd name="T9" fmla="*/ 152 h 204"/>
                <a:gd name="T10" fmla="*/ 51 w 252"/>
                <a:gd name="T11" fmla="*/ 204 h 204"/>
                <a:gd name="T12" fmla="*/ 252 w 252"/>
                <a:gd name="T13" fmla="*/ 204 h 204"/>
                <a:gd name="T14" fmla="*/ 252 w 252"/>
                <a:gd name="T15" fmla="*/ 52 h 204"/>
                <a:gd name="T16" fmla="*/ 201 w 252"/>
                <a:gd name="T17" fmla="*/ 52 h 204"/>
                <a:gd name="T18" fmla="*/ 25 w 252"/>
                <a:gd name="T19" fmla="*/ 127 h 204"/>
                <a:gd name="T20" fmla="*/ 25 w 252"/>
                <a:gd name="T21" fmla="*/ 25 h 204"/>
                <a:gd name="T22" fmla="*/ 176 w 252"/>
                <a:gd name="T23" fmla="*/ 25 h 204"/>
                <a:gd name="T24" fmla="*/ 176 w 252"/>
                <a:gd name="T25" fmla="*/ 52 h 204"/>
                <a:gd name="T26" fmla="*/ 51 w 252"/>
                <a:gd name="T27" fmla="*/ 52 h 204"/>
                <a:gd name="T28" fmla="*/ 51 w 252"/>
                <a:gd name="T29" fmla="*/ 127 h 204"/>
                <a:gd name="T30" fmla="*/ 25 w 252"/>
                <a:gd name="T31" fmla="*/ 127 h 204"/>
                <a:gd name="T32" fmla="*/ 76 w 252"/>
                <a:gd name="T33" fmla="*/ 77 h 204"/>
                <a:gd name="T34" fmla="*/ 227 w 252"/>
                <a:gd name="T35" fmla="*/ 77 h 204"/>
                <a:gd name="T36" fmla="*/ 227 w 252"/>
                <a:gd name="T37" fmla="*/ 179 h 204"/>
                <a:gd name="T38" fmla="*/ 76 w 252"/>
                <a:gd name="T39" fmla="*/ 179 h 204"/>
                <a:gd name="T40" fmla="*/ 76 w 252"/>
                <a:gd name="T41" fmla="*/ 77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2" h="204">
                  <a:moveTo>
                    <a:pt x="201" y="52"/>
                  </a:moveTo>
                  <a:lnTo>
                    <a:pt x="201" y="0"/>
                  </a:lnTo>
                  <a:lnTo>
                    <a:pt x="0" y="0"/>
                  </a:lnTo>
                  <a:lnTo>
                    <a:pt x="0" y="152"/>
                  </a:lnTo>
                  <a:lnTo>
                    <a:pt x="51" y="152"/>
                  </a:lnTo>
                  <a:lnTo>
                    <a:pt x="51" y="204"/>
                  </a:lnTo>
                  <a:lnTo>
                    <a:pt x="252" y="204"/>
                  </a:lnTo>
                  <a:lnTo>
                    <a:pt x="252" y="52"/>
                  </a:lnTo>
                  <a:lnTo>
                    <a:pt x="201" y="52"/>
                  </a:lnTo>
                  <a:close/>
                  <a:moveTo>
                    <a:pt x="25" y="127"/>
                  </a:moveTo>
                  <a:lnTo>
                    <a:pt x="25" y="25"/>
                  </a:lnTo>
                  <a:lnTo>
                    <a:pt x="176" y="25"/>
                  </a:lnTo>
                  <a:lnTo>
                    <a:pt x="176" y="52"/>
                  </a:lnTo>
                  <a:lnTo>
                    <a:pt x="51" y="52"/>
                  </a:lnTo>
                  <a:lnTo>
                    <a:pt x="51" y="127"/>
                  </a:lnTo>
                  <a:lnTo>
                    <a:pt x="25" y="127"/>
                  </a:lnTo>
                  <a:close/>
                  <a:moveTo>
                    <a:pt x="76" y="77"/>
                  </a:moveTo>
                  <a:lnTo>
                    <a:pt x="227" y="77"/>
                  </a:lnTo>
                  <a:lnTo>
                    <a:pt x="227" y="179"/>
                  </a:lnTo>
                  <a:lnTo>
                    <a:pt x="76" y="179"/>
                  </a:lnTo>
                  <a:lnTo>
                    <a:pt x="76" y="77"/>
                  </a:lnTo>
                  <a:close/>
                </a:path>
              </a:pathLst>
            </a:custGeom>
            <a:solidFill>
              <a:schemeClr val="bg1">
                <a:lumMod val="95000"/>
              </a:schemeClr>
            </a:solidFill>
            <a:ln>
              <a:noFill/>
            </a:ln>
          </p:spPr>
          <p:txBody>
            <a:bodyPr vert="horz" wrap="square" lIns="121920" tIns="60960" rIns="121920" bIns="60960" numCol="1" anchor="t" anchorCtr="0" compatLnSpc="1"/>
            <a:lstStyle/>
            <a:p>
              <a:endParaRPr lang="zh-CN" altLang="en-US" sz="2490">
                <a:latin typeface="Arial" panose="020B0604020202020204" pitchFamily="34" charset="0"/>
                <a:ea typeface="微软雅黑" panose="020B0503020204020204" pitchFamily="34" charset="-122"/>
                <a:cs typeface="Arial" panose="020B0604020202020204" pitchFamily="34" charset="0"/>
              </a:endParaRPr>
            </a:p>
          </p:txBody>
        </p:sp>
      </p:grpSp>
      <p:pic>
        <p:nvPicPr>
          <p:cNvPr id="2" name="图片 1"/>
          <p:cNvPicPr>
            <a:picLocks noChangeAspect="1"/>
          </p:cNvPicPr>
          <p:nvPr/>
        </p:nvPicPr>
        <p:blipFill>
          <a:blip r:embed="rId2"/>
          <a:stretch>
            <a:fillRect/>
          </a:stretch>
        </p:blipFill>
        <p:spPr>
          <a:xfrm>
            <a:off x="7463155" y="1301750"/>
            <a:ext cx="3828415" cy="3018790"/>
          </a:xfrm>
          <a:prstGeom prst="rect">
            <a:avLst/>
          </a:prstGeom>
        </p:spPr>
      </p:pic>
      <p:sp>
        <p:nvSpPr>
          <p:cNvPr id="32" name="文本框 31"/>
          <p:cNvSpPr txBox="1"/>
          <p:nvPr/>
        </p:nvSpPr>
        <p:spPr>
          <a:xfrm>
            <a:off x="8251825" y="2301240"/>
            <a:ext cx="3032125" cy="521970"/>
          </a:xfrm>
          <a:prstGeom prst="rect">
            <a:avLst/>
          </a:prstGeom>
          <a:noFill/>
        </p:spPr>
        <p:txBody>
          <a:bodyPr wrap="square" rtlCol="0">
            <a:spAutoFit/>
          </a:bodyPr>
          <a:lstStyle/>
          <a:p>
            <a:r>
              <a:rPr lang="zh-CN" altLang="en-US" sz="2800" b="1">
                <a:solidFill>
                  <a:srgbClr val="C00000"/>
                </a:solidFill>
              </a:rPr>
              <a:t>打印权限控制</a:t>
            </a:r>
            <a:endParaRPr lang="zh-CN" altLang="en-US" sz="2800" b="1">
              <a:solidFill>
                <a:srgbClr val="C00000"/>
              </a:solidFill>
            </a:endParaRPr>
          </a:p>
        </p:txBody>
      </p:sp>
      <p:pic>
        <p:nvPicPr>
          <p:cNvPr id="7" name="图片 6"/>
          <p:cNvPicPr>
            <a:picLocks noChangeAspect="1"/>
          </p:cNvPicPr>
          <p:nvPr/>
        </p:nvPicPr>
        <p:blipFill>
          <a:blip r:embed="rId3"/>
          <a:stretch>
            <a:fillRect/>
          </a:stretch>
        </p:blipFill>
        <p:spPr>
          <a:xfrm>
            <a:off x="7463155" y="3738880"/>
            <a:ext cx="3805555" cy="2601595"/>
          </a:xfrm>
          <a:prstGeom prst="rect">
            <a:avLst/>
          </a:prstGeom>
        </p:spPr>
      </p:pic>
      <p:sp>
        <p:nvSpPr>
          <p:cNvPr id="36" name="文本框 35"/>
          <p:cNvSpPr txBox="1"/>
          <p:nvPr/>
        </p:nvSpPr>
        <p:spPr>
          <a:xfrm>
            <a:off x="8235950" y="4848860"/>
            <a:ext cx="3032125" cy="521970"/>
          </a:xfrm>
          <a:prstGeom prst="rect">
            <a:avLst/>
          </a:prstGeom>
          <a:noFill/>
        </p:spPr>
        <p:txBody>
          <a:bodyPr wrap="square" rtlCol="0">
            <a:spAutoFit/>
          </a:bodyPr>
          <a:lstStyle/>
          <a:p>
            <a:r>
              <a:rPr lang="zh-CN" altLang="en-US" sz="2800" b="1">
                <a:solidFill>
                  <a:srgbClr val="C00000"/>
                </a:solidFill>
              </a:rPr>
              <a:t>打印水印警示</a:t>
            </a:r>
            <a:endParaRPr lang="zh-CN" altLang="en-US" sz="2800" b="1">
              <a:solidFill>
                <a:srgbClr val="C00000"/>
              </a:solidFill>
            </a:endParaRPr>
          </a:p>
        </p:txBody>
      </p:sp>
      <p:pic>
        <p:nvPicPr>
          <p:cNvPr id="12" name="图片 11" descr="销掌门-透明背景-logo"/>
          <p:cNvPicPr>
            <a:picLocks noChangeAspect="1"/>
          </p:cNvPicPr>
          <p:nvPr/>
        </p:nvPicPr>
        <p:blipFill>
          <a:blip r:embed="rId4" cstate="print"/>
          <a:stretch>
            <a:fillRect/>
          </a:stretch>
        </p:blipFill>
        <p:spPr>
          <a:xfrm>
            <a:off x="10789920" y="167005"/>
            <a:ext cx="1132205" cy="829310"/>
          </a:xfrm>
          <a:prstGeom prst="rect">
            <a:avLst/>
          </a:prstGeom>
        </p:spPr>
      </p:pic>
    </p:spTree>
  </p:cSld>
  <p:clrMapOvr>
    <a:masterClrMapping/>
  </p:clrMapOvr>
  <p:transition>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left)">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8"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0-#ppt_w/2"/>
                                          </p:val>
                                        </p:tav>
                                        <p:tav tm="100000">
                                          <p:val>
                                            <p:strVal val="#ppt_x"/>
                                          </p:val>
                                        </p:tav>
                                      </p:tavLst>
                                    </p:anim>
                                    <p:anim calcmode="lin" valueType="num">
                                      <p:cBhvr additive="base">
                                        <p:cTn id="17" dur="500" fill="hold"/>
                                        <p:tgtEl>
                                          <p:spTgt spid="4"/>
                                        </p:tgtEl>
                                        <p:attrNameLst>
                                          <p:attrName>ppt_y</p:attrName>
                                        </p:attrNameLst>
                                      </p:cBhvr>
                                      <p:tavLst>
                                        <p:tav tm="0">
                                          <p:val>
                                            <p:strVal val="#ppt_y"/>
                                          </p:val>
                                        </p:tav>
                                        <p:tav tm="100000">
                                          <p:val>
                                            <p:strVal val="#ppt_y"/>
                                          </p:val>
                                        </p:tav>
                                      </p:tavLst>
                                    </p:anim>
                                  </p:childTnLst>
                                </p:cTn>
                              </p:par>
                              <p:par>
                                <p:cTn id="18" presetID="2" presetClass="entr" presetSubtype="8" fill="hold" grpId="0" nodeType="withEffect">
                                  <p:stCondLst>
                                    <p:cond delay="0"/>
                                  </p:stCondLst>
                                  <p:childTnLst>
                                    <p:set>
                                      <p:cBhvr>
                                        <p:cTn id="19" dur="1" fill="hold">
                                          <p:stCondLst>
                                            <p:cond delay="0"/>
                                          </p:stCondLst>
                                        </p:cTn>
                                        <p:tgtEl>
                                          <p:spTgt spid="318"/>
                                        </p:tgtEl>
                                        <p:attrNameLst>
                                          <p:attrName>style.visibility</p:attrName>
                                        </p:attrNameLst>
                                      </p:cBhvr>
                                      <p:to>
                                        <p:strVal val="visible"/>
                                      </p:to>
                                    </p:set>
                                    <p:anim calcmode="lin" valueType="num">
                                      <p:cBhvr additive="base">
                                        <p:cTn id="20" dur="500" fill="hold"/>
                                        <p:tgtEl>
                                          <p:spTgt spid="318"/>
                                        </p:tgtEl>
                                        <p:attrNameLst>
                                          <p:attrName>ppt_x</p:attrName>
                                        </p:attrNameLst>
                                      </p:cBhvr>
                                      <p:tavLst>
                                        <p:tav tm="0">
                                          <p:val>
                                            <p:strVal val="0-#ppt_w/2"/>
                                          </p:val>
                                        </p:tav>
                                        <p:tav tm="100000">
                                          <p:val>
                                            <p:strVal val="#ppt_x"/>
                                          </p:val>
                                        </p:tav>
                                      </p:tavLst>
                                    </p:anim>
                                    <p:anim calcmode="lin" valueType="num">
                                      <p:cBhvr additive="base">
                                        <p:cTn id="21" dur="500" fill="hold"/>
                                        <p:tgtEl>
                                          <p:spTgt spid="318"/>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8"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additive="base">
                                        <p:cTn id="26" dur="500" fill="hold"/>
                                        <p:tgtEl>
                                          <p:spTgt spid="8"/>
                                        </p:tgtEl>
                                        <p:attrNameLst>
                                          <p:attrName>ppt_x</p:attrName>
                                        </p:attrNameLst>
                                      </p:cBhvr>
                                      <p:tavLst>
                                        <p:tav tm="0">
                                          <p:val>
                                            <p:strVal val="0-#ppt_w/2"/>
                                          </p:val>
                                        </p:tav>
                                        <p:tav tm="100000">
                                          <p:val>
                                            <p:strVal val="#ppt_x"/>
                                          </p:val>
                                        </p:tav>
                                      </p:tavLst>
                                    </p:anim>
                                    <p:anim calcmode="lin" valueType="num">
                                      <p:cBhvr additive="base">
                                        <p:cTn id="27" dur="500" fill="hold"/>
                                        <p:tgtEl>
                                          <p:spTgt spid="8"/>
                                        </p:tgtEl>
                                        <p:attrNameLst>
                                          <p:attrName>ppt_y</p:attrName>
                                        </p:attrNameLst>
                                      </p:cBhvr>
                                      <p:tavLst>
                                        <p:tav tm="0">
                                          <p:val>
                                            <p:strVal val="#ppt_y"/>
                                          </p:val>
                                        </p:tav>
                                        <p:tav tm="100000">
                                          <p:val>
                                            <p:strVal val="#ppt_y"/>
                                          </p:val>
                                        </p:tav>
                                      </p:tavLst>
                                    </p:anim>
                                  </p:childTnLst>
                                </p:cTn>
                              </p:par>
                              <p:par>
                                <p:cTn id="28" presetID="2" presetClass="entr" presetSubtype="8" fill="hold" grpId="0" nodeType="withEffect">
                                  <p:stCondLst>
                                    <p:cond delay="0"/>
                                  </p:stCondLst>
                                  <p:childTnLst>
                                    <p:set>
                                      <p:cBhvr>
                                        <p:cTn id="29" dur="1" fill="hold">
                                          <p:stCondLst>
                                            <p:cond delay="0"/>
                                          </p:stCondLst>
                                        </p:cTn>
                                        <p:tgtEl>
                                          <p:spTgt spid="17"/>
                                        </p:tgtEl>
                                        <p:attrNameLst>
                                          <p:attrName>style.visibility</p:attrName>
                                        </p:attrNameLst>
                                      </p:cBhvr>
                                      <p:to>
                                        <p:strVal val="visible"/>
                                      </p:to>
                                    </p:set>
                                    <p:anim calcmode="lin" valueType="num">
                                      <p:cBhvr additive="base">
                                        <p:cTn id="30" dur="500" fill="hold"/>
                                        <p:tgtEl>
                                          <p:spTgt spid="17"/>
                                        </p:tgtEl>
                                        <p:attrNameLst>
                                          <p:attrName>ppt_x</p:attrName>
                                        </p:attrNameLst>
                                      </p:cBhvr>
                                      <p:tavLst>
                                        <p:tav tm="0">
                                          <p:val>
                                            <p:strVal val="0-#ppt_w/2"/>
                                          </p:val>
                                        </p:tav>
                                        <p:tav tm="100000">
                                          <p:val>
                                            <p:strVal val="#ppt_x"/>
                                          </p:val>
                                        </p:tav>
                                      </p:tavLst>
                                    </p:anim>
                                    <p:anim calcmode="lin" valueType="num">
                                      <p:cBhvr additive="base">
                                        <p:cTn id="31"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8" fill="hold" nodeType="clickEffect">
                                  <p:stCondLst>
                                    <p:cond delay="0"/>
                                  </p:stCondLst>
                                  <p:childTnLst>
                                    <p:set>
                                      <p:cBhvr>
                                        <p:cTn id="35" dur="1" fill="hold">
                                          <p:stCondLst>
                                            <p:cond delay="0"/>
                                          </p:stCondLst>
                                        </p:cTn>
                                        <p:tgtEl>
                                          <p:spTgt spid="13"/>
                                        </p:tgtEl>
                                        <p:attrNameLst>
                                          <p:attrName>style.visibility</p:attrName>
                                        </p:attrNameLst>
                                      </p:cBhvr>
                                      <p:to>
                                        <p:strVal val="visible"/>
                                      </p:to>
                                    </p:set>
                                    <p:anim calcmode="lin" valueType="num">
                                      <p:cBhvr additive="base">
                                        <p:cTn id="36" dur="500" fill="hold"/>
                                        <p:tgtEl>
                                          <p:spTgt spid="13"/>
                                        </p:tgtEl>
                                        <p:attrNameLst>
                                          <p:attrName>ppt_x</p:attrName>
                                        </p:attrNameLst>
                                      </p:cBhvr>
                                      <p:tavLst>
                                        <p:tav tm="0">
                                          <p:val>
                                            <p:strVal val="0-#ppt_w/2"/>
                                          </p:val>
                                        </p:tav>
                                        <p:tav tm="100000">
                                          <p:val>
                                            <p:strVal val="#ppt_x"/>
                                          </p:val>
                                        </p:tav>
                                      </p:tavLst>
                                    </p:anim>
                                    <p:anim calcmode="lin" valueType="num">
                                      <p:cBhvr additive="base">
                                        <p:cTn id="37" dur="500" fill="hold"/>
                                        <p:tgtEl>
                                          <p:spTgt spid="13"/>
                                        </p:tgtEl>
                                        <p:attrNameLst>
                                          <p:attrName>ppt_y</p:attrName>
                                        </p:attrNameLst>
                                      </p:cBhvr>
                                      <p:tavLst>
                                        <p:tav tm="0">
                                          <p:val>
                                            <p:strVal val="#ppt_y"/>
                                          </p:val>
                                        </p:tav>
                                        <p:tav tm="100000">
                                          <p:val>
                                            <p:strVal val="#ppt_y"/>
                                          </p:val>
                                        </p:tav>
                                      </p:tavLst>
                                    </p:anim>
                                  </p:childTnLst>
                                </p:cTn>
                              </p:par>
                              <p:par>
                                <p:cTn id="38" presetID="2" presetClass="entr" presetSubtype="8" fill="hold" nodeType="with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additive="base">
                                        <p:cTn id="40" dur="500" fill="hold"/>
                                        <p:tgtEl>
                                          <p:spTgt spid="20"/>
                                        </p:tgtEl>
                                        <p:attrNameLst>
                                          <p:attrName>ppt_x</p:attrName>
                                        </p:attrNameLst>
                                      </p:cBhvr>
                                      <p:tavLst>
                                        <p:tav tm="0">
                                          <p:val>
                                            <p:strVal val="0-#ppt_w/2"/>
                                          </p:val>
                                        </p:tav>
                                        <p:tav tm="100000">
                                          <p:val>
                                            <p:strVal val="#ppt_x"/>
                                          </p:val>
                                        </p:tav>
                                      </p:tavLst>
                                    </p:anim>
                                    <p:anim calcmode="lin" valueType="num">
                                      <p:cBhvr additive="base">
                                        <p:cTn id="41" dur="500" fill="hold"/>
                                        <p:tgtEl>
                                          <p:spTgt spid="20"/>
                                        </p:tgtEl>
                                        <p:attrNameLst>
                                          <p:attrName>ppt_y</p:attrName>
                                        </p:attrNameLst>
                                      </p:cBhvr>
                                      <p:tavLst>
                                        <p:tav tm="0">
                                          <p:val>
                                            <p:strVal val="#ppt_y"/>
                                          </p:val>
                                        </p:tav>
                                        <p:tav tm="100000">
                                          <p:val>
                                            <p:strVal val="#ppt_y"/>
                                          </p:val>
                                        </p:tav>
                                      </p:tavLst>
                                    </p:anim>
                                  </p:childTnLst>
                                </p:cTn>
                              </p:par>
                              <p:par>
                                <p:cTn id="42" presetID="2" presetClass="entr" presetSubtype="8" fill="hold" grpId="0" nodeType="withEffect">
                                  <p:stCondLst>
                                    <p:cond delay="0"/>
                                  </p:stCondLst>
                                  <p:childTnLst>
                                    <p:set>
                                      <p:cBhvr>
                                        <p:cTn id="43" dur="1" fill="hold">
                                          <p:stCondLst>
                                            <p:cond delay="0"/>
                                          </p:stCondLst>
                                        </p:cTn>
                                        <p:tgtEl>
                                          <p:spTgt spid="19"/>
                                        </p:tgtEl>
                                        <p:attrNameLst>
                                          <p:attrName>style.visibility</p:attrName>
                                        </p:attrNameLst>
                                      </p:cBhvr>
                                      <p:to>
                                        <p:strVal val="visible"/>
                                      </p:to>
                                    </p:set>
                                    <p:anim calcmode="lin" valueType="num">
                                      <p:cBhvr additive="base">
                                        <p:cTn id="44" dur="500" fill="hold"/>
                                        <p:tgtEl>
                                          <p:spTgt spid="19"/>
                                        </p:tgtEl>
                                        <p:attrNameLst>
                                          <p:attrName>ppt_x</p:attrName>
                                        </p:attrNameLst>
                                      </p:cBhvr>
                                      <p:tavLst>
                                        <p:tav tm="0">
                                          <p:val>
                                            <p:strVal val="0-#ppt_w/2"/>
                                          </p:val>
                                        </p:tav>
                                        <p:tav tm="100000">
                                          <p:val>
                                            <p:strVal val="#ppt_x"/>
                                          </p:val>
                                        </p:tav>
                                      </p:tavLst>
                                    </p:anim>
                                    <p:anim calcmode="lin" valueType="num">
                                      <p:cBhvr additive="base">
                                        <p:cTn id="45"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3" presetClass="entr" presetSubtype="10" fill="hold" grpId="0" nodeType="clickEffect">
                                  <p:stCondLst>
                                    <p:cond delay="0"/>
                                  </p:stCondLst>
                                  <p:childTnLst>
                                    <p:set>
                                      <p:cBhvr>
                                        <p:cTn id="49" dur="1" fill="hold">
                                          <p:stCondLst>
                                            <p:cond delay="0"/>
                                          </p:stCondLst>
                                        </p:cTn>
                                        <p:tgtEl>
                                          <p:spTgt spid="28"/>
                                        </p:tgtEl>
                                        <p:attrNameLst>
                                          <p:attrName>style.visibility</p:attrName>
                                        </p:attrNameLst>
                                      </p:cBhvr>
                                      <p:to>
                                        <p:strVal val="visible"/>
                                      </p:to>
                                    </p:set>
                                    <p:animEffect transition="in" filter="blinds(horizontal)">
                                      <p:cBhvr>
                                        <p:cTn id="50" dur="500"/>
                                        <p:tgtEl>
                                          <p:spTgt spid="28"/>
                                        </p:tgtEl>
                                      </p:cBhvr>
                                    </p:animEffect>
                                  </p:childTnLst>
                                </p:cTn>
                              </p:par>
                              <p:par>
                                <p:cTn id="51" presetID="3" presetClass="entr" presetSubtype="10" fill="hold" nodeType="withEffect">
                                  <p:stCondLst>
                                    <p:cond delay="0"/>
                                  </p:stCondLst>
                                  <p:childTnLst>
                                    <p:set>
                                      <p:cBhvr>
                                        <p:cTn id="52" dur="1" fill="hold">
                                          <p:stCondLst>
                                            <p:cond delay="0"/>
                                          </p:stCondLst>
                                        </p:cTn>
                                        <p:tgtEl>
                                          <p:spTgt spid="2"/>
                                        </p:tgtEl>
                                        <p:attrNameLst>
                                          <p:attrName>style.visibility</p:attrName>
                                        </p:attrNameLst>
                                      </p:cBhvr>
                                      <p:to>
                                        <p:strVal val="visible"/>
                                      </p:to>
                                    </p:set>
                                    <p:animEffect transition="in" filter="blinds(horizontal)">
                                      <p:cBhvr>
                                        <p:cTn id="53" dur="500"/>
                                        <p:tgtEl>
                                          <p:spTgt spid="2"/>
                                        </p:tgtEl>
                                      </p:cBhvr>
                                    </p:animEffect>
                                  </p:childTnLst>
                                </p:cTn>
                              </p:par>
                            </p:childTnLst>
                          </p:cTn>
                        </p:par>
                        <p:par>
                          <p:cTn id="54" fill="hold">
                            <p:stCondLst>
                              <p:cond delay="500"/>
                            </p:stCondLst>
                            <p:childTnLst>
                              <p:par>
                                <p:cTn id="55" presetID="1" presetClass="entr" presetSubtype="0" fill="hold" grpId="0" nodeType="afterEffect">
                                  <p:stCondLst>
                                    <p:cond delay="0"/>
                                  </p:stCondLst>
                                  <p:childTnLst>
                                    <p:set>
                                      <p:cBhvr>
                                        <p:cTn id="56" dur="1" fill="hold">
                                          <p:stCondLst>
                                            <p:cond delay="0"/>
                                          </p:stCondLst>
                                        </p:cTn>
                                        <p:tgtEl>
                                          <p:spTgt spid="32"/>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3" presetClass="entr" presetSubtype="10" fill="hold" nodeType="clickEffect">
                                  <p:stCondLst>
                                    <p:cond delay="0"/>
                                  </p:stCondLst>
                                  <p:childTnLst>
                                    <p:set>
                                      <p:cBhvr>
                                        <p:cTn id="60" dur="1" fill="hold">
                                          <p:stCondLst>
                                            <p:cond delay="0"/>
                                          </p:stCondLst>
                                        </p:cTn>
                                        <p:tgtEl>
                                          <p:spTgt spid="7"/>
                                        </p:tgtEl>
                                        <p:attrNameLst>
                                          <p:attrName>style.visibility</p:attrName>
                                        </p:attrNameLst>
                                      </p:cBhvr>
                                      <p:to>
                                        <p:strVal val="visible"/>
                                      </p:to>
                                    </p:set>
                                    <p:animEffect transition="in" filter="blinds(horizontal)">
                                      <p:cBhvr>
                                        <p:cTn id="61" dur="500"/>
                                        <p:tgtEl>
                                          <p:spTgt spid="7"/>
                                        </p:tgtEl>
                                      </p:cBhvr>
                                    </p:animEffect>
                                  </p:childTnLst>
                                </p:cTn>
                              </p:par>
                            </p:childTnLst>
                          </p:cTn>
                        </p:par>
                        <p:par>
                          <p:cTn id="62" fill="hold">
                            <p:stCondLst>
                              <p:cond delay="500"/>
                            </p:stCondLst>
                            <p:childTnLst>
                              <p:par>
                                <p:cTn id="63" presetID="1" presetClass="entr" presetSubtype="0" fill="hold" grpId="0" nodeType="afterEffect">
                                  <p:stCondLst>
                                    <p:cond delay="0"/>
                                  </p:stCondLst>
                                  <p:childTnLst>
                                    <p:set>
                                      <p:cBhvr>
                                        <p:cTn id="64"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318" grpId="0"/>
      <p:bldP spid="17" grpId="0"/>
      <p:bldP spid="19" grpId="0"/>
      <p:bldP spid="28" grpId="0" bldLvl="0" animBg="1"/>
      <p:bldP spid="32" grpId="0"/>
      <p:bldP spid="3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矩形 1"/>
          <p:cNvSpPr/>
          <p:nvPr/>
        </p:nvSpPr>
        <p:spPr>
          <a:xfrm>
            <a:off x="1596390" y="2058670"/>
            <a:ext cx="4712970" cy="232283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3" name="文本框 12"/>
          <p:cNvSpPr txBox="1"/>
          <p:nvPr/>
        </p:nvSpPr>
        <p:spPr>
          <a:xfrm>
            <a:off x="1619885" y="4845050"/>
            <a:ext cx="9352915" cy="1337945"/>
          </a:xfrm>
          <a:prstGeom prst="rect">
            <a:avLst/>
          </a:prstGeom>
          <a:noFill/>
        </p:spPr>
        <p:txBody>
          <a:bodyPr wrap="square" rtlCol="0" anchor="t">
            <a:spAutoFit/>
          </a:bodyPr>
          <a:p>
            <a:pPr lvl="0" algn="l" eaLnBrk="1" hangingPunct="1">
              <a:lnSpc>
                <a:spcPct val="150000"/>
              </a:lnSpc>
              <a:buNone/>
            </a:pPr>
            <a:r>
              <a:rPr lang="zh-CN" altLang="en-US" sz="2200" b="1" dirty="0">
                <a:solidFill>
                  <a:schemeClr val="tx1">
                    <a:lumMod val="75000"/>
                    <a:lumOff val="25000"/>
                  </a:schemeClr>
                </a:solidFill>
                <a:latin typeface="微软雅黑" panose="020B0503020204020204" pitchFamily="34" charset="-122"/>
                <a:ea typeface="微软雅黑" panose="020B0503020204020204" pitchFamily="34" charset="-122"/>
                <a:sym typeface="+mn-ea"/>
              </a:rPr>
              <a:t>掌门安全产品用户已超过</a:t>
            </a:r>
            <a:r>
              <a:rPr lang="zh-CN" altLang="en-US" sz="3200" b="1" dirty="0">
                <a:solidFill>
                  <a:srgbClr val="C00000"/>
                </a:solidFill>
                <a:latin typeface="微软雅黑" panose="020B0503020204020204" pitchFamily="34" charset="-122"/>
                <a:ea typeface="微软雅黑" panose="020B0503020204020204" pitchFamily="34" charset="-122"/>
                <a:sym typeface="+mn-ea"/>
              </a:rPr>
              <a:t>1</a:t>
            </a:r>
            <a:r>
              <a:rPr lang="en-US" altLang="zh-CN" sz="3200" b="1" dirty="0">
                <a:solidFill>
                  <a:srgbClr val="C00000"/>
                </a:solidFill>
                <a:latin typeface="微软雅黑" panose="020B0503020204020204" pitchFamily="34" charset="-122"/>
                <a:ea typeface="微软雅黑" panose="020B0503020204020204" pitchFamily="34" charset="-122"/>
                <a:sym typeface="+mn-ea"/>
              </a:rPr>
              <a:t>.5</a:t>
            </a:r>
            <a:r>
              <a:rPr lang="zh-CN" altLang="en-US" sz="3200" b="1" dirty="0">
                <a:solidFill>
                  <a:srgbClr val="C00000"/>
                </a:solidFill>
                <a:latin typeface="微软雅黑" panose="020B0503020204020204" pitchFamily="34" charset="-122"/>
                <a:ea typeface="微软雅黑" panose="020B0503020204020204" pitchFamily="34" charset="-122"/>
                <a:sym typeface="+mn-ea"/>
              </a:rPr>
              <a:t>万家  </a:t>
            </a:r>
            <a:r>
              <a:rPr lang="zh-CN" altLang="en-US" sz="2200" b="1" dirty="0">
                <a:solidFill>
                  <a:schemeClr val="tx1">
                    <a:lumMod val="75000"/>
                    <a:lumOff val="25000"/>
                  </a:schemeClr>
                </a:solidFill>
                <a:latin typeface="微软雅黑" panose="020B0503020204020204" pitchFamily="34" charset="-122"/>
                <a:ea typeface="微软雅黑" panose="020B0503020204020204" pitchFamily="34" charset="-122"/>
                <a:sym typeface="+mn-ea"/>
              </a:rPr>
              <a:t>目前每年大概新增</a:t>
            </a:r>
            <a:r>
              <a:rPr lang="en-US" altLang="zh-CN" sz="2200" b="1" dirty="0">
                <a:solidFill>
                  <a:srgbClr val="FF0000"/>
                </a:solidFill>
                <a:latin typeface="微软雅黑" panose="020B0503020204020204" pitchFamily="34" charset="-122"/>
                <a:ea typeface="微软雅黑" panose="020B0503020204020204" pitchFamily="34" charset="-122"/>
                <a:sym typeface="+mn-ea"/>
              </a:rPr>
              <a:t>2000+</a:t>
            </a:r>
            <a:r>
              <a:rPr lang="zh-CN" altLang="en-US" sz="2200" b="1" dirty="0">
                <a:solidFill>
                  <a:schemeClr val="tx1">
                    <a:lumMod val="75000"/>
                    <a:lumOff val="25000"/>
                  </a:schemeClr>
                </a:solidFill>
                <a:latin typeface="微软雅黑" panose="020B0503020204020204" pitchFamily="34" charset="-122"/>
                <a:ea typeface="微软雅黑" panose="020B0503020204020204" pitchFamily="34" charset="-122"/>
                <a:sym typeface="+mn-ea"/>
              </a:rPr>
              <a:t>家终端客户，</a:t>
            </a:r>
            <a:r>
              <a:rPr lang="zh-CN" altLang="en-US" sz="2200" b="1" dirty="0">
                <a:solidFill>
                  <a:schemeClr val="tx1">
                    <a:lumMod val="75000"/>
                    <a:lumOff val="25000"/>
                  </a:schemeClr>
                </a:solidFill>
                <a:latin typeface="微软雅黑" panose="020B0503020204020204" pitchFamily="34" charset="-122"/>
                <a:ea typeface="微软雅黑" panose="020B0503020204020204" pitchFamily="34" charset="-122"/>
                <a:sym typeface="+mn-ea"/>
              </a:rPr>
              <a:t>且产品已远销至日本警视厅。</a:t>
            </a:r>
            <a:endParaRPr lang="zh-CN" altLang="en-US" sz="2200" b="1" dirty="0">
              <a:solidFill>
                <a:schemeClr val="tx1">
                  <a:lumMod val="75000"/>
                  <a:lumOff val="25000"/>
                </a:schemeClr>
              </a:solidFill>
              <a:latin typeface="微软雅黑" panose="020B0503020204020204" pitchFamily="34" charset="-122"/>
              <a:ea typeface="微软雅黑" panose="020B0503020204020204" pitchFamily="34" charset="-122"/>
              <a:sym typeface="+mn-ea"/>
            </a:endParaRPr>
          </a:p>
        </p:txBody>
      </p:sp>
      <p:sp>
        <p:nvSpPr>
          <p:cNvPr id="47" name="文本框 46"/>
          <p:cNvSpPr txBox="1"/>
          <p:nvPr/>
        </p:nvSpPr>
        <p:spPr>
          <a:xfrm>
            <a:off x="7113459" y="2571369"/>
            <a:ext cx="3859530" cy="2085340"/>
          </a:xfrm>
          <a:prstGeom prst="rect">
            <a:avLst/>
          </a:prstGeom>
          <a:solidFill>
            <a:srgbClr val="00B0F0"/>
          </a:solidFill>
          <a:ln>
            <a:solidFill>
              <a:schemeClr val="tx1"/>
            </a:solidFill>
          </a:ln>
        </p:spPr>
        <p:txBody>
          <a:bodyPr wrap="square" rtlCol="0" anchor="t">
            <a:spAutoFit/>
          </a:bodyPr>
          <a:p>
            <a:pPr marL="171450" lvl="0" indent="-171450" algn="l" eaLnBrk="1" hangingPunct="1">
              <a:lnSpc>
                <a:spcPct val="150000"/>
              </a:lnSpc>
              <a:spcBef>
                <a:spcPct val="20000"/>
              </a:spcBef>
              <a:buFont typeface="Arial" panose="020B0604020202020204" pitchFamily="34" charset="0"/>
              <a:buChar char="•"/>
            </a:pPr>
            <a:r>
              <a:rPr lang="zh-CN" altLang="en-US" sz="1600" dirty="0">
                <a:solidFill>
                  <a:schemeClr val="bg1"/>
                </a:solidFill>
                <a:latin typeface="微软雅黑" panose="020B0503020204020204" pitchFamily="34" charset="-122"/>
                <a:ea typeface="微软雅黑" panose="020B0503020204020204" pitchFamily="34" charset="-122"/>
                <a:sym typeface="+mn-ea"/>
              </a:rPr>
              <a:t>在制造业和源代码企业，占有率第一，并且远超竞争对手；</a:t>
            </a:r>
            <a:endParaRPr lang="zh-CN" altLang="en-US" sz="1600" dirty="0">
              <a:solidFill>
                <a:schemeClr val="bg1"/>
              </a:solidFill>
              <a:latin typeface="微软雅黑" panose="020B0503020204020204" pitchFamily="34" charset="-122"/>
              <a:ea typeface="微软雅黑" panose="020B0503020204020204" pitchFamily="34" charset="-122"/>
              <a:sym typeface="+mn-ea"/>
            </a:endParaRPr>
          </a:p>
          <a:p>
            <a:pPr marL="171450" lvl="0" indent="-171450" algn="l" eaLnBrk="1" hangingPunct="1">
              <a:lnSpc>
                <a:spcPct val="150000"/>
              </a:lnSpc>
              <a:spcBef>
                <a:spcPct val="20000"/>
              </a:spcBef>
              <a:buFont typeface="Arial" panose="020B0604020202020204" pitchFamily="34" charset="0"/>
              <a:buChar char="•"/>
            </a:pPr>
            <a:r>
              <a:rPr lang="zh-CN" altLang="en-US" sz="1600" dirty="0">
                <a:solidFill>
                  <a:schemeClr val="bg1"/>
                </a:solidFill>
                <a:latin typeface="微软雅黑" panose="020B0503020204020204" pitchFamily="34" charset="-122"/>
                <a:ea typeface="微软雅黑" panose="020B0503020204020204" pitchFamily="34" charset="-122"/>
                <a:sym typeface="+mn-ea"/>
              </a:rPr>
              <a:t>掌门安全数据加密系统已在超过</a:t>
            </a:r>
            <a:r>
              <a:rPr lang="en-US" sz="1800" b="1" dirty="0">
                <a:solidFill>
                  <a:srgbClr val="C00000"/>
                </a:solidFill>
                <a:latin typeface="微软雅黑" panose="020B0503020204020204" pitchFamily="34" charset="-122"/>
                <a:ea typeface="微软雅黑" panose="020B0503020204020204" pitchFamily="34" charset="-122"/>
                <a:sym typeface="+mn-ea"/>
              </a:rPr>
              <a:t>200</a:t>
            </a:r>
            <a:r>
              <a:rPr lang="zh-CN" altLang="en-US" sz="1800" b="1" dirty="0">
                <a:solidFill>
                  <a:srgbClr val="C00000"/>
                </a:solidFill>
                <a:latin typeface="微软雅黑" panose="020B0503020204020204" pitchFamily="34" charset="-122"/>
                <a:ea typeface="微软雅黑" panose="020B0503020204020204" pitchFamily="34" charset="-122"/>
                <a:sym typeface="+mn-ea"/>
              </a:rPr>
              <a:t>万台</a:t>
            </a:r>
            <a:r>
              <a:rPr lang="zh-CN" altLang="en-US" sz="1600" dirty="0">
                <a:solidFill>
                  <a:schemeClr val="bg1"/>
                </a:solidFill>
                <a:latin typeface="微软雅黑" panose="020B0503020204020204" pitchFamily="34" charset="-122"/>
                <a:ea typeface="微软雅黑" panose="020B0503020204020204" pitchFamily="34" charset="-122"/>
                <a:sym typeface="+mn-ea"/>
              </a:rPr>
              <a:t>终端电脑上成功部署且正在保护企业数据。</a:t>
            </a:r>
            <a:endParaRPr lang="zh-CN" altLang="en-US" sz="1600" dirty="0">
              <a:solidFill>
                <a:schemeClr val="bg1"/>
              </a:solidFill>
              <a:latin typeface="微软雅黑" panose="020B0503020204020204" pitchFamily="34" charset="-122"/>
              <a:ea typeface="微软雅黑" panose="020B0503020204020204" pitchFamily="34" charset="-122"/>
              <a:sym typeface="+mn-ea"/>
            </a:endParaRPr>
          </a:p>
        </p:txBody>
      </p:sp>
      <p:pic>
        <p:nvPicPr>
          <p:cNvPr id="48" name="图片 47"/>
          <p:cNvPicPr>
            <a:picLocks noChangeAspect="1"/>
          </p:cNvPicPr>
          <p:nvPr/>
        </p:nvPicPr>
        <p:blipFill>
          <a:blip r:embed="rId1"/>
          <a:stretch>
            <a:fillRect/>
          </a:stretch>
        </p:blipFill>
        <p:spPr>
          <a:xfrm>
            <a:off x="1616075" y="2079625"/>
            <a:ext cx="4672965" cy="2280920"/>
          </a:xfrm>
          <a:prstGeom prst="rect">
            <a:avLst/>
          </a:prstGeom>
          <a:ln>
            <a:solidFill>
              <a:schemeClr val="tx1"/>
            </a:solidFill>
          </a:ln>
        </p:spPr>
      </p:pic>
      <p:sp>
        <p:nvSpPr>
          <p:cNvPr id="49" name="矩形 3"/>
          <p:cNvSpPr>
            <a:spLocks noChangeArrowheads="1"/>
          </p:cNvSpPr>
          <p:nvPr/>
        </p:nvSpPr>
        <p:spPr bwMode="auto">
          <a:xfrm>
            <a:off x="1073785" y="224790"/>
            <a:ext cx="3621405" cy="582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eaLnBrk="1" hangingPunct="1">
              <a:spcBef>
                <a:spcPct val="0"/>
              </a:spcBef>
              <a:buFont typeface="Arial" panose="020B0604020202020204" pitchFamily="34" charset="0"/>
              <a:buNone/>
            </a:pPr>
            <a:r>
              <a:rPr lang="zh-CN" altLang="en-US" b="1" dirty="0" smtClean="0">
                <a:solidFill>
                  <a:schemeClr val="tx1">
                    <a:lumMod val="65000"/>
                    <a:lumOff val="35000"/>
                  </a:schemeClr>
                </a:solidFill>
                <a:latin typeface="Arial" panose="020B0604020202020204" pitchFamily="34" charset="0"/>
                <a:cs typeface="Arial" panose="020B0604020202020204" pitchFamily="34" charset="0"/>
                <a:sym typeface="Impact" panose="020B0806030902050204" pitchFamily="34" charset="0"/>
              </a:rPr>
              <a:t>全国终端用户数</a:t>
            </a:r>
            <a:endParaRPr lang="zh-CN" altLang="en-US" b="1" dirty="0">
              <a:solidFill>
                <a:schemeClr val="tx1">
                  <a:lumMod val="65000"/>
                  <a:lumOff val="35000"/>
                </a:schemeClr>
              </a:solidFill>
              <a:latin typeface="Arial" panose="020B0604020202020204" pitchFamily="34" charset="0"/>
              <a:ea typeface="宋体" pitchFamily="2" charset="-122"/>
              <a:cs typeface="Arial" panose="020B0604020202020204" pitchFamily="34" charset="0"/>
            </a:endParaRPr>
          </a:p>
        </p:txBody>
      </p:sp>
      <p:sp>
        <p:nvSpPr>
          <p:cNvPr id="75" name="文本框 37"/>
          <p:cNvSpPr txBox="1"/>
          <p:nvPr/>
        </p:nvSpPr>
        <p:spPr>
          <a:xfrm>
            <a:off x="1073785" y="760095"/>
            <a:ext cx="2707005" cy="335915"/>
          </a:xfrm>
          <a:prstGeom prst="rect">
            <a:avLst/>
          </a:prstGeom>
          <a:noFill/>
        </p:spPr>
        <p:txBody>
          <a:bodyPr wrap="square" lIns="91431" tIns="45716" rIns="91431" bIns="45716" rtlCol="0">
            <a:spAutoFit/>
          </a:bodyPr>
          <a:lstStyle/>
          <a:p>
            <a:r>
              <a:rPr lang="en-US" altLang="zh-CN" sz="1600" dirty="0" smtClean="0">
                <a:solidFill>
                  <a:schemeClr val="tx1">
                    <a:lumMod val="65000"/>
                    <a:lumOff val="35000"/>
                  </a:schemeClr>
                </a:solidFill>
                <a:latin typeface="Arial" panose="020B0604020202020204" pitchFamily="34" charset="0"/>
                <a:cs typeface="Arial" panose="020B0604020202020204" pitchFamily="34" charset="0"/>
              </a:rPr>
              <a:t>The Number of End Users</a:t>
            </a:r>
            <a:endParaRPr lang="en-US" altLang="zh-CN" sz="1600" dirty="0" smtClean="0">
              <a:solidFill>
                <a:schemeClr val="tx1">
                  <a:lumMod val="65000"/>
                  <a:lumOff val="35000"/>
                </a:schemeClr>
              </a:solidFill>
              <a:latin typeface="Arial" panose="020B0604020202020204" pitchFamily="34" charset="0"/>
              <a:cs typeface="Arial" panose="020B0604020202020204" pitchFamily="34" charset="0"/>
            </a:endParaRPr>
          </a:p>
        </p:txBody>
      </p:sp>
      <p:pic>
        <p:nvPicPr>
          <p:cNvPr id="7" name="图片 6" descr="销掌门-透明背景-logo"/>
          <p:cNvPicPr>
            <a:picLocks noChangeAspect="1"/>
          </p:cNvPicPr>
          <p:nvPr/>
        </p:nvPicPr>
        <p:blipFill>
          <a:blip r:embed="rId2" cstate="print"/>
          <a:stretch>
            <a:fillRect/>
          </a:stretch>
        </p:blipFill>
        <p:spPr>
          <a:xfrm>
            <a:off x="10789920" y="167005"/>
            <a:ext cx="1132205" cy="82931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wipe(left)">
                                      <p:cBhvr>
                                        <p:cTn id="7" dur="500"/>
                                        <p:tgtEl>
                                          <p:spTgt spid="49"/>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5"/>
                                        </p:tgtEl>
                                        <p:attrNameLst>
                                          <p:attrName>style.visibility</p:attrName>
                                        </p:attrNameLst>
                                      </p:cBhvr>
                                      <p:to>
                                        <p:strVal val="visible"/>
                                      </p:to>
                                    </p:set>
                                    <p:animEffect transition="in" filter="wipe(left)">
                                      <p:cBhvr>
                                        <p:cTn id="11" dur="5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75"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1130300" y="1265555"/>
            <a:ext cx="2367915" cy="704850"/>
            <a:chOff x="1780" y="1993"/>
            <a:chExt cx="3729" cy="1110"/>
          </a:xfrm>
        </p:grpSpPr>
        <p:sp>
          <p:nvSpPr>
            <p:cNvPr id="66" name="任意多边形 65"/>
            <p:cNvSpPr/>
            <p:nvPr/>
          </p:nvSpPr>
          <p:spPr>
            <a:xfrm rot="16200000">
              <a:off x="3089" y="683"/>
              <a:ext cx="1110" cy="3729"/>
            </a:xfrm>
            <a:custGeom>
              <a:avLst/>
              <a:gdLst>
                <a:gd name="connsiteX0" fmla="*/ 1087000 w 1087000"/>
                <a:gd name="connsiteY0" fmla="*/ 0 h 2135209"/>
                <a:gd name="connsiteX1" fmla="*/ 1087000 w 1087000"/>
                <a:gd name="connsiteY1" fmla="*/ 1635179 h 2135209"/>
                <a:gd name="connsiteX2" fmla="*/ 543501 w 1087000"/>
                <a:gd name="connsiteY2" fmla="*/ 2135209 h 2135209"/>
                <a:gd name="connsiteX3" fmla="*/ 0 w 1087000"/>
                <a:gd name="connsiteY3" fmla="*/ 1635178 h 2135209"/>
                <a:gd name="connsiteX4" fmla="*/ 0 w 1087000"/>
                <a:gd name="connsiteY4" fmla="*/ 0 h 2135209"/>
                <a:gd name="connsiteX5" fmla="*/ 1087000 w 1087000"/>
                <a:gd name="connsiteY5" fmla="*/ 0 h 2135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7000" h="2135209">
                  <a:moveTo>
                    <a:pt x="1087000" y="0"/>
                  </a:moveTo>
                  <a:lnTo>
                    <a:pt x="1087000" y="1635179"/>
                  </a:lnTo>
                  <a:lnTo>
                    <a:pt x="543501" y="2135209"/>
                  </a:lnTo>
                  <a:lnTo>
                    <a:pt x="0" y="1635178"/>
                  </a:lnTo>
                  <a:lnTo>
                    <a:pt x="0" y="0"/>
                  </a:lnTo>
                  <a:lnTo>
                    <a:pt x="1087000" y="0"/>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wrap="square" rtlCol="0" anchor="ctr">
              <a:noAutofit/>
            </a:bodyPr>
            <a:lstStyle/>
            <a:p>
              <a:pPr algn="ctr"/>
              <a:endParaRPr lang="en-US" sz="4265" dirty="0">
                <a:solidFill>
                  <a:schemeClr val="bg1"/>
                </a:solidFill>
              </a:endParaRPr>
            </a:p>
          </p:txBody>
        </p:sp>
        <p:sp>
          <p:nvSpPr>
            <p:cNvPr id="59" name="Freeform 129"/>
            <p:cNvSpPr>
              <a:spLocks noChangeAspect="1" noEditPoints="1"/>
            </p:cNvSpPr>
            <p:nvPr/>
          </p:nvSpPr>
          <p:spPr bwMode="auto">
            <a:xfrm>
              <a:off x="1995" y="2215"/>
              <a:ext cx="698" cy="665"/>
            </a:xfrm>
            <a:custGeom>
              <a:avLst/>
              <a:gdLst>
                <a:gd name="T0" fmla="*/ 48 w 97"/>
                <a:gd name="T1" fmla="*/ 0 h 97"/>
                <a:gd name="T2" fmla="*/ 50 w 97"/>
                <a:gd name="T3" fmla="*/ 0 h 97"/>
                <a:gd name="T4" fmla="*/ 53 w 97"/>
                <a:gd name="T5" fmla="*/ 27 h 97"/>
                <a:gd name="T6" fmla="*/ 49 w 97"/>
                <a:gd name="T7" fmla="*/ 33 h 97"/>
                <a:gd name="T8" fmla="*/ 49 w 97"/>
                <a:gd name="T9" fmla="*/ 34 h 97"/>
                <a:gd name="T10" fmla="*/ 37 w 97"/>
                <a:gd name="T11" fmla="*/ 40 h 97"/>
                <a:gd name="T12" fmla="*/ 23 w 97"/>
                <a:gd name="T13" fmla="*/ 46 h 97"/>
                <a:gd name="T14" fmla="*/ 18 w 97"/>
                <a:gd name="T15" fmla="*/ 43 h 97"/>
                <a:gd name="T16" fmla="*/ 13 w 97"/>
                <a:gd name="T17" fmla="*/ 45 h 97"/>
                <a:gd name="T18" fmla="*/ 1 w 97"/>
                <a:gd name="T19" fmla="*/ 38 h 97"/>
                <a:gd name="T20" fmla="*/ 48 w 97"/>
                <a:gd name="T21" fmla="*/ 0 h 97"/>
                <a:gd name="T22" fmla="*/ 57 w 97"/>
                <a:gd name="T23" fmla="*/ 1 h 97"/>
                <a:gd name="T24" fmla="*/ 81 w 97"/>
                <a:gd name="T25" fmla="*/ 12 h 97"/>
                <a:gd name="T26" fmla="*/ 61 w 97"/>
                <a:gd name="T27" fmla="*/ 27 h 97"/>
                <a:gd name="T28" fmla="*/ 60 w 97"/>
                <a:gd name="T29" fmla="*/ 26 h 97"/>
                <a:gd name="T30" fmla="*/ 57 w 97"/>
                <a:gd name="T31" fmla="*/ 1 h 97"/>
                <a:gd name="T32" fmla="*/ 86 w 97"/>
                <a:gd name="T33" fmla="*/ 17 h 97"/>
                <a:gd name="T34" fmla="*/ 65 w 97"/>
                <a:gd name="T35" fmla="*/ 33 h 97"/>
                <a:gd name="T36" fmla="*/ 65 w 97"/>
                <a:gd name="T37" fmla="*/ 33 h 97"/>
                <a:gd name="T38" fmla="*/ 59 w 97"/>
                <a:gd name="T39" fmla="*/ 40 h 97"/>
                <a:gd name="T40" fmla="*/ 59 w 97"/>
                <a:gd name="T41" fmla="*/ 45 h 97"/>
                <a:gd name="T42" fmla="*/ 57 w 97"/>
                <a:gd name="T43" fmla="*/ 63 h 97"/>
                <a:gd name="T44" fmla="*/ 60 w 97"/>
                <a:gd name="T45" fmla="*/ 68 h 97"/>
                <a:gd name="T46" fmla="*/ 89 w 97"/>
                <a:gd name="T47" fmla="*/ 75 h 97"/>
                <a:gd name="T48" fmla="*/ 97 w 97"/>
                <a:gd name="T49" fmla="*/ 48 h 97"/>
                <a:gd name="T50" fmla="*/ 86 w 97"/>
                <a:gd name="T51" fmla="*/ 17 h 97"/>
                <a:gd name="T52" fmla="*/ 85 w 97"/>
                <a:gd name="T53" fmla="*/ 81 h 97"/>
                <a:gd name="T54" fmla="*/ 49 w 97"/>
                <a:gd name="T55" fmla="*/ 97 h 97"/>
                <a:gd name="T56" fmla="*/ 54 w 97"/>
                <a:gd name="T57" fmla="*/ 77 h 97"/>
                <a:gd name="T58" fmla="*/ 58 w 97"/>
                <a:gd name="T59" fmla="*/ 74 h 97"/>
                <a:gd name="T60" fmla="*/ 85 w 97"/>
                <a:gd name="T61" fmla="*/ 81 h 97"/>
                <a:gd name="T62" fmla="*/ 42 w 97"/>
                <a:gd name="T63" fmla="*/ 97 h 97"/>
                <a:gd name="T64" fmla="*/ 1 w 97"/>
                <a:gd name="T65" fmla="*/ 60 h 97"/>
                <a:gd name="T66" fmla="*/ 12 w 97"/>
                <a:gd name="T67" fmla="*/ 57 h 97"/>
                <a:gd name="T68" fmla="*/ 18 w 97"/>
                <a:gd name="T69" fmla="*/ 59 h 97"/>
                <a:gd name="T70" fmla="*/ 21 w 97"/>
                <a:gd name="T71" fmla="*/ 58 h 97"/>
                <a:gd name="T72" fmla="*/ 45 w 97"/>
                <a:gd name="T73" fmla="*/ 70 h 97"/>
                <a:gd name="T74" fmla="*/ 48 w 97"/>
                <a:gd name="T75" fmla="*/ 75 h 97"/>
                <a:gd name="T76" fmla="*/ 42 w 97"/>
                <a:gd name="T77" fmla="*/ 97 h 97"/>
                <a:gd name="T78" fmla="*/ 0 w 97"/>
                <a:gd name="T79" fmla="*/ 53 h 97"/>
                <a:gd name="T80" fmla="*/ 8 w 97"/>
                <a:gd name="T81" fmla="*/ 51 h 97"/>
                <a:gd name="T82" fmla="*/ 0 w 97"/>
                <a:gd name="T83" fmla="*/ 45 h 97"/>
                <a:gd name="T84" fmla="*/ 0 w 97"/>
                <a:gd name="T85" fmla="*/ 48 h 97"/>
                <a:gd name="T86" fmla="*/ 0 w 97"/>
                <a:gd name="T87" fmla="*/ 53 h 97"/>
                <a:gd name="T88" fmla="*/ 52 w 97"/>
                <a:gd name="T89" fmla="*/ 40 h 97"/>
                <a:gd name="T90" fmla="*/ 40 w 97"/>
                <a:gd name="T91" fmla="*/ 46 h 97"/>
                <a:gd name="T92" fmla="*/ 25 w 97"/>
                <a:gd name="T93" fmla="*/ 52 h 97"/>
                <a:gd name="T94" fmla="*/ 25 w 97"/>
                <a:gd name="T95" fmla="*/ 52 h 97"/>
                <a:gd name="T96" fmla="*/ 48 w 97"/>
                <a:gd name="T97" fmla="*/ 63 h 97"/>
                <a:gd name="T98" fmla="*/ 50 w 97"/>
                <a:gd name="T99" fmla="*/ 62 h 97"/>
                <a:gd name="T100" fmla="*/ 52 w 97"/>
                <a:gd name="T101" fmla="*/ 44 h 97"/>
                <a:gd name="T102" fmla="*/ 52 w 97"/>
                <a:gd name="T103" fmla="*/ 4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97" h="97">
                  <a:moveTo>
                    <a:pt x="48" y="0"/>
                  </a:moveTo>
                  <a:cubicBezTo>
                    <a:pt x="49" y="0"/>
                    <a:pt x="50" y="0"/>
                    <a:pt x="50" y="0"/>
                  </a:cubicBezTo>
                  <a:cubicBezTo>
                    <a:pt x="52" y="9"/>
                    <a:pt x="53" y="18"/>
                    <a:pt x="53" y="27"/>
                  </a:cubicBezTo>
                  <a:cubicBezTo>
                    <a:pt x="51" y="28"/>
                    <a:pt x="49" y="30"/>
                    <a:pt x="49" y="33"/>
                  </a:cubicBezTo>
                  <a:cubicBezTo>
                    <a:pt x="49" y="33"/>
                    <a:pt x="49" y="34"/>
                    <a:pt x="49" y="34"/>
                  </a:cubicBezTo>
                  <a:cubicBezTo>
                    <a:pt x="45" y="36"/>
                    <a:pt x="41" y="38"/>
                    <a:pt x="37" y="40"/>
                  </a:cubicBezTo>
                  <a:cubicBezTo>
                    <a:pt x="33" y="42"/>
                    <a:pt x="28" y="44"/>
                    <a:pt x="23" y="46"/>
                  </a:cubicBezTo>
                  <a:cubicBezTo>
                    <a:pt x="22" y="44"/>
                    <a:pt x="20" y="43"/>
                    <a:pt x="18" y="43"/>
                  </a:cubicBezTo>
                  <a:cubicBezTo>
                    <a:pt x="16" y="43"/>
                    <a:pt x="14" y="44"/>
                    <a:pt x="13" y="45"/>
                  </a:cubicBezTo>
                  <a:cubicBezTo>
                    <a:pt x="9" y="43"/>
                    <a:pt x="5" y="40"/>
                    <a:pt x="1" y="38"/>
                  </a:cubicBezTo>
                  <a:cubicBezTo>
                    <a:pt x="6" y="16"/>
                    <a:pt x="25" y="0"/>
                    <a:pt x="48" y="0"/>
                  </a:cubicBezTo>
                  <a:close/>
                  <a:moveTo>
                    <a:pt x="57" y="1"/>
                  </a:moveTo>
                  <a:cubicBezTo>
                    <a:pt x="66" y="2"/>
                    <a:pt x="74" y="6"/>
                    <a:pt x="81" y="12"/>
                  </a:cubicBezTo>
                  <a:cubicBezTo>
                    <a:pt x="75" y="17"/>
                    <a:pt x="68" y="22"/>
                    <a:pt x="61" y="27"/>
                  </a:cubicBezTo>
                  <a:cubicBezTo>
                    <a:pt x="61" y="26"/>
                    <a:pt x="60" y="26"/>
                    <a:pt x="60" y="26"/>
                  </a:cubicBezTo>
                  <a:cubicBezTo>
                    <a:pt x="60" y="17"/>
                    <a:pt x="59" y="9"/>
                    <a:pt x="57" y="1"/>
                  </a:cubicBezTo>
                  <a:close/>
                  <a:moveTo>
                    <a:pt x="86" y="17"/>
                  </a:moveTo>
                  <a:cubicBezTo>
                    <a:pt x="79" y="23"/>
                    <a:pt x="72" y="28"/>
                    <a:pt x="65" y="33"/>
                  </a:cubicBezTo>
                  <a:cubicBezTo>
                    <a:pt x="65" y="33"/>
                    <a:pt x="65" y="33"/>
                    <a:pt x="65" y="33"/>
                  </a:cubicBezTo>
                  <a:cubicBezTo>
                    <a:pt x="65" y="36"/>
                    <a:pt x="62" y="39"/>
                    <a:pt x="59" y="40"/>
                  </a:cubicBezTo>
                  <a:cubicBezTo>
                    <a:pt x="59" y="42"/>
                    <a:pt x="59" y="43"/>
                    <a:pt x="59" y="45"/>
                  </a:cubicBezTo>
                  <a:cubicBezTo>
                    <a:pt x="59" y="51"/>
                    <a:pt x="58" y="57"/>
                    <a:pt x="57" y="63"/>
                  </a:cubicBezTo>
                  <a:cubicBezTo>
                    <a:pt x="59" y="64"/>
                    <a:pt x="60" y="66"/>
                    <a:pt x="60" y="68"/>
                  </a:cubicBezTo>
                  <a:cubicBezTo>
                    <a:pt x="70" y="71"/>
                    <a:pt x="80" y="73"/>
                    <a:pt x="89" y="75"/>
                  </a:cubicBezTo>
                  <a:cubicBezTo>
                    <a:pt x="94" y="67"/>
                    <a:pt x="97" y="58"/>
                    <a:pt x="97" y="48"/>
                  </a:cubicBezTo>
                  <a:cubicBezTo>
                    <a:pt x="97" y="36"/>
                    <a:pt x="93" y="25"/>
                    <a:pt x="86" y="17"/>
                  </a:cubicBezTo>
                  <a:close/>
                  <a:moveTo>
                    <a:pt x="85" y="81"/>
                  </a:moveTo>
                  <a:cubicBezTo>
                    <a:pt x="76" y="91"/>
                    <a:pt x="63" y="97"/>
                    <a:pt x="49" y="97"/>
                  </a:cubicBezTo>
                  <a:cubicBezTo>
                    <a:pt x="51" y="90"/>
                    <a:pt x="53" y="83"/>
                    <a:pt x="54" y="77"/>
                  </a:cubicBezTo>
                  <a:cubicBezTo>
                    <a:pt x="56" y="76"/>
                    <a:pt x="57" y="75"/>
                    <a:pt x="58" y="74"/>
                  </a:cubicBezTo>
                  <a:cubicBezTo>
                    <a:pt x="67" y="77"/>
                    <a:pt x="76" y="79"/>
                    <a:pt x="85" y="81"/>
                  </a:cubicBezTo>
                  <a:close/>
                  <a:moveTo>
                    <a:pt x="42" y="97"/>
                  </a:moveTo>
                  <a:cubicBezTo>
                    <a:pt x="22" y="94"/>
                    <a:pt x="6" y="79"/>
                    <a:pt x="1" y="60"/>
                  </a:cubicBezTo>
                  <a:cubicBezTo>
                    <a:pt x="5" y="59"/>
                    <a:pt x="9" y="58"/>
                    <a:pt x="12" y="57"/>
                  </a:cubicBezTo>
                  <a:cubicBezTo>
                    <a:pt x="14" y="58"/>
                    <a:pt x="16" y="59"/>
                    <a:pt x="18" y="59"/>
                  </a:cubicBezTo>
                  <a:cubicBezTo>
                    <a:pt x="19" y="59"/>
                    <a:pt x="20" y="58"/>
                    <a:pt x="21" y="58"/>
                  </a:cubicBezTo>
                  <a:cubicBezTo>
                    <a:pt x="29" y="62"/>
                    <a:pt x="37" y="66"/>
                    <a:pt x="45" y="70"/>
                  </a:cubicBezTo>
                  <a:cubicBezTo>
                    <a:pt x="45" y="72"/>
                    <a:pt x="46" y="73"/>
                    <a:pt x="48" y="75"/>
                  </a:cubicBezTo>
                  <a:cubicBezTo>
                    <a:pt x="46" y="82"/>
                    <a:pt x="44" y="89"/>
                    <a:pt x="42" y="97"/>
                  </a:cubicBezTo>
                  <a:close/>
                  <a:moveTo>
                    <a:pt x="0" y="53"/>
                  </a:moveTo>
                  <a:cubicBezTo>
                    <a:pt x="3" y="52"/>
                    <a:pt x="5" y="51"/>
                    <a:pt x="8" y="51"/>
                  </a:cubicBezTo>
                  <a:cubicBezTo>
                    <a:pt x="5" y="49"/>
                    <a:pt x="3" y="47"/>
                    <a:pt x="0" y="45"/>
                  </a:cubicBezTo>
                  <a:cubicBezTo>
                    <a:pt x="0" y="46"/>
                    <a:pt x="0" y="47"/>
                    <a:pt x="0" y="48"/>
                  </a:cubicBezTo>
                  <a:cubicBezTo>
                    <a:pt x="0" y="50"/>
                    <a:pt x="0" y="51"/>
                    <a:pt x="0" y="53"/>
                  </a:cubicBezTo>
                  <a:close/>
                  <a:moveTo>
                    <a:pt x="52" y="40"/>
                  </a:moveTo>
                  <a:cubicBezTo>
                    <a:pt x="48" y="42"/>
                    <a:pt x="44" y="44"/>
                    <a:pt x="40" y="46"/>
                  </a:cubicBezTo>
                  <a:cubicBezTo>
                    <a:pt x="35" y="48"/>
                    <a:pt x="30" y="50"/>
                    <a:pt x="25" y="52"/>
                  </a:cubicBezTo>
                  <a:cubicBezTo>
                    <a:pt x="25" y="52"/>
                    <a:pt x="25" y="52"/>
                    <a:pt x="25" y="52"/>
                  </a:cubicBezTo>
                  <a:cubicBezTo>
                    <a:pt x="33" y="56"/>
                    <a:pt x="40" y="60"/>
                    <a:pt x="48" y="63"/>
                  </a:cubicBezTo>
                  <a:cubicBezTo>
                    <a:pt x="48" y="63"/>
                    <a:pt x="49" y="62"/>
                    <a:pt x="50" y="62"/>
                  </a:cubicBezTo>
                  <a:cubicBezTo>
                    <a:pt x="51" y="56"/>
                    <a:pt x="52" y="50"/>
                    <a:pt x="52" y="44"/>
                  </a:cubicBezTo>
                  <a:cubicBezTo>
                    <a:pt x="52" y="43"/>
                    <a:pt x="52" y="42"/>
                    <a:pt x="52" y="40"/>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schemeClr val="bg1"/>
                </a:solidFill>
                <a:latin typeface="Arial" panose="020B0604020202020204" pitchFamily="34" charset="0"/>
                <a:cs typeface="Arial" panose="020B0604020202020204" pitchFamily="34" charset="0"/>
              </a:endParaRPr>
            </a:p>
          </p:txBody>
        </p:sp>
        <p:sp>
          <p:nvSpPr>
            <p:cNvPr id="3" name="文本框 2"/>
            <p:cNvSpPr txBox="1"/>
            <p:nvPr/>
          </p:nvSpPr>
          <p:spPr>
            <a:xfrm>
              <a:off x="2893" y="2215"/>
              <a:ext cx="1841" cy="604"/>
            </a:xfrm>
            <a:prstGeom prst="rect">
              <a:avLst/>
            </a:prstGeom>
            <a:noFill/>
          </p:spPr>
          <p:txBody>
            <a:bodyPr wrap="square" rtlCol="0">
              <a:spAutoFit/>
            </a:bodyPr>
            <a:lstStyle/>
            <a:p>
              <a:r>
                <a:rPr lang="zh-CN" altLang="en-US" b="1">
                  <a:solidFill>
                    <a:schemeClr val="bg1"/>
                  </a:solidFill>
                </a:rPr>
                <a:t>应用场景</a:t>
              </a:r>
              <a:endParaRPr lang="zh-CN" altLang="en-US" b="1">
                <a:solidFill>
                  <a:schemeClr val="bg1"/>
                </a:solidFill>
              </a:endParaRPr>
            </a:p>
          </p:txBody>
        </p:sp>
        <p:sp>
          <p:nvSpPr>
            <p:cNvPr id="2" name="Freeform 129"/>
            <p:cNvSpPr>
              <a:spLocks noChangeAspect="1" noEditPoints="1"/>
            </p:cNvSpPr>
            <p:nvPr/>
          </p:nvSpPr>
          <p:spPr bwMode="auto">
            <a:xfrm>
              <a:off x="1995" y="2215"/>
              <a:ext cx="698" cy="665"/>
            </a:xfrm>
            <a:custGeom>
              <a:avLst/>
              <a:gdLst>
                <a:gd name="T0" fmla="*/ 48 w 97"/>
                <a:gd name="T1" fmla="*/ 0 h 97"/>
                <a:gd name="T2" fmla="*/ 50 w 97"/>
                <a:gd name="T3" fmla="*/ 0 h 97"/>
                <a:gd name="T4" fmla="*/ 53 w 97"/>
                <a:gd name="T5" fmla="*/ 27 h 97"/>
                <a:gd name="T6" fmla="*/ 49 w 97"/>
                <a:gd name="T7" fmla="*/ 33 h 97"/>
                <a:gd name="T8" fmla="*/ 49 w 97"/>
                <a:gd name="T9" fmla="*/ 34 h 97"/>
                <a:gd name="T10" fmla="*/ 37 w 97"/>
                <a:gd name="T11" fmla="*/ 40 h 97"/>
                <a:gd name="T12" fmla="*/ 23 w 97"/>
                <a:gd name="T13" fmla="*/ 46 h 97"/>
                <a:gd name="T14" fmla="*/ 18 w 97"/>
                <a:gd name="T15" fmla="*/ 43 h 97"/>
                <a:gd name="T16" fmla="*/ 13 w 97"/>
                <a:gd name="T17" fmla="*/ 45 h 97"/>
                <a:gd name="T18" fmla="*/ 1 w 97"/>
                <a:gd name="T19" fmla="*/ 38 h 97"/>
                <a:gd name="T20" fmla="*/ 48 w 97"/>
                <a:gd name="T21" fmla="*/ 0 h 97"/>
                <a:gd name="T22" fmla="*/ 57 w 97"/>
                <a:gd name="T23" fmla="*/ 1 h 97"/>
                <a:gd name="T24" fmla="*/ 81 w 97"/>
                <a:gd name="T25" fmla="*/ 12 h 97"/>
                <a:gd name="T26" fmla="*/ 61 w 97"/>
                <a:gd name="T27" fmla="*/ 27 h 97"/>
                <a:gd name="T28" fmla="*/ 60 w 97"/>
                <a:gd name="T29" fmla="*/ 26 h 97"/>
                <a:gd name="T30" fmla="*/ 57 w 97"/>
                <a:gd name="T31" fmla="*/ 1 h 97"/>
                <a:gd name="T32" fmla="*/ 86 w 97"/>
                <a:gd name="T33" fmla="*/ 17 h 97"/>
                <a:gd name="T34" fmla="*/ 65 w 97"/>
                <a:gd name="T35" fmla="*/ 33 h 97"/>
                <a:gd name="T36" fmla="*/ 65 w 97"/>
                <a:gd name="T37" fmla="*/ 33 h 97"/>
                <a:gd name="T38" fmla="*/ 59 w 97"/>
                <a:gd name="T39" fmla="*/ 40 h 97"/>
                <a:gd name="T40" fmla="*/ 59 w 97"/>
                <a:gd name="T41" fmla="*/ 45 h 97"/>
                <a:gd name="T42" fmla="*/ 57 w 97"/>
                <a:gd name="T43" fmla="*/ 63 h 97"/>
                <a:gd name="T44" fmla="*/ 60 w 97"/>
                <a:gd name="T45" fmla="*/ 68 h 97"/>
                <a:gd name="T46" fmla="*/ 89 w 97"/>
                <a:gd name="T47" fmla="*/ 75 h 97"/>
                <a:gd name="T48" fmla="*/ 97 w 97"/>
                <a:gd name="T49" fmla="*/ 48 h 97"/>
                <a:gd name="T50" fmla="*/ 86 w 97"/>
                <a:gd name="T51" fmla="*/ 17 h 97"/>
                <a:gd name="T52" fmla="*/ 85 w 97"/>
                <a:gd name="T53" fmla="*/ 81 h 97"/>
                <a:gd name="T54" fmla="*/ 49 w 97"/>
                <a:gd name="T55" fmla="*/ 97 h 97"/>
                <a:gd name="T56" fmla="*/ 54 w 97"/>
                <a:gd name="T57" fmla="*/ 77 h 97"/>
                <a:gd name="T58" fmla="*/ 58 w 97"/>
                <a:gd name="T59" fmla="*/ 74 h 97"/>
                <a:gd name="T60" fmla="*/ 85 w 97"/>
                <a:gd name="T61" fmla="*/ 81 h 97"/>
                <a:gd name="T62" fmla="*/ 42 w 97"/>
                <a:gd name="T63" fmla="*/ 97 h 97"/>
                <a:gd name="T64" fmla="*/ 1 w 97"/>
                <a:gd name="T65" fmla="*/ 60 h 97"/>
                <a:gd name="T66" fmla="*/ 12 w 97"/>
                <a:gd name="T67" fmla="*/ 57 h 97"/>
                <a:gd name="T68" fmla="*/ 18 w 97"/>
                <a:gd name="T69" fmla="*/ 59 h 97"/>
                <a:gd name="T70" fmla="*/ 21 w 97"/>
                <a:gd name="T71" fmla="*/ 58 h 97"/>
                <a:gd name="T72" fmla="*/ 45 w 97"/>
                <a:gd name="T73" fmla="*/ 70 h 97"/>
                <a:gd name="T74" fmla="*/ 48 w 97"/>
                <a:gd name="T75" fmla="*/ 75 h 97"/>
                <a:gd name="T76" fmla="*/ 42 w 97"/>
                <a:gd name="T77" fmla="*/ 97 h 97"/>
                <a:gd name="T78" fmla="*/ 0 w 97"/>
                <a:gd name="T79" fmla="*/ 53 h 97"/>
                <a:gd name="T80" fmla="*/ 8 w 97"/>
                <a:gd name="T81" fmla="*/ 51 h 97"/>
                <a:gd name="T82" fmla="*/ 0 w 97"/>
                <a:gd name="T83" fmla="*/ 45 h 97"/>
                <a:gd name="T84" fmla="*/ 0 w 97"/>
                <a:gd name="T85" fmla="*/ 48 h 97"/>
                <a:gd name="T86" fmla="*/ 0 w 97"/>
                <a:gd name="T87" fmla="*/ 53 h 97"/>
                <a:gd name="T88" fmla="*/ 52 w 97"/>
                <a:gd name="T89" fmla="*/ 40 h 97"/>
                <a:gd name="T90" fmla="*/ 40 w 97"/>
                <a:gd name="T91" fmla="*/ 46 h 97"/>
                <a:gd name="T92" fmla="*/ 25 w 97"/>
                <a:gd name="T93" fmla="*/ 52 h 97"/>
                <a:gd name="T94" fmla="*/ 25 w 97"/>
                <a:gd name="T95" fmla="*/ 52 h 97"/>
                <a:gd name="T96" fmla="*/ 48 w 97"/>
                <a:gd name="T97" fmla="*/ 63 h 97"/>
                <a:gd name="T98" fmla="*/ 50 w 97"/>
                <a:gd name="T99" fmla="*/ 62 h 97"/>
                <a:gd name="T100" fmla="*/ 52 w 97"/>
                <a:gd name="T101" fmla="*/ 44 h 97"/>
                <a:gd name="T102" fmla="*/ 52 w 97"/>
                <a:gd name="T103" fmla="*/ 4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97" h="97">
                  <a:moveTo>
                    <a:pt x="48" y="0"/>
                  </a:moveTo>
                  <a:cubicBezTo>
                    <a:pt x="49" y="0"/>
                    <a:pt x="50" y="0"/>
                    <a:pt x="50" y="0"/>
                  </a:cubicBezTo>
                  <a:cubicBezTo>
                    <a:pt x="52" y="9"/>
                    <a:pt x="53" y="18"/>
                    <a:pt x="53" y="27"/>
                  </a:cubicBezTo>
                  <a:cubicBezTo>
                    <a:pt x="51" y="28"/>
                    <a:pt x="49" y="30"/>
                    <a:pt x="49" y="33"/>
                  </a:cubicBezTo>
                  <a:cubicBezTo>
                    <a:pt x="49" y="33"/>
                    <a:pt x="49" y="34"/>
                    <a:pt x="49" y="34"/>
                  </a:cubicBezTo>
                  <a:cubicBezTo>
                    <a:pt x="45" y="36"/>
                    <a:pt x="41" y="38"/>
                    <a:pt x="37" y="40"/>
                  </a:cubicBezTo>
                  <a:cubicBezTo>
                    <a:pt x="33" y="42"/>
                    <a:pt x="28" y="44"/>
                    <a:pt x="23" y="46"/>
                  </a:cubicBezTo>
                  <a:cubicBezTo>
                    <a:pt x="22" y="44"/>
                    <a:pt x="20" y="43"/>
                    <a:pt x="18" y="43"/>
                  </a:cubicBezTo>
                  <a:cubicBezTo>
                    <a:pt x="16" y="43"/>
                    <a:pt x="14" y="44"/>
                    <a:pt x="13" y="45"/>
                  </a:cubicBezTo>
                  <a:cubicBezTo>
                    <a:pt x="9" y="43"/>
                    <a:pt x="5" y="40"/>
                    <a:pt x="1" y="38"/>
                  </a:cubicBezTo>
                  <a:cubicBezTo>
                    <a:pt x="6" y="16"/>
                    <a:pt x="25" y="0"/>
                    <a:pt x="48" y="0"/>
                  </a:cubicBezTo>
                  <a:close/>
                  <a:moveTo>
                    <a:pt x="57" y="1"/>
                  </a:moveTo>
                  <a:cubicBezTo>
                    <a:pt x="66" y="2"/>
                    <a:pt x="74" y="6"/>
                    <a:pt x="81" y="12"/>
                  </a:cubicBezTo>
                  <a:cubicBezTo>
                    <a:pt x="75" y="17"/>
                    <a:pt x="68" y="22"/>
                    <a:pt x="61" y="27"/>
                  </a:cubicBezTo>
                  <a:cubicBezTo>
                    <a:pt x="61" y="26"/>
                    <a:pt x="60" y="26"/>
                    <a:pt x="60" y="26"/>
                  </a:cubicBezTo>
                  <a:cubicBezTo>
                    <a:pt x="60" y="17"/>
                    <a:pt x="59" y="9"/>
                    <a:pt x="57" y="1"/>
                  </a:cubicBezTo>
                  <a:close/>
                  <a:moveTo>
                    <a:pt x="86" y="17"/>
                  </a:moveTo>
                  <a:cubicBezTo>
                    <a:pt x="79" y="23"/>
                    <a:pt x="72" y="28"/>
                    <a:pt x="65" y="33"/>
                  </a:cubicBezTo>
                  <a:cubicBezTo>
                    <a:pt x="65" y="33"/>
                    <a:pt x="65" y="33"/>
                    <a:pt x="65" y="33"/>
                  </a:cubicBezTo>
                  <a:cubicBezTo>
                    <a:pt x="65" y="36"/>
                    <a:pt x="62" y="39"/>
                    <a:pt x="59" y="40"/>
                  </a:cubicBezTo>
                  <a:cubicBezTo>
                    <a:pt x="59" y="42"/>
                    <a:pt x="59" y="43"/>
                    <a:pt x="59" y="45"/>
                  </a:cubicBezTo>
                  <a:cubicBezTo>
                    <a:pt x="59" y="51"/>
                    <a:pt x="58" y="57"/>
                    <a:pt x="57" y="63"/>
                  </a:cubicBezTo>
                  <a:cubicBezTo>
                    <a:pt x="59" y="64"/>
                    <a:pt x="60" y="66"/>
                    <a:pt x="60" y="68"/>
                  </a:cubicBezTo>
                  <a:cubicBezTo>
                    <a:pt x="70" y="71"/>
                    <a:pt x="80" y="73"/>
                    <a:pt x="89" y="75"/>
                  </a:cubicBezTo>
                  <a:cubicBezTo>
                    <a:pt x="94" y="67"/>
                    <a:pt x="97" y="58"/>
                    <a:pt x="97" y="48"/>
                  </a:cubicBezTo>
                  <a:cubicBezTo>
                    <a:pt x="97" y="36"/>
                    <a:pt x="93" y="25"/>
                    <a:pt x="86" y="17"/>
                  </a:cubicBezTo>
                  <a:close/>
                  <a:moveTo>
                    <a:pt x="85" y="81"/>
                  </a:moveTo>
                  <a:cubicBezTo>
                    <a:pt x="76" y="91"/>
                    <a:pt x="63" y="97"/>
                    <a:pt x="49" y="97"/>
                  </a:cubicBezTo>
                  <a:cubicBezTo>
                    <a:pt x="51" y="90"/>
                    <a:pt x="53" y="83"/>
                    <a:pt x="54" y="77"/>
                  </a:cubicBezTo>
                  <a:cubicBezTo>
                    <a:pt x="56" y="76"/>
                    <a:pt x="57" y="75"/>
                    <a:pt x="58" y="74"/>
                  </a:cubicBezTo>
                  <a:cubicBezTo>
                    <a:pt x="67" y="77"/>
                    <a:pt x="76" y="79"/>
                    <a:pt x="85" y="81"/>
                  </a:cubicBezTo>
                  <a:close/>
                  <a:moveTo>
                    <a:pt x="42" y="97"/>
                  </a:moveTo>
                  <a:cubicBezTo>
                    <a:pt x="22" y="94"/>
                    <a:pt x="6" y="79"/>
                    <a:pt x="1" y="60"/>
                  </a:cubicBezTo>
                  <a:cubicBezTo>
                    <a:pt x="5" y="59"/>
                    <a:pt x="9" y="58"/>
                    <a:pt x="12" y="57"/>
                  </a:cubicBezTo>
                  <a:cubicBezTo>
                    <a:pt x="14" y="58"/>
                    <a:pt x="16" y="59"/>
                    <a:pt x="18" y="59"/>
                  </a:cubicBezTo>
                  <a:cubicBezTo>
                    <a:pt x="19" y="59"/>
                    <a:pt x="20" y="58"/>
                    <a:pt x="21" y="58"/>
                  </a:cubicBezTo>
                  <a:cubicBezTo>
                    <a:pt x="29" y="62"/>
                    <a:pt x="37" y="66"/>
                    <a:pt x="45" y="70"/>
                  </a:cubicBezTo>
                  <a:cubicBezTo>
                    <a:pt x="45" y="72"/>
                    <a:pt x="46" y="73"/>
                    <a:pt x="48" y="75"/>
                  </a:cubicBezTo>
                  <a:cubicBezTo>
                    <a:pt x="46" y="82"/>
                    <a:pt x="44" y="89"/>
                    <a:pt x="42" y="97"/>
                  </a:cubicBezTo>
                  <a:close/>
                  <a:moveTo>
                    <a:pt x="0" y="53"/>
                  </a:moveTo>
                  <a:cubicBezTo>
                    <a:pt x="3" y="52"/>
                    <a:pt x="5" y="51"/>
                    <a:pt x="8" y="51"/>
                  </a:cubicBezTo>
                  <a:cubicBezTo>
                    <a:pt x="5" y="49"/>
                    <a:pt x="3" y="47"/>
                    <a:pt x="0" y="45"/>
                  </a:cubicBezTo>
                  <a:cubicBezTo>
                    <a:pt x="0" y="46"/>
                    <a:pt x="0" y="47"/>
                    <a:pt x="0" y="48"/>
                  </a:cubicBezTo>
                  <a:cubicBezTo>
                    <a:pt x="0" y="50"/>
                    <a:pt x="0" y="51"/>
                    <a:pt x="0" y="53"/>
                  </a:cubicBezTo>
                  <a:close/>
                  <a:moveTo>
                    <a:pt x="52" y="40"/>
                  </a:moveTo>
                  <a:cubicBezTo>
                    <a:pt x="48" y="42"/>
                    <a:pt x="44" y="44"/>
                    <a:pt x="40" y="46"/>
                  </a:cubicBezTo>
                  <a:cubicBezTo>
                    <a:pt x="35" y="48"/>
                    <a:pt x="30" y="50"/>
                    <a:pt x="25" y="52"/>
                  </a:cubicBezTo>
                  <a:cubicBezTo>
                    <a:pt x="25" y="52"/>
                    <a:pt x="25" y="52"/>
                    <a:pt x="25" y="52"/>
                  </a:cubicBezTo>
                  <a:cubicBezTo>
                    <a:pt x="33" y="56"/>
                    <a:pt x="40" y="60"/>
                    <a:pt x="48" y="63"/>
                  </a:cubicBezTo>
                  <a:cubicBezTo>
                    <a:pt x="48" y="63"/>
                    <a:pt x="49" y="62"/>
                    <a:pt x="50" y="62"/>
                  </a:cubicBezTo>
                  <a:cubicBezTo>
                    <a:pt x="51" y="56"/>
                    <a:pt x="52" y="50"/>
                    <a:pt x="52" y="44"/>
                  </a:cubicBezTo>
                  <a:cubicBezTo>
                    <a:pt x="52" y="43"/>
                    <a:pt x="52" y="42"/>
                    <a:pt x="52" y="40"/>
                  </a:cubicBezTo>
                  <a:close/>
                </a:path>
              </a:pathLst>
            </a:custGeom>
            <a:solidFill>
              <a:schemeClr val="bg1"/>
            </a:solidFill>
            <a:ln>
              <a:noFill/>
            </a:ln>
          </p:spPr>
          <p:txBody>
            <a:bodyPr vert="horz" wrap="square" lIns="91440" tIns="45720" rIns="91440" bIns="45720" numCol="1" anchor="t" anchorCtr="0" compatLnSpc="1"/>
            <a:p>
              <a:endParaRPr lang="zh-CN" altLang="en-US">
                <a:solidFill>
                  <a:schemeClr val="bg1"/>
                </a:solidFill>
                <a:latin typeface="Arial" panose="020B0604020202020204" pitchFamily="34" charset="0"/>
                <a:cs typeface="Arial" panose="020B0604020202020204" pitchFamily="34" charset="0"/>
              </a:endParaRPr>
            </a:p>
          </p:txBody>
        </p:sp>
        <p:sp>
          <p:nvSpPr>
            <p:cNvPr id="7" name="文本框 6"/>
            <p:cNvSpPr txBox="1"/>
            <p:nvPr/>
          </p:nvSpPr>
          <p:spPr>
            <a:xfrm>
              <a:off x="2893" y="2215"/>
              <a:ext cx="1841" cy="604"/>
            </a:xfrm>
            <a:prstGeom prst="rect">
              <a:avLst/>
            </a:prstGeom>
            <a:noFill/>
          </p:spPr>
          <p:txBody>
            <a:bodyPr wrap="square" rtlCol="0">
              <a:spAutoFit/>
            </a:bodyPr>
            <a:p>
              <a:r>
                <a:rPr lang="zh-CN" altLang="en-US" b="1">
                  <a:solidFill>
                    <a:schemeClr val="bg1"/>
                  </a:solidFill>
                </a:rPr>
                <a:t>应用场景</a:t>
              </a:r>
              <a:endParaRPr lang="zh-CN" altLang="en-US" b="1">
                <a:solidFill>
                  <a:schemeClr val="bg1"/>
                </a:solidFill>
              </a:endParaRPr>
            </a:p>
          </p:txBody>
        </p:sp>
      </p:grpSp>
      <p:grpSp>
        <p:nvGrpSpPr>
          <p:cNvPr id="5" name="组合 4"/>
          <p:cNvGrpSpPr/>
          <p:nvPr/>
        </p:nvGrpSpPr>
        <p:grpSpPr>
          <a:xfrm>
            <a:off x="1139825" y="2978785"/>
            <a:ext cx="2367915" cy="704850"/>
            <a:chOff x="1780" y="1993"/>
            <a:chExt cx="3729" cy="1110"/>
          </a:xfrm>
        </p:grpSpPr>
        <p:sp>
          <p:nvSpPr>
            <p:cNvPr id="6" name="任意多边形 5"/>
            <p:cNvSpPr/>
            <p:nvPr/>
          </p:nvSpPr>
          <p:spPr>
            <a:xfrm rot="16200000">
              <a:off x="3089" y="683"/>
              <a:ext cx="1110" cy="3729"/>
            </a:xfrm>
            <a:custGeom>
              <a:avLst/>
              <a:gdLst>
                <a:gd name="connsiteX0" fmla="*/ 1087000 w 1087000"/>
                <a:gd name="connsiteY0" fmla="*/ 0 h 2135209"/>
                <a:gd name="connsiteX1" fmla="*/ 1087000 w 1087000"/>
                <a:gd name="connsiteY1" fmla="*/ 1635179 h 2135209"/>
                <a:gd name="connsiteX2" fmla="*/ 543501 w 1087000"/>
                <a:gd name="connsiteY2" fmla="*/ 2135209 h 2135209"/>
                <a:gd name="connsiteX3" fmla="*/ 0 w 1087000"/>
                <a:gd name="connsiteY3" fmla="*/ 1635178 h 2135209"/>
                <a:gd name="connsiteX4" fmla="*/ 0 w 1087000"/>
                <a:gd name="connsiteY4" fmla="*/ 0 h 2135209"/>
                <a:gd name="connsiteX5" fmla="*/ 1087000 w 1087000"/>
                <a:gd name="connsiteY5" fmla="*/ 0 h 2135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7000" h="2135209">
                  <a:moveTo>
                    <a:pt x="1087000" y="0"/>
                  </a:moveTo>
                  <a:lnTo>
                    <a:pt x="1087000" y="1635179"/>
                  </a:lnTo>
                  <a:lnTo>
                    <a:pt x="543501" y="2135209"/>
                  </a:lnTo>
                  <a:lnTo>
                    <a:pt x="0" y="1635178"/>
                  </a:lnTo>
                  <a:lnTo>
                    <a:pt x="0" y="0"/>
                  </a:lnTo>
                  <a:lnTo>
                    <a:pt x="1087000" y="0"/>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wrap="square" rtlCol="0" anchor="ctr">
              <a:noAutofit/>
            </a:bodyPr>
            <a:lstStyle/>
            <a:p>
              <a:pPr algn="ctr"/>
              <a:endParaRPr lang="en-US" sz="4265" dirty="0">
                <a:solidFill>
                  <a:schemeClr val="bg1"/>
                </a:solidFill>
              </a:endParaRPr>
            </a:p>
          </p:txBody>
        </p:sp>
        <p:sp>
          <p:nvSpPr>
            <p:cNvPr id="11" name="文本框 10"/>
            <p:cNvSpPr txBox="1"/>
            <p:nvPr/>
          </p:nvSpPr>
          <p:spPr>
            <a:xfrm>
              <a:off x="2893" y="2215"/>
              <a:ext cx="1841" cy="604"/>
            </a:xfrm>
            <a:prstGeom prst="rect">
              <a:avLst/>
            </a:prstGeom>
            <a:noFill/>
          </p:spPr>
          <p:txBody>
            <a:bodyPr wrap="square" rtlCol="0">
              <a:spAutoFit/>
            </a:bodyPr>
            <a:lstStyle/>
            <a:p>
              <a:r>
                <a:rPr lang="zh-CN" altLang="en-US" b="1">
                  <a:solidFill>
                    <a:schemeClr val="bg1"/>
                  </a:solidFill>
                </a:rPr>
                <a:t>解决方案</a:t>
              </a:r>
              <a:endParaRPr lang="zh-CN" altLang="en-US" b="1">
                <a:solidFill>
                  <a:schemeClr val="bg1"/>
                </a:solidFill>
              </a:endParaRPr>
            </a:p>
          </p:txBody>
        </p:sp>
      </p:grpSp>
      <p:grpSp>
        <p:nvGrpSpPr>
          <p:cNvPr id="13" name="组合 12"/>
          <p:cNvGrpSpPr/>
          <p:nvPr/>
        </p:nvGrpSpPr>
        <p:grpSpPr>
          <a:xfrm>
            <a:off x="1130300" y="4809490"/>
            <a:ext cx="2367915" cy="704850"/>
            <a:chOff x="1780" y="1993"/>
            <a:chExt cx="3729" cy="1110"/>
          </a:xfrm>
        </p:grpSpPr>
        <p:sp>
          <p:nvSpPr>
            <p:cNvPr id="14" name="任意多边形 13"/>
            <p:cNvSpPr/>
            <p:nvPr/>
          </p:nvSpPr>
          <p:spPr>
            <a:xfrm rot="16200000">
              <a:off x="3089" y="683"/>
              <a:ext cx="1110" cy="3729"/>
            </a:xfrm>
            <a:custGeom>
              <a:avLst/>
              <a:gdLst>
                <a:gd name="connsiteX0" fmla="*/ 1087000 w 1087000"/>
                <a:gd name="connsiteY0" fmla="*/ 0 h 2135209"/>
                <a:gd name="connsiteX1" fmla="*/ 1087000 w 1087000"/>
                <a:gd name="connsiteY1" fmla="*/ 1635179 h 2135209"/>
                <a:gd name="connsiteX2" fmla="*/ 543501 w 1087000"/>
                <a:gd name="connsiteY2" fmla="*/ 2135209 h 2135209"/>
                <a:gd name="connsiteX3" fmla="*/ 0 w 1087000"/>
                <a:gd name="connsiteY3" fmla="*/ 1635178 h 2135209"/>
                <a:gd name="connsiteX4" fmla="*/ 0 w 1087000"/>
                <a:gd name="connsiteY4" fmla="*/ 0 h 2135209"/>
                <a:gd name="connsiteX5" fmla="*/ 1087000 w 1087000"/>
                <a:gd name="connsiteY5" fmla="*/ 0 h 2135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7000" h="2135209">
                  <a:moveTo>
                    <a:pt x="1087000" y="0"/>
                  </a:moveTo>
                  <a:lnTo>
                    <a:pt x="1087000" y="1635179"/>
                  </a:lnTo>
                  <a:lnTo>
                    <a:pt x="543501" y="2135209"/>
                  </a:lnTo>
                  <a:lnTo>
                    <a:pt x="0" y="1635178"/>
                  </a:lnTo>
                  <a:lnTo>
                    <a:pt x="0" y="0"/>
                  </a:lnTo>
                  <a:lnTo>
                    <a:pt x="1087000" y="0"/>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wrap="square" rtlCol="0" anchor="ctr">
              <a:noAutofit/>
            </a:bodyPr>
            <a:lstStyle/>
            <a:p>
              <a:pPr algn="ctr"/>
              <a:endParaRPr lang="en-US" sz="4265" dirty="0">
                <a:solidFill>
                  <a:schemeClr val="bg1"/>
                </a:solidFill>
              </a:endParaRPr>
            </a:p>
          </p:txBody>
        </p:sp>
        <p:sp>
          <p:nvSpPr>
            <p:cNvPr id="16" name="文本框 15"/>
            <p:cNvSpPr txBox="1"/>
            <p:nvPr/>
          </p:nvSpPr>
          <p:spPr>
            <a:xfrm>
              <a:off x="2893" y="2215"/>
              <a:ext cx="1841" cy="604"/>
            </a:xfrm>
            <a:prstGeom prst="rect">
              <a:avLst/>
            </a:prstGeom>
            <a:noFill/>
          </p:spPr>
          <p:txBody>
            <a:bodyPr wrap="square" rtlCol="0">
              <a:spAutoFit/>
            </a:bodyPr>
            <a:lstStyle/>
            <a:p>
              <a:r>
                <a:rPr lang="zh-CN" altLang="en-US" b="1">
                  <a:solidFill>
                    <a:schemeClr val="bg1"/>
                  </a:solidFill>
                </a:rPr>
                <a:t>部署效果</a:t>
              </a:r>
              <a:endParaRPr lang="zh-CN" altLang="en-US" b="1">
                <a:solidFill>
                  <a:schemeClr val="bg1"/>
                </a:solidFill>
              </a:endParaRPr>
            </a:p>
          </p:txBody>
        </p:sp>
      </p:grpSp>
      <p:sp>
        <p:nvSpPr>
          <p:cNvPr id="318" name="矩形 317"/>
          <p:cNvSpPr>
            <a:spLocks noChangeArrowheads="1"/>
          </p:cNvSpPr>
          <p:nvPr/>
        </p:nvSpPr>
        <p:spPr bwMode="auto">
          <a:xfrm>
            <a:off x="1139825" y="2158365"/>
            <a:ext cx="427672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p>
            <a:pPr>
              <a:lnSpc>
                <a:spcPct val="114000"/>
              </a:lnSpc>
            </a:pPr>
            <a:r>
              <a:rPr lang="en-US" altLang="zh-CN"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IT</a:t>
            </a: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运维部为了工作的需要，远程到对方电脑进行技术支持、远程文件的上传和下载、远程维护电脑等。</a:t>
            </a:r>
            <a:endPar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7" name="矩形 16"/>
          <p:cNvSpPr>
            <a:spLocks noChangeArrowheads="1"/>
          </p:cNvSpPr>
          <p:nvPr/>
        </p:nvSpPr>
        <p:spPr bwMode="auto">
          <a:xfrm>
            <a:off x="1130300" y="3846195"/>
            <a:ext cx="4286250" cy="826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p>
            <a:pPr>
              <a:lnSpc>
                <a:spcPct val="114000"/>
              </a:lnSpc>
            </a:pP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可以通过远程进程管理、文件管理、资源管理和注册表以及服务管理等功能进行终端控制，解决无法及时到现场的问题。</a:t>
            </a:r>
            <a:endPar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9" name="矩形 18"/>
          <p:cNvSpPr>
            <a:spLocks noChangeArrowheads="1"/>
          </p:cNvSpPr>
          <p:nvPr/>
        </p:nvSpPr>
        <p:spPr bwMode="auto">
          <a:xfrm>
            <a:off x="1127125" y="5669915"/>
            <a:ext cx="4055110" cy="826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p>
            <a:pPr>
              <a:lnSpc>
                <a:spcPct val="114000"/>
              </a:lnSpc>
            </a:pPr>
            <a:r>
              <a:rPr lang="en-US" altLang="zh-CN" sz="1400" b="1" dirty="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sym typeface="微软雅黑" panose="020B0503020204020204" pitchFamily="34" charset="-122"/>
              </a:rPr>
              <a:t>IT</a:t>
            </a:r>
            <a:r>
              <a:rPr lang="zh-CN" altLang="en-US" sz="1400" b="1" dirty="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sym typeface="微软雅黑" panose="020B0503020204020204" pitchFamily="34" charset="-122"/>
              </a:rPr>
              <a:t>管理员无需到现场，远程即可完成技术支持、文件的上传和下载和电脑维护等工作，大大提升工作效率。</a:t>
            </a:r>
            <a:endParaRPr lang="zh-CN" altLang="en-US" sz="1400" b="1" dirty="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20" name="图片 19" descr="眼睛"/>
          <p:cNvPicPr>
            <a:picLocks noChangeAspect="1"/>
          </p:cNvPicPr>
          <p:nvPr/>
        </p:nvPicPr>
        <p:blipFill>
          <a:blip r:embed="rId1"/>
          <a:stretch>
            <a:fillRect/>
          </a:stretch>
        </p:blipFill>
        <p:spPr>
          <a:xfrm>
            <a:off x="1188085" y="4913630"/>
            <a:ext cx="746125" cy="435610"/>
          </a:xfrm>
          <a:prstGeom prst="rect">
            <a:avLst/>
          </a:prstGeom>
        </p:spPr>
      </p:pic>
      <p:sp>
        <p:nvSpPr>
          <p:cNvPr id="28" name="矩形 27"/>
          <p:cNvSpPr/>
          <p:nvPr/>
        </p:nvSpPr>
        <p:spPr>
          <a:xfrm>
            <a:off x="6301105" y="1163320"/>
            <a:ext cx="4894580" cy="531241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pic>
        <p:nvPicPr>
          <p:cNvPr id="15" name="图片 14" descr="C:\Users\吕\Desktop\13.png13"/>
          <p:cNvPicPr>
            <a:picLocks noChangeAspect="1"/>
          </p:cNvPicPr>
          <p:nvPr/>
        </p:nvPicPr>
        <p:blipFill>
          <a:blip r:embed="rId2"/>
          <a:srcRect/>
          <a:stretch>
            <a:fillRect/>
          </a:stretch>
        </p:blipFill>
        <p:spPr>
          <a:xfrm>
            <a:off x="6413500" y="1233805"/>
            <a:ext cx="4669790" cy="5158105"/>
          </a:xfrm>
          <a:prstGeom prst="rect">
            <a:avLst/>
          </a:prstGeom>
        </p:spPr>
      </p:pic>
      <p:sp>
        <p:nvSpPr>
          <p:cNvPr id="54" name="Freeform 195"/>
          <p:cNvSpPr>
            <a:spLocks noChangeAspect="1" noEditPoints="1"/>
          </p:cNvSpPr>
          <p:nvPr/>
        </p:nvSpPr>
        <p:spPr bwMode="auto">
          <a:xfrm>
            <a:off x="1266825" y="3119755"/>
            <a:ext cx="504825" cy="408940"/>
          </a:xfrm>
          <a:custGeom>
            <a:avLst/>
            <a:gdLst>
              <a:gd name="T0" fmla="*/ 201 w 252"/>
              <a:gd name="T1" fmla="*/ 52 h 204"/>
              <a:gd name="T2" fmla="*/ 201 w 252"/>
              <a:gd name="T3" fmla="*/ 0 h 204"/>
              <a:gd name="T4" fmla="*/ 0 w 252"/>
              <a:gd name="T5" fmla="*/ 0 h 204"/>
              <a:gd name="T6" fmla="*/ 0 w 252"/>
              <a:gd name="T7" fmla="*/ 152 h 204"/>
              <a:gd name="T8" fmla="*/ 51 w 252"/>
              <a:gd name="T9" fmla="*/ 152 h 204"/>
              <a:gd name="T10" fmla="*/ 51 w 252"/>
              <a:gd name="T11" fmla="*/ 204 h 204"/>
              <a:gd name="T12" fmla="*/ 252 w 252"/>
              <a:gd name="T13" fmla="*/ 204 h 204"/>
              <a:gd name="T14" fmla="*/ 252 w 252"/>
              <a:gd name="T15" fmla="*/ 52 h 204"/>
              <a:gd name="T16" fmla="*/ 201 w 252"/>
              <a:gd name="T17" fmla="*/ 52 h 204"/>
              <a:gd name="T18" fmla="*/ 25 w 252"/>
              <a:gd name="T19" fmla="*/ 127 h 204"/>
              <a:gd name="T20" fmla="*/ 25 w 252"/>
              <a:gd name="T21" fmla="*/ 25 h 204"/>
              <a:gd name="T22" fmla="*/ 176 w 252"/>
              <a:gd name="T23" fmla="*/ 25 h 204"/>
              <a:gd name="T24" fmla="*/ 176 w 252"/>
              <a:gd name="T25" fmla="*/ 52 h 204"/>
              <a:gd name="T26" fmla="*/ 51 w 252"/>
              <a:gd name="T27" fmla="*/ 52 h 204"/>
              <a:gd name="T28" fmla="*/ 51 w 252"/>
              <a:gd name="T29" fmla="*/ 127 h 204"/>
              <a:gd name="T30" fmla="*/ 25 w 252"/>
              <a:gd name="T31" fmla="*/ 127 h 204"/>
              <a:gd name="T32" fmla="*/ 76 w 252"/>
              <a:gd name="T33" fmla="*/ 77 h 204"/>
              <a:gd name="T34" fmla="*/ 227 w 252"/>
              <a:gd name="T35" fmla="*/ 77 h 204"/>
              <a:gd name="T36" fmla="*/ 227 w 252"/>
              <a:gd name="T37" fmla="*/ 179 h 204"/>
              <a:gd name="T38" fmla="*/ 76 w 252"/>
              <a:gd name="T39" fmla="*/ 179 h 204"/>
              <a:gd name="T40" fmla="*/ 76 w 252"/>
              <a:gd name="T41" fmla="*/ 77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2" h="204">
                <a:moveTo>
                  <a:pt x="201" y="52"/>
                </a:moveTo>
                <a:lnTo>
                  <a:pt x="201" y="0"/>
                </a:lnTo>
                <a:lnTo>
                  <a:pt x="0" y="0"/>
                </a:lnTo>
                <a:lnTo>
                  <a:pt x="0" y="152"/>
                </a:lnTo>
                <a:lnTo>
                  <a:pt x="51" y="152"/>
                </a:lnTo>
                <a:lnTo>
                  <a:pt x="51" y="204"/>
                </a:lnTo>
                <a:lnTo>
                  <a:pt x="252" y="204"/>
                </a:lnTo>
                <a:lnTo>
                  <a:pt x="252" y="52"/>
                </a:lnTo>
                <a:lnTo>
                  <a:pt x="201" y="52"/>
                </a:lnTo>
                <a:close/>
                <a:moveTo>
                  <a:pt x="25" y="127"/>
                </a:moveTo>
                <a:lnTo>
                  <a:pt x="25" y="25"/>
                </a:lnTo>
                <a:lnTo>
                  <a:pt x="176" y="25"/>
                </a:lnTo>
                <a:lnTo>
                  <a:pt x="176" y="52"/>
                </a:lnTo>
                <a:lnTo>
                  <a:pt x="51" y="52"/>
                </a:lnTo>
                <a:lnTo>
                  <a:pt x="51" y="127"/>
                </a:lnTo>
                <a:lnTo>
                  <a:pt x="25" y="127"/>
                </a:lnTo>
                <a:close/>
                <a:moveTo>
                  <a:pt x="76" y="77"/>
                </a:moveTo>
                <a:lnTo>
                  <a:pt x="227" y="77"/>
                </a:lnTo>
                <a:lnTo>
                  <a:pt x="227" y="179"/>
                </a:lnTo>
                <a:lnTo>
                  <a:pt x="76" y="179"/>
                </a:lnTo>
                <a:lnTo>
                  <a:pt x="76" y="77"/>
                </a:lnTo>
                <a:close/>
              </a:path>
            </a:pathLst>
          </a:custGeom>
          <a:solidFill>
            <a:schemeClr val="bg1">
              <a:lumMod val="95000"/>
            </a:schemeClr>
          </a:solidFill>
          <a:ln>
            <a:noFill/>
          </a:ln>
        </p:spPr>
        <p:txBody>
          <a:bodyPr vert="horz" wrap="square" lIns="121920" tIns="60960" rIns="121920" bIns="60960" numCol="1" anchor="t" anchorCtr="0" compatLnSpc="1"/>
          <a:lstStyle/>
          <a:p>
            <a:endParaRPr lang="zh-CN" altLang="en-US" sz="2490">
              <a:latin typeface="Arial" panose="020B0604020202020204" pitchFamily="34" charset="0"/>
              <a:ea typeface="微软雅黑" panose="020B0503020204020204" pitchFamily="34" charset="-122"/>
              <a:cs typeface="Arial" panose="020B0604020202020204" pitchFamily="34" charset="0"/>
            </a:endParaRPr>
          </a:p>
        </p:txBody>
      </p:sp>
      <p:sp>
        <p:nvSpPr>
          <p:cNvPr id="8" name="矩形 3"/>
          <p:cNvSpPr>
            <a:spLocks noChangeArrowheads="1"/>
          </p:cNvSpPr>
          <p:nvPr/>
        </p:nvSpPr>
        <p:spPr bwMode="auto">
          <a:xfrm>
            <a:off x="1073958" y="224898"/>
            <a:ext cx="2623820" cy="582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eaLnBrk="1" hangingPunct="1">
              <a:spcBef>
                <a:spcPct val="0"/>
              </a:spcBef>
              <a:buFont typeface="Arial" panose="020B0604020202020204" pitchFamily="34" charset="0"/>
              <a:buNone/>
            </a:pPr>
            <a:r>
              <a:rPr lang="zh-CN" b="1" dirty="0">
                <a:solidFill>
                  <a:schemeClr val="tx1">
                    <a:lumMod val="65000"/>
                    <a:lumOff val="35000"/>
                  </a:schemeClr>
                </a:solidFill>
                <a:latin typeface="Arial" panose="020B0604020202020204" pitchFamily="34" charset="0"/>
                <a:cs typeface="Arial" panose="020B0604020202020204" pitchFamily="34" charset="0"/>
                <a:sym typeface="Impact" panose="020B0806030902050204" pitchFamily="34" charset="0"/>
              </a:rPr>
              <a:t>系统运维管理</a:t>
            </a:r>
            <a:endParaRPr lang="zh-CN" b="1" dirty="0">
              <a:solidFill>
                <a:schemeClr val="tx1">
                  <a:lumMod val="65000"/>
                  <a:lumOff val="35000"/>
                </a:schemeClr>
              </a:solidFill>
              <a:latin typeface="Arial" panose="020B0604020202020204" pitchFamily="34" charset="0"/>
              <a:ea typeface="宋体" pitchFamily="2" charset="-122"/>
              <a:cs typeface="Arial" panose="020B0604020202020204" pitchFamily="34" charset="0"/>
              <a:sym typeface="Impact" panose="020B0806030902050204" pitchFamily="34" charset="0"/>
            </a:endParaRPr>
          </a:p>
        </p:txBody>
      </p:sp>
      <p:sp>
        <p:nvSpPr>
          <p:cNvPr id="12" name="文本框 37"/>
          <p:cNvSpPr txBox="1"/>
          <p:nvPr/>
        </p:nvSpPr>
        <p:spPr>
          <a:xfrm>
            <a:off x="1073785" y="760095"/>
            <a:ext cx="3554095" cy="335915"/>
          </a:xfrm>
          <a:prstGeom prst="rect">
            <a:avLst/>
          </a:prstGeom>
          <a:noFill/>
        </p:spPr>
        <p:txBody>
          <a:bodyPr wrap="square" lIns="91431" tIns="45716" rIns="91431" bIns="45716" rtlCol="0">
            <a:spAutoFit/>
          </a:bodyPr>
          <a:lstStyle/>
          <a:p>
            <a:r>
              <a:rPr lang="en-US" altLang="zh-CN" sz="1600" dirty="0">
                <a:solidFill>
                  <a:schemeClr val="tx1">
                    <a:lumMod val="65000"/>
                    <a:lumOff val="35000"/>
                  </a:schemeClr>
                </a:solidFill>
                <a:latin typeface="Arial" panose="020B0604020202020204" pitchFamily="34" charset="0"/>
                <a:cs typeface="Arial" panose="020B0604020202020204" pitchFamily="34" charset="0"/>
              </a:rPr>
              <a:t>IT Operations Management</a:t>
            </a:r>
            <a:endParaRPr lang="en-US" altLang="zh-CN" sz="16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32" name="文本框 31"/>
          <p:cNvSpPr txBox="1"/>
          <p:nvPr/>
        </p:nvSpPr>
        <p:spPr>
          <a:xfrm>
            <a:off x="6229350" y="2234565"/>
            <a:ext cx="3032125" cy="337185"/>
          </a:xfrm>
          <a:prstGeom prst="rect">
            <a:avLst/>
          </a:prstGeom>
          <a:noFill/>
        </p:spPr>
        <p:txBody>
          <a:bodyPr wrap="square" rtlCol="0">
            <a:spAutoFit/>
          </a:bodyPr>
          <a:lstStyle/>
          <a:p>
            <a:pPr algn="ctr"/>
            <a:r>
              <a:rPr lang="zh-CN" altLang="en-US" sz="1600" b="1">
                <a:solidFill>
                  <a:srgbClr val="C00000"/>
                </a:solidFill>
              </a:rPr>
              <a:t>远程设备管理</a:t>
            </a:r>
            <a:endParaRPr lang="zh-CN" altLang="en-US" sz="1600" b="1">
              <a:solidFill>
                <a:srgbClr val="C00000"/>
              </a:solidFill>
            </a:endParaRPr>
          </a:p>
        </p:txBody>
      </p:sp>
      <p:pic>
        <p:nvPicPr>
          <p:cNvPr id="9" name="图片 8" descr="销掌门-透明背景-logo"/>
          <p:cNvPicPr>
            <a:picLocks noChangeAspect="1"/>
          </p:cNvPicPr>
          <p:nvPr/>
        </p:nvPicPr>
        <p:blipFill>
          <a:blip r:embed="rId3" cstate="print"/>
          <a:stretch>
            <a:fillRect/>
          </a:stretch>
        </p:blipFill>
        <p:spPr>
          <a:xfrm>
            <a:off x="10789920" y="167005"/>
            <a:ext cx="1132205" cy="829310"/>
          </a:xfrm>
          <a:prstGeom prst="rect">
            <a:avLst/>
          </a:prstGeom>
        </p:spPr>
      </p:pic>
    </p:spTree>
  </p:cSld>
  <p:clrMapOvr>
    <a:masterClrMapping/>
  </p:clrMapOvr>
  <p:transition>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8"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0-#ppt_w/2"/>
                                          </p:val>
                                        </p:tav>
                                        <p:tav tm="100000">
                                          <p:val>
                                            <p:strVal val="#ppt_x"/>
                                          </p:val>
                                        </p:tav>
                                      </p:tavLst>
                                    </p:anim>
                                    <p:anim calcmode="lin" valueType="num">
                                      <p:cBhvr additive="base">
                                        <p:cTn id="17" dur="500" fill="hold"/>
                                        <p:tgtEl>
                                          <p:spTgt spid="4"/>
                                        </p:tgtEl>
                                        <p:attrNameLst>
                                          <p:attrName>ppt_y</p:attrName>
                                        </p:attrNameLst>
                                      </p:cBhvr>
                                      <p:tavLst>
                                        <p:tav tm="0">
                                          <p:val>
                                            <p:strVal val="#ppt_y"/>
                                          </p:val>
                                        </p:tav>
                                        <p:tav tm="100000">
                                          <p:val>
                                            <p:strVal val="#ppt_y"/>
                                          </p:val>
                                        </p:tav>
                                      </p:tavLst>
                                    </p:anim>
                                  </p:childTnLst>
                                </p:cTn>
                              </p:par>
                              <p:par>
                                <p:cTn id="18" presetID="2" presetClass="entr" presetSubtype="8" fill="hold" grpId="0" nodeType="withEffect">
                                  <p:stCondLst>
                                    <p:cond delay="0"/>
                                  </p:stCondLst>
                                  <p:childTnLst>
                                    <p:set>
                                      <p:cBhvr>
                                        <p:cTn id="19" dur="1" fill="hold">
                                          <p:stCondLst>
                                            <p:cond delay="0"/>
                                          </p:stCondLst>
                                        </p:cTn>
                                        <p:tgtEl>
                                          <p:spTgt spid="318"/>
                                        </p:tgtEl>
                                        <p:attrNameLst>
                                          <p:attrName>style.visibility</p:attrName>
                                        </p:attrNameLst>
                                      </p:cBhvr>
                                      <p:to>
                                        <p:strVal val="visible"/>
                                      </p:to>
                                    </p:set>
                                    <p:anim calcmode="lin" valueType="num">
                                      <p:cBhvr additive="base">
                                        <p:cTn id="20" dur="500" fill="hold"/>
                                        <p:tgtEl>
                                          <p:spTgt spid="318"/>
                                        </p:tgtEl>
                                        <p:attrNameLst>
                                          <p:attrName>ppt_x</p:attrName>
                                        </p:attrNameLst>
                                      </p:cBhvr>
                                      <p:tavLst>
                                        <p:tav tm="0">
                                          <p:val>
                                            <p:strVal val="0-#ppt_w/2"/>
                                          </p:val>
                                        </p:tav>
                                        <p:tav tm="100000">
                                          <p:val>
                                            <p:strVal val="#ppt_x"/>
                                          </p:val>
                                        </p:tav>
                                      </p:tavLst>
                                    </p:anim>
                                    <p:anim calcmode="lin" valueType="num">
                                      <p:cBhvr additive="base">
                                        <p:cTn id="21" dur="500" fill="hold"/>
                                        <p:tgtEl>
                                          <p:spTgt spid="318"/>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8" fill="hold" grpId="0" nodeType="clickEffect">
                                  <p:stCondLst>
                                    <p:cond delay="0"/>
                                  </p:stCondLst>
                                  <p:childTnLst>
                                    <p:set>
                                      <p:cBhvr>
                                        <p:cTn id="25" dur="1" fill="hold">
                                          <p:stCondLst>
                                            <p:cond delay="0"/>
                                          </p:stCondLst>
                                        </p:cTn>
                                        <p:tgtEl>
                                          <p:spTgt spid="54"/>
                                        </p:tgtEl>
                                        <p:attrNameLst>
                                          <p:attrName>style.visibility</p:attrName>
                                        </p:attrNameLst>
                                      </p:cBhvr>
                                      <p:to>
                                        <p:strVal val="visible"/>
                                      </p:to>
                                    </p:set>
                                    <p:anim calcmode="lin" valueType="num">
                                      <p:cBhvr additive="base">
                                        <p:cTn id="26" dur="500" fill="hold"/>
                                        <p:tgtEl>
                                          <p:spTgt spid="54"/>
                                        </p:tgtEl>
                                        <p:attrNameLst>
                                          <p:attrName>ppt_x</p:attrName>
                                        </p:attrNameLst>
                                      </p:cBhvr>
                                      <p:tavLst>
                                        <p:tav tm="0">
                                          <p:val>
                                            <p:strVal val="0-#ppt_w/2"/>
                                          </p:val>
                                        </p:tav>
                                        <p:tav tm="100000">
                                          <p:val>
                                            <p:strVal val="#ppt_x"/>
                                          </p:val>
                                        </p:tav>
                                      </p:tavLst>
                                    </p:anim>
                                    <p:anim calcmode="lin" valueType="num">
                                      <p:cBhvr additive="base">
                                        <p:cTn id="27" dur="500" fill="hold"/>
                                        <p:tgtEl>
                                          <p:spTgt spid="54"/>
                                        </p:tgtEl>
                                        <p:attrNameLst>
                                          <p:attrName>ppt_y</p:attrName>
                                        </p:attrNameLst>
                                      </p:cBhvr>
                                      <p:tavLst>
                                        <p:tav tm="0">
                                          <p:val>
                                            <p:strVal val="#ppt_y"/>
                                          </p:val>
                                        </p:tav>
                                        <p:tav tm="100000">
                                          <p:val>
                                            <p:strVal val="#ppt_y"/>
                                          </p:val>
                                        </p:tav>
                                      </p:tavLst>
                                    </p:anim>
                                  </p:childTnLst>
                                </p:cTn>
                              </p:par>
                              <p:par>
                                <p:cTn id="28" presetID="2" presetClass="entr" presetSubtype="8" fill="hold" nodeType="withEffect">
                                  <p:stCondLst>
                                    <p:cond delay="0"/>
                                  </p:stCondLst>
                                  <p:childTnLst>
                                    <p:set>
                                      <p:cBhvr>
                                        <p:cTn id="29" dur="1" fill="hold">
                                          <p:stCondLst>
                                            <p:cond delay="0"/>
                                          </p:stCondLst>
                                        </p:cTn>
                                        <p:tgtEl>
                                          <p:spTgt spid="5"/>
                                        </p:tgtEl>
                                        <p:attrNameLst>
                                          <p:attrName>style.visibility</p:attrName>
                                        </p:attrNameLst>
                                      </p:cBhvr>
                                      <p:to>
                                        <p:strVal val="visible"/>
                                      </p:to>
                                    </p:set>
                                    <p:anim calcmode="lin" valueType="num">
                                      <p:cBhvr additive="base">
                                        <p:cTn id="30" dur="500" fill="hold"/>
                                        <p:tgtEl>
                                          <p:spTgt spid="5"/>
                                        </p:tgtEl>
                                        <p:attrNameLst>
                                          <p:attrName>ppt_x</p:attrName>
                                        </p:attrNameLst>
                                      </p:cBhvr>
                                      <p:tavLst>
                                        <p:tav tm="0">
                                          <p:val>
                                            <p:strVal val="0-#ppt_w/2"/>
                                          </p:val>
                                        </p:tav>
                                        <p:tav tm="100000">
                                          <p:val>
                                            <p:strVal val="#ppt_x"/>
                                          </p:val>
                                        </p:tav>
                                      </p:tavLst>
                                    </p:anim>
                                    <p:anim calcmode="lin" valueType="num">
                                      <p:cBhvr additive="base">
                                        <p:cTn id="31" dur="500" fill="hold"/>
                                        <p:tgtEl>
                                          <p:spTgt spid="5"/>
                                        </p:tgtEl>
                                        <p:attrNameLst>
                                          <p:attrName>ppt_y</p:attrName>
                                        </p:attrNameLst>
                                      </p:cBhvr>
                                      <p:tavLst>
                                        <p:tav tm="0">
                                          <p:val>
                                            <p:strVal val="#ppt_y"/>
                                          </p:val>
                                        </p:tav>
                                        <p:tav tm="100000">
                                          <p:val>
                                            <p:strVal val="#ppt_y"/>
                                          </p:val>
                                        </p:tav>
                                      </p:tavLst>
                                    </p:anim>
                                  </p:childTnLst>
                                </p:cTn>
                              </p:par>
                              <p:par>
                                <p:cTn id="32" presetID="2" presetClass="entr" presetSubtype="8"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 calcmode="lin" valueType="num">
                                      <p:cBhvr additive="base">
                                        <p:cTn id="34" dur="500" fill="hold"/>
                                        <p:tgtEl>
                                          <p:spTgt spid="17"/>
                                        </p:tgtEl>
                                        <p:attrNameLst>
                                          <p:attrName>ppt_x</p:attrName>
                                        </p:attrNameLst>
                                      </p:cBhvr>
                                      <p:tavLst>
                                        <p:tav tm="0">
                                          <p:val>
                                            <p:strVal val="0-#ppt_w/2"/>
                                          </p:val>
                                        </p:tav>
                                        <p:tav tm="100000">
                                          <p:val>
                                            <p:strVal val="#ppt_x"/>
                                          </p:val>
                                        </p:tav>
                                      </p:tavLst>
                                    </p:anim>
                                    <p:anim calcmode="lin" valueType="num">
                                      <p:cBhvr additive="base">
                                        <p:cTn id="35"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8" fill="hold" nodeType="click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additive="base">
                                        <p:cTn id="40" dur="500" fill="hold"/>
                                        <p:tgtEl>
                                          <p:spTgt spid="20"/>
                                        </p:tgtEl>
                                        <p:attrNameLst>
                                          <p:attrName>ppt_x</p:attrName>
                                        </p:attrNameLst>
                                      </p:cBhvr>
                                      <p:tavLst>
                                        <p:tav tm="0">
                                          <p:val>
                                            <p:strVal val="0-#ppt_w/2"/>
                                          </p:val>
                                        </p:tav>
                                        <p:tav tm="100000">
                                          <p:val>
                                            <p:strVal val="#ppt_x"/>
                                          </p:val>
                                        </p:tav>
                                      </p:tavLst>
                                    </p:anim>
                                    <p:anim calcmode="lin" valueType="num">
                                      <p:cBhvr additive="base">
                                        <p:cTn id="41" dur="500" fill="hold"/>
                                        <p:tgtEl>
                                          <p:spTgt spid="20"/>
                                        </p:tgtEl>
                                        <p:attrNameLst>
                                          <p:attrName>ppt_y</p:attrName>
                                        </p:attrNameLst>
                                      </p:cBhvr>
                                      <p:tavLst>
                                        <p:tav tm="0">
                                          <p:val>
                                            <p:strVal val="#ppt_y"/>
                                          </p:val>
                                        </p:tav>
                                        <p:tav tm="100000">
                                          <p:val>
                                            <p:strVal val="#ppt_y"/>
                                          </p:val>
                                        </p:tav>
                                      </p:tavLst>
                                    </p:anim>
                                  </p:childTnLst>
                                </p:cTn>
                              </p:par>
                              <p:par>
                                <p:cTn id="42" presetID="2" presetClass="entr" presetSubtype="8" fill="hold" nodeType="withEffect">
                                  <p:stCondLst>
                                    <p:cond delay="0"/>
                                  </p:stCondLst>
                                  <p:childTnLst>
                                    <p:set>
                                      <p:cBhvr>
                                        <p:cTn id="43" dur="1" fill="hold">
                                          <p:stCondLst>
                                            <p:cond delay="0"/>
                                          </p:stCondLst>
                                        </p:cTn>
                                        <p:tgtEl>
                                          <p:spTgt spid="13"/>
                                        </p:tgtEl>
                                        <p:attrNameLst>
                                          <p:attrName>style.visibility</p:attrName>
                                        </p:attrNameLst>
                                      </p:cBhvr>
                                      <p:to>
                                        <p:strVal val="visible"/>
                                      </p:to>
                                    </p:set>
                                    <p:anim calcmode="lin" valueType="num">
                                      <p:cBhvr additive="base">
                                        <p:cTn id="44" dur="500" fill="hold"/>
                                        <p:tgtEl>
                                          <p:spTgt spid="13"/>
                                        </p:tgtEl>
                                        <p:attrNameLst>
                                          <p:attrName>ppt_x</p:attrName>
                                        </p:attrNameLst>
                                      </p:cBhvr>
                                      <p:tavLst>
                                        <p:tav tm="0">
                                          <p:val>
                                            <p:strVal val="0-#ppt_w/2"/>
                                          </p:val>
                                        </p:tav>
                                        <p:tav tm="100000">
                                          <p:val>
                                            <p:strVal val="#ppt_x"/>
                                          </p:val>
                                        </p:tav>
                                      </p:tavLst>
                                    </p:anim>
                                    <p:anim calcmode="lin" valueType="num">
                                      <p:cBhvr additive="base">
                                        <p:cTn id="45" dur="500" fill="hold"/>
                                        <p:tgtEl>
                                          <p:spTgt spid="13"/>
                                        </p:tgtEl>
                                        <p:attrNameLst>
                                          <p:attrName>ppt_y</p:attrName>
                                        </p:attrNameLst>
                                      </p:cBhvr>
                                      <p:tavLst>
                                        <p:tav tm="0">
                                          <p:val>
                                            <p:strVal val="#ppt_y"/>
                                          </p:val>
                                        </p:tav>
                                        <p:tav tm="100000">
                                          <p:val>
                                            <p:strVal val="#ppt_y"/>
                                          </p:val>
                                        </p:tav>
                                      </p:tavLst>
                                    </p:anim>
                                  </p:childTnLst>
                                </p:cTn>
                              </p:par>
                              <p:par>
                                <p:cTn id="46" presetID="2" presetClass="entr" presetSubtype="8" fill="hold" grpId="0" nodeType="withEffect">
                                  <p:stCondLst>
                                    <p:cond delay="0"/>
                                  </p:stCondLst>
                                  <p:childTnLst>
                                    <p:set>
                                      <p:cBhvr>
                                        <p:cTn id="47" dur="1" fill="hold">
                                          <p:stCondLst>
                                            <p:cond delay="0"/>
                                          </p:stCondLst>
                                        </p:cTn>
                                        <p:tgtEl>
                                          <p:spTgt spid="19"/>
                                        </p:tgtEl>
                                        <p:attrNameLst>
                                          <p:attrName>style.visibility</p:attrName>
                                        </p:attrNameLst>
                                      </p:cBhvr>
                                      <p:to>
                                        <p:strVal val="visible"/>
                                      </p:to>
                                    </p:set>
                                    <p:anim calcmode="lin" valueType="num">
                                      <p:cBhvr additive="base">
                                        <p:cTn id="48" dur="500" fill="hold"/>
                                        <p:tgtEl>
                                          <p:spTgt spid="19"/>
                                        </p:tgtEl>
                                        <p:attrNameLst>
                                          <p:attrName>ppt_x</p:attrName>
                                        </p:attrNameLst>
                                      </p:cBhvr>
                                      <p:tavLst>
                                        <p:tav tm="0">
                                          <p:val>
                                            <p:strVal val="0-#ppt_w/2"/>
                                          </p:val>
                                        </p:tav>
                                        <p:tav tm="100000">
                                          <p:val>
                                            <p:strVal val="#ppt_x"/>
                                          </p:val>
                                        </p:tav>
                                      </p:tavLst>
                                    </p:anim>
                                    <p:anim calcmode="lin" valueType="num">
                                      <p:cBhvr additive="base">
                                        <p:cTn id="49"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3" presetClass="entr" presetSubtype="10" fill="hold" grpId="0" nodeType="clickEffect">
                                  <p:stCondLst>
                                    <p:cond delay="0"/>
                                  </p:stCondLst>
                                  <p:childTnLst>
                                    <p:set>
                                      <p:cBhvr>
                                        <p:cTn id="53" dur="1" fill="hold">
                                          <p:stCondLst>
                                            <p:cond delay="0"/>
                                          </p:stCondLst>
                                        </p:cTn>
                                        <p:tgtEl>
                                          <p:spTgt spid="28"/>
                                        </p:tgtEl>
                                        <p:attrNameLst>
                                          <p:attrName>style.visibility</p:attrName>
                                        </p:attrNameLst>
                                      </p:cBhvr>
                                      <p:to>
                                        <p:strVal val="visible"/>
                                      </p:to>
                                    </p:set>
                                    <p:animEffect transition="in" filter="blinds(horizontal)">
                                      <p:cBhvr>
                                        <p:cTn id="54" dur="500"/>
                                        <p:tgtEl>
                                          <p:spTgt spid="28"/>
                                        </p:tgtEl>
                                      </p:cBhvr>
                                    </p:animEffect>
                                  </p:childTnLst>
                                </p:cTn>
                              </p:par>
                              <p:par>
                                <p:cTn id="55" presetID="3" presetClass="entr" presetSubtype="10" fill="hold" nodeType="with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blinds(horizontal)">
                                      <p:cBhvr>
                                        <p:cTn id="57" dur="500"/>
                                        <p:tgtEl>
                                          <p:spTgt spid="15"/>
                                        </p:tgtEl>
                                      </p:cBhvr>
                                    </p:animEffect>
                                  </p:childTnLst>
                                </p:cTn>
                              </p:par>
                            </p:childTnLst>
                          </p:cTn>
                        </p:par>
                        <p:par>
                          <p:cTn id="58" fill="hold">
                            <p:stCondLst>
                              <p:cond delay="500"/>
                            </p:stCondLst>
                            <p:childTnLst>
                              <p:par>
                                <p:cTn id="59" presetID="1" presetClass="entr" presetSubtype="0" fill="hold" grpId="0" nodeType="afterEffect">
                                  <p:stCondLst>
                                    <p:cond delay="0"/>
                                  </p:stCondLst>
                                  <p:childTnLst>
                                    <p:set>
                                      <p:cBhvr>
                                        <p:cTn id="60"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P spid="318" grpId="0"/>
      <p:bldP spid="54" grpId="0" bldLvl="0" animBg="1"/>
      <p:bldP spid="17" grpId="0"/>
      <p:bldP spid="19" grpId="0"/>
      <p:bldP spid="28" grpId="0" bldLvl="0" animBg="1"/>
      <p:bldP spid="32"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3"/>
          <p:cNvSpPr>
            <a:spLocks noChangeArrowheads="1"/>
          </p:cNvSpPr>
          <p:nvPr/>
        </p:nvSpPr>
        <p:spPr bwMode="auto">
          <a:xfrm>
            <a:off x="1073958" y="224898"/>
            <a:ext cx="2623820" cy="582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eaLnBrk="1" hangingPunct="1">
              <a:spcBef>
                <a:spcPct val="0"/>
              </a:spcBef>
              <a:buFont typeface="Arial" panose="020B0604020202020204" pitchFamily="34" charset="0"/>
              <a:buNone/>
            </a:pPr>
            <a:r>
              <a:rPr lang="zh-CN" b="1" dirty="0">
                <a:solidFill>
                  <a:schemeClr val="tx1">
                    <a:lumMod val="65000"/>
                    <a:lumOff val="35000"/>
                  </a:schemeClr>
                </a:solidFill>
                <a:latin typeface="Arial" panose="020B0604020202020204" pitchFamily="34" charset="0"/>
                <a:cs typeface="Arial" panose="020B0604020202020204" pitchFamily="34" charset="0"/>
                <a:sym typeface="Impact" panose="020B0806030902050204" pitchFamily="34" charset="0"/>
              </a:rPr>
              <a:t>禁止程序运行</a:t>
            </a:r>
            <a:endParaRPr lang="zh-CN" b="1" dirty="0">
              <a:solidFill>
                <a:schemeClr val="tx1">
                  <a:lumMod val="65000"/>
                  <a:lumOff val="35000"/>
                </a:schemeClr>
              </a:solidFill>
              <a:latin typeface="Arial" panose="020B0604020202020204" pitchFamily="34" charset="0"/>
              <a:ea typeface="宋体" pitchFamily="2" charset="-122"/>
              <a:cs typeface="Arial" panose="020B0604020202020204" pitchFamily="34" charset="0"/>
              <a:sym typeface="Impact" panose="020B0806030902050204" pitchFamily="34" charset="0"/>
            </a:endParaRPr>
          </a:p>
        </p:txBody>
      </p:sp>
      <p:sp>
        <p:nvSpPr>
          <p:cNvPr id="10" name="文本框 37"/>
          <p:cNvSpPr txBox="1"/>
          <p:nvPr/>
        </p:nvSpPr>
        <p:spPr>
          <a:xfrm>
            <a:off x="1073785" y="760095"/>
            <a:ext cx="3554095" cy="335915"/>
          </a:xfrm>
          <a:prstGeom prst="rect">
            <a:avLst/>
          </a:prstGeom>
          <a:noFill/>
        </p:spPr>
        <p:txBody>
          <a:bodyPr wrap="square" lIns="91431" tIns="45716" rIns="91431" bIns="45716" rtlCol="0">
            <a:spAutoFit/>
          </a:bodyPr>
          <a:lstStyle/>
          <a:p>
            <a:r>
              <a:rPr lang="en-US" altLang="zh-CN" sz="1600" dirty="0">
                <a:solidFill>
                  <a:schemeClr val="tx1">
                    <a:lumMod val="65000"/>
                    <a:lumOff val="35000"/>
                  </a:schemeClr>
                </a:solidFill>
                <a:latin typeface="Arial" panose="020B0604020202020204" pitchFamily="34" charset="0"/>
                <a:cs typeface="Arial" panose="020B0604020202020204" pitchFamily="34" charset="0"/>
              </a:rPr>
              <a:t>Prohibition of Program Operation</a:t>
            </a:r>
            <a:endParaRPr lang="en-US" altLang="zh-CN" sz="1600" dirty="0">
              <a:solidFill>
                <a:schemeClr val="tx1">
                  <a:lumMod val="65000"/>
                  <a:lumOff val="35000"/>
                </a:schemeClr>
              </a:solidFill>
              <a:latin typeface="Arial" panose="020B0604020202020204" pitchFamily="34" charset="0"/>
              <a:cs typeface="Arial" panose="020B0604020202020204" pitchFamily="34" charset="0"/>
            </a:endParaRPr>
          </a:p>
        </p:txBody>
      </p:sp>
      <p:grpSp>
        <p:nvGrpSpPr>
          <p:cNvPr id="4" name="组合 3"/>
          <p:cNvGrpSpPr/>
          <p:nvPr/>
        </p:nvGrpSpPr>
        <p:grpSpPr>
          <a:xfrm>
            <a:off x="1130300" y="1264920"/>
            <a:ext cx="2367280" cy="704850"/>
            <a:chOff x="1780" y="1992"/>
            <a:chExt cx="3728" cy="1110"/>
          </a:xfrm>
        </p:grpSpPr>
        <p:sp>
          <p:nvSpPr>
            <p:cNvPr id="66" name="任意多边形 65"/>
            <p:cNvSpPr/>
            <p:nvPr/>
          </p:nvSpPr>
          <p:spPr>
            <a:xfrm rot="16200000">
              <a:off x="3089" y="683"/>
              <a:ext cx="1110" cy="3729"/>
            </a:xfrm>
            <a:custGeom>
              <a:avLst/>
              <a:gdLst>
                <a:gd name="connsiteX0" fmla="*/ 1087000 w 1087000"/>
                <a:gd name="connsiteY0" fmla="*/ 0 h 2135209"/>
                <a:gd name="connsiteX1" fmla="*/ 1087000 w 1087000"/>
                <a:gd name="connsiteY1" fmla="*/ 1635179 h 2135209"/>
                <a:gd name="connsiteX2" fmla="*/ 543501 w 1087000"/>
                <a:gd name="connsiteY2" fmla="*/ 2135209 h 2135209"/>
                <a:gd name="connsiteX3" fmla="*/ 0 w 1087000"/>
                <a:gd name="connsiteY3" fmla="*/ 1635178 h 2135209"/>
                <a:gd name="connsiteX4" fmla="*/ 0 w 1087000"/>
                <a:gd name="connsiteY4" fmla="*/ 0 h 2135209"/>
                <a:gd name="connsiteX5" fmla="*/ 1087000 w 1087000"/>
                <a:gd name="connsiteY5" fmla="*/ 0 h 2135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7000" h="2135209">
                  <a:moveTo>
                    <a:pt x="1087000" y="0"/>
                  </a:moveTo>
                  <a:lnTo>
                    <a:pt x="1087000" y="1635179"/>
                  </a:lnTo>
                  <a:lnTo>
                    <a:pt x="543501" y="2135209"/>
                  </a:lnTo>
                  <a:lnTo>
                    <a:pt x="0" y="1635178"/>
                  </a:lnTo>
                  <a:lnTo>
                    <a:pt x="0" y="0"/>
                  </a:lnTo>
                  <a:lnTo>
                    <a:pt x="1087000" y="0"/>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wrap="square" rtlCol="0" anchor="ctr">
              <a:noAutofit/>
            </a:bodyPr>
            <a:lstStyle/>
            <a:p>
              <a:pPr algn="ctr"/>
              <a:endParaRPr lang="en-US" sz="4265" dirty="0">
                <a:solidFill>
                  <a:schemeClr val="bg1"/>
                </a:solidFill>
              </a:endParaRPr>
            </a:p>
          </p:txBody>
        </p:sp>
        <p:sp>
          <p:nvSpPr>
            <p:cNvPr id="59" name="Freeform 129"/>
            <p:cNvSpPr>
              <a:spLocks noChangeAspect="1" noEditPoints="1"/>
            </p:cNvSpPr>
            <p:nvPr/>
          </p:nvSpPr>
          <p:spPr bwMode="auto">
            <a:xfrm>
              <a:off x="1995" y="2215"/>
              <a:ext cx="698" cy="665"/>
            </a:xfrm>
            <a:custGeom>
              <a:avLst/>
              <a:gdLst>
                <a:gd name="T0" fmla="*/ 48 w 97"/>
                <a:gd name="T1" fmla="*/ 0 h 97"/>
                <a:gd name="T2" fmla="*/ 50 w 97"/>
                <a:gd name="T3" fmla="*/ 0 h 97"/>
                <a:gd name="T4" fmla="*/ 53 w 97"/>
                <a:gd name="T5" fmla="*/ 27 h 97"/>
                <a:gd name="T6" fmla="*/ 49 w 97"/>
                <a:gd name="T7" fmla="*/ 33 h 97"/>
                <a:gd name="T8" fmla="*/ 49 w 97"/>
                <a:gd name="T9" fmla="*/ 34 h 97"/>
                <a:gd name="T10" fmla="*/ 37 w 97"/>
                <a:gd name="T11" fmla="*/ 40 h 97"/>
                <a:gd name="T12" fmla="*/ 23 w 97"/>
                <a:gd name="T13" fmla="*/ 46 h 97"/>
                <a:gd name="T14" fmla="*/ 18 w 97"/>
                <a:gd name="T15" fmla="*/ 43 h 97"/>
                <a:gd name="T16" fmla="*/ 13 w 97"/>
                <a:gd name="T17" fmla="*/ 45 h 97"/>
                <a:gd name="T18" fmla="*/ 1 w 97"/>
                <a:gd name="T19" fmla="*/ 38 h 97"/>
                <a:gd name="T20" fmla="*/ 48 w 97"/>
                <a:gd name="T21" fmla="*/ 0 h 97"/>
                <a:gd name="T22" fmla="*/ 57 w 97"/>
                <a:gd name="T23" fmla="*/ 1 h 97"/>
                <a:gd name="T24" fmla="*/ 81 w 97"/>
                <a:gd name="T25" fmla="*/ 12 h 97"/>
                <a:gd name="T26" fmla="*/ 61 w 97"/>
                <a:gd name="T27" fmla="*/ 27 h 97"/>
                <a:gd name="T28" fmla="*/ 60 w 97"/>
                <a:gd name="T29" fmla="*/ 26 h 97"/>
                <a:gd name="T30" fmla="*/ 57 w 97"/>
                <a:gd name="T31" fmla="*/ 1 h 97"/>
                <a:gd name="T32" fmla="*/ 86 w 97"/>
                <a:gd name="T33" fmla="*/ 17 h 97"/>
                <a:gd name="T34" fmla="*/ 65 w 97"/>
                <a:gd name="T35" fmla="*/ 33 h 97"/>
                <a:gd name="T36" fmla="*/ 65 w 97"/>
                <a:gd name="T37" fmla="*/ 33 h 97"/>
                <a:gd name="T38" fmla="*/ 59 w 97"/>
                <a:gd name="T39" fmla="*/ 40 h 97"/>
                <a:gd name="T40" fmla="*/ 59 w 97"/>
                <a:gd name="T41" fmla="*/ 45 h 97"/>
                <a:gd name="T42" fmla="*/ 57 w 97"/>
                <a:gd name="T43" fmla="*/ 63 h 97"/>
                <a:gd name="T44" fmla="*/ 60 w 97"/>
                <a:gd name="T45" fmla="*/ 68 h 97"/>
                <a:gd name="T46" fmla="*/ 89 w 97"/>
                <a:gd name="T47" fmla="*/ 75 h 97"/>
                <a:gd name="T48" fmla="*/ 97 w 97"/>
                <a:gd name="T49" fmla="*/ 48 h 97"/>
                <a:gd name="T50" fmla="*/ 86 w 97"/>
                <a:gd name="T51" fmla="*/ 17 h 97"/>
                <a:gd name="T52" fmla="*/ 85 w 97"/>
                <a:gd name="T53" fmla="*/ 81 h 97"/>
                <a:gd name="T54" fmla="*/ 49 w 97"/>
                <a:gd name="T55" fmla="*/ 97 h 97"/>
                <a:gd name="T56" fmla="*/ 54 w 97"/>
                <a:gd name="T57" fmla="*/ 77 h 97"/>
                <a:gd name="T58" fmla="*/ 58 w 97"/>
                <a:gd name="T59" fmla="*/ 74 h 97"/>
                <a:gd name="T60" fmla="*/ 85 w 97"/>
                <a:gd name="T61" fmla="*/ 81 h 97"/>
                <a:gd name="T62" fmla="*/ 42 w 97"/>
                <a:gd name="T63" fmla="*/ 97 h 97"/>
                <a:gd name="T64" fmla="*/ 1 w 97"/>
                <a:gd name="T65" fmla="*/ 60 h 97"/>
                <a:gd name="T66" fmla="*/ 12 w 97"/>
                <a:gd name="T67" fmla="*/ 57 h 97"/>
                <a:gd name="T68" fmla="*/ 18 w 97"/>
                <a:gd name="T69" fmla="*/ 59 h 97"/>
                <a:gd name="T70" fmla="*/ 21 w 97"/>
                <a:gd name="T71" fmla="*/ 58 h 97"/>
                <a:gd name="T72" fmla="*/ 45 w 97"/>
                <a:gd name="T73" fmla="*/ 70 h 97"/>
                <a:gd name="T74" fmla="*/ 48 w 97"/>
                <a:gd name="T75" fmla="*/ 75 h 97"/>
                <a:gd name="T76" fmla="*/ 42 w 97"/>
                <a:gd name="T77" fmla="*/ 97 h 97"/>
                <a:gd name="T78" fmla="*/ 0 w 97"/>
                <a:gd name="T79" fmla="*/ 53 h 97"/>
                <a:gd name="T80" fmla="*/ 8 w 97"/>
                <a:gd name="T81" fmla="*/ 51 h 97"/>
                <a:gd name="T82" fmla="*/ 0 w 97"/>
                <a:gd name="T83" fmla="*/ 45 h 97"/>
                <a:gd name="T84" fmla="*/ 0 w 97"/>
                <a:gd name="T85" fmla="*/ 48 h 97"/>
                <a:gd name="T86" fmla="*/ 0 w 97"/>
                <a:gd name="T87" fmla="*/ 53 h 97"/>
                <a:gd name="T88" fmla="*/ 52 w 97"/>
                <a:gd name="T89" fmla="*/ 40 h 97"/>
                <a:gd name="T90" fmla="*/ 40 w 97"/>
                <a:gd name="T91" fmla="*/ 46 h 97"/>
                <a:gd name="T92" fmla="*/ 25 w 97"/>
                <a:gd name="T93" fmla="*/ 52 h 97"/>
                <a:gd name="T94" fmla="*/ 25 w 97"/>
                <a:gd name="T95" fmla="*/ 52 h 97"/>
                <a:gd name="T96" fmla="*/ 48 w 97"/>
                <a:gd name="T97" fmla="*/ 63 h 97"/>
                <a:gd name="T98" fmla="*/ 50 w 97"/>
                <a:gd name="T99" fmla="*/ 62 h 97"/>
                <a:gd name="T100" fmla="*/ 52 w 97"/>
                <a:gd name="T101" fmla="*/ 44 h 97"/>
                <a:gd name="T102" fmla="*/ 52 w 97"/>
                <a:gd name="T103" fmla="*/ 4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97" h="97">
                  <a:moveTo>
                    <a:pt x="48" y="0"/>
                  </a:moveTo>
                  <a:cubicBezTo>
                    <a:pt x="49" y="0"/>
                    <a:pt x="50" y="0"/>
                    <a:pt x="50" y="0"/>
                  </a:cubicBezTo>
                  <a:cubicBezTo>
                    <a:pt x="52" y="9"/>
                    <a:pt x="53" y="18"/>
                    <a:pt x="53" y="27"/>
                  </a:cubicBezTo>
                  <a:cubicBezTo>
                    <a:pt x="51" y="28"/>
                    <a:pt x="49" y="30"/>
                    <a:pt x="49" y="33"/>
                  </a:cubicBezTo>
                  <a:cubicBezTo>
                    <a:pt x="49" y="33"/>
                    <a:pt x="49" y="34"/>
                    <a:pt x="49" y="34"/>
                  </a:cubicBezTo>
                  <a:cubicBezTo>
                    <a:pt x="45" y="36"/>
                    <a:pt x="41" y="38"/>
                    <a:pt x="37" y="40"/>
                  </a:cubicBezTo>
                  <a:cubicBezTo>
                    <a:pt x="33" y="42"/>
                    <a:pt x="28" y="44"/>
                    <a:pt x="23" y="46"/>
                  </a:cubicBezTo>
                  <a:cubicBezTo>
                    <a:pt x="22" y="44"/>
                    <a:pt x="20" y="43"/>
                    <a:pt x="18" y="43"/>
                  </a:cubicBezTo>
                  <a:cubicBezTo>
                    <a:pt x="16" y="43"/>
                    <a:pt x="14" y="44"/>
                    <a:pt x="13" y="45"/>
                  </a:cubicBezTo>
                  <a:cubicBezTo>
                    <a:pt x="9" y="43"/>
                    <a:pt x="5" y="40"/>
                    <a:pt x="1" y="38"/>
                  </a:cubicBezTo>
                  <a:cubicBezTo>
                    <a:pt x="6" y="16"/>
                    <a:pt x="25" y="0"/>
                    <a:pt x="48" y="0"/>
                  </a:cubicBezTo>
                  <a:close/>
                  <a:moveTo>
                    <a:pt x="57" y="1"/>
                  </a:moveTo>
                  <a:cubicBezTo>
                    <a:pt x="66" y="2"/>
                    <a:pt x="74" y="6"/>
                    <a:pt x="81" y="12"/>
                  </a:cubicBezTo>
                  <a:cubicBezTo>
                    <a:pt x="75" y="17"/>
                    <a:pt x="68" y="22"/>
                    <a:pt x="61" y="27"/>
                  </a:cubicBezTo>
                  <a:cubicBezTo>
                    <a:pt x="61" y="26"/>
                    <a:pt x="60" y="26"/>
                    <a:pt x="60" y="26"/>
                  </a:cubicBezTo>
                  <a:cubicBezTo>
                    <a:pt x="60" y="17"/>
                    <a:pt x="59" y="9"/>
                    <a:pt x="57" y="1"/>
                  </a:cubicBezTo>
                  <a:close/>
                  <a:moveTo>
                    <a:pt x="86" y="17"/>
                  </a:moveTo>
                  <a:cubicBezTo>
                    <a:pt x="79" y="23"/>
                    <a:pt x="72" y="28"/>
                    <a:pt x="65" y="33"/>
                  </a:cubicBezTo>
                  <a:cubicBezTo>
                    <a:pt x="65" y="33"/>
                    <a:pt x="65" y="33"/>
                    <a:pt x="65" y="33"/>
                  </a:cubicBezTo>
                  <a:cubicBezTo>
                    <a:pt x="65" y="36"/>
                    <a:pt x="62" y="39"/>
                    <a:pt x="59" y="40"/>
                  </a:cubicBezTo>
                  <a:cubicBezTo>
                    <a:pt x="59" y="42"/>
                    <a:pt x="59" y="43"/>
                    <a:pt x="59" y="45"/>
                  </a:cubicBezTo>
                  <a:cubicBezTo>
                    <a:pt x="59" y="51"/>
                    <a:pt x="58" y="57"/>
                    <a:pt x="57" y="63"/>
                  </a:cubicBezTo>
                  <a:cubicBezTo>
                    <a:pt x="59" y="64"/>
                    <a:pt x="60" y="66"/>
                    <a:pt x="60" y="68"/>
                  </a:cubicBezTo>
                  <a:cubicBezTo>
                    <a:pt x="70" y="71"/>
                    <a:pt x="80" y="73"/>
                    <a:pt x="89" y="75"/>
                  </a:cubicBezTo>
                  <a:cubicBezTo>
                    <a:pt x="94" y="67"/>
                    <a:pt x="97" y="58"/>
                    <a:pt x="97" y="48"/>
                  </a:cubicBezTo>
                  <a:cubicBezTo>
                    <a:pt x="97" y="36"/>
                    <a:pt x="93" y="25"/>
                    <a:pt x="86" y="17"/>
                  </a:cubicBezTo>
                  <a:close/>
                  <a:moveTo>
                    <a:pt x="85" y="81"/>
                  </a:moveTo>
                  <a:cubicBezTo>
                    <a:pt x="76" y="91"/>
                    <a:pt x="63" y="97"/>
                    <a:pt x="49" y="97"/>
                  </a:cubicBezTo>
                  <a:cubicBezTo>
                    <a:pt x="51" y="90"/>
                    <a:pt x="53" y="83"/>
                    <a:pt x="54" y="77"/>
                  </a:cubicBezTo>
                  <a:cubicBezTo>
                    <a:pt x="56" y="76"/>
                    <a:pt x="57" y="75"/>
                    <a:pt x="58" y="74"/>
                  </a:cubicBezTo>
                  <a:cubicBezTo>
                    <a:pt x="67" y="77"/>
                    <a:pt x="76" y="79"/>
                    <a:pt x="85" y="81"/>
                  </a:cubicBezTo>
                  <a:close/>
                  <a:moveTo>
                    <a:pt x="42" y="97"/>
                  </a:moveTo>
                  <a:cubicBezTo>
                    <a:pt x="22" y="94"/>
                    <a:pt x="6" y="79"/>
                    <a:pt x="1" y="60"/>
                  </a:cubicBezTo>
                  <a:cubicBezTo>
                    <a:pt x="5" y="59"/>
                    <a:pt x="9" y="58"/>
                    <a:pt x="12" y="57"/>
                  </a:cubicBezTo>
                  <a:cubicBezTo>
                    <a:pt x="14" y="58"/>
                    <a:pt x="16" y="59"/>
                    <a:pt x="18" y="59"/>
                  </a:cubicBezTo>
                  <a:cubicBezTo>
                    <a:pt x="19" y="59"/>
                    <a:pt x="20" y="58"/>
                    <a:pt x="21" y="58"/>
                  </a:cubicBezTo>
                  <a:cubicBezTo>
                    <a:pt x="29" y="62"/>
                    <a:pt x="37" y="66"/>
                    <a:pt x="45" y="70"/>
                  </a:cubicBezTo>
                  <a:cubicBezTo>
                    <a:pt x="45" y="72"/>
                    <a:pt x="46" y="73"/>
                    <a:pt x="48" y="75"/>
                  </a:cubicBezTo>
                  <a:cubicBezTo>
                    <a:pt x="46" y="82"/>
                    <a:pt x="44" y="89"/>
                    <a:pt x="42" y="97"/>
                  </a:cubicBezTo>
                  <a:close/>
                  <a:moveTo>
                    <a:pt x="0" y="53"/>
                  </a:moveTo>
                  <a:cubicBezTo>
                    <a:pt x="3" y="52"/>
                    <a:pt x="5" y="51"/>
                    <a:pt x="8" y="51"/>
                  </a:cubicBezTo>
                  <a:cubicBezTo>
                    <a:pt x="5" y="49"/>
                    <a:pt x="3" y="47"/>
                    <a:pt x="0" y="45"/>
                  </a:cubicBezTo>
                  <a:cubicBezTo>
                    <a:pt x="0" y="46"/>
                    <a:pt x="0" y="47"/>
                    <a:pt x="0" y="48"/>
                  </a:cubicBezTo>
                  <a:cubicBezTo>
                    <a:pt x="0" y="50"/>
                    <a:pt x="0" y="51"/>
                    <a:pt x="0" y="53"/>
                  </a:cubicBezTo>
                  <a:close/>
                  <a:moveTo>
                    <a:pt x="52" y="40"/>
                  </a:moveTo>
                  <a:cubicBezTo>
                    <a:pt x="48" y="42"/>
                    <a:pt x="44" y="44"/>
                    <a:pt x="40" y="46"/>
                  </a:cubicBezTo>
                  <a:cubicBezTo>
                    <a:pt x="35" y="48"/>
                    <a:pt x="30" y="50"/>
                    <a:pt x="25" y="52"/>
                  </a:cubicBezTo>
                  <a:cubicBezTo>
                    <a:pt x="25" y="52"/>
                    <a:pt x="25" y="52"/>
                    <a:pt x="25" y="52"/>
                  </a:cubicBezTo>
                  <a:cubicBezTo>
                    <a:pt x="33" y="56"/>
                    <a:pt x="40" y="60"/>
                    <a:pt x="48" y="63"/>
                  </a:cubicBezTo>
                  <a:cubicBezTo>
                    <a:pt x="48" y="63"/>
                    <a:pt x="49" y="62"/>
                    <a:pt x="50" y="62"/>
                  </a:cubicBezTo>
                  <a:cubicBezTo>
                    <a:pt x="51" y="56"/>
                    <a:pt x="52" y="50"/>
                    <a:pt x="52" y="44"/>
                  </a:cubicBezTo>
                  <a:cubicBezTo>
                    <a:pt x="52" y="43"/>
                    <a:pt x="52" y="42"/>
                    <a:pt x="52" y="40"/>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schemeClr val="bg1"/>
                </a:solidFill>
                <a:latin typeface="Arial" panose="020B0604020202020204" pitchFamily="34" charset="0"/>
                <a:cs typeface="Arial" panose="020B0604020202020204" pitchFamily="34" charset="0"/>
              </a:endParaRPr>
            </a:p>
          </p:txBody>
        </p:sp>
        <p:sp>
          <p:nvSpPr>
            <p:cNvPr id="3" name="文本框 2"/>
            <p:cNvSpPr txBox="1"/>
            <p:nvPr/>
          </p:nvSpPr>
          <p:spPr>
            <a:xfrm>
              <a:off x="2893" y="2215"/>
              <a:ext cx="1841" cy="604"/>
            </a:xfrm>
            <a:prstGeom prst="rect">
              <a:avLst/>
            </a:prstGeom>
            <a:noFill/>
          </p:spPr>
          <p:txBody>
            <a:bodyPr wrap="square" rtlCol="0">
              <a:spAutoFit/>
            </a:bodyPr>
            <a:lstStyle/>
            <a:p>
              <a:r>
                <a:rPr lang="zh-CN" altLang="en-US" b="1">
                  <a:solidFill>
                    <a:schemeClr val="bg1"/>
                  </a:solidFill>
                </a:rPr>
                <a:t>应用场景</a:t>
              </a:r>
              <a:endParaRPr lang="zh-CN" altLang="en-US" b="1">
                <a:solidFill>
                  <a:schemeClr val="bg1"/>
                </a:solidFill>
              </a:endParaRPr>
            </a:p>
          </p:txBody>
        </p:sp>
      </p:grpSp>
      <p:grpSp>
        <p:nvGrpSpPr>
          <p:cNvPr id="5" name="组合 4"/>
          <p:cNvGrpSpPr/>
          <p:nvPr/>
        </p:nvGrpSpPr>
        <p:grpSpPr>
          <a:xfrm>
            <a:off x="1139825" y="2978785"/>
            <a:ext cx="2367915" cy="704850"/>
            <a:chOff x="1780" y="1993"/>
            <a:chExt cx="3729" cy="1110"/>
          </a:xfrm>
        </p:grpSpPr>
        <p:sp>
          <p:nvSpPr>
            <p:cNvPr id="6" name="任意多边形 5"/>
            <p:cNvSpPr/>
            <p:nvPr/>
          </p:nvSpPr>
          <p:spPr>
            <a:xfrm rot="16200000">
              <a:off x="3089" y="683"/>
              <a:ext cx="1110" cy="3729"/>
            </a:xfrm>
            <a:custGeom>
              <a:avLst/>
              <a:gdLst>
                <a:gd name="connsiteX0" fmla="*/ 1087000 w 1087000"/>
                <a:gd name="connsiteY0" fmla="*/ 0 h 2135209"/>
                <a:gd name="connsiteX1" fmla="*/ 1087000 w 1087000"/>
                <a:gd name="connsiteY1" fmla="*/ 1635179 h 2135209"/>
                <a:gd name="connsiteX2" fmla="*/ 543501 w 1087000"/>
                <a:gd name="connsiteY2" fmla="*/ 2135209 h 2135209"/>
                <a:gd name="connsiteX3" fmla="*/ 0 w 1087000"/>
                <a:gd name="connsiteY3" fmla="*/ 1635178 h 2135209"/>
                <a:gd name="connsiteX4" fmla="*/ 0 w 1087000"/>
                <a:gd name="connsiteY4" fmla="*/ 0 h 2135209"/>
                <a:gd name="connsiteX5" fmla="*/ 1087000 w 1087000"/>
                <a:gd name="connsiteY5" fmla="*/ 0 h 2135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7000" h="2135209">
                  <a:moveTo>
                    <a:pt x="1087000" y="0"/>
                  </a:moveTo>
                  <a:lnTo>
                    <a:pt x="1087000" y="1635179"/>
                  </a:lnTo>
                  <a:lnTo>
                    <a:pt x="543501" y="2135209"/>
                  </a:lnTo>
                  <a:lnTo>
                    <a:pt x="0" y="1635178"/>
                  </a:lnTo>
                  <a:lnTo>
                    <a:pt x="0" y="0"/>
                  </a:lnTo>
                  <a:lnTo>
                    <a:pt x="1087000" y="0"/>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wrap="square" rtlCol="0" anchor="ctr">
              <a:noAutofit/>
            </a:bodyPr>
            <a:lstStyle/>
            <a:p>
              <a:pPr algn="ctr"/>
              <a:endParaRPr lang="en-US" sz="4265" dirty="0">
                <a:solidFill>
                  <a:schemeClr val="bg1"/>
                </a:solidFill>
              </a:endParaRPr>
            </a:p>
          </p:txBody>
        </p:sp>
        <p:sp>
          <p:nvSpPr>
            <p:cNvPr id="11" name="文本框 10"/>
            <p:cNvSpPr txBox="1"/>
            <p:nvPr/>
          </p:nvSpPr>
          <p:spPr>
            <a:xfrm>
              <a:off x="2893" y="2215"/>
              <a:ext cx="1841" cy="604"/>
            </a:xfrm>
            <a:prstGeom prst="rect">
              <a:avLst/>
            </a:prstGeom>
            <a:noFill/>
          </p:spPr>
          <p:txBody>
            <a:bodyPr wrap="square" rtlCol="0">
              <a:spAutoFit/>
            </a:bodyPr>
            <a:lstStyle/>
            <a:p>
              <a:r>
                <a:rPr lang="zh-CN" altLang="en-US" b="1">
                  <a:solidFill>
                    <a:schemeClr val="bg1"/>
                  </a:solidFill>
                </a:rPr>
                <a:t>解决方案</a:t>
              </a:r>
              <a:endParaRPr lang="zh-CN" altLang="en-US" b="1">
                <a:solidFill>
                  <a:schemeClr val="bg1"/>
                </a:solidFill>
              </a:endParaRPr>
            </a:p>
          </p:txBody>
        </p:sp>
      </p:grpSp>
      <p:sp>
        <p:nvSpPr>
          <p:cNvPr id="318" name="矩形 317"/>
          <p:cNvSpPr>
            <a:spLocks noChangeArrowheads="1"/>
          </p:cNvSpPr>
          <p:nvPr/>
        </p:nvSpPr>
        <p:spPr bwMode="auto">
          <a:xfrm>
            <a:off x="1139825" y="2158365"/>
            <a:ext cx="427672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p>
            <a:pPr>
              <a:lnSpc>
                <a:spcPct val="114000"/>
              </a:lnSpc>
            </a:pPr>
            <a:r>
              <a:rPr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过滤</a:t>
            </a:r>
            <a:r>
              <a:rPr lang="zh-CN"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或限制</a:t>
            </a:r>
            <a:r>
              <a:rPr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与工作无关的应用程序</a:t>
            </a:r>
            <a:r>
              <a:rPr lang="zh-CN"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或控制公司内部判定为非法的程序的启动</a:t>
            </a:r>
            <a:r>
              <a:rPr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a:t>
            </a:r>
            <a:endParaRPr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7" name="矩形 16"/>
          <p:cNvSpPr>
            <a:spLocks noChangeArrowheads="1"/>
          </p:cNvSpPr>
          <p:nvPr/>
        </p:nvSpPr>
        <p:spPr bwMode="auto">
          <a:xfrm>
            <a:off x="1127125" y="3858260"/>
            <a:ext cx="4286250" cy="826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p>
            <a:pPr>
              <a:lnSpc>
                <a:spcPct val="114000"/>
              </a:lnSpc>
            </a:pP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可以通过【通讯工具监听设置】功能来过滤和限制聊天软件、游戏软件、炒股软件、娱乐程序等运行，或限制企业判定为非法的应用程序的运行。</a:t>
            </a:r>
            <a:endPar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9" name="矩形 18"/>
          <p:cNvSpPr>
            <a:spLocks noChangeArrowheads="1"/>
          </p:cNvSpPr>
          <p:nvPr/>
        </p:nvSpPr>
        <p:spPr bwMode="auto">
          <a:xfrm>
            <a:off x="1127125" y="5669915"/>
            <a:ext cx="405511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p>
            <a:pPr>
              <a:lnSpc>
                <a:spcPct val="114000"/>
              </a:lnSpc>
            </a:pPr>
            <a:r>
              <a:rPr sz="1400" b="1" dirty="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sym typeface="微软雅黑" panose="020B0503020204020204" pitchFamily="34" charset="-122"/>
              </a:rPr>
              <a:t>规范行为，提高生产力，杜绝上班</a:t>
            </a:r>
            <a:r>
              <a:rPr lang="zh-CN" sz="1400" b="1" dirty="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sym typeface="微软雅黑" panose="020B0503020204020204" pitchFamily="34" charset="-122"/>
              </a:rPr>
              <a:t>做与工作无关的事情，大大提升企业内部的有效运转</a:t>
            </a:r>
            <a:r>
              <a:rPr sz="1400" b="1" dirty="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sym typeface="微软雅黑" panose="020B0503020204020204" pitchFamily="34" charset="-122"/>
              </a:rPr>
              <a:t>。</a:t>
            </a:r>
            <a:endParaRPr sz="1400" b="1" dirty="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8" name="矩形 27"/>
          <p:cNvSpPr/>
          <p:nvPr/>
        </p:nvSpPr>
        <p:spPr>
          <a:xfrm>
            <a:off x="5935980" y="1323340"/>
            <a:ext cx="5673090" cy="366712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1"/>
          <p:cNvPicPr>
            <a:picLocks noChangeAspect="1"/>
          </p:cNvPicPr>
          <p:nvPr/>
        </p:nvPicPr>
        <p:blipFill>
          <a:blip r:embed="rId1"/>
          <a:stretch>
            <a:fillRect/>
          </a:stretch>
        </p:blipFill>
        <p:spPr>
          <a:xfrm>
            <a:off x="6140450" y="1497965"/>
            <a:ext cx="5263515" cy="3286125"/>
          </a:xfrm>
          <a:prstGeom prst="rect">
            <a:avLst/>
          </a:prstGeom>
        </p:spPr>
      </p:pic>
      <p:sp>
        <p:nvSpPr>
          <p:cNvPr id="32" name="文本框 31"/>
          <p:cNvSpPr txBox="1"/>
          <p:nvPr/>
        </p:nvSpPr>
        <p:spPr>
          <a:xfrm>
            <a:off x="8164195" y="3263265"/>
            <a:ext cx="3032125" cy="1383665"/>
          </a:xfrm>
          <a:prstGeom prst="rect">
            <a:avLst/>
          </a:prstGeom>
          <a:noFill/>
        </p:spPr>
        <p:txBody>
          <a:bodyPr wrap="square" rtlCol="0">
            <a:spAutoFit/>
          </a:bodyPr>
          <a:lstStyle/>
          <a:p>
            <a:pPr algn="ctr"/>
            <a:r>
              <a:rPr lang="zh-CN" altLang="en-US" sz="2800" b="1">
                <a:solidFill>
                  <a:srgbClr val="C00000"/>
                </a:solidFill>
              </a:rPr>
              <a:t>限制聊天、炒股和娱乐软件的运行</a:t>
            </a:r>
            <a:endParaRPr lang="zh-CN" altLang="en-US" sz="2800" b="1">
              <a:solidFill>
                <a:srgbClr val="C00000"/>
              </a:solidFill>
            </a:endParaRPr>
          </a:p>
        </p:txBody>
      </p:sp>
      <p:sp>
        <p:nvSpPr>
          <p:cNvPr id="7" name="矩形 6"/>
          <p:cNvSpPr/>
          <p:nvPr/>
        </p:nvSpPr>
        <p:spPr>
          <a:xfrm>
            <a:off x="6207125" y="1854200"/>
            <a:ext cx="1548130" cy="2766060"/>
          </a:xfrm>
          <a:prstGeom prst="rect">
            <a:avLst/>
          </a:prstGeom>
          <a:noFill/>
          <a:ln>
            <a:solidFill>
              <a:srgbClr val="CA244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Freeform 195"/>
          <p:cNvSpPr>
            <a:spLocks noChangeAspect="1" noEditPoints="1"/>
          </p:cNvSpPr>
          <p:nvPr/>
        </p:nvSpPr>
        <p:spPr bwMode="auto">
          <a:xfrm>
            <a:off x="1266825" y="3110230"/>
            <a:ext cx="504825" cy="408940"/>
          </a:xfrm>
          <a:custGeom>
            <a:avLst/>
            <a:gdLst>
              <a:gd name="T0" fmla="*/ 201 w 252"/>
              <a:gd name="T1" fmla="*/ 52 h 204"/>
              <a:gd name="T2" fmla="*/ 201 w 252"/>
              <a:gd name="T3" fmla="*/ 0 h 204"/>
              <a:gd name="T4" fmla="*/ 0 w 252"/>
              <a:gd name="T5" fmla="*/ 0 h 204"/>
              <a:gd name="T6" fmla="*/ 0 w 252"/>
              <a:gd name="T7" fmla="*/ 152 h 204"/>
              <a:gd name="T8" fmla="*/ 51 w 252"/>
              <a:gd name="T9" fmla="*/ 152 h 204"/>
              <a:gd name="T10" fmla="*/ 51 w 252"/>
              <a:gd name="T11" fmla="*/ 204 h 204"/>
              <a:gd name="T12" fmla="*/ 252 w 252"/>
              <a:gd name="T13" fmla="*/ 204 h 204"/>
              <a:gd name="T14" fmla="*/ 252 w 252"/>
              <a:gd name="T15" fmla="*/ 52 h 204"/>
              <a:gd name="T16" fmla="*/ 201 w 252"/>
              <a:gd name="T17" fmla="*/ 52 h 204"/>
              <a:gd name="T18" fmla="*/ 25 w 252"/>
              <a:gd name="T19" fmla="*/ 127 h 204"/>
              <a:gd name="T20" fmla="*/ 25 w 252"/>
              <a:gd name="T21" fmla="*/ 25 h 204"/>
              <a:gd name="T22" fmla="*/ 176 w 252"/>
              <a:gd name="T23" fmla="*/ 25 h 204"/>
              <a:gd name="T24" fmla="*/ 176 w 252"/>
              <a:gd name="T25" fmla="*/ 52 h 204"/>
              <a:gd name="T26" fmla="*/ 51 w 252"/>
              <a:gd name="T27" fmla="*/ 52 h 204"/>
              <a:gd name="T28" fmla="*/ 51 w 252"/>
              <a:gd name="T29" fmla="*/ 127 h 204"/>
              <a:gd name="T30" fmla="*/ 25 w 252"/>
              <a:gd name="T31" fmla="*/ 127 h 204"/>
              <a:gd name="T32" fmla="*/ 76 w 252"/>
              <a:gd name="T33" fmla="*/ 77 h 204"/>
              <a:gd name="T34" fmla="*/ 227 w 252"/>
              <a:gd name="T35" fmla="*/ 77 h 204"/>
              <a:gd name="T36" fmla="*/ 227 w 252"/>
              <a:gd name="T37" fmla="*/ 179 h 204"/>
              <a:gd name="T38" fmla="*/ 76 w 252"/>
              <a:gd name="T39" fmla="*/ 179 h 204"/>
              <a:gd name="T40" fmla="*/ 76 w 252"/>
              <a:gd name="T41" fmla="*/ 77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2" h="204">
                <a:moveTo>
                  <a:pt x="201" y="52"/>
                </a:moveTo>
                <a:lnTo>
                  <a:pt x="201" y="0"/>
                </a:lnTo>
                <a:lnTo>
                  <a:pt x="0" y="0"/>
                </a:lnTo>
                <a:lnTo>
                  <a:pt x="0" y="152"/>
                </a:lnTo>
                <a:lnTo>
                  <a:pt x="51" y="152"/>
                </a:lnTo>
                <a:lnTo>
                  <a:pt x="51" y="204"/>
                </a:lnTo>
                <a:lnTo>
                  <a:pt x="252" y="204"/>
                </a:lnTo>
                <a:lnTo>
                  <a:pt x="252" y="52"/>
                </a:lnTo>
                <a:lnTo>
                  <a:pt x="201" y="52"/>
                </a:lnTo>
                <a:close/>
                <a:moveTo>
                  <a:pt x="25" y="127"/>
                </a:moveTo>
                <a:lnTo>
                  <a:pt x="25" y="25"/>
                </a:lnTo>
                <a:lnTo>
                  <a:pt x="176" y="25"/>
                </a:lnTo>
                <a:lnTo>
                  <a:pt x="176" y="52"/>
                </a:lnTo>
                <a:lnTo>
                  <a:pt x="51" y="52"/>
                </a:lnTo>
                <a:lnTo>
                  <a:pt x="51" y="127"/>
                </a:lnTo>
                <a:lnTo>
                  <a:pt x="25" y="127"/>
                </a:lnTo>
                <a:close/>
                <a:moveTo>
                  <a:pt x="76" y="77"/>
                </a:moveTo>
                <a:lnTo>
                  <a:pt x="227" y="77"/>
                </a:lnTo>
                <a:lnTo>
                  <a:pt x="227" y="179"/>
                </a:lnTo>
                <a:lnTo>
                  <a:pt x="76" y="179"/>
                </a:lnTo>
                <a:lnTo>
                  <a:pt x="76" y="77"/>
                </a:lnTo>
                <a:close/>
              </a:path>
            </a:pathLst>
          </a:custGeom>
          <a:solidFill>
            <a:schemeClr val="bg1">
              <a:lumMod val="95000"/>
            </a:schemeClr>
          </a:solidFill>
          <a:ln>
            <a:noFill/>
          </a:ln>
        </p:spPr>
        <p:txBody>
          <a:bodyPr vert="horz" wrap="square" lIns="121920" tIns="60960" rIns="121920" bIns="60960" numCol="1" anchor="t" anchorCtr="0" compatLnSpc="1"/>
          <a:lstStyle/>
          <a:p>
            <a:endParaRPr lang="zh-CN" altLang="en-US" sz="2490">
              <a:latin typeface="Arial" panose="020B0604020202020204" pitchFamily="34" charset="0"/>
              <a:ea typeface="微软雅黑" panose="020B0503020204020204" pitchFamily="34" charset="-122"/>
              <a:cs typeface="Arial" panose="020B0604020202020204" pitchFamily="34" charset="0"/>
            </a:endParaRPr>
          </a:p>
        </p:txBody>
      </p:sp>
      <p:grpSp>
        <p:nvGrpSpPr>
          <p:cNvPr id="2" name="组合 1"/>
          <p:cNvGrpSpPr/>
          <p:nvPr/>
        </p:nvGrpSpPr>
        <p:grpSpPr>
          <a:xfrm>
            <a:off x="1138555" y="4875530"/>
            <a:ext cx="2367915" cy="704850"/>
            <a:chOff x="1780" y="1993"/>
            <a:chExt cx="3729" cy="1110"/>
          </a:xfrm>
        </p:grpSpPr>
        <p:sp>
          <p:nvSpPr>
            <p:cNvPr id="8" name="任意多边形 7"/>
            <p:cNvSpPr/>
            <p:nvPr/>
          </p:nvSpPr>
          <p:spPr>
            <a:xfrm rot="16200000">
              <a:off x="3089" y="683"/>
              <a:ext cx="1110" cy="3729"/>
            </a:xfrm>
            <a:custGeom>
              <a:avLst/>
              <a:gdLst>
                <a:gd name="connsiteX0" fmla="*/ 1087000 w 1087000"/>
                <a:gd name="connsiteY0" fmla="*/ 0 h 2135209"/>
                <a:gd name="connsiteX1" fmla="*/ 1087000 w 1087000"/>
                <a:gd name="connsiteY1" fmla="*/ 1635179 h 2135209"/>
                <a:gd name="connsiteX2" fmla="*/ 543501 w 1087000"/>
                <a:gd name="connsiteY2" fmla="*/ 2135209 h 2135209"/>
                <a:gd name="connsiteX3" fmla="*/ 0 w 1087000"/>
                <a:gd name="connsiteY3" fmla="*/ 1635178 h 2135209"/>
                <a:gd name="connsiteX4" fmla="*/ 0 w 1087000"/>
                <a:gd name="connsiteY4" fmla="*/ 0 h 2135209"/>
                <a:gd name="connsiteX5" fmla="*/ 1087000 w 1087000"/>
                <a:gd name="connsiteY5" fmla="*/ 0 h 2135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7000" h="2135209">
                  <a:moveTo>
                    <a:pt x="1087000" y="0"/>
                  </a:moveTo>
                  <a:lnTo>
                    <a:pt x="1087000" y="1635179"/>
                  </a:lnTo>
                  <a:lnTo>
                    <a:pt x="543501" y="2135209"/>
                  </a:lnTo>
                  <a:lnTo>
                    <a:pt x="0" y="1635178"/>
                  </a:lnTo>
                  <a:lnTo>
                    <a:pt x="0" y="0"/>
                  </a:lnTo>
                  <a:lnTo>
                    <a:pt x="1087000" y="0"/>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wrap="square" rtlCol="0" anchor="ctr">
              <a:noAutofit/>
            </a:bodyPr>
            <a:p>
              <a:pPr algn="ctr"/>
              <a:endParaRPr lang="en-US" sz="4265" dirty="0">
                <a:solidFill>
                  <a:schemeClr val="bg1"/>
                </a:solidFill>
              </a:endParaRPr>
            </a:p>
          </p:txBody>
        </p:sp>
        <p:sp>
          <p:nvSpPr>
            <p:cNvPr id="15" name="文本框 14"/>
            <p:cNvSpPr txBox="1"/>
            <p:nvPr/>
          </p:nvSpPr>
          <p:spPr>
            <a:xfrm>
              <a:off x="2893" y="2215"/>
              <a:ext cx="1841" cy="604"/>
            </a:xfrm>
            <a:prstGeom prst="rect">
              <a:avLst/>
            </a:prstGeom>
            <a:noFill/>
          </p:spPr>
          <p:txBody>
            <a:bodyPr wrap="square" rtlCol="0">
              <a:spAutoFit/>
            </a:bodyPr>
            <a:p>
              <a:r>
                <a:rPr lang="zh-CN" altLang="en-US" b="1">
                  <a:solidFill>
                    <a:schemeClr val="bg1"/>
                  </a:solidFill>
                </a:rPr>
                <a:t>部署效果</a:t>
              </a:r>
              <a:endParaRPr lang="zh-CN" altLang="en-US" b="1">
                <a:solidFill>
                  <a:schemeClr val="bg1"/>
                </a:solidFill>
              </a:endParaRPr>
            </a:p>
          </p:txBody>
        </p:sp>
      </p:grpSp>
      <p:pic>
        <p:nvPicPr>
          <p:cNvPr id="18" name="图片 17" descr="眼睛"/>
          <p:cNvPicPr>
            <a:picLocks noChangeAspect="1"/>
          </p:cNvPicPr>
          <p:nvPr/>
        </p:nvPicPr>
        <p:blipFill>
          <a:blip r:embed="rId2"/>
          <a:stretch>
            <a:fillRect/>
          </a:stretch>
        </p:blipFill>
        <p:spPr>
          <a:xfrm>
            <a:off x="1216025" y="4990465"/>
            <a:ext cx="746125" cy="435610"/>
          </a:xfrm>
          <a:prstGeom prst="rect">
            <a:avLst/>
          </a:prstGeom>
        </p:spPr>
      </p:pic>
      <p:pic>
        <p:nvPicPr>
          <p:cNvPr id="13" name="图片 12" descr="销掌门-透明背景-logo"/>
          <p:cNvPicPr>
            <a:picLocks noChangeAspect="1"/>
          </p:cNvPicPr>
          <p:nvPr/>
        </p:nvPicPr>
        <p:blipFill>
          <a:blip r:embed="rId3" cstate="print"/>
          <a:stretch>
            <a:fillRect/>
          </a:stretch>
        </p:blipFill>
        <p:spPr>
          <a:xfrm>
            <a:off x="10789920" y="167005"/>
            <a:ext cx="1132205" cy="829310"/>
          </a:xfrm>
          <a:prstGeom prst="rect">
            <a:avLst/>
          </a:prstGeom>
        </p:spPr>
      </p:pic>
    </p:spTree>
  </p:cSld>
  <p:clrMapOvr>
    <a:masterClrMapping/>
  </p:clrMapOvr>
  <p:transition>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left)">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8"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0-#ppt_w/2"/>
                                          </p:val>
                                        </p:tav>
                                        <p:tav tm="100000">
                                          <p:val>
                                            <p:strVal val="#ppt_x"/>
                                          </p:val>
                                        </p:tav>
                                      </p:tavLst>
                                    </p:anim>
                                    <p:anim calcmode="lin" valueType="num">
                                      <p:cBhvr additive="base">
                                        <p:cTn id="17" dur="500" fill="hold"/>
                                        <p:tgtEl>
                                          <p:spTgt spid="4"/>
                                        </p:tgtEl>
                                        <p:attrNameLst>
                                          <p:attrName>ppt_y</p:attrName>
                                        </p:attrNameLst>
                                      </p:cBhvr>
                                      <p:tavLst>
                                        <p:tav tm="0">
                                          <p:val>
                                            <p:strVal val="#ppt_y"/>
                                          </p:val>
                                        </p:tav>
                                        <p:tav tm="100000">
                                          <p:val>
                                            <p:strVal val="#ppt_y"/>
                                          </p:val>
                                        </p:tav>
                                      </p:tavLst>
                                    </p:anim>
                                  </p:childTnLst>
                                </p:cTn>
                              </p:par>
                              <p:par>
                                <p:cTn id="18" presetID="2" presetClass="entr" presetSubtype="8" fill="hold" grpId="0" nodeType="withEffect">
                                  <p:stCondLst>
                                    <p:cond delay="0"/>
                                  </p:stCondLst>
                                  <p:childTnLst>
                                    <p:set>
                                      <p:cBhvr>
                                        <p:cTn id="19" dur="1" fill="hold">
                                          <p:stCondLst>
                                            <p:cond delay="0"/>
                                          </p:stCondLst>
                                        </p:cTn>
                                        <p:tgtEl>
                                          <p:spTgt spid="318"/>
                                        </p:tgtEl>
                                        <p:attrNameLst>
                                          <p:attrName>style.visibility</p:attrName>
                                        </p:attrNameLst>
                                      </p:cBhvr>
                                      <p:to>
                                        <p:strVal val="visible"/>
                                      </p:to>
                                    </p:set>
                                    <p:anim calcmode="lin" valueType="num">
                                      <p:cBhvr additive="base">
                                        <p:cTn id="20" dur="500" fill="hold"/>
                                        <p:tgtEl>
                                          <p:spTgt spid="318"/>
                                        </p:tgtEl>
                                        <p:attrNameLst>
                                          <p:attrName>ppt_x</p:attrName>
                                        </p:attrNameLst>
                                      </p:cBhvr>
                                      <p:tavLst>
                                        <p:tav tm="0">
                                          <p:val>
                                            <p:strVal val="0-#ppt_w/2"/>
                                          </p:val>
                                        </p:tav>
                                        <p:tav tm="100000">
                                          <p:val>
                                            <p:strVal val="#ppt_x"/>
                                          </p:val>
                                        </p:tav>
                                      </p:tavLst>
                                    </p:anim>
                                    <p:anim calcmode="lin" valueType="num">
                                      <p:cBhvr additive="base">
                                        <p:cTn id="21" dur="500" fill="hold"/>
                                        <p:tgtEl>
                                          <p:spTgt spid="318"/>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8" fill="hold" nodeType="click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additive="base">
                                        <p:cTn id="26" dur="500" fill="hold"/>
                                        <p:tgtEl>
                                          <p:spTgt spid="5"/>
                                        </p:tgtEl>
                                        <p:attrNameLst>
                                          <p:attrName>ppt_x</p:attrName>
                                        </p:attrNameLst>
                                      </p:cBhvr>
                                      <p:tavLst>
                                        <p:tav tm="0">
                                          <p:val>
                                            <p:strVal val="0-#ppt_w/2"/>
                                          </p:val>
                                        </p:tav>
                                        <p:tav tm="100000">
                                          <p:val>
                                            <p:strVal val="#ppt_x"/>
                                          </p:val>
                                        </p:tav>
                                      </p:tavLst>
                                    </p:anim>
                                    <p:anim calcmode="lin" valueType="num">
                                      <p:cBhvr additive="base">
                                        <p:cTn id="27" dur="500" fill="hold"/>
                                        <p:tgtEl>
                                          <p:spTgt spid="5"/>
                                        </p:tgtEl>
                                        <p:attrNameLst>
                                          <p:attrName>ppt_y</p:attrName>
                                        </p:attrNameLst>
                                      </p:cBhvr>
                                      <p:tavLst>
                                        <p:tav tm="0">
                                          <p:val>
                                            <p:strVal val="#ppt_y"/>
                                          </p:val>
                                        </p:tav>
                                        <p:tav tm="100000">
                                          <p:val>
                                            <p:strVal val="#ppt_y"/>
                                          </p:val>
                                        </p:tav>
                                      </p:tavLst>
                                    </p:anim>
                                  </p:childTnLst>
                                </p:cTn>
                              </p:par>
                              <p:par>
                                <p:cTn id="28" presetID="2" presetClass="entr" presetSubtype="8" fill="hold" grpId="0" nodeType="withEffect">
                                  <p:stCondLst>
                                    <p:cond delay="0"/>
                                  </p:stCondLst>
                                  <p:childTnLst>
                                    <p:set>
                                      <p:cBhvr>
                                        <p:cTn id="29" dur="1" fill="hold">
                                          <p:stCondLst>
                                            <p:cond delay="0"/>
                                          </p:stCondLst>
                                        </p:cTn>
                                        <p:tgtEl>
                                          <p:spTgt spid="54"/>
                                        </p:tgtEl>
                                        <p:attrNameLst>
                                          <p:attrName>style.visibility</p:attrName>
                                        </p:attrNameLst>
                                      </p:cBhvr>
                                      <p:to>
                                        <p:strVal val="visible"/>
                                      </p:to>
                                    </p:set>
                                    <p:anim calcmode="lin" valueType="num">
                                      <p:cBhvr additive="base">
                                        <p:cTn id="30" dur="500" fill="hold"/>
                                        <p:tgtEl>
                                          <p:spTgt spid="54"/>
                                        </p:tgtEl>
                                        <p:attrNameLst>
                                          <p:attrName>ppt_x</p:attrName>
                                        </p:attrNameLst>
                                      </p:cBhvr>
                                      <p:tavLst>
                                        <p:tav tm="0">
                                          <p:val>
                                            <p:strVal val="0-#ppt_w/2"/>
                                          </p:val>
                                        </p:tav>
                                        <p:tav tm="100000">
                                          <p:val>
                                            <p:strVal val="#ppt_x"/>
                                          </p:val>
                                        </p:tav>
                                      </p:tavLst>
                                    </p:anim>
                                    <p:anim calcmode="lin" valueType="num">
                                      <p:cBhvr additive="base">
                                        <p:cTn id="31" dur="500" fill="hold"/>
                                        <p:tgtEl>
                                          <p:spTgt spid="54"/>
                                        </p:tgtEl>
                                        <p:attrNameLst>
                                          <p:attrName>ppt_y</p:attrName>
                                        </p:attrNameLst>
                                      </p:cBhvr>
                                      <p:tavLst>
                                        <p:tav tm="0">
                                          <p:val>
                                            <p:strVal val="#ppt_y"/>
                                          </p:val>
                                        </p:tav>
                                        <p:tav tm="100000">
                                          <p:val>
                                            <p:strVal val="#ppt_y"/>
                                          </p:val>
                                        </p:tav>
                                      </p:tavLst>
                                    </p:anim>
                                  </p:childTnLst>
                                </p:cTn>
                              </p:par>
                              <p:par>
                                <p:cTn id="32" presetID="2" presetClass="entr" presetSubtype="8"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 calcmode="lin" valueType="num">
                                      <p:cBhvr additive="base">
                                        <p:cTn id="34" dur="500" fill="hold"/>
                                        <p:tgtEl>
                                          <p:spTgt spid="17"/>
                                        </p:tgtEl>
                                        <p:attrNameLst>
                                          <p:attrName>ppt_x</p:attrName>
                                        </p:attrNameLst>
                                      </p:cBhvr>
                                      <p:tavLst>
                                        <p:tav tm="0">
                                          <p:val>
                                            <p:strVal val="0-#ppt_w/2"/>
                                          </p:val>
                                        </p:tav>
                                        <p:tav tm="100000">
                                          <p:val>
                                            <p:strVal val="#ppt_x"/>
                                          </p:val>
                                        </p:tav>
                                      </p:tavLst>
                                    </p:anim>
                                    <p:anim calcmode="lin" valueType="num">
                                      <p:cBhvr additive="base">
                                        <p:cTn id="35"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8" fill="hold" nodeType="clickEffect">
                                  <p:stCondLst>
                                    <p:cond delay="0"/>
                                  </p:stCondLst>
                                  <p:childTnLst>
                                    <p:set>
                                      <p:cBhvr>
                                        <p:cTn id="39" dur="1" fill="hold">
                                          <p:stCondLst>
                                            <p:cond delay="0"/>
                                          </p:stCondLst>
                                        </p:cTn>
                                        <p:tgtEl>
                                          <p:spTgt spid="2"/>
                                        </p:tgtEl>
                                        <p:attrNameLst>
                                          <p:attrName>style.visibility</p:attrName>
                                        </p:attrNameLst>
                                      </p:cBhvr>
                                      <p:to>
                                        <p:strVal val="visible"/>
                                      </p:to>
                                    </p:set>
                                    <p:anim calcmode="lin" valueType="num">
                                      <p:cBhvr additive="base">
                                        <p:cTn id="40" dur="500" fill="hold"/>
                                        <p:tgtEl>
                                          <p:spTgt spid="2"/>
                                        </p:tgtEl>
                                        <p:attrNameLst>
                                          <p:attrName>ppt_x</p:attrName>
                                        </p:attrNameLst>
                                      </p:cBhvr>
                                      <p:tavLst>
                                        <p:tav tm="0">
                                          <p:val>
                                            <p:strVal val="0-#ppt_w/2"/>
                                          </p:val>
                                        </p:tav>
                                        <p:tav tm="100000">
                                          <p:val>
                                            <p:strVal val="#ppt_x"/>
                                          </p:val>
                                        </p:tav>
                                      </p:tavLst>
                                    </p:anim>
                                    <p:anim calcmode="lin" valueType="num">
                                      <p:cBhvr additive="base">
                                        <p:cTn id="41" dur="500" fill="hold"/>
                                        <p:tgtEl>
                                          <p:spTgt spid="2"/>
                                        </p:tgtEl>
                                        <p:attrNameLst>
                                          <p:attrName>ppt_y</p:attrName>
                                        </p:attrNameLst>
                                      </p:cBhvr>
                                      <p:tavLst>
                                        <p:tav tm="0">
                                          <p:val>
                                            <p:strVal val="#ppt_y"/>
                                          </p:val>
                                        </p:tav>
                                        <p:tav tm="100000">
                                          <p:val>
                                            <p:strVal val="#ppt_y"/>
                                          </p:val>
                                        </p:tav>
                                      </p:tavLst>
                                    </p:anim>
                                  </p:childTnLst>
                                </p:cTn>
                              </p:par>
                              <p:par>
                                <p:cTn id="42" presetID="2" presetClass="entr" presetSubtype="8" fill="hold" nodeType="withEffect">
                                  <p:stCondLst>
                                    <p:cond delay="0"/>
                                  </p:stCondLst>
                                  <p:childTnLst>
                                    <p:set>
                                      <p:cBhvr>
                                        <p:cTn id="43" dur="1" fill="hold">
                                          <p:stCondLst>
                                            <p:cond delay="0"/>
                                          </p:stCondLst>
                                        </p:cTn>
                                        <p:tgtEl>
                                          <p:spTgt spid="18"/>
                                        </p:tgtEl>
                                        <p:attrNameLst>
                                          <p:attrName>style.visibility</p:attrName>
                                        </p:attrNameLst>
                                      </p:cBhvr>
                                      <p:to>
                                        <p:strVal val="visible"/>
                                      </p:to>
                                    </p:set>
                                    <p:anim calcmode="lin" valueType="num">
                                      <p:cBhvr additive="base">
                                        <p:cTn id="44" dur="500" fill="hold"/>
                                        <p:tgtEl>
                                          <p:spTgt spid="18"/>
                                        </p:tgtEl>
                                        <p:attrNameLst>
                                          <p:attrName>ppt_x</p:attrName>
                                        </p:attrNameLst>
                                      </p:cBhvr>
                                      <p:tavLst>
                                        <p:tav tm="0">
                                          <p:val>
                                            <p:strVal val="0-#ppt_w/2"/>
                                          </p:val>
                                        </p:tav>
                                        <p:tav tm="100000">
                                          <p:val>
                                            <p:strVal val="#ppt_x"/>
                                          </p:val>
                                        </p:tav>
                                      </p:tavLst>
                                    </p:anim>
                                    <p:anim calcmode="lin" valueType="num">
                                      <p:cBhvr additive="base">
                                        <p:cTn id="45" dur="500" fill="hold"/>
                                        <p:tgtEl>
                                          <p:spTgt spid="18"/>
                                        </p:tgtEl>
                                        <p:attrNameLst>
                                          <p:attrName>ppt_y</p:attrName>
                                        </p:attrNameLst>
                                      </p:cBhvr>
                                      <p:tavLst>
                                        <p:tav tm="0">
                                          <p:val>
                                            <p:strVal val="#ppt_y"/>
                                          </p:val>
                                        </p:tav>
                                        <p:tav tm="100000">
                                          <p:val>
                                            <p:strVal val="#ppt_y"/>
                                          </p:val>
                                        </p:tav>
                                      </p:tavLst>
                                    </p:anim>
                                  </p:childTnLst>
                                </p:cTn>
                              </p:par>
                              <p:par>
                                <p:cTn id="46" presetID="2" presetClass="entr" presetSubtype="8" fill="hold" grpId="0" nodeType="withEffect">
                                  <p:stCondLst>
                                    <p:cond delay="0"/>
                                  </p:stCondLst>
                                  <p:childTnLst>
                                    <p:set>
                                      <p:cBhvr>
                                        <p:cTn id="47" dur="1" fill="hold">
                                          <p:stCondLst>
                                            <p:cond delay="0"/>
                                          </p:stCondLst>
                                        </p:cTn>
                                        <p:tgtEl>
                                          <p:spTgt spid="19"/>
                                        </p:tgtEl>
                                        <p:attrNameLst>
                                          <p:attrName>style.visibility</p:attrName>
                                        </p:attrNameLst>
                                      </p:cBhvr>
                                      <p:to>
                                        <p:strVal val="visible"/>
                                      </p:to>
                                    </p:set>
                                    <p:anim calcmode="lin" valueType="num">
                                      <p:cBhvr additive="base">
                                        <p:cTn id="48" dur="500" fill="hold"/>
                                        <p:tgtEl>
                                          <p:spTgt spid="19"/>
                                        </p:tgtEl>
                                        <p:attrNameLst>
                                          <p:attrName>ppt_x</p:attrName>
                                        </p:attrNameLst>
                                      </p:cBhvr>
                                      <p:tavLst>
                                        <p:tav tm="0">
                                          <p:val>
                                            <p:strVal val="0-#ppt_w/2"/>
                                          </p:val>
                                        </p:tav>
                                        <p:tav tm="100000">
                                          <p:val>
                                            <p:strVal val="#ppt_x"/>
                                          </p:val>
                                        </p:tav>
                                      </p:tavLst>
                                    </p:anim>
                                    <p:anim calcmode="lin" valueType="num">
                                      <p:cBhvr additive="base">
                                        <p:cTn id="49"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3" presetClass="entr" presetSubtype="10" fill="hold" grpId="0" nodeType="clickEffect">
                                  <p:stCondLst>
                                    <p:cond delay="0"/>
                                  </p:stCondLst>
                                  <p:childTnLst>
                                    <p:set>
                                      <p:cBhvr>
                                        <p:cTn id="53" dur="1" fill="hold">
                                          <p:stCondLst>
                                            <p:cond delay="0"/>
                                          </p:stCondLst>
                                        </p:cTn>
                                        <p:tgtEl>
                                          <p:spTgt spid="28"/>
                                        </p:tgtEl>
                                        <p:attrNameLst>
                                          <p:attrName>style.visibility</p:attrName>
                                        </p:attrNameLst>
                                      </p:cBhvr>
                                      <p:to>
                                        <p:strVal val="visible"/>
                                      </p:to>
                                    </p:set>
                                    <p:animEffect transition="in" filter="blinds(horizontal)">
                                      <p:cBhvr>
                                        <p:cTn id="54" dur="500"/>
                                        <p:tgtEl>
                                          <p:spTgt spid="28"/>
                                        </p:tgtEl>
                                      </p:cBhvr>
                                    </p:animEffect>
                                  </p:childTnLst>
                                </p:cTn>
                              </p:par>
                              <p:par>
                                <p:cTn id="55" presetID="3" presetClass="entr" presetSubtype="10" fill="hold" nodeType="with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blinds(horizontal)">
                                      <p:cBhvr>
                                        <p:cTn id="57" dur="500"/>
                                        <p:tgtEl>
                                          <p:spTgt spid="12"/>
                                        </p:tgtEl>
                                      </p:cBhvr>
                                    </p:animEffec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grpId="0" nodeType="clickEffect">
                                  <p:stCondLst>
                                    <p:cond delay="0"/>
                                  </p:stCondLst>
                                  <p:childTnLst>
                                    <p:set>
                                      <p:cBhvr>
                                        <p:cTn id="61" dur="1" fill="hold">
                                          <p:stCondLst>
                                            <p:cond delay="0"/>
                                          </p:stCondLst>
                                        </p:cTn>
                                        <p:tgtEl>
                                          <p:spTgt spid="7"/>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grpId="0" nodeType="clickEffect">
                                  <p:stCondLst>
                                    <p:cond delay="0"/>
                                  </p:stCondLst>
                                  <p:childTnLst>
                                    <p:set>
                                      <p:cBhvr>
                                        <p:cTn id="65"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318" grpId="0"/>
      <p:bldP spid="54" grpId="0" animBg="1"/>
      <p:bldP spid="17" grpId="0"/>
      <p:bldP spid="28" grpId="0" bldLvl="0" animBg="1"/>
      <p:bldP spid="7" grpId="0" bldLvl="0" animBg="1"/>
      <p:bldP spid="32" grpId="0"/>
      <p:bldP spid="19"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37"/>
          <p:cNvSpPr txBox="1"/>
          <p:nvPr/>
        </p:nvSpPr>
        <p:spPr>
          <a:xfrm>
            <a:off x="1073785" y="760095"/>
            <a:ext cx="3554095" cy="335915"/>
          </a:xfrm>
          <a:prstGeom prst="rect">
            <a:avLst/>
          </a:prstGeom>
          <a:noFill/>
        </p:spPr>
        <p:txBody>
          <a:bodyPr wrap="square" lIns="91431" tIns="45716" rIns="91431" bIns="45716" rtlCol="0">
            <a:spAutoFit/>
          </a:bodyPr>
          <a:lstStyle/>
          <a:p>
            <a:r>
              <a:rPr lang="en-US" altLang="zh-CN" sz="1600" dirty="0">
                <a:solidFill>
                  <a:schemeClr val="tx1">
                    <a:lumMod val="65000"/>
                    <a:lumOff val="35000"/>
                  </a:schemeClr>
                </a:solidFill>
                <a:latin typeface="Arial" panose="020B0604020202020204" pitchFamily="34" charset="0"/>
                <a:cs typeface="Arial" panose="020B0604020202020204" pitchFamily="34" charset="0"/>
              </a:rPr>
              <a:t>Security Policy Settings</a:t>
            </a:r>
            <a:endParaRPr lang="en-US" altLang="zh-CN" sz="1600" dirty="0">
              <a:solidFill>
                <a:schemeClr val="tx1">
                  <a:lumMod val="65000"/>
                  <a:lumOff val="35000"/>
                </a:schemeClr>
              </a:solidFill>
              <a:latin typeface="Arial" panose="020B0604020202020204" pitchFamily="34" charset="0"/>
              <a:cs typeface="Arial" panose="020B0604020202020204" pitchFamily="34" charset="0"/>
            </a:endParaRPr>
          </a:p>
        </p:txBody>
      </p:sp>
      <p:grpSp>
        <p:nvGrpSpPr>
          <p:cNvPr id="4" name="组合 3"/>
          <p:cNvGrpSpPr/>
          <p:nvPr/>
        </p:nvGrpSpPr>
        <p:grpSpPr>
          <a:xfrm>
            <a:off x="1130300" y="1264920"/>
            <a:ext cx="2367280" cy="704850"/>
            <a:chOff x="1780" y="1992"/>
            <a:chExt cx="3728" cy="1110"/>
          </a:xfrm>
        </p:grpSpPr>
        <p:sp>
          <p:nvSpPr>
            <p:cNvPr id="66" name="任意多边形 65"/>
            <p:cNvSpPr/>
            <p:nvPr/>
          </p:nvSpPr>
          <p:spPr>
            <a:xfrm rot="16200000">
              <a:off x="3089" y="683"/>
              <a:ext cx="1110" cy="3729"/>
            </a:xfrm>
            <a:custGeom>
              <a:avLst/>
              <a:gdLst>
                <a:gd name="connsiteX0" fmla="*/ 1087000 w 1087000"/>
                <a:gd name="connsiteY0" fmla="*/ 0 h 2135209"/>
                <a:gd name="connsiteX1" fmla="*/ 1087000 w 1087000"/>
                <a:gd name="connsiteY1" fmla="*/ 1635179 h 2135209"/>
                <a:gd name="connsiteX2" fmla="*/ 543501 w 1087000"/>
                <a:gd name="connsiteY2" fmla="*/ 2135209 h 2135209"/>
                <a:gd name="connsiteX3" fmla="*/ 0 w 1087000"/>
                <a:gd name="connsiteY3" fmla="*/ 1635178 h 2135209"/>
                <a:gd name="connsiteX4" fmla="*/ 0 w 1087000"/>
                <a:gd name="connsiteY4" fmla="*/ 0 h 2135209"/>
                <a:gd name="connsiteX5" fmla="*/ 1087000 w 1087000"/>
                <a:gd name="connsiteY5" fmla="*/ 0 h 2135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7000" h="2135209">
                  <a:moveTo>
                    <a:pt x="1087000" y="0"/>
                  </a:moveTo>
                  <a:lnTo>
                    <a:pt x="1087000" y="1635179"/>
                  </a:lnTo>
                  <a:lnTo>
                    <a:pt x="543501" y="2135209"/>
                  </a:lnTo>
                  <a:lnTo>
                    <a:pt x="0" y="1635178"/>
                  </a:lnTo>
                  <a:lnTo>
                    <a:pt x="0" y="0"/>
                  </a:lnTo>
                  <a:lnTo>
                    <a:pt x="1087000" y="0"/>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wrap="square" rtlCol="0" anchor="ctr">
              <a:noAutofit/>
            </a:bodyPr>
            <a:lstStyle/>
            <a:p>
              <a:pPr algn="ctr"/>
              <a:endParaRPr lang="en-US" sz="4265" dirty="0">
                <a:solidFill>
                  <a:schemeClr val="bg1"/>
                </a:solidFill>
              </a:endParaRPr>
            </a:p>
          </p:txBody>
        </p:sp>
        <p:sp>
          <p:nvSpPr>
            <p:cNvPr id="59" name="Freeform 129"/>
            <p:cNvSpPr>
              <a:spLocks noChangeAspect="1" noEditPoints="1"/>
            </p:cNvSpPr>
            <p:nvPr/>
          </p:nvSpPr>
          <p:spPr bwMode="auto">
            <a:xfrm>
              <a:off x="1995" y="2215"/>
              <a:ext cx="698" cy="665"/>
            </a:xfrm>
            <a:custGeom>
              <a:avLst/>
              <a:gdLst>
                <a:gd name="T0" fmla="*/ 48 w 97"/>
                <a:gd name="T1" fmla="*/ 0 h 97"/>
                <a:gd name="T2" fmla="*/ 50 w 97"/>
                <a:gd name="T3" fmla="*/ 0 h 97"/>
                <a:gd name="T4" fmla="*/ 53 w 97"/>
                <a:gd name="T5" fmla="*/ 27 h 97"/>
                <a:gd name="T6" fmla="*/ 49 w 97"/>
                <a:gd name="T7" fmla="*/ 33 h 97"/>
                <a:gd name="T8" fmla="*/ 49 w 97"/>
                <a:gd name="T9" fmla="*/ 34 h 97"/>
                <a:gd name="T10" fmla="*/ 37 w 97"/>
                <a:gd name="T11" fmla="*/ 40 h 97"/>
                <a:gd name="T12" fmla="*/ 23 w 97"/>
                <a:gd name="T13" fmla="*/ 46 h 97"/>
                <a:gd name="T14" fmla="*/ 18 w 97"/>
                <a:gd name="T15" fmla="*/ 43 h 97"/>
                <a:gd name="T16" fmla="*/ 13 w 97"/>
                <a:gd name="T17" fmla="*/ 45 h 97"/>
                <a:gd name="T18" fmla="*/ 1 w 97"/>
                <a:gd name="T19" fmla="*/ 38 h 97"/>
                <a:gd name="T20" fmla="*/ 48 w 97"/>
                <a:gd name="T21" fmla="*/ 0 h 97"/>
                <a:gd name="T22" fmla="*/ 57 w 97"/>
                <a:gd name="T23" fmla="*/ 1 h 97"/>
                <a:gd name="T24" fmla="*/ 81 w 97"/>
                <a:gd name="T25" fmla="*/ 12 h 97"/>
                <a:gd name="T26" fmla="*/ 61 w 97"/>
                <a:gd name="T27" fmla="*/ 27 h 97"/>
                <a:gd name="T28" fmla="*/ 60 w 97"/>
                <a:gd name="T29" fmla="*/ 26 h 97"/>
                <a:gd name="T30" fmla="*/ 57 w 97"/>
                <a:gd name="T31" fmla="*/ 1 h 97"/>
                <a:gd name="T32" fmla="*/ 86 w 97"/>
                <a:gd name="T33" fmla="*/ 17 h 97"/>
                <a:gd name="T34" fmla="*/ 65 w 97"/>
                <a:gd name="T35" fmla="*/ 33 h 97"/>
                <a:gd name="T36" fmla="*/ 65 w 97"/>
                <a:gd name="T37" fmla="*/ 33 h 97"/>
                <a:gd name="T38" fmla="*/ 59 w 97"/>
                <a:gd name="T39" fmla="*/ 40 h 97"/>
                <a:gd name="T40" fmla="*/ 59 w 97"/>
                <a:gd name="T41" fmla="*/ 45 h 97"/>
                <a:gd name="T42" fmla="*/ 57 w 97"/>
                <a:gd name="T43" fmla="*/ 63 h 97"/>
                <a:gd name="T44" fmla="*/ 60 w 97"/>
                <a:gd name="T45" fmla="*/ 68 h 97"/>
                <a:gd name="T46" fmla="*/ 89 w 97"/>
                <a:gd name="T47" fmla="*/ 75 h 97"/>
                <a:gd name="T48" fmla="*/ 97 w 97"/>
                <a:gd name="T49" fmla="*/ 48 h 97"/>
                <a:gd name="T50" fmla="*/ 86 w 97"/>
                <a:gd name="T51" fmla="*/ 17 h 97"/>
                <a:gd name="T52" fmla="*/ 85 w 97"/>
                <a:gd name="T53" fmla="*/ 81 h 97"/>
                <a:gd name="T54" fmla="*/ 49 w 97"/>
                <a:gd name="T55" fmla="*/ 97 h 97"/>
                <a:gd name="T56" fmla="*/ 54 w 97"/>
                <a:gd name="T57" fmla="*/ 77 h 97"/>
                <a:gd name="T58" fmla="*/ 58 w 97"/>
                <a:gd name="T59" fmla="*/ 74 h 97"/>
                <a:gd name="T60" fmla="*/ 85 w 97"/>
                <a:gd name="T61" fmla="*/ 81 h 97"/>
                <a:gd name="T62" fmla="*/ 42 w 97"/>
                <a:gd name="T63" fmla="*/ 97 h 97"/>
                <a:gd name="T64" fmla="*/ 1 w 97"/>
                <a:gd name="T65" fmla="*/ 60 h 97"/>
                <a:gd name="T66" fmla="*/ 12 w 97"/>
                <a:gd name="T67" fmla="*/ 57 h 97"/>
                <a:gd name="T68" fmla="*/ 18 w 97"/>
                <a:gd name="T69" fmla="*/ 59 h 97"/>
                <a:gd name="T70" fmla="*/ 21 w 97"/>
                <a:gd name="T71" fmla="*/ 58 h 97"/>
                <a:gd name="T72" fmla="*/ 45 w 97"/>
                <a:gd name="T73" fmla="*/ 70 h 97"/>
                <a:gd name="T74" fmla="*/ 48 w 97"/>
                <a:gd name="T75" fmla="*/ 75 h 97"/>
                <a:gd name="T76" fmla="*/ 42 w 97"/>
                <a:gd name="T77" fmla="*/ 97 h 97"/>
                <a:gd name="T78" fmla="*/ 0 w 97"/>
                <a:gd name="T79" fmla="*/ 53 h 97"/>
                <a:gd name="T80" fmla="*/ 8 w 97"/>
                <a:gd name="T81" fmla="*/ 51 h 97"/>
                <a:gd name="T82" fmla="*/ 0 w 97"/>
                <a:gd name="T83" fmla="*/ 45 h 97"/>
                <a:gd name="T84" fmla="*/ 0 w 97"/>
                <a:gd name="T85" fmla="*/ 48 h 97"/>
                <a:gd name="T86" fmla="*/ 0 w 97"/>
                <a:gd name="T87" fmla="*/ 53 h 97"/>
                <a:gd name="T88" fmla="*/ 52 w 97"/>
                <a:gd name="T89" fmla="*/ 40 h 97"/>
                <a:gd name="T90" fmla="*/ 40 w 97"/>
                <a:gd name="T91" fmla="*/ 46 h 97"/>
                <a:gd name="T92" fmla="*/ 25 w 97"/>
                <a:gd name="T93" fmla="*/ 52 h 97"/>
                <a:gd name="T94" fmla="*/ 25 w 97"/>
                <a:gd name="T95" fmla="*/ 52 h 97"/>
                <a:gd name="T96" fmla="*/ 48 w 97"/>
                <a:gd name="T97" fmla="*/ 63 h 97"/>
                <a:gd name="T98" fmla="*/ 50 w 97"/>
                <a:gd name="T99" fmla="*/ 62 h 97"/>
                <a:gd name="T100" fmla="*/ 52 w 97"/>
                <a:gd name="T101" fmla="*/ 44 h 97"/>
                <a:gd name="T102" fmla="*/ 52 w 97"/>
                <a:gd name="T103" fmla="*/ 4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97" h="97">
                  <a:moveTo>
                    <a:pt x="48" y="0"/>
                  </a:moveTo>
                  <a:cubicBezTo>
                    <a:pt x="49" y="0"/>
                    <a:pt x="50" y="0"/>
                    <a:pt x="50" y="0"/>
                  </a:cubicBezTo>
                  <a:cubicBezTo>
                    <a:pt x="52" y="9"/>
                    <a:pt x="53" y="18"/>
                    <a:pt x="53" y="27"/>
                  </a:cubicBezTo>
                  <a:cubicBezTo>
                    <a:pt x="51" y="28"/>
                    <a:pt x="49" y="30"/>
                    <a:pt x="49" y="33"/>
                  </a:cubicBezTo>
                  <a:cubicBezTo>
                    <a:pt x="49" y="33"/>
                    <a:pt x="49" y="34"/>
                    <a:pt x="49" y="34"/>
                  </a:cubicBezTo>
                  <a:cubicBezTo>
                    <a:pt x="45" y="36"/>
                    <a:pt x="41" y="38"/>
                    <a:pt x="37" y="40"/>
                  </a:cubicBezTo>
                  <a:cubicBezTo>
                    <a:pt x="33" y="42"/>
                    <a:pt x="28" y="44"/>
                    <a:pt x="23" y="46"/>
                  </a:cubicBezTo>
                  <a:cubicBezTo>
                    <a:pt x="22" y="44"/>
                    <a:pt x="20" y="43"/>
                    <a:pt x="18" y="43"/>
                  </a:cubicBezTo>
                  <a:cubicBezTo>
                    <a:pt x="16" y="43"/>
                    <a:pt x="14" y="44"/>
                    <a:pt x="13" y="45"/>
                  </a:cubicBezTo>
                  <a:cubicBezTo>
                    <a:pt x="9" y="43"/>
                    <a:pt x="5" y="40"/>
                    <a:pt x="1" y="38"/>
                  </a:cubicBezTo>
                  <a:cubicBezTo>
                    <a:pt x="6" y="16"/>
                    <a:pt x="25" y="0"/>
                    <a:pt x="48" y="0"/>
                  </a:cubicBezTo>
                  <a:close/>
                  <a:moveTo>
                    <a:pt x="57" y="1"/>
                  </a:moveTo>
                  <a:cubicBezTo>
                    <a:pt x="66" y="2"/>
                    <a:pt x="74" y="6"/>
                    <a:pt x="81" y="12"/>
                  </a:cubicBezTo>
                  <a:cubicBezTo>
                    <a:pt x="75" y="17"/>
                    <a:pt x="68" y="22"/>
                    <a:pt x="61" y="27"/>
                  </a:cubicBezTo>
                  <a:cubicBezTo>
                    <a:pt x="61" y="26"/>
                    <a:pt x="60" y="26"/>
                    <a:pt x="60" y="26"/>
                  </a:cubicBezTo>
                  <a:cubicBezTo>
                    <a:pt x="60" y="17"/>
                    <a:pt x="59" y="9"/>
                    <a:pt x="57" y="1"/>
                  </a:cubicBezTo>
                  <a:close/>
                  <a:moveTo>
                    <a:pt x="86" y="17"/>
                  </a:moveTo>
                  <a:cubicBezTo>
                    <a:pt x="79" y="23"/>
                    <a:pt x="72" y="28"/>
                    <a:pt x="65" y="33"/>
                  </a:cubicBezTo>
                  <a:cubicBezTo>
                    <a:pt x="65" y="33"/>
                    <a:pt x="65" y="33"/>
                    <a:pt x="65" y="33"/>
                  </a:cubicBezTo>
                  <a:cubicBezTo>
                    <a:pt x="65" y="36"/>
                    <a:pt x="62" y="39"/>
                    <a:pt x="59" y="40"/>
                  </a:cubicBezTo>
                  <a:cubicBezTo>
                    <a:pt x="59" y="42"/>
                    <a:pt x="59" y="43"/>
                    <a:pt x="59" y="45"/>
                  </a:cubicBezTo>
                  <a:cubicBezTo>
                    <a:pt x="59" y="51"/>
                    <a:pt x="58" y="57"/>
                    <a:pt x="57" y="63"/>
                  </a:cubicBezTo>
                  <a:cubicBezTo>
                    <a:pt x="59" y="64"/>
                    <a:pt x="60" y="66"/>
                    <a:pt x="60" y="68"/>
                  </a:cubicBezTo>
                  <a:cubicBezTo>
                    <a:pt x="70" y="71"/>
                    <a:pt x="80" y="73"/>
                    <a:pt x="89" y="75"/>
                  </a:cubicBezTo>
                  <a:cubicBezTo>
                    <a:pt x="94" y="67"/>
                    <a:pt x="97" y="58"/>
                    <a:pt x="97" y="48"/>
                  </a:cubicBezTo>
                  <a:cubicBezTo>
                    <a:pt x="97" y="36"/>
                    <a:pt x="93" y="25"/>
                    <a:pt x="86" y="17"/>
                  </a:cubicBezTo>
                  <a:close/>
                  <a:moveTo>
                    <a:pt x="85" y="81"/>
                  </a:moveTo>
                  <a:cubicBezTo>
                    <a:pt x="76" y="91"/>
                    <a:pt x="63" y="97"/>
                    <a:pt x="49" y="97"/>
                  </a:cubicBezTo>
                  <a:cubicBezTo>
                    <a:pt x="51" y="90"/>
                    <a:pt x="53" y="83"/>
                    <a:pt x="54" y="77"/>
                  </a:cubicBezTo>
                  <a:cubicBezTo>
                    <a:pt x="56" y="76"/>
                    <a:pt x="57" y="75"/>
                    <a:pt x="58" y="74"/>
                  </a:cubicBezTo>
                  <a:cubicBezTo>
                    <a:pt x="67" y="77"/>
                    <a:pt x="76" y="79"/>
                    <a:pt x="85" y="81"/>
                  </a:cubicBezTo>
                  <a:close/>
                  <a:moveTo>
                    <a:pt x="42" y="97"/>
                  </a:moveTo>
                  <a:cubicBezTo>
                    <a:pt x="22" y="94"/>
                    <a:pt x="6" y="79"/>
                    <a:pt x="1" y="60"/>
                  </a:cubicBezTo>
                  <a:cubicBezTo>
                    <a:pt x="5" y="59"/>
                    <a:pt x="9" y="58"/>
                    <a:pt x="12" y="57"/>
                  </a:cubicBezTo>
                  <a:cubicBezTo>
                    <a:pt x="14" y="58"/>
                    <a:pt x="16" y="59"/>
                    <a:pt x="18" y="59"/>
                  </a:cubicBezTo>
                  <a:cubicBezTo>
                    <a:pt x="19" y="59"/>
                    <a:pt x="20" y="58"/>
                    <a:pt x="21" y="58"/>
                  </a:cubicBezTo>
                  <a:cubicBezTo>
                    <a:pt x="29" y="62"/>
                    <a:pt x="37" y="66"/>
                    <a:pt x="45" y="70"/>
                  </a:cubicBezTo>
                  <a:cubicBezTo>
                    <a:pt x="45" y="72"/>
                    <a:pt x="46" y="73"/>
                    <a:pt x="48" y="75"/>
                  </a:cubicBezTo>
                  <a:cubicBezTo>
                    <a:pt x="46" y="82"/>
                    <a:pt x="44" y="89"/>
                    <a:pt x="42" y="97"/>
                  </a:cubicBezTo>
                  <a:close/>
                  <a:moveTo>
                    <a:pt x="0" y="53"/>
                  </a:moveTo>
                  <a:cubicBezTo>
                    <a:pt x="3" y="52"/>
                    <a:pt x="5" y="51"/>
                    <a:pt x="8" y="51"/>
                  </a:cubicBezTo>
                  <a:cubicBezTo>
                    <a:pt x="5" y="49"/>
                    <a:pt x="3" y="47"/>
                    <a:pt x="0" y="45"/>
                  </a:cubicBezTo>
                  <a:cubicBezTo>
                    <a:pt x="0" y="46"/>
                    <a:pt x="0" y="47"/>
                    <a:pt x="0" y="48"/>
                  </a:cubicBezTo>
                  <a:cubicBezTo>
                    <a:pt x="0" y="50"/>
                    <a:pt x="0" y="51"/>
                    <a:pt x="0" y="53"/>
                  </a:cubicBezTo>
                  <a:close/>
                  <a:moveTo>
                    <a:pt x="52" y="40"/>
                  </a:moveTo>
                  <a:cubicBezTo>
                    <a:pt x="48" y="42"/>
                    <a:pt x="44" y="44"/>
                    <a:pt x="40" y="46"/>
                  </a:cubicBezTo>
                  <a:cubicBezTo>
                    <a:pt x="35" y="48"/>
                    <a:pt x="30" y="50"/>
                    <a:pt x="25" y="52"/>
                  </a:cubicBezTo>
                  <a:cubicBezTo>
                    <a:pt x="25" y="52"/>
                    <a:pt x="25" y="52"/>
                    <a:pt x="25" y="52"/>
                  </a:cubicBezTo>
                  <a:cubicBezTo>
                    <a:pt x="33" y="56"/>
                    <a:pt x="40" y="60"/>
                    <a:pt x="48" y="63"/>
                  </a:cubicBezTo>
                  <a:cubicBezTo>
                    <a:pt x="48" y="63"/>
                    <a:pt x="49" y="62"/>
                    <a:pt x="50" y="62"/>
                  </a:cubicBezTo>
                  <a:cubicBezTo>
                    <a:pt x="51" y="56"/>
                    <a:pt x="52" y="50"/>
                    <a:pt x="52" y="44"/>
                  </a:cubicBezTo>
                  <a:cubicBezTo>
                    <a:pt x="52" y="43"/>
                    <a:pt x="52" y="42"/>
                    <a:pt x="52" y="40"/>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schemeClr val="bg1"/>
                </a:solidFill>
                <a:latin typeface="Arial" panose="020B0604020202020204" pitchFamily="34" charset="0"/>
                <a:cs typeface="Arial" panose="020B0604020202020204" pitchFamily="34" charset="0"/>
              </a:endParaRPr>
            </a:p>
          </p:txBody>
        </p:sp>
        <p:sp>
          <p:nvSpPr>
            <p:cNvPr id="3" name="文本框 2"/>
            <p:cNvSpPr txBox="1"/>
            <p:nvPr/>
          </p:nvSpPr>
          <p:spPr>
            <a:xfrm>
              <a:off x="2893" y="2215"/>
              <a:ext cx="1841" cy="604"/>
            </a:xfrm>
            <a:prstGeom prst="rect">
              <a:avLst/>
            </a:prstGeom>
            <a:noFill/>
          </p:spPr>
          <p:txBody>
            <a:bodyPr wrap="square" rtlCol="0">
              <a:spAutoFit/>
            </a:bodyPr>
            <a:lstStyle/>
            <a:p>
              <a:r>
                <a:rPr lang="zh-CN" altLang="en-US" b="1">
                  <a:solidFill>
                    <a:schemeClr val="bg1"/>
                  </a:solidFill>
                </a:rPr>
                <a:t>应用场景</a:t>
              </a:r>
              <a:endParaRPr lang="zh-CN" altLang="en-US" b="1">
                <a:solidFill>
                  <a:schemeClr val="bg1"/>
                </a:solidFill>
              </a:endParaRPr>
            </a:p>
          </p:txBody>
        </p:sp>
      </p:grpSp>
      <p:grpSp>
        <p:nvGrpSpPr>
          <p:cNvPr id="5" name="组合 4"/>
          <p:cNvGrpSpPr/>
          <p:nvPr/>
        </p:nvGrpSpPr>
        <p:grpSpPr>
          <a:xfrm>
            <a:off x="1139825" y="2978785"/>
            <a:ext cx="2367915" cy="704850"/>
            <a:chOff x="1780" y="1993"/>
            <a:chExt cx="3729" cy="1110"/>
          </a:xfrm>
        </p:grpSpPr>
        <p:sp>
          <p:nvSpPr>
            <p:cNvPr id="6" name="任意多边形 5"/>
            <p:cNvSpPr/>
            <p:nvPr/>
          </p:nvSpPr>
          <p:spPr>
            <a:xfrm rot="16200000">
              <a:off x="3089" y="683"/>
              <a:ext cx="1110" cy="3729"/>
            </a:xfrm>
            <a:custGeom>
              <a:avLst/>
              <a:gdLst>
                <a:gd name="connsiteX0" fmla="*/ 1087000 w 1087000"/>
                <a:gd name="connsiteY0" fmla="*/ 0 h 2135209"/>
                <a:gd name="connsiteX1" fmla="*/ 1087000 w 1087000"/>
                <a:gd name="connsiteY1" fmla="*/ 1635179 h 2135209"/>
                <a:gd name="connsiteX2" fmla="*/ 543501 w 1087000"/>
                <a:gd name="connsiteY2" fmla="*/ 2135209 h 2135209"/>
                <a:gd name="connsiteX3" fmla="*/ 0 w 1087000"/>
                <a:gd name="connsiteY3" fmla="*/ 1635178 h 2135209"/>
                <a:gd name="connsiteX4" fmla="*/ 0 w 1087000"/>
                <a:gd name="connsiteY4" fmla="*/ 0 h 2135209"/>
                <a:gd name="connsiteX5" fmla="*/ 1087000 w 1087000"/>
                <a:gd name="connsiteY5" fmla="*/ 0 h 2135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7000" h="2135209">
                  <a:moveTo>
                    <a:pt x="1087000" y="0"/>
                  </a:moveTo>
                  <a:lnTo>
                    <a:pt x="1087000" y="1635179"/>
                  </a:lnTo>
                  <a:lnTo>
                    <a:pt x="543501" y="2135209"/>
                  </a:lnTo>
                  <a:lnTo>
                    <a:pt x="0" y="1635178"/>
                  </a:lnTo>
                  <a:lnTo>
                    <a:pt x="0" y="0"/>
                  </a:lnTo>
                  <a:lnTo>
                    <a:pt x="1087000" y="0"/>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wrap="square" rtlCol="0" anchor="ctr">
              <a:noAutofit/>
            </a:bodyPr>
            <a:lstStyle/>
            <a:p>
              <a:pPr algn="ctr"/>
              <a:endParaRPr lang="en-US" sz="4265" dirty="0">
                <a:solidFill>
                  <a:schemeClr val="bg1"/>
                </a:solidFill>
              </a:endParaRPr>
            </a:p>
          </p:txBody>
        </p:sp>
        <p:sp>
          <p:nvSpPr>
            <p:cNvPr id="11" name="文本框 10"/>
            <p:cNvSpPr txBox="1"/>
            <p:nvPr/>
          </p:nvSpPr>
          <p:spPr>
            <a:xfrm>
              <a:off x="2893" y="2215"/>
              <a:ext cx="1841" cy="604"/>
            </a:xfrm>
            <a:prstGeom prst="rect">
              <a:avLst/>
            </a:prstGeom>
            <a:noFill/>
          </p:spPr>
          <p:txBody>
            <a:bodyPr wrap="square" rtlCol="0">
              <a:spAutoFit/>
            </a:bodyPr>
            <a:lstStyle/>
            <a:p>
              <a:r>
                <a:rPr lang="zh-CN" altLang="en-US" b="1">
                  <a:solidFill>
                    <a:schemeClr val="bg1"/>
                  </a:solidFill>
                </a:rPr>
                <a:t>解决方案</a:t>
              </a:r>
              <a:endParaRPr lang="zh-CN" altLang="en-US" b="1">
                <a:solidFill>
                  <a:schemeClr val="bg1"/>
                </a:solidFill>
              </a:endParaRPr>
            </a:p>
          </p:txBody>
        </p:sp>
      </p:grpSp>
      <p:grpSp>
        <p:nvGrpSpPr>
          <p:cNvPr id="13" name="组合 12"/>
          <p:cNvGrpSpPr/>
          <p:nvPr/>
        </p:nvGrpSpPr>
        <p:grpSpPr>
          <a:xfrm>
            <a:off x="1130300" y="4809490"/>
            <a:ext cx="2367915" cy="704850"/>
            <a:chOff x="1780" y="1993"/>
            <a:chExt cx="3729" cy="1110"/>
          </a:xfrm>
        </p:grpSpPr>
        <p:sp>
          <p:nvSpPr>
            <p:cNvPr id="14" name="任意多边形 13"/>
            <p:cNvSpPr/>
            <p:nvPr/>
          </p:nvSpPr>
          <p:spPr>
            <a:xfrm rot="16200000">
              <a:off x="3089" y="683"/>
              <a:ext cx="1110" cy="3729"/>
            </a:xfrm>
            <a:custGeom>
              <a:avLst/>
              <a:gdLst>
                <a:gd name="connsiteX0" fmla="*/ 1087000 w 1087000"/>
                <a:gd name="connsiteY0" fmla="*/ 0 h 2135209"/>
                <a:gd name="connsiteX1" fmla="*/ 1087000 w 1087000"/>
                <a:gd name="connsiteY1" fmla="*/ 1635179 h 2135209"/>
                <a:gd name="connsiteX2" fmla="*/ 543501 w 1087000"/>
                <a:gd name="connsiteY2" fmla="*/ 2135209 h 2135209"/>
                <a:gd name="connsiteX3" fmla="*/ 0 w 1087000"/>
                <a:gd name="connsiteY3" fmla="*/ 1635178 h 2135209"/>
                <a:gd name="connsiteX4" fmla="*/ 0 w 1087000"/>
                <a:gd name="connsiteY4" fmla="*/ 0 h 2135209"/>
                <a:gd name="connsiteX5" fmla="*/ 1087000 w 1087000"/>
                <a:gd name="connsiteY5" fmla="*/ 0 h 2135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7000" h="2135209">
                  <a:moveTo>
                    <a:pt x="1087000" y="0"/>
                  </a:moveTo>
                  <a:lnTo>
                    <a:pt x="1087000" y="1635179"/>
                  </a:lnTo>
                  <a:lnTo>
                    <a:pt x="543501" y="2135209"/>
                  </a:lnTo>
                  <a:lnTo>
                    <a:pt x="0" y="1635178"/>
                  </a:lnTo>
                  <a:lnTo>
                    <a:pt x="0" y="0"/>
                  </a:lnTo>
                  <a:lnTo>
                    <a:pt x="1087000" y="0"/>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wrap="square" rtlCol="0" anchor="ctr">
              <a:noAutofit/>
            </a:bodyPr>
            <a:lstStyle/>
            <a:p>
              <a:pPr algn="ctr"/>
              <a:endParaRPr lang="en-US" sz="4265" dirty="0">
                <a:solidFill>
                  <a:schemeClr val="bg1"/>
                </a:solidFill>
              </a:endParaRPr>
            </a:p>
          </p:txBody>
        </p:sp>
        <p:sp>
          <p:nvSpPr>
            <p:cNvPr id="16" name="文本框 15"/>
            <p:cNvSpPr txBox="1"/>
            <p:nvPr/>
          </p:nvSpPr>
          <p:spPr>
            <a:xfrm>
              <a:off x="2893" y="2215"/>
              <a:ext cx="1841" cy="604"/>
            </a:xfrm>
            <a:prstGeom prst="rect">
              <a:avLst/>
            </a:prstGeom>
            <a:noFill/>
          </p:spPr>
          <p:txBody>
            <a:bodyPr wrap="square" rtlCol="0">
              <a:spAutoFit/>
            </a:bodyPr>
            <a:lstStyle/>
            <a:p>
              <a:r>
                <a:rPr lang="zh-CN" altLang="en-US" b="1">
                  <a:solidFill>
                    <a:schemeClr val="bg1"/>
                  </a:solidFill>
                </a:rPr>
                <a:t>部署效果</a:t>
              </a:r>
              <a:endParaRPr lang="zh-CN" altLang="en-US" b="1">
                <a:solidFill>
                  <a:schemeClr val="bg1"/>
                </a:solidFill>
              </a:endParaRPr>
            </a:p>
          </p:txBody>
        </p:sp>
      </p:grpSp>
      <p:sp>
        <p:nvSpPr>
          <p:cNvPr id="318" name="矩形 317"/>
          <p:cNvSpPr>
            <a:spLocks noChangeArrowheads="1"/>
          </p:cNvSpPr>
          <p:nvPr/>
        </p:nvSpPr>
        <p:spPr bwMode="auto">
          <a:xfrm>
            <a:off x="1139825" y="2158365"/>
            <a:ext cx="427672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p>
            <a:pPr>
              <a:lnSpc>
                <a:spcPct val="114000"/>
              </a:lnSpc>
            </a:pPr>
            <a:r>
              <a:rPr lang="zh-CN"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限制</a:t>
            </a:r>
            <a:r>
              <a:rPr sz="1400" dirty="0" err="1">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与工作无关的</a:t>
            </a: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系统设置，防止员工随意修改系统设置导致系统运行异常，减少系统维护工作量</a:t>
            </a:r>
            <a:r>
              <a:rPr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a:t>
            </a:r>
            <a:endParaRPr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7" name="矩形 16"/>
          <p:cNvSpPr>
            <a:spLocks noChangeArrowheads="1"/>
          </p:cNvSpPr>
          <p:nvPr/>
        </p:nvSpPr>
        <p:spPr bwMode="auto">
          <a:xfrm>
            <a:off x="1127125" y="3858260"/>
            <a:ext cx="42862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p>
            <a:pPr>
              <a:lnSpc>
                <a:spcPct val="114000"/>
              </a:lnSpc>
            </a:pP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可以通过</a:t>
            </a:r>
            <a:r>
              <a:rPr lang="en-US" altLang="zh-CN"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控制策略选项</a:t>
            </a:r>
            <a:r>
              <a:rPr lang="en-US" altLang="zh-CN"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设置，禁止员工使用注册表编辑器、设备管理器、任务管理器、控制面板等。</a:t>
            </a:r>
            <a:endPar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9" name="矩形 18"/>
          <p:cNvSpPr>
            <a:spLocks noChangeArrowheads="1"/>
          </p:cNvSpPr>
          <p:nvPr/>
        </p:nvSpPr>
        <p:spPr bwMode="auto">
          <a:xfrm>
            <a:off x="1127125" y="5669915"/>
            <a:ext cx="405511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p>
            <a:pPr>
              <a:lnSpc>
                <a:spcPct val="114000"/>
              </a:lnSpc>
            </a:pPr>
            <a:r>
              <a:rPr sz="1400" b="1" dirty="0" err="1">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sym typeface="微软雅黑" panose="020B0503020204020204" pitchFamily="34" charset="-122"/>
              </a:rPr>
              <a:t>规范行为，提高生产力，杜绝</a:t>
            </a:r>
            <a:r>
              <a:rPr lang="zh-CN" altLang="en-US" sz="1400" b="1" dirty="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sym typeface="微软雅黑" panose="020B0503020204020204" pitchFamily="34" charset="-122"/>
              </a:rPr>
              <a:t>异常设置导致系统崩溃</a:t>
            </a:r>
            <a:r>
              <a:rPr lang="zh-CN" sz="1400" b="1" dirty="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sym typeface="微软雅黑" panose="020B0503020204020204" pitchFamily="34" charset="-122"/>
              </a:rPr>
              <a:t>，大大提升企业</a:t>
            </a:r>
            <a:r>
              <a:rPr lang="en-US" altLang="zh-CN" sz="1400" b="1" dirty="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sym typeface="微软雅黑" panose="020B0503020204020204" pitchFamily="34" charset="-122"/>
              </a:rPr>
              <a:t>IT</a:t>
            </a:r>
            <a:r>
              <a:rPr lang="zh-CN" altLang="en-US" sz="1400" b="1" dirty="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sym typeface="微软雅黑" panose="020B0503020204020204" pitchFamily="34" charset="-122"/>
              </a:rPr>
              <a:t>设备的</a:t>
            </a:r>
            <a:r>
              <a:rPr lang="zh-CN" sz="1400" b="1" dirty="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sym typeface="微软雅黑" panose="020B0503020204020204" pitchFamily="34" charset="-122"/>
              </a:rPr>
              <a:t>有效运转</a:t>
            </a:r>
            <a:r>
              <a:rPr sz="1400" b="1" dirty="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sym typeface="微软雅黑" panose="020B0503020204020204" pitchFamily="34" charset="-122"/>
              </a:rPr>
              <a:t>。</a:t>
            </a:r>
            <a:endParaRPr sz="1400" b="1" dirty="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20" name="图片 19" descr="眼睛"/>
          <p:cNvPicPr>
            <a:picLocks noChangeAspect="1"/>
          </p:cNvPicPr>
          <p:nvPr/>
        </p:nvPicPr>
        <p:blipFill>
          <a:blip r:embed="rId1"/>
          <a:stretch>
            <a:fillRect/>
          </a:stretch>
        </p:blipFill>
        <p:spPr>
          <a:xfrm>
            <a:off x="1188085" y="4913630"/>
            <a:ext cx="746125" cy="435610"/>
          </a:xfrm>
          <a:prstGeom prst="rect">
            <a:avLst/>
          </a:prstGeom>
        </p:spPr>
      </p:pic>
      <p:sp>
        <p:nvSpPr>
          <p:cNvPr id="28" name="矩形 27"/>
          <p:cNvSpPr/>
          <p:nvPr/>
        </p:nvSpPr>
        <p:spPr>
          <a:xfrm>
            <a:off x="5737225" y="1251585"/>
            <a:ext cx="5673090" cy="41198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p:cNvPicPr>
            <a:picLocks noChangeAspect="1"/>
          </p:cNvPicPr>
          <p:nvPr/>
        </p:nvPicPr>
        <p:blipFill>
          <a:blip r:embed="rId2"/>
          <a:stretch>
            <a:fillRect/>
          </a:stretch>
        </p:blipFill>
        <p:spPr>
          <a:xfrm>
            <a:off x="5917565" y="1415415"/>
            <a:ext cx="5327650" cy="3766820"/>
          </a:xfrm>
          <a:prstGeom prst="rect">
            <a:avLst/>
          </a:prstGeom>
        </p:spPr>
      </p:pic>
      <p:sp>
        <p:nvSpPr>
          <p:cNvPr id="32" name="文本框 31"/>
          <p:cNvSpPr txBox="1"/>
          <p:nvPr/>
        </p:nvSpPr>
        <p:spPr>
          <a:xfrm>
            <a:off x="7824470" y="2746375"/>
            <a:ext cx="3032125" cy="1814830"/>
          </a:xfrm>
          <a:prstGeom prst="rect">
            <a:avLst/>
          </a:prstGeom>
          <a:noFill/>
        </p:spPr>
        <p:txBody>
          <a:bodyPr wrap="square" rtlCol="0">
            <a:spAutoFit/>
          </a:bodyPr>
          <a:lstStyle/>
          <a:p>
            <a:pPr algn="ctr"/>
            <a:r>
              <a:rPr lang="zh-CN" altLang="en-US" sz="2800" b="1">
                <a:solidFill>
                  <a:srgbClr val="C00000"/>
                </a:solidFill>
              </a:rPr>
              <a:t>禁用注册表编辑器、禁用设备管理器、禁用任务管理器</a:t>
            </a:r>
            <a:endParaRPr lang="zh-CN" altLang="en-US" sz="2800" b="1">
              <a:solidFill>
                <a:srgbClr val="C00000"/>
              </a:solidFill>
            </a:endParaRPr>
          </a:p>
        </p:txBody>
      </p:sp>
      <p:sp>
        <p:nvSpPr>
          <p:cNvPr id="7" name="矩形 6"/>
          <p:cNvSpPr/>
          <p:nvPr/>
        </p:nvSpPr>
        <p:spPr>
          <a:xfrm>
            <a:off x="6123305" y="1631315"/>
            <a:ext cx="1268730" cy="2917190"/>
          </a:xfrm>
          <a:prstGeom prst="rect">
            <a:avLst/>
          </a:prstGeom>
          <a:noFill/>
          <a:ln>
            <a:solidFill>
              <a:srgbClr val="CA244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Freeform 195"/>
          <p:cNvSpPr>
            <a:spLocks noChangeAspect="1" noEditPoints="1"/>
          </p:cNvSpPr>
          <p:nvPr/>
        </p:nvSpPr>
        <p:spPr bwMode="auto">
          <a:xfrm>
            <a:off x="1266825" y="3119755"/>
            <a:ext cx="504825" cy="408940"/>
          </a:xfrm>
          <a:custGeom>
            <a:avLst/>
            <a:gdLst>
              <a:gd name="T0" fmla="*/ 201 w 252"/>
              <a:gd name="T1" fmla="*/ 52 h 204"/>
              <a:gd name="T2" fmla="*/ 201 w 252"/>
              <a:gd name="T3" fmla="*/ 0 h 204"/>
              <a:gd name="T4" fmla="*/ 0 w 252"/>
              <a:gd name="T5" fmla="*/ 0 h 204"/>
              <a:gd name="T6" fmla="*/ 0 w 252"/>
              <a:gd name="T7" fmla="*/ 152 h 204"/>
              <a:gd name="T8" fmla="*/ 51 w 252"/>
              <a:gd name="T9" fmla="*/ 152 h 204"/>
              <a:gd name="T10" fmla="*/ 51 w 252"/>
              <a:gd name="T11" fmla="*/ 204 h 204"/>
              <a:gd name="T12" fmla="*/ 252 w 252"/>
              <a:gd name="T13" fmla="*/ 204 h 204"/>
              <a:gd name="T14" fmla="*/ 252 w 252"/>
              <a:gd name="T15" fmla="*/ 52 h 204"/>
              <a:gd name="T16" fmla="*/ 201 w 252"/>
              <a:gd name="T17" fmla="*/ 52 h 204"/>
              <a:gd name="T18" fmla="*/ 25 w 252"/>
              <a:gd name="T19" fmla="*/ 127 h 204"/>
              <a:gd name="T20" fmla="*/ 25 w 252"/>
              <a:gd name="T21" fmla="*/ 25 h 204"/>
              <a:gd name="T22" fmla="*/ 176 w 252"/>
              <a:gd name="T23" fmla="*/ 25 h 204"/>
              <a:gd name="T24" fmla="*/ 176 w 252"/>
              <a:gd name="T25" fmla="*/ 52 h 204"/>
              <a:gd name="T26" fmla="*/ 51 w 252"/>
              <a:gd name="T27" fmla="*/ 52 h 204"/>
              <a:gd name="T28" fmla="*/ 51 w 252"/>
              <a:gd name="T29" fmla="*/ 127 h 204"/>
              <a:gd name="T30" fmla="*/ 25 w 252"/>
              <a:gd name="T31" fmla="*/ 127 h 204"/>
              <a:gd name="T32" fmla="*/ 76 w 252"/>
              <a:gd name="T33" fmla="*/ 77 h 204"/>
              <a:gd name="T34" fmla="*/ 227 w 252"/>
              <a:gd name="T35" fmla="*/ 77 h 204"/>
              <a:gd name="T36" fmla="*/ 227 w 252"/>
              <a:gd name="T37" fmla="*/ 179 h 204"/>
              <a:gd name="T38" fmla="*/ 76 w 252"/>
              <a:gd name="T39" fmla="*/ 179 h 204"/>
              <a:gd name="T40" fmla="*/ 76 w 252"/>
              <a:gd name="T41" fmla="*/ 77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2" h="204">
                <a:moveTo>
                  <a:pt x="201" y="52"/>
                </a:moveTo>
                <a:lnTo>
                  <a:pt x="201" y="0"/>
                </a:lnTo>
                <a:lnTo>
                  <a:pt x="0" y="0"/>
                </a:lnTo>
                <a:lnTo>
                  <a:pt x="0" y="152"/>
                </a:lnTo>
                <a:lnTo>
                  <a:pt x="51" y="152"/>
                </a:lnTo>
                <a:lnTo>
                  <a:pt x="51" y="204"/>
                </a:lnTo>
                <a:lnTo>
                  <a:pt x="252" y="204"/>
                </a:lnTo>
                <a:lnTo>
                  <a:pt x="252" y="52"/>
                </a:lnTo>
                <a:lnTo>
                  <a:pt x="201" y="52"/>
                </a:lnTo>
                <a:close/>
                <a:moveTo>
                  <a:pt x="25" y="127"/>
                </a:moveTo>
                <a:lnTo>
                  <a:pt x="25" y="25"/>
                </a:lnTo>
                <a:lnTo>
                  <a:pt x="176" y="25"/>
                </a:lnTo>
                <a:lnTo>
                  <a:pt x="176" y="52"/>
                </a:lnTo>
                <a:lnTo>
                  <a:pt x="51" y="52"/>
                </a:lnTo>
                <a:lnTo>
                  <a:pt x="51" y="127"/>
                </a:lnTo>
                <a:lnTo>
                  <a:pt x="25" y="127"/>
                </a:lnTo>
                <a:close/>
                <a:moveTo>
                  <a:pt x="76" y="77"/>
                </a:moveTo>
                <a:lnTo>
                  <a:pt x="227" y="77"/>
                </a:lnTo>
                <a:lnTo>
                  <a:pt x="227" y="179"/>
                </a:lnTo>
                <a:lnTo>
                  <a:pt x="76" y="179"/>
                </a:lnTo>
                <a:lnTo>
                  <a:pt x="76" y="77"/>
                </a:lnTo>
                <a:close/>
              </a:path>
            </a:pathLst>
          </a:custGeom>
          <a:solidFill>
            <a:schemeClr val="bg1">
              <a:lumMod val="95000"/>
            </a:schemeClr>
          </a:solidFill>
          <a:ln>
            <a:noFill/>
          </a:ln>
        </p:spPr>
        <p:txBody>
          <a:bodyPr vert="horz" wrap="square" lIns="121920" tIns="60960" rIns="121920" bIns="60960" numCol="1" anchor="t" anchorCtr="0" compatLnSpc="1"/>
          <a:lstStyle/>
          <a:p>
            <a:endParaRPr lang="zh-CN" altLang="en-US" sz="2490">
              <a:latin typeface="Arial" panose="020B0604020202020204" pitchFamily="34" charset="0"/>
              <a:ea typeface="微软雅黑" panose="020B0503020204020204" pitchFamily="34" charset="-122"/>
              <a:cs typeface="Arial" panose="020B0604020202020204" pitchFamily="34" charset="0"/>
            </a:endParaRPr>
          </a:p>
        </p:txBody>
      </p:sp>
      <p:sp>
        <p:nvSpPr>
          <p:cNvPr id="12" name="矩形 3"/>
          <p:cNvSpPr>
            <a:spLocks noChangeArrowheads="1"/>
          </p:cNvSpPr>
          <p:nvPr/>
        </p:nvSpPr>
        <p:spPr bwMode="auto">
          <a:xfrm>
            <a:off x="1073958" y="224898"/>
            <a:ext cx="2623820" cy="582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eaLnBrk="1" hangingPunct="1">
              <a:spcBef>
                <a:spcPct val="0"/>
              </a:spcBef>
              <a:buFont typeface="Arial" panose="020B0604020202020204" pitchFamily="34" charset="0"/>
              <a:buNone/>
            </a:pPr>
            <a:r>
              <a:rPr lang="zh-CN" b="1" dirty="0">
                <a:solidFill>
                  <a:schemeClr val="tx1">
                    <a:lumMod val="65000"/>
                    <a:lumOff val="35000"/>
                  </a:schemeClr>
                </a:solidFill>
                <a:latin typeface="Arial" panose="020B0604020202020204" pitchFamily="34" charset="0"/>
                <a:cs typeface="Arial" panose="020B0604020202020204" pitchFamily="34" charset="0"/>
                <a:sym typeface="Impact" panose="020B0806030902050204" pitchFamily="34" charset="0"/>
              </a:rPr>
              <a:t>安全策略配置</a:t>
            </a:r>
            <a:endParaRPr lang="zh-CN" b="1" dirty="0">
              <a:solidFill>
                <a:schemeClr val="tx1">
                  <a:lumMod val="65000"/>
                  <a:lumOff val="35000"/>
                </a:schemeClr>
              </a:solidFill>
              <a:latin typeface="Arial" panose="020B0604020202020204" pitchFamily="34" charset="0"/>
              <a:ea typeface="宋体" pitchFamily="2" charset="-122"/>
              <a:cs typeface="Arial" panose="020B0604020202020204" pitchFamily="34" charset="0"/>
              <a:sym typeface="Impact" panose="020B0806030902050204" pitchFamily="34" charset="0"/>
            </a:endParaRPr>
          </a:p>
        </p:txBody>
      </p:sp>
      <p:pic>
        <p:nvPicPr>
          <p:cNvPr id="8" name="图片 7" descr="销掌门-透明背景-logo"/>
          <p:cNvPicPr>
            <a:picLocks noChangeAspect="1"/>
          </p:cNvPicPr>
          <p:nvPr/>
        </p:nvPicPr>
        <p:blipFill>
          <a:blip r:embed="rId3" cstate="print"/>
          <a:stretch>
            <a:fillRect/>
          </a:stretch>
        </p:blipFill>
        <p:spPr>
          <a:xfrm>
            <a:off x="10789920" y="167005"/>
            <a:ext cx="1132205" cy="829310"/>
          </a:xfrm>
          <a:prstGeom prst="rect">
            <a:avLst/>
          </a:prstGeom>
        </p:spPr>
      </p:pic>
    </p:spTree>
  </p:cSld>
  <p:clrMapOvr>
    <a:masterClrMapping/>
  </p:clrMapOvr>
  <p:transition>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8"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0-#ppt_w/2"/>
                                          </p:val>
                                        </p:tav>
                                        <p:tav tm="100000">
                                          <p:val>
                                            <p:strVal val="#ppt_x"/>
                                          </p:val>
                                        </p:tav>
                                      </p:tavLst>
                                    </p:anim>
                                    <p:anim calcmode="lin" valueType="num">
                                      <p:cBhvr additive="base">
                                        <p:cTn id="17" dur="500" fill="hold"/>
                                        <p:tgtEl>
                                          <p:spTgt spid="4"/>
                                        </p:tgtEl>
                                        <p:attrNameLst>
                                          <p:attrName>ppt_y</p:attrName>
                                        </p:attrNameLst>
                                      </p:cBhvr>
                                      <p:tavLst>
                                        <p:tav tm="0">
                                          <p:val>
                                            <p:strVal val="#ppt_y"/>
                                          </p:val>
                                        </p:tav>
                                        <p:tav tm="100000">
                                          <p:val>
                                            <p:strVal val="#ppt_y"/>
                                          </p:val>
                                        </p:tav>
                                      </p:tavLst>
                                    </p:anim>
                                  </p:childTnLst>
                                </p:cTn>
                              </p:par>
                              <p:par>
                                <p:cTn id="18" presetID="2" presetClass="entr" presetSubtype="8" fill="hold" grpId="0" nodeType="withEffect">
                                  <p:stCondLst>
                                    <p:cond delay="0"/>
                                  </p:stCondLst>
                                  <p:childTnLst>
                                    <p:set>
                                      <p:cBhvr>
                                        <p:cTn id="19" dur="1" fill="hold">
                                          <p:stCondLst>
                                            <p:cond delay="0"/>
                                          </p:stCondLst>
                                        </p:cTn>
                                        <p:tgtEl>
                                          <p:spTgt spid="318"/>
                                        </p:tgtEl>
                                        <p:attrNameLst>
                                          <p:attrName>style.visibility</p:attrName>
                                        </p:attrNameLst>
                                      </p:cBhvr>
                                      <p:to>
                                        <p:strVal val="visible"/>
                                      </p:to>
                                    </p:set>
                                    <p:anim calcmode="lin" valueType="num">
                                      <p:cBhvr additive="base">
                                        <p:cTn id="20" dur="500" fill="hold"/>
                                        <p:tgtEl>
                                          <p:spTgt spid="318"/>
                                        </p:tgtEl>
                                        <p:attrNameLst>
                                          <p:attrName>ppt_x</p:attrName>
                                        </p:attrNameLst>
                                      </p:cBhvr>
                                      <p:tavLst>
                                        <p:tav tm="0">
                                          <p:val>
                                            <p:strVal val="0-#ppt_w/2"/>
                                          </p:val>
                                        </p:tav>
                                        <p:tav tm="100000">
                                          <p:val>
                                            <p:strVal val="#ppt_x"/>
                                          </p:val>
                                        </p:tav>
                                      </p:tavLst>
                                    </p:anim>
                                    <p:anim calcmode="lin" valueType="num">
                                      <p:cBhvr additive="base">
                                        <p:cTn id="21" dur="500" fill="hold"/>
                                        <p:tgtEl>
                                          <p:spTgt spid="318"/>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8" fill="hold" grpId="0" nodeType="clickEffect">
                                  <p:stCondLst>
                                    <p:cond delay="0"/>
                                  </p:stCondLst>
                                  <p:childTnLst>
                                    <p:set>
                                      <p:cBhvr>
                                        <p:cTn id="25" dur="1" fill="hold">
                                          <p:stCondLst>
                                            <p:cond delay="0"/>
                                          </p:stCondLst>
                                        </p:cTn>
                                        <p:tgtEl>
                                          <p:spTgt spid="54"/>
                                        </p:tgtEl>
                                        <p:attrNameLst>
                                          <p:attrName>style.visibility</p:attrName>
                                        </p:attrNameLst>
                                      </p:cBhvr>
                                      <p:to>
                                        <p:strVal val="visible"/>
                                      </p:to>
                                    </p:set>
                                    <p:anim calcmode="lin" valueType="num">
                                      <p:cBhvr additive="base">
                                        <p:cTn id="26" dur="500" fill="hold"/>
                                        <p:tgtEl>
                                          <p:spTgt spid="54"/>
                                        </p:tgtEl>
                                        <p:attrNameLst>
                                          <p:attrName>ppt_x</p:attrName>
                                        </p:attrNameLst>
                                      </p:cBhvr>
                                      <p:tavLst>
                                        <p:tav tm="0">
                                          <p:val>
                                            <p:strVal val="0-#ppt_w/2"/>
                                          </p:val>
                                        </p:tav>
                                        <p:tav tm="100000">
                                          <p:val>
                                            <p:strVal val="#ppt_x"/>
                                          </p:val>
                                        </p:tav>
                                      </p:tavLst>
                                    </p:anim>
                                    <p:anim calcmode="lin" valueType="num">
                                      <p:cBhvr additive="base">
                                        <p:cTn id="27" dur="500" fill="hold"/>
                                        <p:tgtEl>
                                          <p:spTgt spid="54"/>
                                        </p:tgtEl>
                                        <p:attrNameLst>
                                          <p:attrName>ppt_y</p:attrName>
                                        </p:attrNameLst>
                                      </p:cBhvr>
                                      <p:tavLst>
                                        <p:tav tm="0">
                                          <p:val>
                                            <p:strVal val="#ppt_y"/>
                                          </p:val>
                                        </p:tav>
                                        <p:tav tm="100000">
                                          <p:val>
                                            <p:strVal val="#ppt_y"/>
                                          </p:val>
                                        </p:tav>
                                      </p:tavLst>
                                    </p:anim>
                                  </p:childTnLst>
                                </p:cTn>
                              </p:par>
                              <p:par>
                                <p:cTn id="28" presetID="2" presetClass="entr" presetSubtype="8" fill="hold" nodeType="withEffect">
                                  <p:stCondLst>
                                    <p:cond delay="0"/>
                                  </p:stCondLst>
                                  <p:childTnLst>
                                    <p:set>
                                      <p:cBhvr>
                                        <p:cTn id="29" dur="1" fill="hold">
                                          <p:stCondLst>
                                            <p:cond delay="0"/>
                                          </p:stCondLst>
                                        </p:cTn>
                                        <p:tgtEl>
                                          <p:spTgt spid="5"/>
                                        </p:tgtEl>
                                        <p:attrNameLst>
                                          <p:attrName>style.visibility</p:attrName>
                                        </p:attrNameLst>
                                      </p:cBhvr>
                                      <p:to>
                                        <p:strVal val="visible"/>
                                      </p:to>
                                    </p:set>
                                    <p:anim calcmode="lin" valueType="num">
                                      <p:cBhvr additive="base">
                                        <p:cTn id="30" dur="500" fill="hold"/>
                                        <p:tgtEl>
                                          <p:spTgt spid="5"/>
                                        </p:tgtEl>
                                        <p:attrNameLst>
                                          <p:attrName>ppt_x</p:attrName>
                                        </p:attrNameLst>
                                      </p:cBhvr>
                                      <p:tavLst>
                                        <p:tav tm="0">
                                          <p:val>
                                            <p:strVal val="0-#ppt_w/2"/>
                                          </p:val>
                                        </p:tav>
                                        <p:tav tm="100000">
                                          <p:val>
                                            <p:strVal val="#ppt_x"/>
                                          </p:val>
                                        </p:tav>
                                      </p:tavLst>
                                    </p:anim>
                                    <p:anim calcmode="lin" valueType="num">
                                      <p:cBhvr additive="base">
                                        <p:cTn id="31" dur="500" fill="hold"/>
                                        <p:tgtEl>
                                          <p:spTgt spid="5"/>
                                        </p:tgtEl>
                                        <p:attrNameLst>
                                          <p:attrName>ppt_y</p:attrName>
                                        </p:attrNameLst>
                                      </p:cBhvr>
                                      <p:tavLst>
                                        <p:tav tm="0">
                                          <p:val>
                                            <p:strVal val="#ppt_y"/>
                                          </p:val>
                                        </p:tav>
                                        <p:tav tm="100000">
                                          <p:val>
                                            <p:strVal val="#ppt_y"/>
                                          </p:val>
                                        </p:tav>
                                      </p:tavLst>
                                    </p:anim>
                                  </p:childTnLst>
                                </p:cTn>
                              </p:par>
                              <p:par>
                                <p:cTn id="32" presetID="2" presetClass="entr" presetSubtype="8"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 calcmode="lin" valueType="num">
                                      <p:cBhvr additive="base">
                                        <p:cTn id="34" dur="500" fill="hold"/>
                                        <p:tgtEl>
                                          <p:spTgt spid="17"/>
                                        </p:tgtEl>
                                        <p:attrNameLst>
                                          <p:attrName>ppt_x</p:attrName>
                                        </p:attrNameLst>
                                      </p:cBhvr>
                                      <p:tavLst>
                                        <p:tav tm="0">
                                          <p:val>
                                            <p:strVal val="0-#ppt_w/2"/>
                                          </p:val>
                                        </p:tav>
                                        <p:tav tm="100000">
                                          <p:val>
                                            <p:strVal val="#ppt_x"/>
                                          </p:val>
                                        </p:tav>
                                      </p:tavLst>
                                    </p:anim>
                                    <p:anim calcmode="lin" valueType="num">
                                      <p:cBhvr additive="base">
                                        <p:cTn id="35"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8" fill="hold" nodeType="clickEffect">
                                  <p:stCondLst>
                                    <p:cond delay="0"/>
                                  </p:stCondLst>
                                  <p:childTnLst>
                                    <p:set>
                                      <p:cBhvr>
                                        <p:cTn id="39" dur="1" fill="hold">
                                          <p:stCondLst>
                                            <p:cond delay="0"/>
                                          </p:stCondLst>
                                        </p:cTn>
                                        <p:tgtEl>
                                          <p:spTgt spid="13"/>
                                        </p:tgtEl>
                                        <p:attrNameLst>
                                          <p:attrName>style.visibility</p:attrName>
                                        </p:attrNameLst>
                                      </p:cBhvr>
                                      <p:to>
                                        <p:strVal val="visible"/>
                                      </p:to>
                                    </p:set>
                                    <p:anim calcmode="lin" valueType="num">
                                      <p:cBhvr additive="base">
                                        <p:cTn id="40" dur="500" fill="hold"/>
                                        <p:tgtEl>
                                          <p:spTgt spid="13"/>
                                        </p:tgtEl>
                                        <p:attrNameLst>
                                          <p:attrName>ppt_x</p:attrName>
                                        </p:attrNameLst>
                                      </p:cBhvr>
                                      <p:tavLst>
                                        <p:tav tm="0">
                                          <p:val>
                                            <p:strVal val="0-#ppt_w/2"/>
                                          </p:val>
                                        </p:tav>
                                        <p:tav tm="100000">
                                          <p:val>
                                            <p:strVal val="#ppt_x"/>
                                          </p:val>
                                        </p:tav>
                                      </p:tavLst>
                                    </p:anim>
                                    <p:anim calcmode="lin" valueType="num">
                                      <p:cBhvr additive="base">
                                        <p:cTn id="41" dur="500" fill="hold"/>
                                        <p:tgtEl>
                                          <p:spTgt spid="13"/>
                                        </p:tgtEl>
                                        <p:attrNameLst>
                                          <p:attrName>ppt_y</p:attrName>
                                        </p:attrNameLst>
                                      </p:cBhvr>
                                      <p:tavLst>
                                        <p:tav tm="0">
                                          <p:val>
                                            <p:strVal val="#ppt_y"/>
                                          </p:val>
                                        </p:tav>
                                        <p:tav tm="100000">
                                          <p:val>
                                            <p:strVal val="#ppt_y"/>
                                          </p:val>
                                        </p:tav>
                                      </p:tavLst>
                                    </p:anim>
                                  </p:childTnLst>
                                </p:cTn>
                              </p:par>
                              <p:par>
                                <p:cTn id="42" presetID="2" presetClass="entr" presetSubtype="8" fill="hold" nodeType="withEffect">
                                  <p:stCondLst>
                                    <p:cond delay="0"/>
                                  </p:stCondLst>
                                  <p:childTnLst>
                                    <p:set>
                                      <p:cBhvr>
                                        <p:cTn id="43" dur="1" fill="hold">
                                          <p:stCondLst>
                                            <p:cond delay="0"/>
                                          </p:stCondLst>
                                        </p:cTn>
                                        <p:tgtEl>
                                          <p:spTgt spid="20"/>
                                        </p:tgtEl>
                                        <p:attrNameLst>
                                          <p:attrName>style.visibility</p:attrName>
                                        </p:attrNameLst>
                                      </p:cBhvr>
                                      <p:to>
                                        <p:strVal val="visible"/>
                                      </p:to>
                                    </p:set>
                                    <p:anim calcmode="lin" valueType="num">
                                      <p:cBhvr additive="base">
                                        <p:cTn id="44" dur="500" fill="hold"/>
                                        <p:tgtEl>
                                          <p:spTgt spid="20"/>
                                        </p:tgtEl>
                                        <p:attrNameLst>
                                          <p:attrName>ppt_x</p:attrName>
                                        </p:attrNameLst>
                                      </p:cBhvr>
                                      <p:tavLst>
                                        <p:tav tm="0">
                                          <p:val>
                                            <p:strVal val="0-#ppt_w/2"/>
                                          </p:val>
                                        </p:tav>
                                        <p:tav tm="100000">
                                          <p:val>
                                            <p:strVal val="#ppt_x"/>
                                          </p:val>
                                        </p:tav>
                                      </p:tavLst>
                                    </p:anim>
                                    <p:anim calcmode="lin" valueType="num">
                                      <p:cBhvr additive="base">
                                        <p:cTn id="45" dur="500" fill="hold"/>
                                        <p:tgtEl>
                                          <p:spTgt spid="20"/>
                                        </p:tgtEl>
                                        <p:attrNameLst>
                                          <p:attrName>ppt_y</p:attrName>
                                        </p:attrNameLst>
                                      </p:cBhvr>
                                      <p:tavLst>
                                        <p:tav tm="0">
                                          <p:val>
                                            <p:strVal val="#ppt_y"/>
                                          </p:val>
                                        </p:tav>
                                        <p:tav tm="100000">
                                          <p:val>
                                            <p:strVal val="#ppt_y"/>
                                          </p:val>
                                        </p:tav>
                                      </p:tavLst>
                                    </p:anim>
                                  </p:childTnLst>
                                </p:cTn>
                              </p:par>
                              <p:par>
                                <p:cTn id="46" presetID="2" presetClass="entr" presetSubtype="8" fill="hold" grpId="0" nodeType="withEffect">
                                  <p:stCondLst>
                                    <p:cond delay="0"/>
                                  </p:stCondLst>
                                  <p:childTnLst>
                                    <p:set>
                                      <p:cBhvr>
                                        <p:cTn id="47" dur="1" fill="hold">
                                          <p:stCondLst>
                                            <p:cond delay="0"/>
                                          </p:stCondLst>
                                        </p:cTn>
                                        <p:tgtEl>
                                          <p:spTgt spid="19"/>
                                        </p:tgtEl>
                                        <p:attrNameLst>
                                          <p:attrName>style.visibility</p:attrName>
                                        </p:attrNameLst>
                                      </p:cBhvr>
                                      <p:to>
                                        <p:strVal val="visible"/>
                                      </p:to>
                                    </p:set>
                                    <p:anim calcmode="lin" valueType="num">
                                      <p:cBhvr additive="base">
                                        <p:cTn id="48" dur="500" fill="hold"/>
                                        <p:tgtEl>
                                          <p:spTgt spid="19"/>
                                        </p:tgtEl>
                                        <p:attrNameLst>
                                          <p:attrName>ppt_x</p:attrName>
                                        </p:attrNameLst>
                                      </p:cBhvr>
                                      <p:tavLst>
                                        <p:tav tm="0">
                                          <p:val>
                                            <p:strVal val="0-#ppt_w/2"/>
                                          </p:val>
                                        </p:tav>
                                        <p:tav tm="100000">
                                          <p:val>
                                            <p:strVal val="#ppt_x"/>
                                          </p:val>
                                        </p:tav>
                                      </p:tavLst>
                                    </p:anim>
                                    <p:anim calcmode="lin" valueType="num">
                                      <p:cBhvr additive="base">
                                        <p:cTn id="49"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3" presetClass="entr" presetSubtype="10" fill="hold" nodeType="clickEffect">
                                  <p:stCondLst>
                                    <p:cond delay="0"/>
                                  </p:stCondLst>
                                  <p:childTnLst>
                                    <p:set>
                                      <p:cBhvr>
                                        <p:cTn id="53" dur="1" fill="hold">
                                          <p:stCondLst>
                                            <p:cond delay="0"/>
                                          </p:stCondLst>
                                        </p:cTn>
                                        <p:tgtEl>
                                          <p:spTgt spid="2"/>
                                        </p:tgtEl>
                                        <p:attrNameLst>
                                          <p:attrName>style.visibility</p:attrName>
                                        </p:attrNameLst>
                                      </p:cBhvr>
                                      <p:to>
                                        <p:strVal val="visible"/>
                                      </p:to>
                                    </p:set>
                                    <p:animEffect transition="in" filter="blinds(horizontal)">
                                      <p:cBhvr>
                                        <p:cTn id="54" dur="500"/>
                                        <p:tgtEl>
                                          <p:spTgt spid="2"/>
                                        </p:tgtEl>
                                      </p:cBhvr>
                                    </p:animEffect>
                                  </p:childTnLst>
                                </p:cTn>
                              </p:par>
                              <p:par>
                                <p:cTn id="55" presetID="3" presetClass="entr" presetSubtype="10" fill="hold" grpId="0" nodeType="withEffect">
                                  <p:stCondLst>
                                    <p:cond delay="0"/>
                                  </p:stCondLst>
                                  <p:childTnLst>
                                    <p:set>
                                      <p:cBhvr>
                                        <p:cTn id="56" dur="1" fill="hold">
                                          <p:stCondLst>
                                            <p:cond delay="0"/>
                                          </p:stCondLst>
                                        </p:cTn>
                                        <p:tgtEl>
                                          <p:spTgt spid="28"/>
                                        </p:tgtEl>
                                        <p:attrNameLst>
                                          <p:attrName>style.visibility</p:attrName>
                                        </p:attrNameLst>
                                      </p:cBhvr>
                                      <p:to>
                                        <p:strVal val="visible"/>
                                      </p:to>
                                    </p:set>
                                    <p:animEffect transition="in" filter="blinds(horizontal)">
                                      <p:cBhvr>
                                        <p:cTn id="57" dur="500"/>
                                        <p:tgtEl>
                                          <p:spTgt spid="28"/>
                                        </p:tgtEl>
                                      </p:cBhvr>
                                    </p:animEffec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grpId="0" nodeType="clickEffect">
                                  <p:stCondLst>
                                    <p:cond delay="0"/>
                                  </p:stCondLst>
                                  <p:childTnLst>
                                    <p:set>
                                      <p:cBhvr>
                                        <p:cTn id="61" dur="1" fill="hold">
                                          <p:stCondLst>
                                            <p:cond delay="0"/>
                                          </p:stCondLst>
                                        </p:cTn>
                                        <p:tgtEl>
                                          <p:spTgt spid="7"/>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grpId="0" nodeType="clickEffect">
                                  <p:stCondLst>
                                    <p:cond delay="0"/>
                                  </p:stCondLst>
                                  <p:childTnLst>
                                    <p:set>
                                      <p:cBhvr>
                                        <p:cTn id="65"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318" grpId="0"/>
      <p:bldP spid="54" grpId="0" animBg="1"/>
      <p:bldP spid="17" grpId="0"/>
      <p:bldP spid="7" grpId="0" animBg="1"/>
      <p:bldP spid="32" grpId="0"/>
      <p:bldP spid="28" grpId="0" animBg="1"/>
      <p:bldP spid="19"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a:graphicFrameLocks noGrp="1"/>
          </p:cNvGraphicFramePr>
          <p:nvPr/>
        </p:nvGraphicFramePr>
        <p:xfrm>
          <a:off x="3361055" y="1491615"/>
          <a:ext cx="6839585" cy="4699635"/>
        </p:xfrm>
        <a:graphic>
          <a:graphicData uri="http://schemas.openxmlformats.org/drawingml/2006/table">
            <a:tbl>
              <a:tblPr>
                <a:tableStyleId>{5C22544A-7EE6-4342-B048-85BDC9FD1C3A}</a:tableStyleId>
              </a:tblPr>
              <a:tblGrid>
                <a:gridCol w="1000125"/>
                <a:gridCol w="999490"/>
                <a:gridCol w="1690370"/>
                <a:gridCol w="3149600"/>
              </a:tblGrid>
              <a:tr h="735330">
                <a:tc rowSpan="2">
                  <a:txBody>
                    <a:bodyPr/>
                    <a:lstStyle/>
                    <a:p>
                      <a:pPr algn="ctr" fontAlgn="ctr"/>
                      <a:r>
                        <a:rPr lang="zh-CN" altLang="en-US" sz="2000" b="1">
                          <a:solidFill>
                            <a:schemeClr val="bg1"/>
                          </a:solidFill>
                          <a:effectLst/>
                          <a:sym typeface="+mn-ea"/>
                        </a:rPr>
                        <a:t>行为</a:t>
                      </a:r>
                      <a:endParaRPr lang="zh-CN" altLang="en-US" sz="2000" b="1">
                        <a:solidFill>
                          <a:schemeClr val="bg1"/>
                        </a:solidFill>
                        <a:effectLst/>
                        <a:sym typeface="+mn-ea"/>
                      </a:endParaRPr>
                    </a:p>
                    <a:p>
                      <a:pPr algn="ctr" fontAlgn="ctr"/>
                      <a:r>
                        <a:rPr lang="zh-CN" altLang="en-US" sz="2000" b="1">
                          <a:solidFill>
                            <a:schemeClr val="bg1"/>
                          </a:solidFill>
                          <a:effectLst/>
                          <a:sym typeface="+mn-ea"/>
                        </a:rPr>
                        <a:t>监控</a:t>
                      </a:r>
                      <a:endParaRPr lang="zh-CN" altLang="en-US" sz="2000" b="1" i="0" u="none" strike="noStrike">
                        <a:solidFill>
                          <a:schemeClr val="bg1"/>
                        </a:solidFill>
                        <a:effectLst/>
                        <a:latin typeface="微软雅黑" panose="020B0503020204020204" pitchFamily="34" charset="-122"/>
                        <a:ea typeface="微软雅黑" panose="020B0503020204020204" pitchFamily="34" charset="-122"/>
                      </a:endParaRPr>
                    </a:p>
                  </a:txBody>
                  <a:tcPr marL="62584" marR="62584" marT="31292" marB="31292" anchor="ctr">
                    <a:solidFill>
                      <a:schemeClr val="tx2"/>
                    </a:solidFill>
                  </a:tcPr>
                </a:tc>
                <a:tc rowSpan="2">
                  <a:txBody>
                    <a:bodyPr/>
                    <a:lstStyle/>
                    <a:p>
                      <a:pPr algn="ctr" fontAlgn="ctr"/>
                      <a:r>
                        <a:rPr lang="zh-CN" altLang="en-US" sz="1400" b="1" u="none" strike="noStrike">
                          <a:solidFill>
                            <a:schemeClr val="bg1"/>
                          </a:solidFill>
                          <a:effectLst/>
                        </a:rPr>
                        <a:t>上网行为监控</a:t>
                      </a:r>
                      <a:endParaRPr lang="zh-CN" altLang="en-US" sz="1400" b="1" i="0" u="none" strike="noStrike">
                        <a:solidFill>
                          <a:schemeClr val="bg1"/>
                        </a:solidFill>
                        <a:effectLst/>
                        <a:latin typeface="微软雅黑" panose="020B0503020204020204" pitchFamily="34" charset="-122"/>
                        <a:ea typeface="微软雅黑" panose="020B0503020204020204" pitchFamily="34" charset="-122"/>
                      </a:endParaRPr>
                    </a:p>
                  </a:txBody>
                  <a:tcPr marL="62584" marR="62584" marT="31292" marB="31292" anchor="ctr">
                    <a:solidFill>
                      <a:schemeClr val="tx2"/>
                    </a:solidFill>
                  </a:tcPr>
                </a:tc>
                <a:tc>
                  <a:txBody>
                    <a:bodyPr/>
                    <a:lstStyle/>
                    <a:p>
                      <a:pPr algn="ctr" fontAlgn="ctr"/>
                      <a:r>
                        <a:rPr lang="zh-CN" altLang="en-US" sz="1200" u="none" strike="noStrike">
                          <a:solidFill>
                            <a:schemeClr val="bg1"/>
                          </a:solidFill>
                          <a:effectLst/>
                        </a:rPr>
                        <a:t>控制上网的进程</a:t>
                      </a:r>
                      <a:endParaRPr lang="zh-CN" altLang="en-US" sz="1200" u="none" strike="noStrike">
                        <a:solidFill>
                          <a:schemeClr val="bg1"/>
                        </a:solidFill>
                        <a:effectLst/>
                      </a:endParaRPr>
                    </a:p>
                    <a:p>
                      <a:pPr algn="ctr" fontAlgn="ctr"/>
                      <a:r>
                        <a:rPr lang="zh-CN" altLang="en-US" sz="1200" u="none" strike="noStrike">
                          <a:solidFill>
                            <a:schemeClr val="bg1"/>
                          </a:solidFill>
                          <a:effectLst/>
                        </a:rPr>
                        <a:t>以及网站</a:t>
                      </a:r>
                      <a:endParaRPr lang="zh-CN" altLang="en-US" sz="1200" b="0" i="0" u="none" strike="noStrike">
                        <a:solidFill>
                          <a:schemeClr val="bg1"/>
                        </a:solidFill>
                        <a:effectLst/>
                        <a:latin typeface="微软雅黑" panose="020B0503020204020204" pitchFamily="34" charset="-122"/>
                        <a:ea typeface="微软雅黑" panose="020B0503020204020204" pitchFamily="34" charset="-122"/>
                      </a:endParaRPr>
                    </a:p>
                  </a:txBody>
                  <a:tcPr marL="62584" marR="62584" marT="31292" marB="31292" anchor="ctr">
                    <a:solidFill>
                      <a:schemeClr val="tx2"/>
                    </a:solidFill>
                  </a:tcPr>
                </a:tc>
                <a:tc>
                  <a:txBody>
                    <a:bodyPr/>
                    <a:lstStyle/>
                    <a:p>
                      <a:pPr algn="l" fontAlgn="ctr"/>
                      <a:r>
                        <a:rPr lang="zh-CN" altLang="en-US" sz="1200" u="none" strike="noStrike">
                          <a:solidFill>
                            <a:schemeClr val="bg1"/>
                          </a:solidFill>
                          <a:effectLst/>
                        </a:rPr>
                        <a:t>禁止或者允许打开相应的网页。</a:t>
                      </a:r>
                      <a:endParaRPr lang="zh-CN" altLang="en-US" sz="1200" b="0" i="0" u="none" strike="noStrike">
                        <a:solidFill>
                          <a:schemeClr val="bg1"/>
                        </a:solidFill>
                        <a:effectLst/>
                        <a:latin typeface="微软雅黑" panose="020B0503020204020204" pitchFamily="34" charset="-122"/>
                        <a:ea typeface="微软雅黑" panose="020B0503020204020204" pitchFamily="34" charset="-122"/>
                      </a:endParaRPr>
                    </a:p>
                  </a:txBody>
                  <a:tcPr marL="62584" marR="62584" marT="31292" marB="31292" anchor="ctr">
                    <a:solidFill>
                      <a:schemeClr val="tx2"/>
                    </a:solidFill>
                  </a:tcPr>
                </a:tc>
              </a:tr>
              <a:tr h="732155">
                <a:tc vMerge="1">
                  <a:tcPr marL="62584" marR="62584" marT="31292" marB="31292" anchor="ctr">
                    <a:solidFill>
                      <a:schemeClr val="tx2"/>
                    </a:solidFill>
                  </a:tcPr>
                </a:tc>
                <a:tc vMerge="1">
                  <a:tcPr/>
                </a:tc>
                <a:tc>
                  <a:txBody>
                    <a:bodyPr/>
                    <a:lstStyle/>
                    <a:p>
                      <a:pPr algn="ctr" fontAlgn="ctr"/>
                      <a:r>
                        <a:rPr lang="zh-CN" altLang="en-US" sz="1200" u="none" strike="noStrike">
                          <a:solidFill>
                            <a:schemeClr val="bg1"/>
                          </a:solidFill>
                          <a:effectLst/>
                        </a:rPr>
                        <a:t>控制上传文件</a:t>
                      </a:r>
                      <a:endParaRPr lang="zh-CN" altLang="en-US" sz="1200" b="0" i="0" u="none" strike="noStrike">
                        <a:solidFill>
                          <a:schemeClr val="bg1"/>
                        </a:solidFill>
                        <a:effectLst/>
                        <a:latin typeface="微软雅黑" panose="020B0503020204020204" pitchFamily="34" charset="-122"/>
                        <a:ea typeface="微软雅黑" panose="020B0503020204020204" pitchFamily="34" charset="-122"/>
                      </a:endParaRPr>
                    </a:p>
                  </a:txBody>
                  <a:tcPr marL="62584" marR="62584" marT="31292" marB="31292" anchor="ctr">
                    <a:solidFill>
                      <a:schemeClr val="tx2"/>
                    </a:solidFill>
                  </a:tcPr>
                </a:tc>
                <a:tc>
                  <a:txBody>
                    <a:bodyPr/>
                    <a:lstStyle/>
                    <a:p>
                      <a:pPr algn="l" fontAlgn="ctr"/>
                      <a:r>
                        <a:rPr lang="zh-CN" altLang="en-US" sz="1200" u="none" strike="noStrike">
                          <a:solidFill>
                            <a:schemeClr val="bg1"/>
                          </a:solidFill>
                          <a:effectLst/>
                        </a:rPr>
                        <a:t>可以对文件名以及文件大小进行限制，禁止随意上传文件</a:t>
                      </a:r>
                      <a:endParaRPr lang="zh-CN" altLang="en-US" sz="1200" b="0" i="0" u="none" strike="noStrike">
                        <a:solidFill>
                          <a:schemeClr val="bg1"/>
                        </a:solidFill>
                        <a:effectLst/>
                        <a:latin typeface="微软雅黑" panose="020B0503020204020204" pitchFamily="34" charset="-122"/>
                        <a:ea typeface="微软雅黑" panose="020B0503020204020204" pitchFamily="34" charset="-122"/>
                      </a:endParaRPr>
                    </a:p>
                  </a:txBody>
                  <a:tcPr marL="62584" marR="62584" marT="31292" marB="31292" anchor="ctr">
                    <a:solidFill>
                      <a:schemeClr val="tx2"/>
                    </a:solidFill>
                  </a:tcPr>
                </a:tc>
              </a:tr>
              <a:tr h="823595">
                <a:tc rowSpan="3">
                  <a:txBody>
                    <a:bodyPr/>
                    <a:p>
                      <a:pPr algn="ctr" fontAlgn="ctr">
                        <a:buNone/>
                      </a:pPr>
                      <a:r>
                        <a:rPr lang="zh-CN" altLang="en-US" sz="2000" b="1" i="0" u="none" strike="noStrike">
                          <a:solidFill>
                            <a:schemeClr val="bg1"/>
                          </a:solidFill>
                          <a:effectLst/>
                          <a:latin typeface="微软雅黑" panose="020B0503020204020204" pitchFamily="34" charset="-122"/>
                          <a:ea typeface="微软雅黑" panose="020B0503020204020204" pitchFamily="34" charset="-122"/>
                        </a:rPr>
                        <a:t>系统</a:t>
                      </a:r>
                      <a:endParaRPr lang="zh-CN" altLang="en-US" sz="2000" b="1" i="0" u="none" strike="noStrike">
                        <a:solidFill>
                          <a:schemeClr val="bg1"/>
                        </a:solidFill>
                        <a:effectLst/>
                        <a:latin typeface="微软雅黑" panose="020B0503020204020204" pitchFamily="34" charset="-122"/>
                        <a:ea typeface="微软雅黑" panose="020B0503020204020204" pitchFamily="34" charset="-122"/>
                      </a:endParaRPr>
                    </a:p>
                    <a:p>
                      <a:pPr algn="ctr" fontAlgn="ctr">
                        <a:buNone/>
                      </a:pPr>
                      <a:r>
                        <a:rPr lang="zh-CN" altLang="en-US" sz="2000" b="1" i="0" u="none" strike="noStrike">
                          <a:solidFill>
                            <a:schemeClr val="bg1"/>
                          </a:solidFill>
                          <a:effectLst/>
                          <a:latin typeface="微软雅黑" panose="020B0503020204020204" pitchFamily="34" charset="-122"/>
                          <a:ea typeface="微软雅黑" panose="020B0503020204020204" pitchFamily="34" charset="-122"/>
                        </a:rPr>
                        <a:t>运维</a:t>
                      </a:r>
                      <a:endParaRPr lang="zh-CN" altLang="en-US" sz="2000" b="1" i="0" u="none" strike="noStrike">
                        <a:solidFill>
                          <a:schemeClr val="bg1"/>
                        </a:solidFill>
                        <a:effectLst/>
                        <a:latin typeface="微软雅黑" panose="020B0503020204020204" pitchFamily="34" charset="-122"/>
                        <a:ea typeface="微软雅黑" panose="020B0503020204020204" pitchFamily="34" charset="-122"/>
                      </a:endParaRPr>
                    </a:p>
                  </a:txBody>
                  <a:tcPr marL="62584" marR="62584" marT="31292" marB="31292" anchor="ctr">
                    <a:solidFill>
                      <a:schemeClr val="tx2"/>
                    </a:solidFill>
                  </a:tcPr>
                </a:tc>
                <a:tc>
                  <a:txBody>
                    <a:bodyPr/>
                    <a:lstStyle/>
                    <a:p>
                      <a:pPr algn="ctr" fontAlgn="ctr"/>
                      <a:r>
                        <a:rPr lang="zh-CN" altLang="en-US" sz="1400" b="1" u="none" strike="noStrike">
                          <a:solidFill>
                            <a:schemeClr val="bg1"/>
                          </a:solidFill>
                          <a:effectLst/>
                        </a:rPr>
                        <a:t>远程桌面控制与维护</a:t>
                      </a:r>
                      <a:endParaRPr lang="zh-CN" altLang="en-US" sz="1400" b="1" i="0" u="none" strike="noStrike">
                        <a:solidFill>
                          <a:schemeClr val="bg1"/>
                        </a:solidFill>
                        <a:effectLst/>
                        <a:latin typeface="微软雅黑" panose="020B0503020204020204" pitchFamily="34" charset="-122"/>
                        <a:ea typeface="微软雅黑" panose="020B0503020204020204" pitchFamily="34" charset="-122"/>
                      </a:endParaRPr>
                    </a:p>
                  </a:txBody>
                  <a:tcPr marL="62584" marR="62584" marT="31292" marB="31292" anchor="ctr">
                    <a:solidFill>
                      <a:schemeClr val="tx2"/>
                    </a:solidFill>
                  </a:tcPr>
                </a:tc>
                <a:tc>
                  <a:txBody>
                    <a:bodyPr/>
                    <a:lstStyle/>
                    <a:p>
                      <a:pPr algn="ctr" fontAlgn="ctr"/>
                      <a:r>
                        <a:rPr lang="zh-CN" altLang="en-US" sz="1200" u="none" strike="noStrike">
                          <a:solidFill>
                            <a:schemeClr val="bg1"/>
                          </a:solidFill>
                          <a:effectLst/>
                        </a:rPr>
                        <a:t>远程桌面、远程屏幕、系统运维</a:t>
                      </a:r>
                      <a:endParaRPr lang="zh-CN" altLang="en-US" sz="1200" b="0" i="0" u="none" strike="noStrike">
                        <a:solidFill>
                          <a:schemeClr val="bg1"/>
                        </a:solidFill>
                        <a:effectLst/>
                        <a:latin typeface="微软雅黑" panose="020B0503020204020204" pitchFamily="34" charset="-122"/>
                        <a:ea typeface="微软雅黑" panose="020B0503020204020204" pitchFamily="34" charset="-122"/>
                      </a:endParaRPr>
                    </a:p>
                  </a:txBody>
                  <a:tcPr marL="62584" marR="62584" marT="31292" marB="31292" anchor="ctr">
                    <a:solidFill>
                      <a:schemeClr val="tx2"/>
                    </a:solidFill>
                  </a:tcPr>
                </a:tc>
                <a:tc>
                  <a:txBody>
                    <a:bodyPr/>
                    <a:lstStyle/>
                    <a:p>
                      <a:pPr algn="l" fontAlgn="ctr"/>
                      <a:r>
                        <a:rPr lang="zh-CN" altLang="en-US" sz="1200" u="none" strike="noStrike">
                          <a:solidFill>
                            <a:schemeClr val="bg1"/>
                          </a:solidFill>
                          <a:effectLst/>
                        </a:rPr>
                        <a:t>可以通过这几种方式进行终端控制</a:t>
                      </a:r>
                      <a:endParaRPr lang="zh-CN" altLang="en-US" sz="1200" b="0" i="0" u="none" strike="noStrike">
                        <a:solidFill>
                          <a:schemeClr val="bg1"/>
                        </a:solidFill>
                        <a:effectLst/>
                        <a:latin typeface="微软雅黑" panose="020B0503020204020204" pitchFamily="34" charset="-122"/>
                        <a:ea typeface="微软雅黑" panose="020B0503020204020204" pitchFamily="34" charset="-122"/>
                      </a:endParaRPr>
                    </a:p>
                  </a:txBody>
                  <a:tcPr marL="62584" marR="62584" marT="31292" marB="31292" anchor="ctr">
                    <a:solidFill>
                      <a:schemeClr val="tx2"/>
                    </a:solidFill>
                  </a:tcPr>
                </a:tc>
              </a:tr>
              <a:tr h="735330">
                <a:tc vMerge="1">
                  <a:tcPr marL="62584" marR="62584" marT="31292" marB="31292" anchor="ctr">
                    <a:solidFill>
                      <a:schemeClr val="tx2"/>
                    </a:solidFill>
                  </a:tcPr>
                </a:tc>
                <a:tc>
                  <a:txBody>
                    <a:bodyPr/>
                    <a:lstStyle/>
                    <a:p>
                      <a:pPr algn="ctr" fontAlgn="ctr"/>
                      <a:r>
                        <a:rPr lang="zh-CN" altLang="en-US" sz="1400" b="1" u="none" strike="noStrike">
                          <a:solidFill>
                            <a:schemeClr val="bg1"/>
                          </a:solidFill>
                          <a:effectLst/>
                        </a:rPr>
                        <a:t>禁止程序运行</a:t>
                      </a:r>
                      <a:endParaRPr lang="zh-CN" altLang="en-US" sz="1400" b="1" i="0" u="none" strike="noStrike">
                        <a:solidFill>
                          <a:schemeClr val="bg1"/>
                        </a:solidFill>
                        <a:effectLst/>
                        <a:latin typeface="微软雅黑" panose="020B0503020204020204" pitchFamily="34" charset="-122"/>
                        <a:ea typeface="微软雅黑" panose="020B0503020204020204" pitchFamily="34" charset="-122"/>
                      </a:endParaRPr>
                    </a:p>
                  </a:txBody>
                  <a:tcPr marL="62584" marR="62584" marT="31292" marB="31292" anchor="ctr">
                    <a:solidFill>
                      <a:schemeClr val="tx2"/>
                    </a:solidFill>
                  </a:tcPr>
                </a:tc>
                <a:tc>
                  <a:txBody>
                    <a:bodyPr/>
                    <a:lstStyle/>
                    <a:p>
                      <a:pPr algn="ctr" fontAlgn="ctr"/>
                      <a:r>
                        <a:rPr lang="zh-CN" altLang="en-US" sz="1200" u="none" strike="noStrike">
                          <a:solidFill>
                            <a:schemeClr val="bg1"/>
                          </a:solidFill>
                          <a:effectLst/>
                        </a:rPr>
                        <a:t>禁止指定的程序运行</a:t>
                      </a:r>
                      <a:endParaRPr lang="zh-CN" altLang="en-US" sz="1200" b="0" i="0" u="none" strike="noStrike">
                        <a:solidFill>
                          <a:schemeClr val="bg1"/>
                        </a:solidFill>
                        <a:effectLst/>
                        <a:latin typeface="微软雅黑" panose="020B0503020204020204" pitchFamily="34" charset="-122"/>
                        <a:ea typeface="微软雅黑" panose="020B0503020204020204" pitchFamily="34" charset="-122"/>
                      </a:endParaRPr>
                    </a:p>
                  </a:txBody>
                  <a:tcPr marL="62584" marR="62584" marT="31292" marB="31292" anchor="ctr">
                    <a:solidFill>
                      <a:schemeClr val="tx2"/>
                    </a:solidFill>
                  </a:tcPr>
                </a:tc>
                <a:tc>
                  <a:txBody>
                    <a:bodyPr/>
                    <a:lstStyle/>
                    <a:p>
                      <a:pPr algn="l" fontAlgn="ctr"/>
                      <a:r>
                        <a:rPr lang="zh-CN" altLang="en-US" sz="1200" u="none" strike="noStrike">
                          <a:solidFill>
                            <a:schemeClr val="bg1"/>
                          </a:solidFill>
                          <a:effectLst/>
                        </a:rPr>
                        <a:t>设置好以后，这些进程无法运行。</a:t>
                      </a:r>
                      <a:endParaRPr lang="zh-CN" altLang="en-US" sz="1200" b="0" i="0" u="none" strike="noStrike">
                        <a:solidFill>
                          <a:schemeClr val="bg1"/>
                        </a:solidFill>
                        <a:effectLst/>
                        <a:latin typeface="微软雅黑" panose="020B0503020204020204" pitchFamily="34" charset="-122"/>
                        <a:ea typeface="微软雅黑" panose="020B0503020204020204" pitchFamily="34" charset="-122"/>
                      </a:endParaRPr>
                    </a:p>
                  </a:txBody>
                  <a:tcPr marL="62584" marR="62584" marT="31292" marB="31292" anchor="ctr">
                    <a:solidFill>
                      <a:schemeClr val="tx2"/>
                    </a:solidFill>
                  </a:tcPr>
                </a:tc>
              </a:tr>
              <a:tr h="1673225">
                <a:tc vMerge="1">
                  <a:tcPr marL="62584" marR="62584" marT="31292" marB="31292" anchor="ctr">
                    <a:solidFill>
                      <a:schemeClr val="tx2"/>
                    </a:solidFill>
                  </a:tcPr>
                </a:tc>
                <a:tc>
                  <a:txBody>
                    <a:bodyPr/>
                    <a:lstStyle/>
                    <a:p>
                      <a:pPr algn="ctr" fontAlgn="ctr"/>
                      <a:r>
                        <a:rPr lang="zh-CN" altLang="en-US" sz="1400" b="1" u="none" strike="noStrike">
                          <a:solidFill>
                            <a:schemeClr val="bg1"/>
                          </a:solidFill>
                          <a:effectLst/>
                        </a:rPr>
                        <a:t>安全策略选项</a:t>
                      </a:r>
                      <a:endParaRPr lang="zh-CN" altLang="en-US" sz="1400" b="1" i="0" u="none" strike="noStrike">
                        <a:solidFill>
                          <a:schemeClr val="bg1"/>
                        </a:solidFill>
                        <a:effectLst/>
                        <a:latin typeface="微软雅黑" panose="020B0503020204020204" pitchFamily="34" charset="-122"/>
                        <a:ea typeface="微软雅黑" panose="020B0503020204020204" pitchFamily="34" charset="-122"/>
                      </a:endParaRPr>
                    </a:p>
                  </a:txBody>
                  <a:tcPr marL="62584" marR="62584" marT="31292" marB="31292" anchor="ctr">
                    <a:solidFill>
                      <a:schemeClr val="tx2"/>
                    </a:solidFill>
                  </a:tcPr>
                </a:tc>
                <a:tc>
                  <a:txBody>
                    <a:bodyPr/>
                    <a:lstStyle/>
                    <a:p>
                      <a:pPr algn="ctr" fontAlgn="ctr"/>
                      <a:r>
                        <a:rPr lang="zh-CN" altLang="en-US" sz="1200" u="none" strike="noStrike">
                          <a:solidFill>
                            <a:schemeClr val="bg1"/>
                          </a:solidFill>
                          <a:effectLst/>
                        </a:rPr>
                        <a:t>可以设置多个安全策略</a:t>
                      </a:r>
                      <a:endParaRPr lang="zh-CN" altLang="en-US" sz="1200" b="0" i="0" u="none" strike="noStrike">
                        <a:solidFill>
                          <a:schemeClr val="bg1"/>
                        </a:solidFill>
                        <a:effectLst/>
                        <a:latin typeface="微软雅黑" panose="020B0503020204020204" pitchFamily="34" charset="-122"/>
                        <a:ea typeface="微软雅黑" panose="020B0503020204020204" pitchFamily="34" charset="-122"/>
                      </a:endParaRPr>
                    </a:p>
                  </a:txBody>
                  <a:tcPr marL="62584" marR="62584" marT="31292" marB="31292" anchor="ctr">
                    <a:solidFill>
                      <a:schemeClr val="tx2"/>
                    </a:solidFill>
                  </a:tcPr>
                </a:tc>
                <a:tc>
                  <a:txBody>
                    <a:bodyPr/>
                    <a:lstStyle/>
                    <a:p>
                      <a:pPr algn="l" fontAlgn="ctr"/>
                      <a:r>
                        <a:rPr lang="zh-CN" altLang="en-US" sz="1200" u="none" strike="noStrike" dirty="0">
                          <a:solidFill>
                            <a:schemeClr val="bg1"/>
                          </a:solidFill>
                          <a:effectLst/>
                        </a:rPr>
                        <a:t>禁用注册表、禁用设备管理器、禁用任务管理器、禁止进入安全模式、禁止计算机管理、禁止使用组策略、禁止修改</a:t>
                      </a:r>
                      <a:r>
                        <a:rPr lang="en-US" altLang="zh-CN" sz="1200" u="none" strike="noStrike" dirty="0">
                          <a:solidFill>
                            <a:schemeClr val="bg1"/>
                          </a:solidFill>
                          <a:effectLst/>
                        </a:rPr>
                        <a:t>IP</a:t>
                      </a:r>
                      <a:r>
                        <a:rPr lang="zh-CN" altLang="en-US" sz="1200" u="none" strike="noStrike" dirty="0">
                          <a:solidFill>
                            <a:schemeClr val="bg1"/>
                          </a:solidFill>
                          <a:effectLst/>
                        </a:rPr>
                        <a:t>地址、禁止使用</a:t>
                      </a:r>
                      <a:r>
                        <a:rPr lang="en-US" altLang="zh-CN" sz="1200" u="none" strike="noStrike" dirty="0" err="1">
                          <a:solidFill>
                            <a:schemeClr val="bg1"/>
                          </a:solidFill>
                          <a:effectLst/>
                        </a:rPr>
                        <a:t>MSconfig</a:t>
                      </a:r>
                      <a:r>
                        <a:rPr lang="zh-CN" altLang="en-US" sz="1200" u="none" strike="noStrike" dirty="0">
                          <a:solidFill>
                            <a:schemeClr val="bg1"/>
                          </a:solidFill>
                          <a:effectLst/>
                        </a:rPr>
                        <a:t>、禁止修改系统时间、禁止打开控制面板、禁止关机</a:t>
                      </a:r>
                      <a:endParaRPr lang="zh-CN" altLang="en-US" sz="1200" b="0" i="0" u="none" strike="noStrike" dirty="0">
                        <a:solidFill>
                          <a:schemeClr val="bg1"/>
                        </a:solidFill>
                        <a:effectLst/>
                        <a:latin typeface="微软雅黑" panose="020B0503020204020204" pitchFamily="34" charset="-122"/>
                        <a:ea typeface="微软雅黑" panose="020B0503020204020204" pitchFamily="34" charset="-122"/>
                      </a:endParaRPr>
                    </a:p>
                  </a:txBody>
                  <a:tcPr marL="62584" marR="62584" marT="31292" marB="31292" anchor="ctr">
                    <a:solidFill>
                      <a:schemeClr val="tx2"/>
                    </a:solidFill>
                  </a:tcPr>
                </a:tc>
              </a:tr>
            </a:tbl>
          </a:graphicData>
        </a:graphic>
      </p:graphicFrame>
      <p:sp>
        <p:nvSpPr>
          <p:cNvPr id="4" name="矩形 3"/>
          <p:cNvSpPr/>
          <p:nvPr/>
        </p:nvSpPr>
        <p:spPr>
          <a:xfrm>
            <a:off x="1946910" y="1491615"/>
            <a:ext cx="1249045" cy="469963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p:nvSpPr>
        <p:spPr>
          <a:xfrm>
            <a:off x="2324735" y="3160395"/>
            <a:ext cx="613410" cy="3383280"/>
          </a:xfrm>
          <a:prstGeom prst="rect">
            <a:avLst/>
          </a:prstGeom>
          <a:noFill/>
        </p:spPr>
        <p:txBody>
          <a:bodyPr vert="eaVert" wrap="square" rtlCol="0">
            <a:spAutoFit/>
          </a:bodyPr>
          <a:lstStyle/>
          <a:p>
            <a:r>
              <a:rPr lang="zh-CN" altLang="en-US" sz="2800" b="1">
                <a:solidFill>
                  <a:schemeClr val="tx1"/>
                </a:solidFill>
              </a:rPr>
              <a:t>功能列表</a:t>
            </a:r>
            <a:endParaRPr lang="zh-CN" altLang="en-US" sz="2800" b="1">
              <a:solidFill>
                <a:schemeClr val="tx1"/>
              </a:solidFill>
            </a:endParaRPr>
          </a:p>
        </p:txBody>
      </p:sp>
      <p:sp>
        <p:nvSpPr>
          <p:cNvPr id="3" name="矩形 3"/>
          <p:cNvSpPr>
            <a:spLocks noChangeArrowheads="1"/>
          </p:cNvSpPr>
          <p:nvPr/>
        </p:nvSpPr>
        <p:spPr bwMode="auto">
          <a:xfrm>
            <a:off x="1073958" y="224898"/>
            <a:ext cx="3844925" cy="582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eaLnBrk="1" hangingPunct="1">
              <a:spcBef>
                <a:spcPct val="0"/>
              </a:spcBef>
              <a:buFont typeface="Arial" panose="020B0604020202020204" pitchFamily="34" charset="0"/>
              <a:buNone/>
            </a:pPr>
            <a:r>
              <a:rPr lang="zh-CN" b="1" dirty="0">
                <a:solidFill>
                  <a:schemeClr val="tx1">
                    <a:lumMod val="65000"/>
                    <a:lumOff val="35000"/>
                  </a:schemeClr>
                </a:solidFill>
                <a:latin typeface="Arial" panose="020B0604020202020204" pitchFamily="34" charset="0"/>
                <a:cs typeface="Arial" panose="020B0604020202020204" pitchFamily="34" charset="0"/>
                <a:sym typeface="Impact" panose="020B0806030902050204" pitchFamily="34" charset="0"/>
              </a:rPr>
              <a:t>行为监控与系统运维</a:t>
            </a:r>
            <a:endParaRPr lang="zh-CN" b="1" dirty="0">
              <a:solidFill>
                <a:schemeClr val="tx1">
                  <a:lumMod val="65000"/>
                  <a:lumOff val="35000"/>
                </a:schemeClr>
              </a:solidFill>
              <a:latin typeface="Arial" panose="020B0604020202020204" pitchFamily="34" charset="0"/>
              <a:ea typeface="宋体" pitchFamily="2" charset="-122"/>
              <a:cs typeface="Arial" panose="020B0604020202020204" pitchFamily="34" charset="0"/>
              <a:sym typeface="Impact" panose="020B0806030902050204" pitchFamily="34" charset="0"/>
            </a:endParaRPr>
          </a:p>
        </p:txBody>
      </p:sp>
      <p:sp>
        <p:nvSpPr>
          <p:cNvPr id="6" name="文本框 37"/>
          <p:cNvSpPr txBox="1"/>
          <p:nvPr/>
        </p:nvSpPr>
        <p:spPr>
          <a:xfrm>
            <a:off x="1073785" y="760095"/>
            <a:ext cx="3554095" cy="335915"/>
          </a:xfrm>
          <a:prstGeom prst="rect">
            <a:avLst/>
          </a:prstGeom>
          <a:noFill/>
        </p:spPr>
        <p:txBody>
          <a:bodyPr wrap="square" lIns="91431" tIns="45716" rIns="91431" bIns="45716" rtlCol="0">
            <a:spAutoFit/>
          </a:bodyPr>
          <a:lstStyle/>
          <a:p>
            <a:r>
              <a:rPr lang="en-US" altLang="zh-CN" sz="1600" dirty="0">
                <a:solidFill>
                  <a:schemeClr val="tx1">
                    <a:lumMod val="65000"/>
                    <a:lumOff val="35000"/>
                  </a:schemeClr>
                </a:solidFill>
                <a:latin typeface="Arial" panose="020B0604020202020204" pitchFamily="34" charset="0"/>
                <a:cs typeface="Arial" panose="020B0604020202020204" pitchFamily="34" charset="0"/>
              </a:rPr>
              <a:t>Desktop Management</a:t>
            </a:r>
            <a:endParaRPr lang="en-US" altLang="zh-CN" sz="1600" dirty="0">
              <a:solidFill>
                <a:schemeClr val="tx1">
                  <a:lumMod val="65000"/>
                  <a:lumOff val="35000"/>
                </a:schemeClr>
              </a:solidFill>
              <a:latin typeface="Arial" panose="020B0604020202020204" pitchFamily="34" charset="0"/>
              <a:cs typeface="Arial" panose="020B0604020202020204" pitchFamily="34" charset="0"/>
            </a:endParaRPr>
          </a:p>
        </p:txBody>
      </p:sp>
      <p:pic>
        <p:nvPicPr>
          <p:cNvPr id="7" name="图片 6" descr="销掌门-透明背景-logo"/>
          <p:cNvPicPr>
            <a:picLocks noChangeAspect="1"/>
          </p:cNvPicPr>
          <p:nvPr/>
        </p:nvPicPr>
        <p:blipFill>
          <a:blip r:embed="rId1" cstate="print"/>
          <a:stretch>
            <a:fillRect/>
          </a:stretch>
        </p:blipFill>
        <p:spPr>
          <a:xfrm>
            <a:off x="10789920" y="167005"/>
            <a:ext cx="1132205" cy="829310"/>
          </a:xfrm>
          <a:prstGeom prst="rect">
            <a:avLst/>
          </a:prstGeom>
        </p:spPr>
      </p:pic>
    </p:spTree>
  </p:cSld>
  <p:clrMapOvr>
    <a:masterClrMapping/>
  </p:clrMapOvr>
  <p:transition>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3" presetClass="entr" presetSubtype="16" fill="hold" nodeType="clickEffect">
                                  <p:stCondLst>
                                    <p:cond delay="0"/>
                                  </p:stCondLst>
                                  <p:childTnLst>
                                    <p:set>
                                      <p:cBhvr>
                                        <p:cTn id="15" dur="1000" fill="hold">
                                          <p:stCondLst>
                                            <p:cond delay="0"/>
                                          </p:stCondLst>
                                        </p:cTn>
                                        <p:tgtEl>
                                          <p:spTgt spid="2"/>
                                        </p:tgtEl>
                                        <p:attrNameLst>
                                          <p:attrName>style.visibility</p:attrName>
                                        </p:attrNameLst>
                                      </p:cBhvr>
                                      <p:to>
                                        <p:strVal val="visible"/>
                                      </p:to>
                                    </p:set>
                                    <p:animEffect transition="in" filter="plus(in)">
                                      <p:cBhvr>
                                        <p:cTn id="16" dur="1000"/>
                                        <p:tgtEl>
                                          <p:spTgt spid="2"/>
                                        </p:tgtEl>
                                      </p:cBhvr>
                                    </p:animEffect>
                                  </p:childTnLst>
                                </p:cTn>
                              </p:par>
                              <p:par>
                                <p:cTn id="17" presetID="13" presetClass="entr" presetSubtype="16" fill="hold" grpId="0" nodeType="withEffect">
                                  <p:stCondLst>
                                    <p:cond delay="0"/>
                                  </p:stCondLst>
                                  <p:childTnLst>
                                    <p:set>
                                      <p:cBhvr>
                                        <p:cTn id="18" dur="1000" fill="hold">
                                          <p:stCondLst>
                                            <p:cond delay="0"/>
                                          </p:stCondLst>
                                        </p:cTn>
                                        <p:tgtEl>
                                          <p:spTgt spid="4"/>
                                        </p:tgtEl>
                                        <p:attrNameLst>
                                          <p:attrName>style.visibility</p:attrName>
                                        </p:attrNameLst>
                                      </p:cBhvr>
                                      <p:to>
                                        <p:strVal val="visible"/>
                                      </p:to>
                                    </p:set>
                                    <p:animEffect transition="in" filter="plus(in)">
                                      <p:cBhvr>
                                        <p:cTn id="19" dur="1000"/>
                                        <p:tgtEl>
                                          <p:spTgt spid="4"/>
                                        </p:tgtEl>
                                      </p:cBhvr>
                                    </p:animEffect>
                                  </p:childTnLst>
                                </p:cTn>
                              </p:par>
                              <p:par>
                                <p:cTn id="20" presetID="13" presetClass="entr" presetSubtype="16" fill="hold" grpId="0" nodeType="withEffect">
                                  <p:stCondLst>
                                    <p:cond delay="0"/>
                                  </p:stCondLst>
                                  <p:childTnLst>
                                    <p:set>
                                      <p:cBhvr>
                                        <p:cTn id="21" dur="1000" fill="hold">
                                          <p:stCondLst>
                                            <p:cond delay="0"/>
                                          </p:stCondLst>
                                        </p:cTn>
                                        <p:tgtEl>
                                          <p:spTgt spid="5"/>
                                        </p:tgtEl>
                                        <p:attrNameLst>
                                          <p:attrName>style.visibility</p:attrName>
                                        </p:attrNameLst>
                                      </p:cBhvr>
                                      <p:to>
                                        <p:strVal val="visible"/>
                                      </p:to>
                                    </p:set>
                                    <p:animEffect transition="in" filter="plus(in)">
                                      <p:cBhvr>
                                        <p:cTn id="22"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4" grpId="0" animBg="1"/>
      <p:bldP spid="5"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114"/>
          <p:cNvGrpSpPr/>
          <p:nvPr/>
        </p:nvGrpSpPr>
        <p:grpSpPr>
          <a:xfrm>
            <a:off x="-20320" y="2478405"/>
            <a:ext cx="12240895" cy="1868170"/>
            <a:chOff x="0" y="2226109"/>
            <a:chExt cx="1597483" cy="518462"/>
          </a:xfrm>
          <a:solidFill>
            <a:schemeClr val="bg2"/>
          </a:solidFill>
        </p:grpSpPr>
        <p:sp>
          <p:nvSpPr>
            <p:cNvPr id="4" name="Rectangle 40"/>
            <p:cNvSpPr/>
            <p:nvPr/>
          </p:nvSpPr>
          <p:spPr>
            <a:xfrm>
              <a:off x="0" y="2226109"/>
              <a:ext cx="1597483" cy="518462"/>
            </a:xfrm>
            <a:prstGeom prst="rect">
              <a:avLst/>
            </a:prstGeom>
            <a:solidFill>
              <a:srgbClr val="3636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5" name="Text Placeholder 3"/>
            <p:cNvSpPr txBox="1"/>
            <p:nvPr/>
          </p:nvSpPr>
          <p:spPr>
            <a:xfrm>
              <a:off x="141262" y="2356165"/>
              <a:ext cx="1317383" cy="230506"/>
            </a:xfrm>
            <a:prstGeom prst="rect">
              <a:avLst/>
            </a:prstGeom>
            <a:noFill/>
          </p:spPr>
          <p:txBody>
            <a:bodyPr wrap="squar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8565">
                <a:spcBef>
                  <a:spcPct val="20000"/>
                </a:spcBef>
                <a:defRPr/>
              </a:pPr>
              <a:r>
                <a:rPr lang="zh-CN" altLang="en-US" sz="5400" b="1" dirty="0">
                  <a:solidFill>
                    <a:schemeClr val="bg1"/>
                  </a:solidFill>
                  <a:latin typeface="微软雅黑" panose="020B0503020204020204" pitchFamily="34" charset="-122"/>
                  <a:ea typeface="微软雅黑" panose="020B0503020204020204" pitchFamily="34" charset="-122"/>
                </a:rPr>
                <a:t>日志与行为审计</a:t>
              </a:r>
              <a:endParaRPr lang="zh-CN" altLang="en-US" sz="5400" b="1" dirty="0">
                <a:solidFill>
                  <a:schemeClr val="bg1"/>
                </a:solidFill>
                <a:latin typeface="微软雅黑" panose="020B0503020204020204" pitchFamily="34" charset="-122"/>
                <a:ea typeface="微软雅黑" panose="020B0503020204020204" pitchFamily="34" charset="-122"/>
              </a:endParaRPr>
            </a:p>
          </p:txBody>
        </p:sp>
      </p:grpSp>
      <p:pic>
        <p:nvPicPr>
          <p:cNvPr id="7" name="图片 6" descr="销掌门-透明背景-logo"/>
          <p:cNvPicPr>
            <a:picLocks noChangeAspect="1"/>
          </p:cNvPicPr>
          <p:nvPr/>
        </p:nvPicPr>
        <p:blipFill>
          <a:blip r:embed="rId1" cstate="print"/>
          <a:stretch>
            <a:fillRect/>
          </a:stretch>
        </p:blipFill>
        <p:spPr>
          <a:xfrm>
            <a:off x="10789920" y="167005"/>
            <a:ext cx="1132205" cy="829310"/>
          </a:xfrm>
          <a:prstGeom prst="rect">
            <a:avLst/>
          </a:prstGeom>
        </p:spPr>
      </p:pic>
    </p:spTree>
  </p:cSld>
  <p:clrMapOvr>
    <a:masterClrMapping/>
  </p:clrMapOvr>
  <p:transition spd="slow" advClick="0"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400"/>
                                        <p:tgtEl>
                                          <p:spTgt spid="3"/>
                                        </p:tgtEl>
                                      </p:cBhvr>
                                    </p:animEffect>
                                  </p:childTnLst>
                                </p:cTn>
                              </p:par>
                            </p:childTnLst>
                          </p:cTn>
                        </p:par>
                        <p:par>
                          <p:cTn id="8" fill="hold">
                            <p:stCondLst>
                              <p:cond delay="500"/>
                            </p:stCondLst>
                            <p:childTnLst>
                              <p:par>
                                <p:cTn id="9" presetID="3" presetClass="entr" presetSubtype="1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linds(horizontal)">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组合 29"/>
          <p:cNvGrpSpPr/>
          <p:nvPr/>
        </p:nvGrpSpPr>
        <p:grpSpPr>
          <a:xfrm>
            <a:off x="1139825" y="1222375"/>
            <a:ext cx="2367280" cy="704850"/>
            <a:chOff x="1795" y="1925"/>
            <a:chExt cx="3728" cy="1110"/>
          </a:xfrm>
        </p:grpSpPr>
        <p:sp>
          <p:nvSpPr>
            <p:cNvPr id="18" name="任意多边形 17"/>
            <p:cNvSpPr/>
            <p:nvPr/>
          </p:nvSpPr>
          <p:spPr>
            <a:xfrm rot="16200000">
              <a:off x="3104" y="616"/>
              <a:ext cx="1110" cy="3729"/>
            </a:xfrm>
            <a:custGeom>
              <a:avLst/>
              <a:gdLst>
                <a:gd name="connsiteX0" fmla="*/ 1087000 w 1087000"/>
                <a:gd name="connsiteY0" fmla="*/ 0 h 2135209"/>
                <a:gd name="connsiteX1" fmla="*/ 1087000 w 1087000"/>
                <a:gd name="connsiteY1" fmla="*/ 1635179 h 2135209"/>
                <a:gd name="connsiteX2" fmla="*/ 543501 w 1087000"/>
                <a:gd name="connsiteY2" fmla="*/ 2135209 h 2135209"/>
                <a:gd name="connsiteX3" fmla="*/ 0 w 1087000"/>
                <a:gd name="connsiteY3" fmla="*/ 1635178 h 2135209"/>
                <a:gd name="connsiteX4" fmla="*/ 0 w 1087000"/>
                <a:gd name="connsiteY4" fmla="*/ 0 h 2135209"/>
                <a:gd name="connsiteX5" fmla="*/ 1087000 w 1087000"/>
                <a:gd name="connsiteY5" fmla="*/ 0 h 2135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7000" h="2135209">
                  <a:moveTo>
                    <a:pt x="1087000" y="0"/>
                  </a:moveTo>
                  <a:lnTo>
                    <a:pt x="1087000" y="1635179"/>
                  </a:lnTo>
                  <a:lnTo>
                    <a:pt x="543501" y="2135209"/>
                  </a:lnTo>
                  <a:lnTo>
                    <a:pt x="0" y="1635178"/>
                  </a:lnTo>
                  <a:lnTo>
                    <a:pt x="0" y="0"/>
                  </a:lnTo>
                  <a:lnTo>
                    <a:pt x="1087000" y="0"/>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wrap="square" rtlCol="0" anchor="ctr">
              <a:noAutofit/>
            </a:bodyPr>
            <a:p>
              <a:pPr algn="ctr"/>
              <a:endParaRPr lang="en-US" sz="4265" dirty="0">
                <a:solidFill>
                  <a:schemeClr val="bg1"/>
                </a:solidFill>
              </a:endParaRPr>
            </a:p>
          </p:txBody>
        </p:sp>
        <p:sp>
          <p:nvSpPr>
            <p:cNvPr id="59" name="Freeform 129"/>
            <p:cNvSpPr>
              <a:spLocks noChangeAspect="1" noEditPoints="1"/>
            </p:cNvSpPr>
            <p:nvPr/>
          </p:nvSpPr>
          <p:spPr bwMode="auto">
            <a:xfrm>
              <a:off x="1995" y="2179"/>
              <a:ext cx="698" cy="665"/>
            </a:xfrm>
            <a:custGeom>
              <a:avLst/>
              <a:gdLst>
                <a:gd name="T0" fmla="*/ 48 w 97"/>
                <a:gd name="T1" fmla="*/ 0 h 97"/>
                <a:gd name="T2" fmla="*/ 50 w 97"/>
                <a:gd name="T3" fmla="*/ 0 h 97"/>
                <a:gd name="T4" fmla="*/ 53 w 97"/>
                <a:gd name="T5" fmla="*/ 27 h 97"/>
                <a:gd name="T6" fmla="*/ 49 w 97"/>
                <a:gd name="T7" fmla="*/ 33 h 97"/>
                <a:gd name="T8" fmla="*/ 49 w 97"/>
                <a:gd name="T9" fmla="*/ 34 h 97"/>
                <a:gd name="T10" fmla="*/ 37 w 97"/>
                <a:gd name="T11" fmla="*/ 40 h 97"/>
                <a:gd name="T12" fmla="*/ 23 w 97"/>
                <a:gd name="T13" fmla="*/ 46 h 97"/>
                <a:gd name="T14" fmla="*/ 18 w 97"/>
                <a:gd name="T15" fmla="*/ 43 h 97"/>
                <a:gd name="T16" fmla="*/ 13 w 97"/>
                <a:gd name="T17" fmla="*/ 45 h 97"/>
                <a:gd name="T18" fmla="*/ 1 w 97"/>
                <a:gd name="T19" fmla="*/ 38 h 97"/>
                <a:gd name="T20" fmla="*/ 48 w 97"/>
                <a:gd name="T21" fmla="*/ 0 h 97"/>
                <a:gd name="T22" fmla="*/ 57 w 97"/>
                <a:gd name="T23" fmla="*/ 1 h 97"/>
                <a:gd name="T24" fmla="*/ 81 w 97"/>
                <a:gd name="T25" fmla="*/ 12 h 97"/>
                <a:gd name="T26" fmla="*/ 61 w 97"/>
                <a:gd name="T27" fmla="*/ 27 h 97"/>
                <a:gd name="T28" fmla="*/ 60 w 97"/>
                <a:gd name="T29" fmla="*/ 26 h 97"/>
                <a:gd name="T30" fmla="*/ 57 w 97"/>
                <a:gd name="T31" fmla="*/ 1 h 97"/>
                <a:gd name="T32" fmla="*/ 86 w 97"/>
                <a:gd name="T33" fmla="*/ 17 h 97"/>
                <a:gd name="T34" fmla="*/ 65 w 97"/>
                <a:gd name="T35" fmla="*/ 33 h 97"/>
                <a:gd name="T36" fmla="*/ 65 w 97"/>
                <a:gd name="T37" fmla="*/ 33 h 97"/>
                <a:gd name="T38" fmla="*/ 59 w 97"/>
                <a:gd name="T39" fmla="*/ 40 h 97"/>
                <a:gd name="T40" fmla="*/ 59 w 97"/>
                <a:gd name="T41" fmla="*/ 45 h 97"/>
                <a:gd name="T42" fmla="*/ 57 w 97"/>
                <a:gd name="T43" fmla="*/ 63 h 97"/>
                <a:gd name="T44" fmla="*/ 60 w 97"/>
                <a:gd name="T45" fmla="*/ 68 h 97"/>
                <a:gd name="T46" fmla="*/ 89 w 97"/>
                <a:gd name="T47" fmla="*/ 75 h 97"/>
                <a:gd name="T48" fmla="*/ 97 w 97"/>
                <a:gd name="T49" fmla="*/ 48 h 97"/>
                <a:gd name="T50" fmla="*/ 86 w 97"/>
                <a:gd name="T51" fmla="*/ 17 h 97"/>
                <a:gd name="T52" fmla="*/ 85 w 97"/>
                <a:gd name="T53" fmla="*/ 81 h 97"/>
                <a:gd name="T54" fmla="*/ 49 w 97"/>
                <a:gd name="T55" fmla="*/ 97 h 97"/>
                <a:gd name="T56" fmla="*/ 54 w 97"/>
                <a:gd name="T57" fmla="*/ 77 h 97"/>
                <a:gd name="T58" fmla="*/ 58 w 97"/>
                <a:gd name="T59" fmla="*/ 74 h 97"/>
                <a:gd name="T60" fmla="*/ 85 w 97"/>
                <a:gd name="T61" fmla="*/ 81 h 97"/>
                <a:gd name="T62" fmla="*/ 42 w 97"/>
                <a:gd name="T63" fmla="*/ 97 h 97"/>
                <a:gd name="T64" fmla="*/ 1 w 97"/>
                <a:gd name="T65" fmla="*/ 60 h 97"/>
                <a:gd name="T66" fmla="*/ 12 w 97"/>
                <a:gd name="T67" fmla="*/ 57 h 97"/>
                <a:gd name="T68" fmla="*/ 18 w 97"/>
                <a:gd name="T69" fmla="*/ 59 h 97"/>
                <a:gd name="T70" fmla="*/ 21 w 97"/>
                <a:gd name="T71" fmla="*/ 58 h 97"/>
                <a:gd name="T72" fmla="*/ 45 w 97"/>
                <a:gd name="T73" fmla="*/ 70 h 97"/>
                <a:gd name="T74" fmla="*/ 48 w 97"/>
                <a:gd name="T75" fmla="*/ 75 h 97"/>
                <a:gd name="T76" fmla="*/ 42 w 97"/>
                <a:gd name="T77" fmla="*/ 97 h 97"/>
                <a:gd name="T78" fmla="*/ 0 w 97"/>
                <a:gd name="T79" fmla="*/ 53 h 97"/>
                <a:gd name="T80" fmla="*/ 8 w 97"/>
                <a:gd name="T81" fmla="*/ 51 h 97"/>
                <a:gd name="T82" fmla="*/ 0 w 97"/>
                <a:gd name="T83" fmla="*/ 45 h 97"/>
                <a:gd name="T84" fmla="*/ 0 w 97"/>
                <a:gd name="T85" fmla="*/ 48 h 97"/>
                <a:gd name="T86" fmla="*/ 0 w 97"/>
                <a:gd name="T87" fmla="*/ 53 h 97"/>
                <a:gd name="T88" fmla="*/ 52 w 97"/>
                <a:gd name="T89" fmla="*/ 40 h 97"/>
                <a:gd name="T90" fmla="*/ 40 w 97"/>
                <a:gd name="T91" fmla="*/ 46 h 97"/>
                <a:gd name="T92" fmla="*/ 25 w 97"/>
                <a:gd name="T93" fmla="*/ 52 h 97"/>
                <a:gd name="T94" fmla="*/ 25 w 97"/>
                <a:gd name="T95" fmla="*/ 52 h 97"/>
                <a:gd name="T96" fmla="*/ 48 w 97"/>
                <a:gd name="T97" fmla="*/ 63 h 97"/>
                <a:gd name="T98" fmla="*/ 50 w 97"/>
                <a:gd name="T99" fmla="*/ 62 h 97"/>
                <a:gd name="T100" fmla="*/ 52 w 97"/>
                <a:gd name="T101" fmla="*/ 44 h 97"/>
                <a:gd name="T102" fmla="*/ 52 w 97"/>
                <a:gd name="T103" fmla="*/ 4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97" h="97">
                  <a:moveTo>
                    <a:pt x="48" y="0"/>
                  </a:moveTo>
                  <a:cubicBezTo>
                    <a:pt x="49" y="0"/>
                    <a:pt x="50" y="0"/>
                    <a:pt x="50" y="0"/>
                  </a:cubicBezTo>
                  <a:cubicBezTo>
                    <a:pt x="52" y="9"/>
                    <a:pt x="53" y="18"/>
                    <a:pt x="53" y="27"/>
                  </a:cubicBezTo>
                  <a:cubicBezTo>
                    <a:pt x="51" y="28"/>
                    <a:pt x="49" y="30"/>
                    <a:pt x="49" y="33"/>
                  </a:cubicBezTo>
                  <a:cubicBezTo>
                    <a:pt x="49" y="33"/>
                    <a:pt x="49" y="34"/>
                    <a:pt x="49" y="34"/>
                  </a:cubicBezTo>
                  <a:cubicBezTo>
                    <a:pt x="45" y="36"/>
                    <a:pt x="41" y="38"/>
                    <a:pt x="37" y="40"/>
                  </a:cubicBezTo>
                  <a:cubicBezTo>
                    <a:pt x="33" y="42"/>
                    <a:pt x="28" y="44"/>
                    <a:pt x="23" y="46"/>
                  </a:cubicBezTo>
                  <a:cubicBezTo>
                    <a:pt x="22" y="44"/>
                    <a:pt x="20" y="43"/>
                    <a:pt x="18" y="43"/>
                  </a:cubicBezTo>
                  <a:cubicBezTo>
                    <a:pt x="16" y="43"/>
                    <a:pt x="14" y="44"/>
                    <a:pt x="13" y="45"/>
                  </a:cubicBezTo>
                  <a:cubicBezTo>
                    <a:pt x="9" y="43"/>
                    <a:pt x="5" y="40"/>
                    <a:pt x="1" y="38"/>
                  </a:cubicBezTo>
                  <a:cubicBezTo>
                    <a:pt x="6" y="16"/>
                    <a:pt x="25" y="0"/>
                    <a:pt x="48" y="0"/>
                  </a:cubicBezTo>
                  <a:close/>
                  <a:moveTo>
                    <a:pt x="57" y="1"/>
                  </a:moveTo>
                  <a:cubicBezTo>
                    <a:pt x="66" y="2"/>
                    <a:pt x="74" y="6"/>
                    <a:pt x="81" y="12"/>
                  </a:cubicBezTo>
                  <a:cubicBezTo>
                    <a:pt x="75" y="17"/>
                    <a:pt x="68" y="22"/>
                    <a:pt x="61" y="27"/>
                  </a:cubicBezTo>
                  <a:cubicBezTo>
                    <a:pt x="61" y="26"/>
                    <a:pt x="60" y="26"/>
                    <a:pt x="60" y="26"/>
                  </a:cubicBezTo>
                  <a:cubicBezTo>
                    <a:pt x="60" y="17"/>
                    <a:pt x="59" y="9"/>
                    <a:pt x="57" y="1"/>
                  </a:cubicBezTo>
                  <a:close/>
                  <a:moveTo>
                    <a:pt x="86" y="17"/>
                  </a:moveTo>
                  <a:cubicBezTo>
                    <a:pt x="79" y="23"/>
                    <a:pt x="72" y="28"/>
                    <a:pt x="65" y="33"/>
                  </a:cubicBezTo>
                  <a:cubicBezTo>
                    <a:pt x="65" y="33"/>
                    <a:pt x="65" y="33"/>
                    <a:pt x="65" y="33"/>
                  </a:cubicBezTo>
                  <a:cubicBezTo>
                    <a:pt x="65" y="36"/>
                    <a:pt x="62" y="39"/>
                    <a:pt x="59" y="40"/>
                  </a:cubicBezTo>
                  <a:cubicBezTo>
                    <a:pt x="59" y="42"/>
                    <a:pt x="59" y="43"/>
                    <a:pt x="59" y="45"/>
                  </a:cubicBezTo>
                  <a:cubicBezTo>
                    <a:pt x="59" y="51"/>
                    <a:pt x="58" y="57"/>
                    <a:pt x="57" y="63"/>
                  </a:cubicBezTo>
                  <a:cubicBezTo>
                    <a:pt x="59" y="64"/>
                    <a:pt x="60" y="66"/>
                    <a:pt x="60" y="68"/>
                  </a:cubicBezTo>
                  <a:cubicBezTo>
                    <a:pt x="70" y="71"/>
                    <a:pt x="80" y="73"/>
                    <a:pt x="89" y="75"/>
                  </a:cubicBezTo>
                  <a:cubicBezTo>
                    <a:pt x="94" y="67"/>
                    <a:pt x="97" y="58"/>
                    <a:pt x="97" y="48"/>
                  </a:cubicBezTo>
                  <a:cubicBezTo>
                    <a:pt x="97" y="36"/>
                    <a:pt x="93" y="25"/>
                    <a:pt x="86" y="17"/>
                  </a:cubicBezTo>
                  <a:close/>
                  <a:moveTo>
                    <a:pt x="85" y="81"/>
                  </a:moveTo>
                  <a:cubicBezTo>
                    <a:pt x="76" y="91"/>
                    <a:pt x="63" y="97"/>
                    <a:pt x="49" y="97"/>
                  </a:cubicBezTo>
                  <a:cubicBezTo>
                    <a:pt x="51" y="90"/>
                    <a:pt x="53" y="83"/>
                    <a:pt x="54" y="77"/>
                  </a:cubicBezTo>
                  <a:cubicBezTo>
                    <a:pt x="56" y="76"/>
                    <a:pt x="57" y="75"/>
                    <a:pt x="58" y="74"/>
                  </a:cubicBezTo>
                  <a:cubicBezTo>
                    <a:pt x="67" y="77"/>
                    <a:pt x="76" y="79"/>
                    <a:pt x="85" y="81"/>
                  </a:cubicBezTo>
                  <a:close/>
                  <a:moveTo>
                    <a:pt x="42" y="97"/>
                  </a:moveTo>
                  <a:cubicBezTo>
                    <a:pt x="22" y="94"/>
                    <a:pt x="6" y="79"/>
                    <a:pt x="1" y="60"/>
                  </a:cubicBezTo>
                  <a:cubicBezTo>
                    <a:pt x="5" y="59"/>
                    <a:pt x="9" y="58"/>
                    <a:pt x="12" y="57"/>
                  </a:cubicBezTo>
                  <a:cubicBezTo>
                    <a:pt x="14" y="58"/>
                    <a:pt x="16" y="59"/>
                    <a:pt x="18" y="59"/>
                  </a:cubicBezTo>
                  <a:cubicBezTo>
                    <a:pt x="19" y="59"/>
                    <a:pt x="20" y="58"/>
                    <a:pt x="21" y="58"/>
                  </a:cubicBezTo>
                  <a:cubicBezTo>
                    <a:pt x="29" y="62"/>
                    <a:pt x="37" y="66"/>
                    <a:pt x="45" y="70"/>
                  </a:cubicBezTo>
                  <a:cubicBezTo>
                    <a:pt x="45" y="72"/>
                    <a:pt x="46" y="73"/>
                    <a:pt x="48" y="75"/>
                  </a:cubicBezTo>
                  <a:cubicBezTo>
                    <a:pt x="46" y="82"/>
                    <a:pt x="44" y="89"/>
                    <a:pt x="42" y="97"/>
                  </a:cubicBezTo>
                  <a:close/>
                  <a:moveTo>
                    <a:pt x="0" y="53"/>
                  </a:moveTo>
                  <a:cubicBezTo>
                    <a:pt x="3" y="52"/>
                    <a:pt x="5" y="51"/>
                    <a:pt x="8" y="51"/>
                  </a:cubicBezTo>
                  <a:cubicBezTo>
                    <a:pt x="5" y="49"/>
                    <a:pt x="3" y="47"/>
                    <a:pt x="0" y="45"/>
                  </a:cubicBezTo>
                  <a:cubicBezTo>
                    <a:pt x="0" y="46"/>
                    <a:pt x="0" y="47"/>
                    <a:pt x="0" y="48"/>
                  </a:cubicBezTo>
                  <a:cubicBezTo>
                    <a:pt x="0" y="50"/>
                    <a:pt x="0" y="51"/>
                    <a:pt x="0" y="53"/>
                  </a:cubicBezTo>
                  <a:close/>
                  <a:moveTo>
                    <a:pt x="52" y="40"/>
                  </a:moveTo>
                  <a:cubicBezTo>
                    <a:pt x="48" y="42"/>
                    <a:pt x="44" y="44"/>
                    <a:pt x="40" y="46"/>
                  </a:cubicBezTo>
                  <a:cubicBezTo>
                    <a:pt x="35" y="48"/>
                    <a:pt x="30" y="50"/>
                    <a:pt x="25" y="52"/>
                  </a:cubicBezTo>
                  <a:cubicBezTo>
                    <a:pt x="25" y="52"/>
                    <a:pt x="25" y="52"/>
                    <a:pt x="25" y="52"/>
                  </a:cubicBezTo>
                  <a:cubicBezTo>
                    <a:pt x="33" y="56"/>
                    <a:pt x="40" y="60"/>
                    <a:pt x="48" y="63"/>
                  </a:cubicBezTo>
                  <a:cubicBezTo>
                    <a:pt x="48" y="63"/>
                    <a:pt x="49" y="62"/>
                    <a:pt x="50" y="62"/>
                  </a:cubicBezTo>
                  <a:cubicBezTo>
                    <a:pt x="51" y="56"/>
                    <a:pt x="52" y="50"/>
                    <a:pt x="52" y="44"/>
                  </a:cubicBezTo>
                  <a:cubicBezTo>
                    <a:pt x="52" y="43"/>
                    <a:pt x="52" y="42"/>
                    <a:pt x="52" y="40"/>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schemeClr val="bg1"/>
                </a:solidFill>
                <a:latin typeface="Arial" panose="020B0604020202020204" pitchFamily="34" charset="0"/>
                <a:cs typeface="Arial" panose="020B0604020202020204" pitchFamily="34" charset="0"/>
              </a:endParaRPr>
            </a:p>
          </p:txBody>
        </p:sp>
        <p:sp>
          <p:nvSpPr>
            <p:cNvPr id="3" name="文本框 2"/>
            <p:cNvSpPr txBox="1"/>
            <p:nvPr/>
          </p:nvSpPr>
          <p:spPr>
            <a:xfrm>
              <a:off x="2893" y="2179"/>
              <a:ext cx="1841" cy="604"/>
            </a:xfrm>
            <a:prstGeom prst="rect">
              <a:avLst/>
            </a:prstGeom>
            <a:noFill/>
          </p:spPr>
          <p:txBody>
            <a:bodyPr wrap="square" rtlCol="0">
              <a:spAutoFit/>
            </a:bodyPr>
            <a:lstStyle/>
            <a:p>
              <a:r>
                <a:rPr lang="zh-CN" altLang="en-US" b="1">
                  <a:solidFill>
                    <a:schemeClr val="bg1"/>
                  </a:solidFill>
                </a:rPr>
                <a:t>应用场景</a:t>
              </a:r>
              <a:endParaRPr lang="zh-CN" altLang="en-US" b="1">
                <a:solidFill>
                  <a:schemeClr val="bg1"/>
                </a:solidFill>
              </a:endParaRPr>
            </a:p>
          </p:txBody>
        </p:sp>
      </p:grpSp>
      <p:sp>
        <p:nvSpPr>
          <p:cNvPr id="9" name="矩形 3"/>
          <p:cNvSpPr>
            <a:spLocks noChangeArrowheads="1"/>
          </p:cNvSpPr>
          <p:nvPr/>
        </p:nvSpPr>
        <p:spPr bwMode="auto">
          <a:xfrm>
            <a:off x="1073958" y="224898"/>
            <a:ext cx="3030855" cy="582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eaLnBrk="1" hangingPunct="1">
              <a:spcBef>
                <a:spcPct val="0"/>
              </a:spcBef>
              <a:buFont typeface="Arial" panose="020B0604020202020204" pitchFamily="34" charset="0"/>
              <a:buNone/>
            </a:pPr>
            <a:r>
              <a:rPr lang="zh-CN" b="1" dirty="0">
                <a:solidFill>
                  <a:schemeClr val="tx1">
                    <a:lumMod val="65000"/>
                    <a:lumOff val="35000"/>
                  </a:schemeClr>
                </a:solidFill>
                <a:latin typeface="Arial" panose="020B0604020202020204" pitchFamily="34" charset="0"/>
                <a:cs typeface="Arial" panose="020B0604020202020204" pitchFamily="34" charset="0"/>
                <a:sym typeface="Impact" panose="020B0806030902050204" pitchFamily="34" charset="0"/>
              </a:rPr>
              <a:t>日志与行为审计</a:t>
            </a:r>
            <a:endParaRPr lang="zh-CN" b="1" dirty="0">
              <a:solidFill>
                <a:schemeClr val="tx1">
                  <a:lumMod val="65000"/>
                  <a:lumOff val="35000"/>
                </a:schemeClr>
              </a:solidFill>
              <a:latin typeface="Arial" panose="020B0604020202020204" pitchFamily="34" charset="0"/>
              <a:ea typeface="宋体" pitchFamily="2" charset="-122"/>
              <a:cs typeface="Arial" panose="020B0604020202020204" pitchFamily="34" charset="0"/>
              <a:sym typeface="Impact" panose="020B0806030902050204" pitchFamily="34" charset="0"/>
            </a:endParaRPr>
          </a:p>
        </p:txBody>
      </p:sp>
      <p:sp>
        <p:nvSpPr>
          <p:cNvPr id="10" name="文本框 37"/>
          <p:cNvSpPr txBox="1"/>
          <p:nvPr/>
        </p:nvSpPr>
        <p:spPr>
          <a:xfrm>
            <a:off x="1073785" y="760095"/>
            <a:ext cx="3554095" cy="335915"/>
          </a:xfrm>
          <a:prstGeom prst="rect">
            <a:avLst/>
          </a:prstGeom>
          <a:noFill/>
        </p:spPr>
        <p:txBody>
          <a:bodyPr wrap="square" lIns="91431" tIns="45716" rIns="91431" bIns="45716" rtlCol="0">
            <a:spAutoFit/>
          </a:bodyPr>
          <a:lstStyle/>
          <a:p>
            <a:r>
              <a:rPr lang="en-US" altLang="zh-CN" sz="1600" dirty="0">
                <a:solidFill>
                  <a:schemeClr val="tx1">
                    <a:lumMod val="65000"/>
                    <a:lumOff val="35000"/>
                  </a:schemeClr>
                </a:solidFill>
                <a:latin typeface="Arial" panose="020B0604020202020204" pitchFamily="34" charset="0"/>
                <a:cs typeface="Arial" panose="020B0604020202020204" pitchFamily="34" charset="0"/>
              </a:rPr>
              <a:t>Behavior Audit</a:t>
            </a:r>
            <a:endParaRPr lang="en-US" altLang="zh-CN" sz="1600" dirty="0">
              <a:solidFill>
                <a:schemeClr val="tx1">
                  <a:lumMod val="65000"/>
                  <a:lumOff val="35000"/>
                </a:schemeClr>
              </a:solidFill>
              <a:latin typeface="Arial" panose="020B0604020202020204" pitchFamily="34" charset="0"/>
              <a:cs typeface="Arial" panose="020B0604020202020204" pitchFamily="34" charset="0"/>
            </a:endParaRPr>
          </a:p>
        </p:txBody>
      </p:sp>
      <p:grpSp>
        <p:nvGrpSpPr>
          <p:cNvPr id="5" name="组合 4"/>
          <p:cNvGrpSpPr/>
          <p:nvPr/>
        </p:nvGrpSpPr>
        <p:grpSpPr>
          <a:xfrm>
            <a:off x="1139825" y="3211195"/>
            <a:ext cx="2367915" cy="704850"/>
            <a:chOff x="1780" y="1993"/>
            <a:chExt cx="3729" cy="1110"/>
          </a:xfrm>
        </p:grpSpPr>
        <p:sp>
          <p:nvSpPr>
            <p:cNvPr id="6" name="任意多边形 5"/>
            <p:cNvSpPr/>
            <p:nvPr/>
          </p:nvSpPr>
          <p:spPr>
            <a:xfrm rot="16200000">
              <a:off x="3089" y="683"/>
              <a:ext cx="1110" cy="3729"/>
            </a:xfrm>
            <a:custGeom>
              <a:avLst/>
              <a:gdLst>
                <a:gd name="connsiteX0" fmla="*/ 1087000 w 1087000"/>
                <a:gd name="connsiteY0" fmla="*/ 0 h 2135209"/>
                <a:gd name="connsiteX1" fmla="*/ 1087000 w 1087000"/>
                <a:gd name="connsiteY1" fmla="*/ 1635179 h 2135209"/>
                <a:gd name="connsiteX2" fmla="*/ 543501 w 1087000"/>
                <a:gd name="connsiteY2" fmla="*/ 2135209 h 2135209"/>
                <a:gd name="connsiteX3" fmla="*/ 0 w 1087000"/>
                <a:gd name="connsiteY3" fmla="*/ 1635178 h 2135209"/>
                <a:gd name="connsiteX4" fmla="*/ 0 w 1087000"/>
                <a:gd name="connsiteY4" fmla="*/ 0 h 2135209"/>
                <a:gd name="connsiteX5" fmla="*/ 1087000 w 1087000"/>
                <a:gd name="connsiteY5" fmla="*/ 0 h 2135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7000" h="2135209">
                  <a:moveTo>
                    <a:pt x="1087000" y="0"/>
                  </a:moveTo>
                  <a:lnTo>
                    <a:pt x="1087000" y="1635179"/>
                  </a:lnTo>
                  <a:lnTo>
                    <a:pt x="543501" y="2135209"/>
                  </a:lnTo>
                  <a:lnTo>
                    <a:pt x="0" y="1635178"/>
                  </a:lnTo>
                  <a:lnTo>
                    <a:pt x="0" y="0"/>
                  </a:lnTo>
                  <a:lnTo>
                    <a:pt x="1087000" y="0"/>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wrap="square" rtlCol="0" anchor="ctr">
              <a:noAutofit/>
            </a:bodyPr>
            <a:lstStyle/>
            <a:p>
              <a:pPr algn="ctr"/>
              <a:endParaRPr lang="en-US" sz="4265" dirty="0">
                <a:solidFill>
                  <a:schemeClr val="bg1"/>
                </a:solidFill>
              </a:endParaRPr>
            </a:p>
          </p:txBody>
        </p:sp>
        <p:sp>
          <p:nvSpPr>
            <p:cNvPr id="11" name="文本框 10"/>
            <p:cNvSpPr txBox="1"/>
            <p:nvPr/>
          </p:nvSpPr>
          <p:spPr>
            <a:xfrm>
              <a:off x="2893" y="2215"/>
              <a:ext cx="1841" cy="604"/>
            </a:xfrm>
            <a:prstGeom prst="rect">
              <a:avLst/>
            </a:prstGeom>
            <a:noFill/>
          </p:spPr>
          <p:txBody>
            <a:bodyPr wrap="square" rtlCol="0">
              <a:spAutoFit/>
            </a:bodyPr>
            <a:lstStyle/>
            <a:p>
              <a:r>
                <a:rPr lang="zh-CN" altLang="en-US" b="1">
                  <a:solidFill>
                    <a:schemeClr val="bg1"/>
                  </a:solidFill>
                </a:rPr>
                <a:t>解决方案</a:t>
              </a:r>
              <a:endParaRPr lang="zh-CN" altLang="en-US" b="1">
                <a:solidFill>
                  <a:schemeClr val="bg1"/>
                </a:solidFill>
              </a:endParaRPr>
            </a:p>
          </p:txBody>
        </p:sp>
      </p:grpSp>
      <p:grpSp>
        <p:nvGrpSpPr>
          <p:cNvPr id="13" name="组合 12"/>
          <p:cNvGrpSpPr/>
          <p:nvPr/>
        </p:nvGrpSpPr>
        <p:grpSpPr>
          <a:xfrm>
            <a:off x="1139825" y="5085080"/>
            <a:ext cx="2367915" cy="704850"/>
            <a:chOff x="1780" y="1993"/>
            <a:chExt cx="3729" cy="1110"/>
          </a:xfrm>
        </p:grpSpPr>
        <p:sp>
          <p:nvSpPr>
            <p:cNvPr id="14" name="任意多边形 13"/>
            <p:cNvSpPr/>
            <p:nvPr/>
          </p:nvSpPr>
          <p:spPr>
            <a:xfrm rot="16200000">
              <a:off x="3089" y="683"/>
              <a:ext cx="1110" cy="3729"/>
            </a:xfrm>
            <a:custGeom>
              <a:avLst/>
              <a:gdLst>
                <a:gd name="connsiteX0" fmla="*/ 1087000 w 1087000"/>
                <a:gd name="connsiteY0" fmla="*/ 0 h 2135209"/>
                <a:gd name="connsiteX1" fmla="*/ 1087000 w 1087000"/>
                <a:gd name="connsiteY1" fmla="*/ 1635179 h 2135209"/>
                <a:gd name="connsiteX2" fmla="*/ 543501 w 1087000"/>
                <a:gd name="connsiteY2" fmla="*/ 2135209 h 2135209"/>
                <a:gd name="connsiteX3" fmla="*/ 0 w 1087000"/>
                <a:gd name="connsiteY3" fmla="*/ 1635178 h 2135209"/>
                <a:gd name="connsiteX4" fmla="*/ 0 w 1087000"/>
                <a:gd name="connsiteY4" fmla="*/ 0 h 2135209"/>
                <a:gd name="connsiteX5" fmla="*/ 1087000 w 1087000"/>
                <a:gd name="connsiteY5" fmla="*/ 0 h 2135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7000" h="2135209">
                  <a:moveTo>
                    <a:pt x="1087000" y="0"/>
                  </a:moveTo>
                  <a:lnTo>
                    <a:pt x="1087000" y="1635179"/>
                  </a:lnTo>
                  <a:lnTo>
                    <a:pt x="543501" y="2135209"/>
                  </a:lnTo>
                  <a:lnTo>
                    <a:pt x="0" y="1635178"/>
                  </a:lnTo>
                  <a:lnTo>
                    <a:pt x="0" y="0"/>
                  </a:lnTo>
                  <a:lnTo>
                    <a:pt x="1087000" y="0"/>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wrap="square" rtlCol="0" anchor="ctr">
              <a:noAutofit/>
            </a:bodyPr>
            <a:lstStyle/>
            <a:p>
              <a:pPr algn="ctr"/>
              <a:endParaRPr lang="en-US" sz="4265" dirty="0">
                <a:solidFill>
                  <a:schemeClr val="bg1"/>
                </a:solidFill>
              </a:endParaRPr>
            </a:p>
          </p:txBody>
        </p:sp>
        <p:sp>
          <p:nvSpPr>
            <p:cNvPr id="16" name="文本框 15"/>
            <p:cNvSpPr txBox="1"/>
            <p:nvPr/>
          </p:nvSpPr>
          <p:spPr>
            <a:xfrm>
              <a:off x="2893" y="2215"/>
              <a:ext cx="1841" cy="604"/>
            </a:xfrm>
            <a:prstGeom prst="rect">
              <a:avLst/>
            </a:prstGeom>
            <a:noFill/>
          </p:spPr>
          <p:txBody>
            <a:bodyPr wrap="square" rtlCol="0">
              <a:spAutoFit/>
            </a:bodyPr>
            <a:lstStyle/>
            <a:p>
              <a:r>
                <a:rPr lang="zh-CN" altLang="en-US" b="1">
                  <a:solidFill>
                    <a:schemeClr val="bg1"/>
                  </a:solidFill>
                </a:rPr>
                <a:t>部署效果</a:t>
              </a:r>
              <a:endParaRPr lang="zh-CN" altLang="en-US" b="1">
                <a:solidFill>
                  <a:schemeClr val="bg1"/>
                </a:solidFill>
              </a:endParaRPr>
            </a:p>
          </p:txBody>
        </p:sp>
      </p:grpSp>
      <p:sp>
        <p:nvSpPr>
          <p:cNvPr id="318" name="矩形 317"/>
          <p:cNvSpPr>
            <a:spLocks noChangeArrowheads="1"/>
          </p:cNvSpPr>
          <p:nvPr/>
        </p:nvSpPr>
        <p:spPr bwMode="auto">
          <a:xfrm>
            <a:off x="1139825" y="2055495"/>
            <a:ext cx="4781550" cy="1072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p>
            <a:pPr>
              <a:lnSpc>
                <a:spcPct val="114000"/>
              </a:lnSpc>
            </a:pPr>
            <a:r>
              <a:rPr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清楚了解用户在工作时间内</a:t>
            </a:r>
            <a:r>
              <a:rPr lang="zh-CN"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对计算机上的数据进行了哪些操作，通过海量数据记录的审计来提前预判风险，锁定泄密事件可能发生的人员，便于事前防御，事中查证和事后追责。</a:t>
            </a:r>
            <a:endPar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7" name="矩形 16"/>
          <p:cNvSpPr>
            <a:spLocks noChangeArrowheads="1"/>
          </p:cNvSpPr>
          <p:nvPr/>
        </p:nvSpPr>
        <p:spPr bwMode="auto">
          <a:xfrm>
            <a:off x="1130300" y="3983990"/>
            <a:ext cx="4676775" cy="1072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p>
            <a:pPr>
              <a:lnSpc>
                <a:spcPct val="114000"/>
              </a:lnSpc>
            </a:pP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通过USB拔插日志、系统用户日志、加密文件操作日志、本地及网络文件操作日志、屏幕快照日志、网页浏览日志、聊天日志和报表统计来审计用户行为，生成相应的风险预警报表。</a:t>
            </a:r>
            <a:endPar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9" name="矩形 18"/>
          <p:cNvSpPr>
            <a:spLocks noChangeArrowheads="1"/>
          </p:cNvSpPr>
          <p:nvPr/>
        </p:nvSpPr>
        <p:spPr bwMode="auto">
          <a:xfrm>
            <a:off x="1111885" y="5818505"/>
            <a:ext cx="458089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scene3d>
              <a:camera prst="orthographicFront"/>
              <a:lightRig rig="threePt" dir="t"/>
            </a:scene3d>
          </a:bodyPr>
          <a:lstStyle/>
          <a:p>
            <a:pPr>
              <a:lnSpc>
                <a:spcPct val="114000"/>
              </a:lnSpc>
            </a:pPr>
            <a:r>
              <a:rPr lang="zh-CN" altLang="en-US" sz="1400" b="1" dirty="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sym typeface="微软雅黑" panose="020B0503020204020204" pitchFamily="34" charset="-122"/>
              </a:rPr>
              <a:t>通过行为审计，提前预警风险的存在，有力地防范泄密事件的发生，大大降低了企业的泄密风险。</a:t>
            </a:r>
            <a:r>
              <a:rPr lang="zh-CN" altLang="en-US" sz="1400" dirty="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sym typeface="微软雅黑" panose="020B0503020204020204" pitchFamily="34" charset="-122"/>
              </a:rPr>
              <a:t> </a:t>
            </a:r>
            <a:endParaRPr lang="zh-CN" altLang="en-US" sz="1400" dirty="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20" name="图片 19" descr="眼睛"/>
          <p:cNvPicPr>
            <a:picLocks noChangeAspect="1"/>
          </p:cNvPicPr>
          <p:nvPr/>
        </p:nvPicPr>
        <p:blipFill>
          <a:blip r:embed="rId1"/>
          <a:stretch>
            <a:fillRect/>
          </a:stretch>
        </p:blipFill>
        <p:spPr>
          <a:xfrm>
            <a:off x="1165225" y="5172075"/>
            <a:ext cx="746125" cy="435610"/>
          </a:xfrm>
          <a:prstGeom prst="rect">
            <a:avLst/>
          </a:prstGeom>
        </p:spPr>
      </p:pic>
      <p:sp>
        <p:nvSpPr>
          <p:cNvPr id="28" name="矩形 27"/>
          <p:cNvSpPr/>
          <p:nvPr/>
        </p:nvSpPr>
        <p:spPr>
          <a:xfrm>
            <a:off x="6320790" y="1115060"/>
            <a:ext cx="5579110" cy="539051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Freeform 195"/>
          <p:cNvSpPr>
            <a:spLocks noChangeAspect="1" noEditPoints="1"/>
          </p:cNvSpPr>
          <p:nvPr/>
        </p:nvSpPr>
        <p:spPr bwMode="auto">
          <a:xfrm>
            <a:off x="1266825" y="3338830"/>
            <a:ext cx="504825" cy="408940"/>
          </a:xfrm>
          <a:custGeom>
            <a:avLst/>
            <a:gdLst>
              <a:gd name="T0" fmla="*/ 201 w 252"/>
              <a:gd name="T1" fmla="*/ 52 h 204"/>
              <a:gd name="T2" fmla="*/ 201 w 252"/>
              <a:gd name="T3" fmla="*/ 0 h 204"/>
              <a:gd name="T4" fmla="*/ 0 w 252"/>
              <a:gd name="T5" fmla="*/ 0 h 204"/>
              <a:gd name="T6" fmla="*/ 0 w 252"/>
              <a:gd name="T7" fmla="*/ 152 h 204"/>
              <a:gd name="T8" fmla="*/ 51 w 252"/>
              <a:gd name="T9" fmla="*/ 152 h 204"/>
              <a:gd name="T10" fmla="*/ 51 w 252"/>
              <a:gd name="T11" fmla="*/ 204 h 204"/>
              <a:gd name="T12" fmla="*/ 252 w 252"/>
              <a:gd name="T13" fmla="*/ 204 h 204"/>
              <a:gd name="T14" fmla="*/ 252 w 252"/>
              <a:gd name="T15" fmla="*/ 52 h 204"/>
              <a:gd name="T16" fmla="*/ 201 w 252"/>
              <a:gd name="T17" fmla="*/ 52 h 204"/>
              <a:gd name="T18" fmla="*/ 25 w 252"/>
              <a:gd name="T19" fmla="*/ 127 h 204"/>
              <a:gd name="T20" fmla="*/ 25 w 252"/>
              <a:gd name="T21" fmla="*/ 25 h 204"/>
              <a:gd name="T22" fmla="*/ 176 w 252"/>
              <a:gd name="T23" fmla="*/ 25 h 204"/>
              <a:gd name="T24" fmla="*/ 176 w 252"/>
              <a:gd name="T25" fmla="*/ 52 h 204"/>
              <a:gd name="T26" fmla="*/ 51 w 252"/>
              <a:gd name="T27" fmla="*/ 52 h 204"/>
              <a:gd name="T28" fmla="*/ 51 w 252"/>
              <a:gd name="T29" fmla="*/ 127 h 204"/>
              <a:gd name="T30" fmla="*/ 25 w 252"/>
              <a:gd name="T31" fmla="*/ 127 h 204"/>
              <a:gd name="T32" fmla="*/ 76 w 252"/>
              <a:gd name="T33" fmla="*/ 77 h 204"/>
              <a:gd name="T34" fmla="*/ 227 w 252"/>
              <a:gd name="T35" fmla="*/ 77 h 204"/>
              <a:gd name="T36" fmla="*/ 227 w 252"/>
              <a:gd name="T37" fmla="*/ 179 h 204"/>
              <a:gd name="T38" fmla="*/ 76 w 252"/>
              <a:gd name="T39" fmla="*/ 179 h 204"/>
              <a:gd name="T40" fmla="*/ 76 w 252"/>
              <a:gd name="T41" fmla="*/ 77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2" h="204">
                <a:moveTo>
                  <a:pt x="201" y="52"/>
                </a:moveTo>
                <a:lnTo>
                  <a:pt x="201" y="0"/>
                </a:lnTo>
                <a:lnTo>
                  <a:pt x="0" y="0"/>
                </a:lnTo>
                <a:lnTo>
                  <a:pt x="0" y="152"/>
                </a:lnTo>
                <a:lnTo>
                  <a:pt x="51" y="152"/>
                </a:lnTo>
                <a:lnTo>
                  <a:pt x="51" y="204"/>
                </a:lnTo>
                <a:lnTo>
                  <a:pt x="252" y="204"/>
                </a:lnTo>
                <a:lnTo>
                  <a:pt x="252" y="52"/>
                </a:lnTo>
                <a:lnTo>
                  <a:pt x="201" y="52"/>
                </a:lnTo>
                <a:close/>
                <a:moveTo>
                  <a:pt x="25" y="127"/>
                </a:moveTo>
                <a:lnTo>
                  <a:pt x="25" y="25"/>
                </a:lnTo>
                <a:lnTo>
                  <a:pt x="176" y="25"/>
                </a:lnTo>
                <a:lnTo>
                  <a:pt x="176" y="52"/>
                </a:lnTo>
                <a:lnTo>
                  <a:pt x="51" y="52"/>
                </a:lnTo>
                <a:lnTo>
                  <a:pt x="51" y="127"/>
                </a:lnTo>
                <a:lnTo>
                  <a:pt x="25" y="127"/>
                </a:lnTo>
                <a:close/>
                <a:moveTo>
                  <a:pt x="76" y="77"/>
                </a:moveTo>
                <a:lnTo>
                  <a:pt x="227" y="77"/>
                </a:lnTo>
                <a:lnTo>
                  <a:pt x="227" y="179"/>
                </a:lnTo>
                <a:lnTo>
                  <a:pt x="76" y="179"/>
                </a:lnTo>
                <a:lnTo>
                  <a:pt x="76" y="77"/>
                </a:lnTo>
                <a:close/>
              </a:path>
            </a:pathLst>
          </a:custGeom>
          <a:solidFill>
            <a:schemeClr val="bg1">
              <a:lumMod val="95000"/>
            </a:schemeClr>
          </a:solidFill>
          <a:ln>
            <a:noFill/>
          </a:ln>
        </p:spPr>
        <p:txBody>
          <a:bodyPr vert="horz" wrap="square" lIns="121920" tIns="60960" rIns="121920" bIns="60960" numCol="1" anchor="t" anchorCtr="0" compatLnSpc="1"/>
          <a:lstStyle/>
          <a:p>
            <a:endParaRPr lang="zh-CN" altLang="en-US" sz="2490">
              <a:latin typeface="Arial" panose="020B0604020202020204" pitchFamily="34" charset="0"/>
              <a:ea typeface="微软雅黑" panose="020B0503020204020204" pitchFamily="34" charset="-122"/>
              <a:cs typeface="Arial" panose="020B0604020202020204" pitchFamily="34" charset="0"/>
            </a:endParaRPr>
          </a:p>
        </p:txBody>
      </p:sp>
      <p:pic>
        <p:nvPicPr>
          <p:cNvPr id="8" name="图片 7"/>
          <p:cNvPicPr>
            <a:picLocks noChangeAspect="1"/>
          </p:cNvPicPr>
          <p:nvPr/>
        </p:nvPicPr>
        <p:blipFill>
          <a:blip r:embed="rId2"/>
          <a:stretch>
            <a:fillRect/>
          </a:stretch>
        </p:blipFill>
        <p:spPr>
          <a:xfrm>
            <a:off x="9455785" y="1339850"/>
            <a:ext cx="2261870" cy="2656205"/>
          </a:xfrm>
          <a:prstGeom prst="rect">
            <a:avLst/>
          </a:prstGeom>
        </p:spPr>
      </p:pic>
      <p:pic>
        <p:nvPicPr>
          <p:cNvPr id="12" name="图片 11"/>
          <p:cNvPicPr>
            <a:picLocks noChangeAspect="1"/>
          </p:cNvPicPr>
          <p:nvPr/>
        </p:nvPicPr>
        <p:blipFill>
          <a:blip r:embed="rId3"/>
          <a:stretch>
            <a:fillRect/>
          </a:stretch>
        </p:blipFill>
        <p:spPr>
          <a:xfrm>
            <a:off x="6506210" y="1339850"/>
            <a:ext cx="2949575" cy="2850515"/>
          </a:xfrm>
          <a:prstGeom prst="rect">
            <a:avLst/>
          </a:prstGeom>
        </p:spPr>
      </p:pic>
      <p:pic>
        <p:nvPicPr>
          <p:cNvPr id="35" name="图片 34"/>
          <p:cNvPicPr>
            <a:picLocks noChangeAspect="1"/>
          </p:cNvPicPr>
          <p:nvPr/>
        </p:nvPicPr>
        <p:blipFill>
          <a:blip r:embed="rId4"/>
          <a:stretch>
            <a:fillRect/>
          </a:stretch>
        </p:blipFill>
        <p:spPr>
          <a:xfrm>
            <a:off x="6506210" y="3983990"/>
            <a:ext cx="5197475" cy="2336800"/>
          </a:xfrm>
          <a:prstGeom prst="rect">
            <a:avLst/>
          </a:prstGeom>
        </p:spPr>
      </p:pic>
      <p:sp>
        <p:nvSpPr>
          <p:cNvPr id="37" name="文本框 36"/>
          <p:cNvSpPr txBox="1"/>
          <p:nvPr/>
        </p:nvSpPr>
        <p:spPr>
          <a:xfrm>
            <a:off x="7404100" y="5018405"/>
            <a:ext cx="3279775" cy="706755"/>
          </a:xfrm>
          <a:prstGeom prst="rect">
            <a:avLst/>
          </a:prstGeom>
          <a:noFill/>
        </p:spPr>
        <p:txBody>
          <a:bodyPr wrap="square" rtlCol="0">
            <a:spAutoFit/>
          </a:bodyPr>
          <a:lstStyle/>
          <a:p>
            <a:pPr algn="ctr"/>
            <a:r>
              <a:rPr lang="zh-CN" altLang="en-US" sz="2000" b="1">
                <a:solidFill>
                  <a:srgbClr val="C00000"/>
                </a:solidFill>
              </a:rPr>
              <a:t>本地及共享文件夹</a:t>
            </a:r>
            <a:endParaRPr lang="zh-CN" altLang="en-US" sz="2000" b="1">
              <a:solidFill>
                <a:srgbClr val="C00000"/>
              </a:solidFill>
            </a:endParaRPr>
          </a:p>
          <a:p>
            <a:pPr algn="ctr"/>
            <a:r>
              <a:rPr lang="zh-CN" altLang="en-US" sz="2000" b="1">
                <a:solidFill>
                  <a:srgbClr val="C00000"/>
                </a:solidFill>
              </a:rPr>
              <a:t>操作日志审计</a:t>
            </a:r>
            <a:endParaRPr lang="zh-CN" altLang="en-US" sz="2000" b="1">
              <a:solidFill>
                <a:srgbClr val="C00000"/>
              </a:solidFill>
            </a:endParaRPr>
          </a:p>
        </p:txBody>
      </p:sp>
      <p:sp>
        <p:nvSpPr>
          <p:cNvPr id="32" name="文本框 31"/>
          <p:cNvSpPr txBox="1"/>
          <p:nvPr/>
        </p:nvSpPr>
        <p:spPr>
          <a:xfrm>
            <a:off x="6727825" y="2566035"/>
            <a:ext cx="3051175" cy="398780"/>
          </a:xfrm>
          <a:prstGeom prst="rect">
            <a:avLst/>
          </a:prstGeom>
          <a:noFill/>
        </p:spPr>
        <p:txBody>
          <a:bodyPr wrap="square" rtlCol="0">
            <a:spAutoFit/>
          </a:bodyPr>
          <a:lstStyle/>
          <a:p>
            <a:r>
              <a:rPr lang="zh-CN" altLang="en-US" sz="2000" b="1">
                <a:solidFill>
                  <a:srgbClr val="C00000"/>
                </a:solidFill>
              </a:rPr>
              <a:t>屏幕历史播放审计</a:t>
            </a:r>
            <a:endParaRPr lang="zh-CN" altLang="en-US" sz="2000" b="1">
              <a:solidFill>
                <a:srgbClr val="C00000"/>
              </a:solidFill>
            </a:endParaRPr>
          </a:p>
        </p:txBody>
      </p:sp>
      <p:sp>
        <p:nvSpPr>
          <p:cNvPr id="15" name="文本框 14"/>
          <p:cNvSpPr txBox="1"/>
          <p:nvPr/>
        </p:nvSpPr>
        <p:spPr>
          <a:xfrm>
            <a:off x="9531350" y="2559685"/>
            <a:ext cx="2253615" cy="398780"/>
          </a:xfrm>
          <a:prstGeom prst="rect">
            <a:avLst/>
          </a:prstGeom>
          <a:noFill/>
        </p:spPr>
        <p:txBody>
          <a:bodyPr wrap="square" rtlCol="0">
            <a:spAutoFit/>
          </a:bodyPr>
          <a:lstStyle/>
          <a:p>
            <a:r>
              <a:rPr lang="en-US" altLang="zh-CN" sz="2000" b="1">
                <a:solidFill>
                  <a:srgbClr val="C00000"/>
                </a:solidFill>
              </a:rPr>
              <a:t>USB</a:t>
            </a:r>
            <a:r>
              <a:rPr lang="zh-CN" altLang="en-US" sz="2000" b="1">
                <a:solidFill>
                  <a:srgbClr val="C00000"/>
                </a:solidFill>
              </a:rPr>
              <a:t>拔插日志审计</a:t>
            </a:r>
            <a:endParaRPr lang="zh-CN" altLang="en-US" sz="2000" b="1">
              <a:solidFill>
                <a:srgbClr val="C00000"/>
              </a:solidFill>
            </a:endParaRPr>
          </a:p>
        </p:txBody>
      </p:sp>
      <p:pic>
        <p:nvPicPr>
          <p:cNvPr id="7" name="图片 6" descr="销掌门-透明背景-logo"/>
          <p:cNvPicPr>
            <a:picLocks noChangeAspect="1"/>
          </p:cNvPicPr>
          <p:nvPr/>
        </p:nvPicPr>
        <p:blipFill>
          <a:blip r:embed="rId5" cstate="print"/>
          <a:stretch>
            <a:fillRect/>
          </a:stretch>
        </p:blipFill>
        <p:spPr>
          <a:xfrm>
            <a:off x="10789920" y="167005"/>
            <a:ext cx="1132205" cy="829310"/>
          </a:xfrm>
          <a:prstGeom prst="rect">
            <a:avLst/>
          </a:prstGeom>
        </p:spPr>
      </p:pic>
    </p:spTree>
  </p:cSld>
  <p:clrMapOvr>
    <a:masterClrMapping/>
  </p:clrMapOvr>
  <p:transition>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left)">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8" fill="hold" nodeType="clickEffect">
                                  <p:stCondLst>
                                    <p:cond delay="0"/>
                                  </p:stCondLst>
                                  <p:childTnLst>
                                    <p:set>
                                      <p:cBhvr>
                                        <p:cTn id="15" dur="1" fill="hold">
                                          <p:stCondLst>
                                            <p:cond delay="0"/>
                                          </p:stCondLst>
                                        </p:cTn>
                                        <p:tgtEl>
                                          <p:spTgt spid="30"/>
                                        </p:tgtEl>
                                        <p:attrNameLst>
                                          <p:attrName>style.visibility</p:attrName>
                                        </p:attrNameLst>
                                      </p:cBhvr>
                                      <p:to>
                                        <p:strVal val="visible"/>
                                      </p:to>
                                    </p:set>
                                    <p:anim calcmode="lin" valueType="num">
                                      <p:cBhvr additive="base">
                                        <p:cTn id="16" dur="500" fill="hold"/>
                                        <p:tgtEl>
                                          <p:spTgt spid="30"/>
                                        </p:tgtEl>
                                        <p:attrNameLst>
                                          <p:attrName>ppt_x</p:attrName>
                                        </p:attrNameLst>
                                      </p:cBhvr>
                                      <p:tavLst>
                                        <p:tav tm="0">
                                          <p:val>
                                            <p:strVal val="0-#ppt_w/2"/>
                                          </p:val>
                                        </p:tav>
                                        <p:tav tm="100000">
                                          <p:val>
                                            <p:strVal val="#ppt_x"/>
                                          </p:val>
                                        </p:tav>
                                      </p:tavLst>
                                    </p:anim>
                                    <p:anim calcmode="lin" valueType="num">
                                      <p:cBhvr additive="base">
                                        <p:cTn id="17" dur="500" fill="hold"/>
                                        <p:tgtEl>
                                          <p:spTgt spid="30"/>
                                        </p:tgtEl>
                                        <p:attrNameLst>
                                          <p:attrName>ppt_y</p:attrName>
                                        </p:attrNameLst>
                                      </p:cBhvr>
                                      <p:tavLst>
                                        <p:tav tm="0">
                                          <p:val>
                                            <p:strVal val="#ppt_y"/>
                                          </p:val>
                                        </p:tav>
                                        <p:tav tm="100000">
                                          <p:val>
                                            <p:strVal val="#ppt_y"/>
                                          </p:val>
                                        </p:tav>
                                      </p:tavLst>
                                    </p:anim>
                                  </p:childTnLst>
                                </p:cTn>
                              </p:par>
                              <p:par>
                                <p:cTn id="18" presetID="2" presetClass="entr" presetSubtype="8" fill="hold" grpId="0" nodeType="withEffect">
                                  <p:stCondLst>
                                    <p:cond delay="0"/>
                                  </p:stCondLst>
                                  <p:childTnLst>
                                    <p:set>
                                      <p:cBhvr>
                                        <p:cTn id="19" dur="1" fill="hold">
                                          <p:stCondLst>
                                            <p:cond delay="0"/>
                                          </p:stCondLst>
                                        </p:cTn>
                                        <p:tgtEl>
                                          <p:spTgt spid="318"/>
                                        </p:tgtEl>
                                        <p:attrNameLst>
                                          <p:attrName>style.visibility</p:attrName>
                                        </p:attrNameLst>
                                      </p:cBhvr>
                                      <p:to>
                                        <p:strVal val="visible"/>
                                      </p:to>
                                    </p:set>
                                    <p:anim calcmode="lin" valueType="num">
                                      <p:cBhvr additive="base">
                                        <p:cTn id="20" dur="500" fill="hold"/>
                                        <p:tgtEl>
                                          <p:spTgt spid="318"/>
                                        </p:tgtEl>
                                        <p:attrNameLst>
                                          <p:attrName>ppt_x</p:attrName>
                                        </p:attrNameLst>
                                      </p:cBhvr>
                                      <p:tavLst>
                                        <p:tav tm="0">
                                          <p:val>
                                            <p:strVal val="0-#ppt_w/2"/>
                                          </p:val>
                                        </p:tav>
                                        <p:tav tm="100000">
                                          <p:val>
                                            <p:strVal val="#ppt_x"/>
                                          </p:val>
                                        </p:tav>
                                      </p:tavLst>
                                    </p:anim>
                                    <p:anim calcmode="lin" valueType="num">
                                      <p:cBhvr additive="base">
                                        <p:cTn id="21" dur="500" fill="hold"/>
                                        <p:tgtEl>
                                          <p:spTgt spid="318"/>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8" fill="hold" grpId="0" nodeType="clickEffect">
                                  <p:stCondLst>
                                    <p:cond delay="0"/>
                                  </p:stCondLst>
                                  <p:childTnLst>
                                    <p:set>
                                      <p:cBhvr>
                                        <p:cTn id="25" dur="1" fill="hold">
                                          <p:stCondLst>
                                            <p:cond delay="0"/>
                                          </p:stCondLst>
                                        </p:cTn>
                                        <p:tgtEl>
                                          <p:spTgt spid="54"/>
                                        </p:tgtEl>
                                        <p:attrNameLst>
                                          <p:attrName>style.visibility</p:attrName>
                                        </p:attrNameLst>
                                      </p:cBhvr>
                                      <p:to>
                                        <p:strVal val="visible"/>
                                      </p:to>
                                    </p:set>
                                    <p:anim calcmode="lin" valueType="num">
                                      <p:cBhvr additive="base">
                                        <p:cTn id="26" dur="500" fill="hold"/>
                                        <p:tgtEl>
                                          <p:spTgt spid="54"/>
                                        </p:tgtEl>
                                        <p:attrNameLst>
                                          <p:attrName>ppt_x</p:attrName>
                                        </p:attrNameLst>
                                      </p:cBhvr>
                                      <p:tavLst>
                                        <p:tav tm="0">
                                          <p:val>
                                            <p:strVal val="0-#ppt_w/2"/>
                                          </p:val>
                                        </p:tav>
                                        <p:tav tm="100000">
                                          <p:val>
                                            <p:strVal val="#ppt_x"/>
                                          </p:val>
                                        </p:tav>
                                      </p:tavLst>
                                    </p:anim>
                                    <p:anim calcmode="lin" valueType="num">
                                      <p:cBhvr additive="base">
                                        <p:cTn id="27" dur="500" fill="hold"/>
                                        <p:tgtEl>
                                          <p:spTgt spid="54"/>
                                        </p:tgtEl>
                                        <p:attrNameLst>
                                          <p:attrName>ppt_y</p:attrName>
                                        </p:attrNameLst>
                                      </p:cBhvr>
                                      <p:tavLst>
                                        <p:tav tm="0">
                                          <p:val>
                                            <p:strVal val="#ppt_y"/>
                                          </p:val>
                                        </p:tav>
                                        <p:tav tm="100000">
                                          <p:val>
                                            <p:strVal val="#ppt_y"/>
                                          </p:val>
                                        </p:tav>
                                      </p:tavLst>
                                    </p:anim>
                                  </p:childTnLst>
                                </p:cTn>
                              </p:par>
                              <p:par>
                                <p:cTn id="28" presetID="2" presetClass="entr" presetSubtype="8" fill="hold" nodeType="withEffect">
                                  <p:stCondLst>
                                    <p:cond delay="0"/>
                                  </p:stCondLst>
                                  <p:childTnLst>
                                    <p:set>
                                      <p:cBhvr>
                                        <p:cTn id="29" dur="1" fill="hold">
                                          <p:stCondLst>
                                            <p:cond delay="0"/>
                                          </p:stCondLst>
                                        </p:cTn>
                                        <p:tgtEl>
                                          <p:spTgt spid="5"/>
                                        </p:tgtEl>
                                        <p:attrNameLst>
                                          <p:attrName>style.visibility</p:attrName>
                                        </p:attrNameLst>
                                      </p:cBhvr>
                                      <p:to>
                                        <p:strVal val="visible"/>
                                      </p:to>
                                    </p:set>
                                    <p:anim calcmode="lin" valueType="num">
                                      <p:cBhvr additive="base">
                                        <p:cTn id="30" dur="500" fill="hold"/>
                                        <p:tgtEl>
                                          <p:spTgt spid="5"/>
                                        </p:tgtEl>
                                        <p:attrNameLst>
                                          <p:attrName>ppt_x</p:attrName>
                                        </p:attrNameLst>
                                      </p:cBhvr>
                                      <p:tavLst>
                                        <p:tav tm="0">
                                          <p:val>
                                            <p:strVal val="0-#ppt_w/2"/>
                                          </p:val>
                                        </p:tav>
                                        <p:tav tm="100000">
                                          <p:val>
                                            <p:strVal val="#ppt_x"/>
                                          </p:val>
                                        </p:tav>
                                      </p:tavLst>
                                    </p:anim>
                                    <p:anim calcmode="lin" valueType="num">
                                      <p:cBhvr additive="base">
                                        <p:cTn id="31" dur="500" fill="hold"/>
                                        <p:tgtEl>
                                          <p:spTgt spid="5"/>
                                        </p:tgtEl>
                                        <p:attrNameLst>
                                          <p:attrName>ppt_y</p:attrName>
                                        </p:attrNameLst>
                                      </p:cBhvr>
                                      <p:tavLst>
                                        <p:tav tm="0">
                                          <p:val>
                                            <p:strVal val="#ppt_y"/>
                                          </p:val>
                                        </p:tav>
                                        <p:tav tm="100000">
                                          <p:val>
                                            <p:strVal val="#ppt_y"/>
                                          </p:val>
                                        </p:tav>
                                      </p:tavLst>
                                    </p:anim>
                                  </p:childTnLst>
                                </p:cTn>
                              </p:par>
                              <p:par>
                                <p:cTn id="32" presetID="2" presetClass="entr" presetSubtype="8"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 calcmode="lin" valueType="num">
                                      <p:cBhvr additive="base">
                                        <p:cTn id="34" dur="500" fill="hold"/>
                                        <p:tgtEl>
                                          <p:spTgt spid="17"/>
                                        </p:tgtEl>
                                        <p:attrNameLst>
                                          <p:attrName>ppt_x</p:attrName>
                                        </p:attrNameLst>
                                      </p:cBhvr>
                                      <p:tavLst>
                                        <p:tav tm="0">
                                          <p:val>
                                            <p:strVal val="0-#ppt_w/2"/>
                                          </p:val>
                                        </p:tav>
                                        <p:tav tm="100000">
                                          <p:val>
                                            <p:strVal val="#ppt_x"/>
                                          </p:val>
                                        </p:tav>
                                      </p:tavLst>
                                    </p:anim>
                                    <p:anim calcmode="lin" valueType="num">
                                      <p:cBhvr additive="base">
                                        <p:cTn id="35"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8" fill="hold" nodeType="click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additive="base">
                                        <p:cTn id="40" dur="500" fill="hold"/>
                                        <p:tgtEl>
                                          <p:spTgt spid="20"/>
                                        </p:tgtEl>
                                        <p:attrNameLst>
                                          <p:attrName>ppt_x</p:attrName>
                                        </p:attrNameLst>
                                      </p:cBhvr>
                                      <p:tavLst>
                                        <p:tav tm="0">
                                          <p:val>
                                            <p:strVal val="0-#ppt_w/2"/>
                                          </p:val>
                                        </p:tav>
                                        <p:tav tm="100000">
                                          <p:val>
                                            <p:strVal val="#ppt_x"/>
                                          </p:val>
                                        </p:tav>
                                      </p:tavLst>
                                    </p:anim>
                                    <p:anim calcmode="lin" valueType="num">
                                      <p:cBhvr additive="base">
                                        <p:cTn id="41" dur="500" fill="hold"/>
                                        <p:tgtEl>
                                          <p:spTgt spid="20"/>
                                        </p:tgtEl>
                                        <p:attrNameLst>
                                          <p:attrName>ppt_y</p:attrName>
                                        </p:attrNameLst>
                                      </p:cBhvr>
                                      <p:tavLst>
                                        <p:tav tm="0">
                                          <p:val>
                                            <p:strVal val="#ppt_y"/>
                                          </p:val>
                                        </p:tav>
                                        <p:tav tm="100000">
                                          <p:val>
                                            <p:strVal val="#ppt_y"/>
                                          </p:val>
                                        </p:tav>
                                      </p:tavLst>
                                    </p:anim>
                                  </p:childTnLst>
                                </p:cTn>
                              </p:par>
                              <p:par>
                                <p:cTn id="42" presetID="2" presetClass="entr" presetSubtype="8" fill="hold" nodeType="withEffect">
                                  <p:stCondLst>
                                    <p:cond delay="0"/>
                                  </p:stCondLst>
                                  <p:childTnLst>
                                    <p:set>
                                      <p:cBhvr>
                                        <p:cTn id="43" dur="1" fill="hold">
                                          <p:stCondLst>
                                            <p:cond delay="0"/>
                                          </p:stCondLst>
                                        </p:cTn>
                                        <p:tgtEl>
                                          <p:spTgt spid="13"/>
                                        </p:tgtEl>
                                        <p:attrNameLst>
                                          <p:attrName>style.visibility</p:attrName>
                                        </p:attrNameLst>
                                      </p:cBhvr>
                                      <p:to>
                                        <p:strVal val="visible"/>
                                      </p:to>
                                    </p:set>
                                    <p:anim calcmode="lin" valueType="num">
                                      <p:cBhvr additive="base">
                                        <p:cTn id="44" dur="500" fill="hold"/>
                                        <p:tgtEl>
                                          <p:spTgt spid="13"/>
                                        </p:tgtEl>
                                        <p:attrNameLst>
                                          <p:attrName>ppt_x</p:attrName>
                                        </p:attrNameLst>
                                      </p:cBhvr>
                                      <p:tavLst>
                                        <p:tav tm="0">
                                          <p:val>
                                            <p:strVal val="0-#ppt_w/2"/>
                                          </p:val>
                                        </p:tav>
                                        <p:tav tm="100000">
                                          <p:val>
                                            <p:strVal val="#ppt_x"/>
                                          </p:val>
                                        </p:tav>
                                      </p:tavLst>
                                    </p:anim>
                                    <p:anim calcmode="lin" valueType="num">
                                      <p:cBhvr additive="base">
                                        <p:cTn id="45" dur="500" fill="hold"/>
                                        <p:tgtEl>
                                          <p:spTgt spid="13"/>
                                        </p:tgtEl>
                                        <p:attrNameLst>
                                          <p:attrName>ppt_y</p:attrName>
                                        </p:attrNameLst>
                                      </p:cBhvr>
                                      <p:tavLst>
                                        <p:tav tm="0">
                                          <p:val>
                                            <p:strVal val="#ppt_y"/>
                                          </p:val>
                                        </p:tav>
                                        <p:tav tm="100000">
                                          <p:val>
                                            <p:strVal val="#ppt_y"/>
                                          </p:val>
                                        </p:tav>
                                      </p:tavLst>
                                    </p:anim>
                                  </p:childTnLst>
                                </p:cTn>
                              </p:par>
                              <p:par>
                                <p:cTn id="46" presetID="2" presetClass="entr" presetSubtype="8" fill="hold" grpId="0" nodeType="withEffect">
                                  <p:stCondLst>
                                    <p:cond delay="0"/>
                                  </p:stCondLst>
                                  <p:childTnLst>
                                    <p:set>
                                      <p:cBhvr>
                                        <p:cTn id="47" dur="1" fill="hold">
                                          <p:stCondLst>
                                            <p:cond delay="0"/>
                                          </p:stCondLst>
                                        </p:cTn>
                                        <p:tgtEl>
                                          <p:spTgt spid="19"/>
                                        </p:tgtEl>
                                        <p:attrNameLst>
                                          <p:attrName>style.visibility</p:attrName>
                                        </p:attrNameLst>
                                      </p:cBhvr>
                                      <p:to>
                                        <p:strVal val="visible"/>
                                      </p:to>
                                    </p:set>
                                    <p:anim calcmode="lin" valueType="num">
                                      <p:cBhvr additive="base">
                                        <p:cTn id="48" dur="500" fill="hold"/>
                                        <p:tgtEl>
                                          <p:spTgt spid="19"/>
                                        </p:tgtEl>
                                        <p:attrNameLst>
                                          <p:attrName>ppt_x</p:attrName>
                                        </p:attrNameLst>
                                      </p:cBhvr>
                                      <p:tavLst>
                                        <p:tav tm="0">
                                          <p:val>
                                            <p:strVal val="0-#ppt_w/2"/>
                                          </p:val>
                                        </p:tav>
                                        <p:tav tm="100000">
                                          <p:val>
                                            <p:strVal val="#ppt_x"/>
                                          </p:val>
                                        </p:tav>
                                      </p:tavLst>
                                    </p:anim>
                                    <p:anim calcmode="lin" valueType="num">
                                      <p:cBhvr additive="base">
                                        <p:cTn id="49"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3" presetClass="entr" presetSubtype="10" fill="hold" grpId="0" nodeType="clickEffect">
                                  <p:stCondLst>
                                    <p:cond delay="0"/>
                                  </p:stCondLst>
                                  <p:childTnLst>
                                    <p:set>
                                      <p:cBhvr>
                                        <p:cTn id="53" dur="1" fill="hold">
                                          <p:stCondLst>
                                            <p:cond delay="0"/>
                                          </p:stCondLst>
                                        </p:cTn>
                                        <p:tgtEl>
                                          <p:spTgt spid="28"/>
                                        </p:tgtEl>
                                        <p:attrNameLst>
                                          <p:attrName>style.visibility</p:attrName>
                                        </p:attrNameLst>
                                      </p:cBhvr>
                                      <p:to>
                                        <p:strVal val="visible"/>
                                      </p:to>
                                    </p:set>
                                    <p:animEffect transition="in" filter="blinds(horizontal)">
                                      <p:cBhvr>
                                        <p:cTn id="54" dur="500"/>
                                        <p:tgtEl>
                                          <p:spTgt spid="28"/>
                                        </p:tgtEl>
                                      </p:cBhvr>
                                    </p:animEffect>
                                  </p:childTnLst>
                                </p:cTn>
                              </p:par>
                              <p:par>
                                <p:cTn id="55" presetID="3" presetClass="entr" presetSubtype="10" fill="hold" nodeType="with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blinds(horizontal)">
                                      <p:cBhvr>
                                        <p:cTn id="57" dur="500"/>
                                        <p:tgtEl>
                                          <p:spTgt spid="12"/>
                                        </p:tgtEl>
                                      </p:cBhvr>
                                    </p:animEffect>
                                  </p:childTnLst>
                                </p:cTn>
                              </p:par>
                            </p:childTnLst>
                          </p:cTn>
                        </p:par>
                        <p:par>
                          <p:cTn id="58" fill="hold">
                            <p:stCondLst>
                              <p:cond delay="500"/>
                            </p:stCondLst>
                            <p:childTnLst>
                              <p:par>
                                <p:cTn id="59" presetID="1" presetClass="entr" presetSubtype="0" fill="hold" grpId="0" nodeType="afterEffect">
                                  <p:stCondLst>
                                    <p:cond delay="0"/>
                                  </p:stCondLst>
                                  <p:childTnLst>
                                    <p:set>
                                      <p:cBhvr>
                                        <p:cTn id="60" dur="1" fill="hold">
                                          <p:stCondLst>
                                            <p:cond delay="0"/>
                                          </p:stCondLst>
                                        </p:cTn>
                                        <p:tgtEl>
                                          <p:spTgt spid="32"/>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3" presetClass="entr" presetSubtype="10" fill="hold" nodeType="clickEffect">
                                  <p:stCondLst>
                                    <p:cond delay="0"/>
                                  </p:stCondLst>
                                  <p:childTnLst>
                                    <p:set>
                                      <p:cBhvr>
                                        <p:cTn id="64" dur="1" fill="hold">
                                          <p:stCondLst>
                                            <p:cond delay="0"/>
                                          </p:stCondLst>
                                        </p:cTn>
                                        <p:tgtEl>
                                          <p:spTgt spid="8"/>
                                        </p:tgtEl>
                                        <p:attrNameLst>
                                          <p:attrName>style.visibility</p:attrName>
                                        </p:attrNameLst>
                                      </p:cBhvr>
                                      <p:to>
                                        <p:strVal val="visible"/>
                                      </p:to>
                                    </p:set>
                                    <p:animEffect transition="in" filter="blinds(horizontal)">
                                      <p:cBhvr>
                                        <p:cTn id="65" dur="500"/>
                                        <p:tgtEl>
                                          <p:spTgt spid="8"/>
                                        </p:tgtEl>
                                      </p:cBhvr>
                                    </p:animEffect>
                                  </p:childTnLst>
                                </p:cTn>
                              </p:par>
                            </p:childTnLst>
                          </p:cTn>
                        </p:par>
                        <p:par>
                          <p:cTn id="66" fill="hold">
                            <p:stCondLst>
                              <p:cond delay="500"/>
                            </p:stCondLst>
                            <p:childTnLst>
                              <p:par>
                                <p:cTn id="67" presetID="1" presetClass="entr" presetSubtype="0" fill="hold" grpId="0" nodeType="afterEffect">
                                  <p:stCondLst>
                                    <p:cond delay="0"/>
                                  </p:stCondLst>
                                  <p:childTnLst>
                                    <p:set>
                                      <p:cBhvr>
                                        <p:cTn id="68" dur="1" fill="hold">
                                          <p:stCondLst>
                                            <p:cond delay="0"/>
                                          </p:stCondLst>
                                        </p:cTn>
                                        <p:tgtEl>
                                          <p:spTgt spid="15"/>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3" presetClass="entr" presetSubtype="10" fill="hold" nodeType="clickEffect">
                                  <p:stCondLst>
                                    <p:cond delay="0"/>
                                  </p:stCondLst>
                                  <p:childTnLst>
                                    <p:set>
                                      <p:cBhvr>
                                        <p:cTn id="72" dur="1" fill="hold">
                                          <p:stCondLst>
                                            <p:cond delay="0"/>
                                          </p:stCondLst>
                                        </p:cTn>
                                        <p:tgtEl>
                                          <p:spTgt spid="35"/>
                                        </p:tgtEl>
                                        <p:attrNameLst>
                                          <p:attrName>style.visibility</p:attrName>
                                        </p:attrNameLst>
                                      </p:cBhvr>
                                      <p:to>
                                        <p:strVal val="visible"/>
                                      </p:to>
                                    </p:set>
                                    <p:animEffect transition="in" filter="blinds(horizontal)">
                                      <p:cBhvr>
                                        <p:cTn id="73" dur="500"/>
                                        <p:tgtEl>
                                          <p:spTgt spid="35"/>
                                        </p:tgtEl>
                                      </p:cBhvr>
                                    </p:animEffect>
                                  </p:childTnLst>
                                </p:cTn>
                              </p:par>
                            </p:childTnLst>
                          </p:cTn>
                        </p:par>
                        <p:par>
                          <p:cTn id="74" fill="hold">
                            <p:stCondLst>
                              <p:cond delay="500"/>
                            </p:stCondLst>
                            <p:childTnLst>
                              <p:par>
                                <p:cTn id="75" presetID="1" presetClass="entr" presetSubtype="0" fill="hold" grpId="0" nodeType="afterEffect">
                                  <p:stCondLst>
                                    <p:cond delay="0"/>
                                  </p:stCondLst>
                                  <p:childTnLst>
                                    <p:set>
                                      <p:cBhvr>
                                        <p:cTn id="76"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318" grpId="0"/>
      <p:bldP spid="54" grpId="0" animBg="1"/>
      <p:bldP spid="17" grpId="0"/>
      <p:bldP spid="19" grpId="0"/>
      <p:bldP spid="28" grpId="0" animBg="1"/>
      <p:bldP spid="32" grpId="0"/>
      <p:bldP spid="15" grpId="0"/>
      <p:bldP spid="37"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3"/>
          <p:cNvSpPr>
            <a:spLocks noChangeArrowheads="1"/>
          </p:cNvSpPr>
          <p:nvPr/>
        </p:nvSpPr>
        <p:spPr bwMode="auto">
          <a:xfrm>
            <a:off x="1073958" y="224898"/>
            <a:ext cx="3030855" cy="582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eaLnBrk="1" hangingPunct="1">
              <a:spcBef>
                <a:spcPct val="0"/>
              </a:spcBef>
              <a:buFont typeface="Arial" panose="020B0604020202020204" pitchFamily="34" charset="0"/>
              <a:buNone/>
            </a:pPr>
            <a:r>
              <a:rPr lang="zh-CN" b="1" dirty="0">
                <a:solidFill>
                  <a:schemeClr val="tx1">
                    <a:lumMod val="65000"/>
                    <a:lumOff val="35000"/>
                  </a:schemeClr>
                </a:solidFill>
                <a:latin typeface="Arial" panose="020B0604020202020204" pitchFamily="34" charset="0"/>
                <a:cs typeface="Arial" panose="020B0604020202020204" pitchFamily="34" charset="0"/>
                <a:sym typeface="Impact" panose="020B0806030902050204" pitchFamily="34" charset="0"/>
              </a:rPr>
              <a:t>日志与行为审计</a:t>
            </a:r>
            <a:endParaRPr lang="zh-CN" b="1" dirty="0">
              <a:solidFill>
                <a:schemeClr val="tx1">
                  <a:lumMod val="65000"/>
                  <a:lumOff val="35000"/>
                </a:schemeClr>
              </a:solidFill>
              <a:latin typeface="Arial" panose="020B0604020202020204" pitchFamily="34" charset="0"/>
              <a:ea typeface="宋体" pitchFamily="2" charset="-122"/>
              <a:cs typeface="Arial" panose="020B0604020202020204" pitchFamily="34" charset="0"/>
              <a:sym typeface="Impact" panose="020B0806030902050204" pitchFamily="34" charset="0"/>
            </a:endParaRPr>
          </a:p>
        </p:txBody>
      </p:sp>
      <p:sp>
        <p:nvSpPr>
          <p:cNvPr id="10" name="文本框 37"/>
          <p:cNvSpPr txBox="1"/>
          <p:nvPr/>
        </p:nvSpPr>
        <p:spPr>
          <a:xfrm>
            <a:off x="1073785" y="760095"/>
            <a:ext cx="3554095" cy="335915"/>
          </a:xfrm>
          <a:prstGeom prst="rect">
            <a:avLst/>
          </a:prstGeom>
          <a:noFill/>
        </p:spPr>
        <p:txBody>
          <a:bodyPr wrap="square" lIns="91431" tIns="45716" rIns="91431" bIns="45716" rtlCol="0">
            <a:spAutoFit/>
          </a:bodyPr>
          <a:lstStyle/>
          <a:p>
            <a:r>
              <a:rPr lang="en-US" altLang="zh-CN" sz="1600" dirty="0">
                <a:solidFill>
                  <a:schemeClr val="tx1">
                    <a:lumMod val="65000"/>
                    <a:lumOff val="35000"/>
                  </a:schemeClr>
                </a:solidFill>
                <a:latin typeface="Arial" panose="020B0604020202020204" pitchFamily="34" charset="0"/>
                <a:cs typeface="Arial" panose="020B0604020202020204" pitchFamily="34" charset="0"/>
              </a:rPr>
              <a:t>Behavior Audit</a:t>
            </a:r>
            <a:endParaRPr lang="en-US" altLang="zh-CN" sz="1600" dirty="0">
              <a:solidFill>
                <a:schemeClr val="tx1">
                  <a:lumMod val="65000"/>
                  <a:lumOff val="35000"/>
                </a:schemeClr>
              </a:solidFill>
              <a:latin typeface="Arial" panose="020B0604020202020204" pitchFamily="34" charset="0"/>
              <a:cs typeface="Arial" panose="020B0604020202020204" pitchFamily="34" charset="0"/>
            </a:endParaRPr>
          </a:p>
        </p:txBody>
      </p:sp>
      <p:graphicFrame>
        <p:nvGraphicFramePr>
          <p:cNvPr id="3" name="表格 2"/>
          <p:cNvGraphicFramePr>
            <a:graphicFrameLocks noGrp="1"/>
          </p:cNvGraphicFramePr>
          <p:nvPr/>
        </p:nvGraphicFramePr>
        <p:xfrm>
          <a:off x="3081655" y="1493520"/>
          <a:ext cx="7667625" cy="4835525"/>
        </p:xfrm>
        <a:graphic>
          <a:graphicData uri="http://schemas.openxmlformats.org/drawingml/2006/table">
            <a:tbl>
              <a:tblPr>
                <a:tableStyleId>{5C22544A-7EE6-4342-B048-85BDC9FD1C3A}</a:tableStyleId>
              </a:tblPr>
              <a:tblGrid>
                <a:gridCol w="1312545"/>
                <a:gridCol w="2444115"/>
                <a:gridCol w="3910965"/>
              </a:tblGrid>
              <a:tr h="394970">
                <a:tc rowSpan="11">
                  <a:txBody>
                    <a:bodyPr/>
                    <a:lstStyle/>
                    <a:p>
                      <a:pPr algn="ctr" fontAlgn="ctr"/>
                      <a:r>
                        <a:rPr lang="zh-CN" altLang="en-US" sz="2800" b="1" u="none" strike="noStrike">
                          <a:solidFill>
                            <a:schemeClr val="bg1"/>
                          </a:solidFill>
                          <a:effectLst/>
                        </a:rPr>
                        <a:t>日志</a:t>
                      </a:r>
                      <a:endParaRPr lang="zh-CN" altLang="en-US" sz="2800" b="1" u="none" strike="noStrike">
                        <a:solidFill>
                          <a:schemeClr val="bg1"/>
                        </a:solidFill>
                        <a:effectLst/>
                      </a:endParaRPr>
                    </a:p>
                    <a:p>
                      <a:pPr algn="ctr" fontAlgn="ctr"/>
                      <a:r>
                        <a:rPr lang="zh-CN" altLang="en-US" sz="2800" b="1" u="none" strike="noStrike">
                          <a:solidFill>
                            <a:schemeClr val="bg1"/>
                          </a:solidFill>
                          <a:effectLst/>
                        </a:rPr>
                        <a:t>行为</a:t>
                      </a:r>
                      <a:endParaRPr lang="zh-CN" altLang="en-US" sz="2800" b="1" u="none" strike="noStrike">
                        <a:solidFill>
                          <a:schemeClr val="bg1"/>
                        </a:solidFill>
                        <a:effectLst/>
                      </a:endParaRPr>
                    </a:p>
                    <a:p>
                      <a:pPr algn="ctr" fontAlgn="ctr"/>
                      <a:r>
                        <a:rPr lang="zh-CN" altLang="en-US" sz="2800" b="1" u="none" strike="noStrike">
                          <a:solidFill>
                            <a:schemeClr val="bg1"/>
                          </a:solidFill>
                          <a:effectLst/>
                        </a:rPr>
                        <a:t>审计</a:t>
                      </a:r>
                      <a:endParaRPr lang="zh-CN" altLang="en-US" sz="2800" b="1" i="0" u="none" strike="noStrike">
                        <a:solidFill>
                          <a:schemeClr val="bg1"/>
                        </a:solidFill>
                        <a:effectLst/>
                        <a:latin typeface="微软雅黑" panose="020B0503020204020204" pitchFamily="34" charset="-122"/>
                        <a:ea typeface="微软雅黑" panose="020B0503020204020204" pitchFamily="34" charset="-122"/>
                      </a:endParaRPr>
                    </a:p>
                  </a:txBody>
                  <a:tcPr marL="65892" marR="65892" marT="32946" marB="32946" anchor="ctr">
                    <a:solidFill>
                      <a:schemeClr val="tx2"/>
                    </a:solidFill>
                  </a:tcPr>
                </a:tc>
                <a:tc>
                  <a:txBody>
                    <a:bodyPr/>
                    <a:lstStyle/>
                    <a:p>
                      <a:pPr algn="ctr" fontAlgn="ctr"/>
                      <a:r>
                        <a:rPr lang="en-US" sz="1600" b="1" u="none" strike="noStrike">
                          <a:solidFill>
                            <a:schemeClr val="bg1"/>
                          </a:solidFill>
                          <a:effectLst/>
                        </a:rPr>
                        <a:t>USB</a:t>
                      </a:r>
                      <a:r>
                        <a:rPr lang="zh-CN" altLang="en-US" sz="1600" b="1" u="none" strike="noStrike">
                          <a:solidFill>
                            <a:schemeClr val="bg1"/>
                          </a:solidFill>
                          <a:effectLst/>
                        </a:rPr>
                        <a:t>拔插日志</a:t>
                      </a:r>
                      <a:endParaRPr lang="zh-CN" altLang="en-US" sz="1600" b="1" i="0" u="none" strike="noStrike">
                        <a:solidFill>
                          <a:schemeClr val="bg1"/>
                        </a:solidFill>
                        <a:effectLst/>
                        <a:latin typeface="微软雅黑" panose="020B0503020204020204" pitchFamily="34" charset="-122"/>
                        <a:ea typeface="微软雅黑" panose="020B0503020204020204" pitchFamily="34" charset="-122"/>
                      </a:endParaRPr>
                    </a:p>
                  </a:txBody>
                  <a:tcPr marL="65892" marR="65892" marT="32946" marB="32946" anchor="ctr">
                    <a:solidFill>
                      <a:schemeClr val="tx2"/>
                    </a:solidFill>
                  </a:tcPr>
                </a:tc>
                <a:tc>
                  <a:txBody>
                    <a:bodyPr/>
                    <a:lstStyle/>
                    <a:p>
                      <a:pPr algn="l" fontAlgn="ctr"/>
                      <a:r>
                        <a:rPr lang="zh-CN" altLang="en-US" sz="1400" u="none" strike="noStrike">
                          <a:solidFill>
                            <a:schemeClr val="bg1"/>
                          </a:solidFill>
                          <a:effectLst/>
                        </a:rPr>
                        <a:t>对使用优盘的操作进行记录。</a:t>
                      </a:r>
                      <a:endParaRPr lang="zh-CN" altLang="en-US" sz="1400" b="0" i="0" u="none" strike="noStrike">
                        <a:solidFill>
                          <a:schemeClr val="bg1"/>
                        </a:solidFill>
                        <a:effectLst/>
                        <a:latin typeface="微软雅黑" panose="020B0503020204020204" pitchFamily="34" charset="-122"/>
                        <a:ea typeface="微软雅黑" panose="020B0503020204020204" pitchFamily="34" charset="-122"/>
                      </a:endParaRPr>
                    </a:p>
                  </a:txBody>
                  <a:tcPr marL="65892" marR="65892" marT="32946" marB="32946" anchor="ctr">
                    <a:solidFill>
                      <a:schemeClr val="tx2"/>
                    </a:solidFill>
                  </a:tcPr>
                </a:tc>
              </a:tr>
              <a:tr h="396240">
                <a:tc vMerge="1">
                  <a:tcPr/>
                </a:tc>
                <a:tc>
                  <a:txBody>
                    <a:bodyPr/>
                    <a:lstStyle/>
                    <a:p>
                      <a:pPr algn="ctr" fontAlgn="ctr"/>
                      <a:r>
                        <a:rPr lang="en-US" sz="1600" b="1" u="none" strike="noStrike">
                          <a:solidFill>
                            <a:schemeClr val="bg1"/>
                          </a:solidFill>
                          <a:effectLst/>
                        </a:rPr>
                        <a:t>USB</a:t>
                      </a:r>
                      <a:r>
                        <a:rPr lang="zh-CN" altLang="en-US" sz="1600" b="1" u="none" strike="noStrike">
                          <a:solidFill>
                            <a:schemeClr val="bg1"/>
                          </a:solidFill>
                          <a:effectLst/>
                        </a:rPr>
                        <a:t>文件操作日志</a:t>
                      </a:r>
                      <a:endParaRPr lang="zh-CN" altLang="en-US" sz="1600" b="1" i="0" u="none" strike="noStrike">
                        <a:solidFill>
                          <a:schemeClr val="bg1"/>
                        </a:solidFill>
                        <a:effectLst/>
                        <a:latin typeface="微软雅黑" panose="020B0503020204020204" pitchFamily="34" charset="-122"/>
                        <a:ea typeface="微软雅黑" panose="020B0503020204020204" pitchFamily="34" charset="-122"/>
                      </a:endParaRPr>
                    </a:p>
                  </a:txBody>
                  <a:tcPr marL="65892" marR="65892" marT="32946" marB="32946" anchor="ctr">
                    <a:solidFill>
                      <a:schemeClr val="tx2"/>
                    </a:solidFill>
                  </a:tcPr>
                </a:tc>
                <a:tc>
                  <a:txBody>
                    <a:bodyPr/>
                    <a:lstStyle/>
                    <a:p>
                      <a:pPr algn="l" fontAlgn="ctr"/>
                      <a:r>
                        <a:rPr lang="en-US" altLang="zh-CN" sz="1400" u="none" strike="noStrike">
                          <a:solidFill>
                            <a:schemeClr val="bg1"/>
                          </a:solidFill>
                          <a:effectLst/>
                        </a:rPr>
                        <a:t>USB</a:t>
                      </a:r>
                      <a:r>
                        <a:rPr lang="zh-CN" altLang="en-US" sz="1400" u="none" strike="noStrike">
                          <a:solidFill>
                            <a:schemeClr val="bg1"/>
                          </a:solidFill>
                          <a:effectLst/>
                        </a:rPr>
                        <a:t>的拷出与拷入的文件进行记录。</a:t>
                      </a:r>
                      <a:endParaRPr lang="zh-CN" altLang="en-US" sz="1400" b="0" i="0" u="none" strike="noStrike">
                        <a:solidFill>
                          <a:schemeClr val="bg1"/>
                        </a:solidFill>
                        <a:effectLst/>
                        <a:latin typeface="微软雅黑" panose="020B0503020204020204" pitchFamily="34" charset="-122"/>
                        <a:ea typeface="微软雅黑" panose="020B0503020204020204" pitchFamily="34" charset="-122"/>
                      </a:endParaRPr>
                    </a:p>
                  </a:txBody>
                  <a:tcPr marL="65892" marR="65892" marT="32946" marB="32946" anchor="ctr">
                    <a:solidFill>
                      <a:schemeClr val="tx2"/>
                    </a:solidFill>
                  </a:tcPr>
                </a:tc>
              </a:tr>
              <a:tr h="394970">
                <a:tc vMerge="1">
                  <a:tcPr/>
                </a:tc>
                <a:tc>
                  <a:txBody>
                    <a:bodyPr/>
                    <a:lstStyle/>
                    <a:p>
                      <a:pPr algn="ctr" fontAlgn="ctr"/>
                      <a:r>
                        <a:rPr lang="zh-CN" altLang="en-US" sz="1600" b="1" u="none" strike="noStrike">
                          <a:solidFill>
                            <a:schemeClr val="bg1"/>
                          </a:solidFill>
                          <a:effectLst/>
                        </a:rPr>
                        <a:t>客户端上下线日志</a:t>
                      </a:r>
                      <a:endParaRPr lang="zh-CN" altLang="en-US" sz="1600" b="1" i="0" u="none" strike="noStrike">
                        <a:solidFill>
                          <a:schemeClr val="bg1"/>
                        </a:solidFill>
                        <a:effectLst/>
                        <a:latin typeface="微软雅黑" panose="020B0503020204020204" pitchFamily="34" charset="-122"/>
                        <a:ea typeface="微软雅黑" panose="020B0503020204020204" pitchFamily="34" charset="-122"/>
                      </a:endParaRPr>
                    </a:p>
                  </a:txBody>
                  <a:tcPr marL="65892" marR="65892" marT="32946" marB="32946" anchor="ctr">
                    <a:solidFill>
                      <a:schemeClr val="tx2"/>
                    </a:solidFill>
                  </a:tcPr>
                </a:tc>
                <a:tc>
                  <a:txBody>
                    <a:bodyPr/>
                    <a:lstStyle/>
                    <a:p>
                      <a:pPr algn="l" fontAlgn="ctr"/>
                      <a:r>
                        <a:rPr lang="zh-CN" altLang="en-US" sz="1400" u="none" strike="noStrike">
                          <a:solidFill>
                            <a:schemeClr val="bg1"/>
                          </a:solidFill>
                          <a:effectLst/>
                        </a:rPr>
                        <a:t>对客户端上下线、用户登录进行记录。</a:t>
                      </a:r>
                      <a:endParaRPr lang="zh-CN" altLang="en-US" sz="1400" b="0" i="0" u="none" strike="noStrike">
                        <a:solidFill>
                          <a:schemeClr val="bg1"/>
                        </a:solidFill>
                        <a:effectLst/>
                        <a:latin typeface="微软雅黑" panose="020B0503020204020204" pitchFamily="34" charset="-122"/>
                        <a:ea typeface="微软雅黑" panose="020B0503020204020204" pitchFamily="34" charset="-122"/>
                      </a:endParaRPr>
                    </a:p>
                  </a:txBody>
                  <a:tcPr marL="65892" marR="65892" marT="32946" marB="32946" anchor="ctr">
                    <a:solidFill>
                      <a:schemeClr val="tx2"/>
                    </a:solidFill>
                  </a:tcPr>
                </a:tc>
              </a:tr>
              <a:tr h="492760">
                <a:tc vMerge="1">
                  <a:tcPr/>
                </a:tc>
                <a:tc>
                  <a:txBody>
                    <a:bodyPr/>
                    <a:lstStyle/>
                    <a:p>
                      <a:pPr algn="ctr" fontAlgn="ctr"/>
                      <a:r>
                        <a:rPr lang="zh-CN" altLang="en-US" sz="1600" b="1" u="none" strike="noStrike">
                          <a:solidFill>
                            <a:schemeClr val="bg1"/>
                          </a:solidFill>
                          <a:effectLst/>
                        </a:rPr>
                        <a:t>系统用户日志</a:t>
                      </a:r>
                      <a:endParaRPr lang="zh-CN" altLang="en-US" sz="1600" b="1" i="0" u="none" strike="noStrike">
                        <a:solidFill>
                          <a:schemeClr val="bg1"/>
                        </a:solidFill>
                        <a:effectLst/>
                        <a:latin typeface="微软雅黑" panose="020B0503020204020204" pitchFamily="34" charset="-122"/>
                        <a:ea typeface="微软雅黑" panose="020B0503020204020204" pitchFamily="34" charset="-122"/>
                      </a:endParaRPr>
                    </a:p>
                  </a:txBody>
                  <a:tcPr marL="65892" marR="65892" marT="32946" marB="32946" anchor="ctr">
                    <a:solidFill>
                      <a:schemeClr val="tx2"/>
                    </a:solidFill>
                  </a:tcPr>
                </a:tc>
                <a:tc>
                  <a:txBody>
                    <a:bodyPr/>
                    <a:lstStyle/>
                    <a:p>
                      <a:pPr algn="l" fontAlgn="ctr"/>
                      <a:r>
                        <a:rPr lang="zh-CN" altLang="en-US" sz="1400" u="none" strike="noStrike">
                          <a:solidFill>
                            <a:schemeClr val="bg1"/>
                          </a:solidFill>
                          <a:effectLst/>
                        </a:rPr>
                        <a:t>控制台用户登录与登出日志、管理员操作配置的日志。</a:t>
                      </a:r>
                      <a:endParaRPr lang="zh-CN" altLang="en-US" sz="1400" b="0" i="0" u="none" strike="noStrike">
                        <a:solidFill>
                          <a:schemeClr val="bg1"/>
                        </a:solidFill>
                        <a:effectLst/>
                        <a:latin typeface="微软雅黑" panose="020B0503020204020204" pitchFamily="34" charset="-122"/>
                        <a:ea typeface="微软雅黑" panose="020B0503020204020204" pitchFamily="34" charset="-122"/>
                      </a:endParaRPr>
                    </a:p>
                  </a:txBody>
                  <a:tcPr marL="65892" marR="65892" marT="32946" marB="32946" anchor="ctr">
                    <a:solidFill>
                      <a:schemeClr val="tx2"/>
                    </a:solidFill>
                  </a:tcPr>
                </a:tc>
              </a:tr>
              <a:tr h="492760">
                <a:tc vMerge="1">
                  <a:tcPr/>
                </a:tc>
                <a:tc>
                  <a:txBody>
                    <a:bodyPr/>
                    <a:lstStyle/>
                    <a:p>
                      <a:pPr algn="ctr" fontAlgn="ctr"/>
                      <a:r>
                        <a:rPr lang="zh-CN" altLang="en-US" sz="1600" b="1" u="none" strike="noStrike">
                          <a:solidFill>
                            <a:schemeClr val="bg1"/>
                          </a:solidFill>
                          <a:effectLst/>
                        </a:rPr>
                        <a:t>加密文件操作日志</a:t>
                      </a:r>
                      <a:endParaRPr lang="zh-CN" altLang="en-US" sz="1600" b="1" i="0" u="none" strike="noStrike">
                        <a:solidFill>
                          <a:schemeClr val="bg1"/>
                        </a:solidFill>
                        <a:effectLst/>
                        <a:latin typeface="微软雅黑" panose="020B0503020204020204" pitchFamily="34" charset="-122"/>
                        <a:ea typeface="微软雅黑" panose="020B0503020204020204" pitchFamily="34" charset="-122"/>
                      </a:endParaRPr>
                    </a:p>
                  </a:txBody>
                  <a:tcPr marL="65892" marR="65892" marT="32946" marB="32946" anchor="ctr">
                    <a:solidFill>
                      <a:schemeClr val="tx2"/>
                    </a:solidFill>
                  </a:tcPr>
                </a:tc>
                <a:tc>
                  <a:txBody>
                    <a:bodyPr/>
                    <a:lstStyle/>
                    <a:p>
                      <a:pPr algn="l" fontAlgn="ctr"/>
                      <a:r>
                        <a:rPr lang="zh-CN" altLang="en-US" sz="1400" u="none" strike="noStrike">
                          <a:solidFill>
                            <a:schemeClr val="bg1"/>
                          </a:solidFill>
                          <a:effectLst/>
                        </a:rPr>
                        <a:t>加密文件的申请、审批、扫描加解密、自动备份、外发等日志。</a:t>
                      </a:r>
                      <a:endParaRPr lang="zh-CN" altLang="en-US" sz="1400" b="0" i="0" u="none" strike="noStrike">
                        <a:solidFill>
                          <a:schemeClr val="bg1"/>
                        </a:solidFill>
                        <a:effectLst/>
                        <a:latin typeface="微软雅黑" panose="020B0503020204020204" pitchFamily="34" charset="-122"/>
                        <a:ea typeface="微软雅黑" panose="020B0503020204020204" pitchFamily="34" charset="-122"/>
                      </a:endParaRPr>
                    </a:p>
                  </a:txBody>
                  <a:tcPr marL="65892" marR="65892" marT="32946" marB="32946" anchor="ctr">
                    <a:solidFill>
                      <a:schemeClr val="tx2"/>
                    </a:solidFill>
                  </a:tcPr>
                </a:tc>
              </a:tr>
              <a:tr h="492760">
                <a:tc vMerge="1">
                  <a:tcPr/>
                </a:tc>
                <a:tc>
                  <a:txBody>
                    <a:bodyPr/>
                    <a:lstStyle/>
                    <a:p>
                      <a:pPr algn="ctr" fontAlgn="ctr"/>
                      <a:r>
                        <a:rPr lang="zh-CN" altLang="en-US" sz="1600" b="1" u="none" strike="noStrike">
                          <a:solidFill>
                            <a:schemeClr val="bg1"/>
                          </a:solidFill>
                          <a:effectLst/>
                        </a:rPr>
                        <a:t>本地及网络文件操作日志</a:t>
                      </a:r>
                      <a:endParaRPr lang="zh-CN" altLang="en-US" sz="1600" b="1" i="0" u="none" strike="noStrike">
                        <a:solidFill>
                          <a:schemeClr val="bg1"/>
                        </a:solidFill>
                        <a:effectLst/>
                        <a:latin typeface="微软雅黑" panose="020B0503020204020204" pitchFamily="34" charset="-122"/>
                        <a:ea typeface="微软雅黑" panose="020B0503020204020204" pitchFamily="34" charset="-122"/>
                      </a:endParaRPr>
                    </a:p>
                  </a:txBody>
                  <a:tcPr marL="65892" marR="65892" marT="32946" marB="32946" anchor="ctr">
                    <a:solidFill>
                      <a:schemeClr val="tx2"/>
                    </a:solidFill>
                  </a:tcPr>
                </a:tc>
                <a:tc>
                  <a:txBody>
                    <a:bodyPr/>
                    <a:lstStyle/>
                    <a:p>
                      <a:pPr algn="l" fontAlgn="ctr"/>
                      <a:r>
                        <a:rPr lang="zh-CN" altLang="en-US" sz="1400" u="none" strike="noStrike">
                          <a:solidFill>
                            <a:schemeClr val="bg1"/>
                          </a:solidFill>
                          <a:effectLst/>
                        </a:rPr>
                        <a:t>记录新建、移动、复制、重命名、删除、打开、关闭等操作。</a:t>
                      </a:r>
                      <a:endParaRPr lang="zh-CN" altLang="en-US" sz="1400" b="0" i="0" u="none" strike="noStrike">
                        <a:solidFill>
                          <a:schemeClr val="bg1"/>
                        </a:solidFill>
                        <a:effectLst/>
                        <a:latin typeface="微软雅黑" panose="020B0503020204020204" pitchFamily="34" charset="-122"/>
                        <a:ea typeface="微软雅黑" panose="020B0503020204020204" pitchFamily="34" charset="-122"/>
                      </a:endParaRPr>
                    </a:p>
                  </a:txBody>
                  <a:tcPr marL="65892" marR="65892" marT="32946" marB="32946" anchor="ctr">
                    <a:solidFill>
                      <a:schemeClr val="tx2"/>
                    </a:solidFill>
                  </a:tcPr>
                </a:tc>
              </a:tr>
              <a:tr h="395605">
                <a:tc vMerge="1">
                  <a:tcPr/>
                </a:tc>
                <a:tc>
                  <a:txBody>
                    <a:bodyPr/>
                    <a:lstStyle/>
                    <a:p>
                      <a:pPr algn="ctr" fontAlgn="ctr"/>
                      <a:r>
                        <a:rPr lang="zh-CN" altLang="en-US" sz="1600" b="1" u="none" strike="noStrike">
                          <a:solidFill>
                            <a:schemeClr val="bg1"/>
                          </a:solidFill>
                          <a:effectLst/>
                        </a:rPr>
                        <a:t>客户端文件打印日志</a:t>
                      </a:r>
                      <a:endParaRPr lang="zh-CN" altLang="en-US" sz="1600" b="1" i="0" u="none" strike="noStrike">
                        <a:solidFill>
                          <a:schemeClr val="bg1"/>
                        </a:solidFill>
                        <a:effectLst/>
                        <a:latin typeface="微软雅黑" panose="020B0503020204020204" pitchFamily="34" charset="-122"/>
                        <a:ea typeface="微软雅黑" panose="020B0503020204020204" pitchFamily="34" charset="-122"/>
                      </a:endParaRPr>
                    </a:p>
                  </a:txBody>
                  <a:tcPr marL="65892" marR="65892" marT="32946" marB="32946" anchor="ctr">
                    <a:solidFill>
                      <a:schemeClr val="tx2"/>
                    </a:solidFill>
                  </a:tcPr>
                </a:tc>
                <a:tc>
                  <a:txBody>
                    <a:bodyPr/>
                    <a:lstStyle/>
                    <a:p>
                      <a:pPr algn="l" fontAlgn="ctr"/>
                      <a:r>
                        <a:rPr lang="zh-CN" altLang="en-US" sz="1400" u="none" strike="noStrike">
                          <a:solidFill>
                            <a:schemeClr val="bg1"/>
                          </a:solidFill>
                          <a:effectLst/>
                        </a:rPr>
                        <a:t>打印的记录以及打印的内容</a:t>
                      </a:r>
                      <a:endParaRPr lang="zh-CN" altLang="en-US" sz="1400" b="0" i="0" u="none" strike="noStrike">
                        <a:solidFill>
                          <a:schemeClr val="bg1"/>
                        </a:solidFill>
                        <a:effectLst/>
                        <a:latin typeface="微软雅黑" panose="020B0503020204020204" pitchFamily="34" charset="-122"/>
                        <a:ea typeface="微软雅黑" panose="020B0503020204020204" pitchFamily="34" charset="-122"/>
                      </a:endParaRPr>
                    </a:p>
                  </a:txBody>
                  <a:tcPr marL="65892" marR="65892" marT="32946" marB="32946" anchor="ctr">
                    <a:solidFill>
                      <a:schemeClr val="tx2"/>
                    </a:solidFill>
                  </a:tcPr>
                </a:tc>
              </a:tr>
              <a:tr h="492760">
                <a:tc vMerge="1">
                  <a:tcPr/>
                </a:tc>
                <a:tc>
                  <a:txBody>
                    <a:bodyPr/>
                    <a:lstStyle/>
                    <a:p>
                      <a:pPr algn="ctr" fontAlgn="ctr"/>
                      <a:r>
                        <a:rPr lang="zh-CN" altLang="en-US" sz="1600" b="1" u="none" strike="noStrike">
                          <a:solidFill>
                            <a:schemeClr val="bg1"/>
                          </a:solidFill>
                          <a:effectLst/>
                        </a:rPr>
                        <a:t>屏幕快照日志</a:t>
                      </a:r>
                      <a:endParaRPr lang="zh-CN" altLang="en-US" sz="1600" b="1" i="0" u="none" strike="noStrike">
                        <a:solidFill>
                          <a:schemeClr val="bg1"/>
                        </a:solidFill>
                        <a:effectLst/>
                        <a:latin typeface="微软雅黑" panose="020B0503020204020204" pitchFamily="34" charset="-122"/>
                        <a:ea typeface="微软雅黑" panose="020B0503020204020204" pitchFamily="34" charset="-122"/>
                      </a:endParaRPr>
                    </a:p>
                  </a:txBody>
                  <a:tcPr marL="65892" marR="65892" marT="32946" marB="32946" anchor="ctr">
                    <a:solidFill>
                      <a:schemeClr val="tx2"/>
                    </a:solidFill>
                  </a:tcPr>
                </a:tc>
                <a:tc>
                  <a:txBody>
                    <a:bodyPr/>
                    <a:lstStyle/>
                    <a:p>
                      <a:pPr algn="l" fontAlgn="ctr"/>
                      <a:r>
                        <a:rPr lang="zh-CN" altLang="en-US" sz="1400" u="none" strike="noStrike">
                          <a:solidFill>
                            <a:schemeClr val="bg1"/>
                          </a:solidFill>
                          <a:effectLst/>
                        </a:rPr>
                        <a:t>定时截取的屏幕快照，可以查看计算机一天以来的工作。</a:t>
                      </a:r>
                      <a:endParaRPr lang="zh-CN" altLang="en-US" sz="1400" b="0" i="0" u="none" strike="noStrike">
                        <a:solidFill>
                          <a:schemeClr val="bg1"/>
                        </a:solidFill>
                        <a:effectLst/>
                        <a:latin typeface="微软雅黑" panose="020B0503020204020204" pitchFamily="34" charset="-122"/>
                        <a:ea typeface="微软雅黑" panose="020B0503020204020204" pitchFamily="34" charset="-122"/>
                      </a:endParaRPr>
                    </a:p>
                  </a:txBody>
                  <a:tcPr marL="65892" marR="65892" marT="32946" marB="32946" anchor="ctr">
                    <a:solidFill>
                      <a:schemeClr val="tx2"/>
                    </a:solidFill>
                  </a:tcPr>
                </a:tc>
              </a:tr>
              <a:tr h="394970">
                <a:tc vMerge="1">
                  <a:tcPr/>
                </a:tc>
                <a:tc>
                  <a:txBody>
                    <a:bodyPr/>
                    <a:lstStyle/>
                    <a:p>
                      <a:pPr algn="ctr" fontAlgn="ctr"/>
                      <a:r>
                        <a:rPr lang="zh-CN" altLang="en-US" sz="1600" b="1" u="none" strike="noStrike">
                          <a:solidFill>
                            <a:schemeClr val="bg1"/>
                          </a:solidFill>
                          <a:effectLst/>
                        </a:rPr>
                        <a:t>网页浏览日志</a:t>
                      </a:r>
                      <a:endParaRPr lang="zh-CN" altLang="en-US" sz="1600" b="1" i="0" u="none" strike="noStrike">
                        <a:solidFill>
                          <a:schemeClr val="bg1"/>
                        </a:solidFill>
                        <a:effectLst/>
                        <a:latin typeface="微软雅黑" panose="020B0503020204020204" pitchFamily="34" charset="-122"/>
                        <a:ea typeface="微软雅黑" panose="020B0503020204020204" pitchFamily="34" charset="-122"/>
                      </a:endParaRPr>
                    </a:p>
                  </a:txBody>
                  <a:tcPr marL="65892" marR="65892" marT="32946" marB="32946" anchor="ctr">
                    <a:solidFill>
                      <a:schemeClr val="tx2"/>
                    </a:solidFill>
                  </a:tcPr>
                </a:tc>
                <a:tc>
                  <a:txBody>
                    <a:bodyPr/>
                    <a:lstStyle/>
                    <a:p>
                      <a:pPr algn="l" fontAlgn="ctr"/>
                      <a:r>
                        <a:rPr lang="zh-CN" altLang="en-US" sz="1400" u="none" strike="noStrike">
                          <a:solidFill>
                            <a:schemeClr val="bg1"/>
                          </a:solidFill>
                          <a:effectLst/>
                        </a:rPr>
                        <a:t>浏览的网页日志。</a:t>
                      </a:r>
                      <a:endParaRPr lang="zh-CN" altLang="en-US" sz="1400" b="0" i="0" u="none" strike="noStrike">
                        <a:solidFill>
                          <a:schemeClr val="bg1"/>
                        </a:solidFill>
                        <a:effectLst/>
                        <a:latin typeface="微软雅黑" panose="020B0503020204020204" pitchFamily="34" charset="-122"/>
                        <a:ea typeface="微软雅黑" panose="020B0503020204020204" pitchFamily="34" charset="-122"/>
                      </a:endParaRPr>
                    </a:p>
                  </a:txBody>
                  <a:tcPr marL="65892" marR="65892" marT="32946" marB="32946" anchor="ctr">
                    <a:solidFill>
                      <a:schemeClr val="tx2"/>
                    </a:solidFill>
                  </a:tcPr>
                </a:tc>
              </a:tr>
              <a:tr h="492760">
                <a:tc vMerge="1">
                  <a:tcPr/>
                </a:tc>
                <a:tc>
                  <a:txBody>
                    <a:bodyPr/>
                    <a:lstStyle/>
                    <a:p>
                      <a:pPr algn="ctr" fontAlgn="ctr"/>
                      <a:r>
                        <a:rPr lang="zh-CN" altLang="en-US" sz="1600" b="1" u="none" strike="noStrike">
                          <a:solidFill>
                            <a:schemeClr val="bg1"/>
                          </a:solidFill>
                          <a:effectLst/>
                        </a:rPr>
                        <a:t>聊天日志</a:t>
                      </a:r>
                      <a:endParaRPr lang="zh-CN" altLang="en-US" sz="1600" b="1" i="0" u="none" strike="noStrike">
                        <a:solidFill>
                          <a:schemeClr val="bg1"/>
                        </a:solidFill>
                        <a:effectLst/>
                        <a:latin typeface="微软雅黑" panose="020B0503020204020204" pitchFamily="34" charset="-122"/>
                        <a:ea typeface="微软雅黑" panose="020B0503020204020204" pitchFamily="34" charset="-122"/>
                      </a:endParaRPr>
                    </a:p>
                  </a:txBody>
                  <a:tcPr marL="65892" marR="65892" marT="32946" marB="32946" anchor="ctr">
                    <a:solidFill>
                      <a:schemeClr val="tx2"/>
                    </a:solidFill>
                  </a:tcPr>
                </a:tc>
                <a:tc>
                  <a:txBody>
                    <a:bodyPr/>
                    <a:lstStyle/>
                    <a:p>
                      <a:pPr algn="l" fontAlgn="ctr"/>
                      <a:r>
                        <a:rPr lang="zh-CN" altLang="en-US" sz="1400" u="none" strike="noStrike">
                          <a:solidFill>
                            <a:schemeClr val="bg1"/>
                          </a:solidFill>
                          <a:effectLst/>
                        </a:rPr>
                        <a:t>客户端的</a:t>
                      </a:r>
                      <a:r>
                        <a:rPr lang="en-US" altLang="zh-CN" sz="1400" u="none" strike="noStrike">
                          <a:solidFill>
                            <a:schemeClr val="bg1"/>
                          </a:solidFill>
                          <a:effectLst/>
                        </a:rPr>
                        <a:t>QQ</a:t>
                      </a:r>
                      <a:r>
                        <a:rPr lang="zh-CN" altLang="en-US" sz="1400" u="none" strike="noStrike">
                          <a:solidFill>
                            <a:schemeClr val="bg1"/>
                          </a:solidFill>
                          <a:effectLst/>
                        </a:rPr>
                        <a:t>微信等聊天工具聊天的日志，图片形式展示。</a:t>
                      </a:r>
                      <a:endParaRPr lang="zh-CN" altLang="en-US" sz="1400" b="0" i="0" u="none" strike="noStrike">
                        <a:solidFill>
                          <a:schemeClr val="bg1"/>
                        </a:solidFill>
                        <a:effectLst/>
                        <a:latin typeface="微软雅黑" panose="020B0503020204020204" pitchFamily="34" charset="-122"/>
                        <a:ea typeface="微软雅黑" panose="020B0503020204020204" pitchFamily="34" charset="-122"/>
                      </a:endParaRPr>
                    </a:p>
                  </a:txBody>
                  <a:tcPr marL="65892" marR="65892" marT="32946" marB="32946" anchor="ctr">
                    <a:solidFill>
                      <a:schemeClr val="tx2"/>
                    </a:solidFill>
                  </a:tcPr>
                </a:tc>
              </a:tr>
              <a:tr h="394970">
                <a:tc vMerge="1">
                  <a:tcPr/>
                </a:tc>
                <a:tc>
                  <a:txBody>
                    <a:bodyPr/>
                    <a:lstStyle/>
                    <a:p>
                      <a:pPr algn="ctr" fontAlgn="ctr"/>
                      <a:r>
                        <a:rPr lang="zh-CN" altLang="en-US" sz="1600" b="1" u="none" strike="noStrike">
                          <a:solidFill>
                            <a:schemeClr val="bg1"/>
                          </a:solidFill>
                          <a:effectLst/>
                        </a:rPr>
                        <a:t>报表统计</a:t>
                      </a:r>
                      <a:endParaRPr lang="zh-CN" altLang="en-US" sz="1600" b="1" i="0" u="none" strike="noStrike">
                        <a:solidFill>
                          <a:schemeClr val="bg1"/>
                        </a:solidFill>
                        <a:effectLst/>
                        <a:latin typeface="微软雅黑" panose="020B0503020204020204" pitchFamily="34" charset="-122"/>
                        <a:ea typeface="微软雅黑" panose="020B0503020204020204" pitchFamily="34" charset="-122"/>
                      </a:endParaRPr>
                    </a:p>
                  </a:txBody>
                  <a:tcPr marL="65892" marR="65892" marT="32946" marB="32946" anchor="ctr">
                    <a:solidFill>
                      <a:schemeClr val="tx2"/>
                    </a:solidFill>
                  </a:tcPr>
                </a:tc>
                <a:tc>
                  <a:txBody>
                    <a:bodyPr/>
                    <a:lstStyle/>
                    <a:p>
                      <a:pPr algn="l" fontAlgn="ctr"/>
                      <a:r>
                        <a:rPr lang="zh-CN" altLang="en-US" sz="1400" u="none" strike="noStrike" dirty="0">
                          <a:solidFill>
                            <a:schemeClr val="bg1"/>
                          </a:solidFill>
                          <a:effectLst/>
                        </a:rPr>
                        <a:t>拔插记录前</a:t>
                      </a:r>
                      <a:r>
                        <a:rPr lang="en-US" altLang="zh-CN" sz="1400" u="none" strike="noStrike" dirty="0">
                          <a:solidFill>
                            <a:schemeClr val="bg1"/>
                          </a:solidFill>
                          <a:effectLst/>
                        </a:rPr>
                        <a:t>5</a:t>
                      </a:r>
                      <a:r>
                        <a:rPr lang="zh-CN" altLang="en-US" sz="1400" u="none" strike="noStrike" dirty="0">
                          <a:solidFill>
                            <a:schemeClr val="bg1"/>
                          </a:solidFill>
                          <a:effectLst/>
                        </a:rPr>
                        <a:t>名、操作系统统计等</a:t>
                      </a:r>
                      <a:endParaRPr lang="zh-CN" altLang="en-US" sz="1400" b="0" i="0" u="none" strike="noStrike" dirty="0">
                        <a:solidFill>
                          <a:schemeClr val="bg1"/>
                        </a:solidFill>
                        <a:effectLst/>
                        <a:latin typeface="微软雅黑" panose="020B0503020204020204" pitchFamily="34" charset="-122"/>
                        <a:ea typeface="微软雅黑" panose="020B0503020204020204" pitchFamily="34" charset="-122"/>
                      </a:endParaRPr>
                    </a:p>
                  </a:txBody>
                  <a:tcPr marL="65892" marR="65892" marT="32946" marB="32946" anchor="ctr">
                    <a:solidFill>
                      <a:schemeClr val="tx2"/>
                    </a:solidFill>
                  </a:tcPr>
                </a:tc>
              </a:tr>
            </a:tbl>
          </a:graphicData>
        </a:graphic>
      </p:graphicFrame>
      <p:sp>
        <p:nvSpPr>
          <p:cNvPr id="2" name="矩形 1"/>
          <p:cNvSpPr/>
          <p:nvPr/>
        </p:nvSpPr>
        <p:spPr>
          <a:xfrm>
            <a:off x="1631950" y="1494155"/>
            <a:ext cx="1249045" cy="483489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 name="文本框 5"/>
          <p:cNvSpPr txBox="1"/>
          <p:nvPr/>
        </p:nvSpPr>
        <p:spPr>
          <a:xfrm>
            <a:off x="2009775" y="3187065"/>
            <a:ext cx="613410" cy="3581400"/>
          </a:xfrm>
          <a:prstGeom prst="rect">
            <a:avLst/>
          </a:prstGeom>
          <a:noFill/>
        </p:spPr>
        <p:txBody>
          <a:bodyPr vert="eaVert" wrap="square" rtlCol="0">
            <a:spAutoFit/>
          </a:bodyPr>
          <a:p>
            <a:r>
              <a:rPr lang="zh-CN" altLang="en-US" sz="2800" b="1">
                <a:solidFill>
                  <a:schemeClr val="tx1"/>
                </a:solidFill>
              </a:rPr>
              <a:t>功能列表</a:t>
            </a:r>
            <a:endParaRPr lang="zh-CN" altLang="en-US" sz="2800" b="1">
              <a:solidFill>
                <a:schemeClr val="tx1"/>
              </a:solidFill>
            </a:endParaRPr>
          </a:p>
        </p:txBody>
      </p:sp>
      <p:pic>
        <p:nvPicPr>
          <p:cNvPr id="7" name="图片 6" descr="销掌门-透明背景-logo"/>
          <p:cNvPicPr>
            <a:picLocks noChangeAspect="1"/>
          </p:cNvPicPr>
          <p:nvPr/>
        </p:nvPicPr>
        <p:blipFill>
          <a:blip r:embed="rId1" cstate="print"/>
          <a:stretch>
            <a:fillRect/>
          </a:stretch>
        </p:blipFill>
        <p:spPr>
          <a:xfrm>
            <a:off x="10789920" y="167005"/>
            <a:ext cx="1132205" cy="829310"/>
          </a:xfrm>
          <a:prstGeom prst="rect">
            <a:avLst/>
          </a:prstGeom>
        </p:spPr>
      </p:pic>
    </p:spTree>
  </p:cSld>
  <p:clrMapOvr>
    <a:masterClrMapping/>
  </p:clrMapOvr>
  <p:transition>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left)">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13" presetClass="entr" presetSubtype="16" fill="hold" grpId="0" nodeType="clickEffect">
                                  <p:stCondLst>
                                    <p:cond delay="0"/>
                                  </p:stCondLst>
                                  <p:childTnLst>
                                    <p:set>
                                      <p:cBhvr>
                                        <p:cTn id="15" dur="1000" fill="hold">
                                          <p:stCondLst>
                                            <p:cond delay="0"/>
                                          </p:stCondLst>
                                        </p:cTn>
                                        <p:tgtEl>
                                          <p:spTgt spid="2"/>
                                        </p:tgtEl>
                                        <p:attrNameLst>
                                          <p:attrName>style.visibility</p:attrName>
                                        </p:attrNameLst>
                                      </p:cBhvr>
                                      <p:to>
                                        <p:strVal val="visible"/>
                                      </p:to>
                                    </p:set>
                                    <p:animEffect transition="in" filter="plus(in)">
                                      <p:cBhvr>
                                        <p:cTn id="16" dur="1000"/>
                                        <p:tgtEl>
                                          <p:spTgt spid="2"/>
                                        </p:tgtEl>
                                      </p:cBhvr>
                                    </p:animEffect>
                                  </p:childTnLst>
                                </p:cTn>
                              </p:par>
                              <p:par>
                                <p:cTn id="17" presetID="13" presetClass="entr" presetSubtype="16" fill="hold" grpId="0" nodeType="withEffect">
                                  <p:stCondLst>
                                    <p:cond delay="0"/>
                                  </p:stCondLst>
                                  <p:childTnLst>
                                    <p:set>
                                      <p:cBhvr>
                                        <p:cTn id="18" dur="1000" fill="hold">
                                          <p:stCondLst>
                                            <p:cond delay="0"/>
                                          </p:stCondLst>
                                        </p:cTn>
                                        <p:tgtEl>
                                          <p:spTgt spid="6"/>
                                        </p:tgtEl>
                                        <p:attrNameLst>
                                          <p:attrName>style.visibility</p:attrName>
                                        </p:attrNameLst>
                                      </p:cBhvr>
                                      <p:to>
                                        <p:strVal val="visible"/>
                                      </p:to>
                                    </p:set>
                                    <p:animEffect transition="in" filter="plus(in)">
                                      <p:cBhvr>
                                        <p:cTn id="19" dur="1000"/>
                                        <p:tgtEl>
                                          <p:spTgt spid="6"/>
                                        </p:tgtEl>
                                      </p:cBhvr>
                                    </p:animEffect>
                                  </p:childTnLst>
                                </p:cTn>
                              </p:par>
                              <p:par>
                                <p:cTn id="20" presetID="13" presetClass="entr" presetSubtype="16" fill="hold" nodeType="withEffect">
                                  <p:stCondLst>
                                    <p:cond delay="0"/>
                                  </p:stCondLst>
                                  <p:childTnLst>
                                    <p:set>
                                      <p:cBhvr>
                                        <p:cTn id="21" dur="1000" fill="hold">
                                          <p:stCondLst>
                                            <p:cond delay="0"/>
                                          </p:stCondLst>
                                        </p:cTn>
                                        <p:tgtEl>
                                          <p:spTgt spid="3"/>
                                        </p:tgtEl>
                                        <p:attrNameLst>
                                          <p:attrName>style.visibility</p:attrName>
                                        </p:attrNameLst>
                                      </p:cBhvr>
                                      <p:to>
                                        <p:strVal val="visible"/>
                                      </p:to>
                                    </p:set>
                                    <p:animEffect transition="in" filter="plus(in)">
                                      <p:cBhvr>
                                        <p:cTn id="22"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2" grpId="0" bldLvl="0" animBg="1"/>
      <p:bldP spid="6"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114"/>
          <p:cNvGrpSpPr/>
          <p:nvPr/>
        </p:nvGrpSpPr>
        <p:grpSpPr>
          <a:xfrm>
            <a:off x="-20320" y="2478405"/>
            <a:ext cx="12240895" cy="1868170"/>
            <a:chOff x="0" y="2226109"/>
            <a:chExt cx="1597483" cy="518462"/>
          </a:xfrm>
          <a:solidFill>
            <a:schemeClr val="bg2"/>
          </a:solidFill>
        </p:grpSpPr>
        <p:sp>
          <p:nvSpPr>
            <p:cNvPr id="4" name="Rectangle 40"/>
            <p:cNvSpPr/>
            <p:nvPr/>
          </p:nvSpPr>
          <p:spPr>
            <a:xfrm>
              <a:off x="0" y="2226109"/>
              <a:ext cx="1597483" cy="518462"/>
            </a:xfrm>
            <a:prstGeom prst="rect">
              <a:avLst/>
            </a:prstGeom>
            <a:solidFill>
              <a:srgbClr val="3636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5" name="Text Placeholder 3"/>
            <p:cNvSpPr txBox="1"/>
            <p:nvPr/>
          </p:nvSpPr>
          <p:spPr>
            <a:xfrm>
              <a:off x="141262" y="2356165"/>
              <a:ext cx="1317383" cy="230506"/>
            </a:xfrm>
            <a:prstGeom prst="rect">
              <a:avLst/>
            </a:prstGeom>
            <a:noFill/>
          </p:spPr>
          <p:txBody>
            <a:bodyPr wrap="squar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8565">
                <a:spcBef>
                  <a:spcPct val="20000"/>
                </a:spcBef>
                <a:defRPr/>
              </a:pPr>
              <a:r>
                <a:rPr lang="zh-CN" altLang="en-US" sz="5400" b="1" dirty="0">
                  <a:solidFill>
                    <a:schemeClr val="bg1"/>
                  </a:solidFill>
                  <a:latin typeface="微软雅黑" panose="020B0503020204020204" pitchFamily="34" charset="-122"/>
                  <a:ea typeface="微软雅黑" panose="020B0503020204020204" pitchFamily="34" charset="-122"/>
                </a:rPr>
                <a:t>文档操作记录</a:t>
              </a:r>
              <a:endParaRPr lang="zh-CN" altLang="en-US" sz="5400" b="1" dirty="0">
                <a:solidFill>
                  <a:schemeClr val="bg1"/>
                </a:solidFill>
                <a:latin typeface="微软雅黑" panose="020B0503020204020204" pitchFamily="34" charset="-122"/>
                <a:ea typeface="微软雅黑" panose="020B0503020204020204" pitchFamily="34" charset="-122"/>
              </a:endParaRPr>
            </a:p>
          </p:txBody>
        </p:sp>
      </p:grpSp>
      <p:pic>
        <p:nvPicPr>
          <p:cNvPr id="7" name="图片 6" descr="销掌门-透明背景-logo"/>
          <p:cNvPicPr>
            <a:picLocks noChangeAspect="1"/>
          </p:cNvPicPr>
          <p:nvPr/>
        </p:nvPicPr>
        <p:blipFill>
          <a:blip r:embed="rId1" cstate="print"/>
          <a:stretch>
            <a:fillRect/>
          </a:stretch>
        </p:blipFill>
        <p:spPr>
          <a:xfrm>
            <a:off x="10789920" y="167005"/>
            <a:ext cx="1132205" cy="829310"/>
          </a:xfrm>
          <a:prstGeom prst="rect">
            <a:avLst/>
          </a:prstGeom>
        </p:spPr>
      </p:pic>
    </p:spTree>
  </p:cSld>
  <p:clrMapOvr>
    <a:masterClrMapping/>
  </p:clrMapOvr>
  <p:transition spd="slow" advClick="0"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400"/>
                                        <p:tgtEl>
                                          <p:spTgt spid="3"/>
                                        </p:tgtEl>
                                      </p:cBhvr>
                                    </p:animEffect>
                                  </p:childTnLst>
                                </p:cTn>
                              </p:par>
                            </p:childTnLst>
                          </p:cTn>
                        </p:par>
                        <p:par>
                          <p:cTn id="8" fill="hold">
                            <p:stCondLst>
                              <p:cond delay="500"/>
                            </p:stCondLst>
                            <p:childTnLst>
                              <p:par>
                                <p:cTn id="9" presetID="3" presetClass="entr" presetSubtype="1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linds(horizontal)">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1130300" y="1265555"/>
            <a:ext cx="2367915" cy="704850"/>
            <a:chOff x="1780" y="1993"/>
            <a:chExt cx="3729" cy="1110"/>
          </a:xfrm>
        </p:grpSpPr>
        <p:sp>
          <p:nvSpPr>
            <p:cNvPr id="66" name="任意多边形 65"/>
            <p:cNvSpPr/>
            <p:nvPr/>
          </p:nvSpPr>
          <p:spPr>
            <a:xfrm rot="16200000">
              <a:off x="3089" y="683"/>
              <a:ext cx="1110" cy="3729"/>
            </a:xfrm>
            <a:custGeom>
              <a:avLst/>
              <a:gdLst>
                <a:gd name="connsiteX0" fmla="*/ 1087000 w 1087000"/>
                <a:gd name="connsiteY0" fmla="*/ 0 h 2135209"/>
                <a:gd name="connsiteX1" fmla="*/ 1087000 w 1087000"/>
                <a:gd name="connsiteY1" fmla="*/ 1635179 h 2135209"/>
                <a:gd name="connsiteX2" fmla="*/ 543501 w 1087000"/>
                <a:gd name="connsiteY2" fmla="*/ 2135209 h 2135209"/>
                <a:gd name="connsiteX3" fmla="*/ 0 w 1087000"/>
                <a:gd name="connsiteY3" fmla="*/ 1635178 h 2135209"/>
                <a:gd name="connsiteX4" fmla="*/ 0 w 1087000"/>
                <a:gd name="connsiteY4" fmla="*/ 0 h 2135209"/>
                <a:gd name="connsiteX5" fmla="*/ 1087000 w 1087000"/>
                <a:gd name="connsiteY5" fmla="*/ 0 h 2135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7000" h="2135209">
                  <a:moveTo>
                    <a:pt x="1087000" y="0"/>
                  </a:moveTo>
                  <a:lnTo>
                    <a:pt x="1087000" y="1635179"/>
                  </a:lnTo>
                  <a:lnTo>
                    <a:pt x="543501" y="2135209"/>
                  </a:lnTo>
                  <a:lnTo>
                    <a:pt x="0" y="1635178"/>
                  </a:lnTo>
                  <a:lnTo>
                    <a:pt x="0" y="0"/>
                  </a:lnTo>
                  <a:lnTo>
                    <a:pt x="1087000" y="0"/>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wrap="square" rtlCol="0" anchor="ctr">
              <a:noAutofit/>
            </a:bodyPr>
            <a:lstStyle/>
            <a:p>
              <a:pPr algn="ctr"/>
              <a:endParaRPr lang="en-US" sz="4265" dirty="0">
                <a:solidFill>
                  <a:schemeClr val="bg1"/>
                </a:solidFill>
              </a:endParaRPr>
            </a:p>
          </p:txBody>
        </p:sp>
        <p:sp>
          <p:nvSpPr>
            <p:cNvPr id="59" name="Freeform 129"/>
            <p:cNvSpPr>
              <a:spLocks noChangeAspect="1" noEditPoints="1"/>
            </p:cNvSpPr>
            <p:nvPr/>
          </p:nvSpPr>
          <p:spPr bwMode="auto">
            <a:xfrm>
              <a:off x="1995" y="2215"/>
              <a:ext cx="698" cy="665"/>
            </a:xfrm>
            <a:custGeom>
              <a:avLst/>
              <a:gdLst>
                <a:gd name="T0" fmla="*/ 48 w 97"/>
                <a:gd name="T1" fmla="*/ 0 h 97"/>
                <a:gd name="T2" fmla="*/ 50 w 97"/>
                <a:gd name="T3" fmla="*/ 0 h 97"/>
                <a:gd name="T4" fmla="*/ 53 w 97"/>
                <a:gd name="T5" fmla="*/ 27 h 97"/>
                <a:gd name="T6" fmla="*/ 49 w 97"/>
                <a:gd name="T7" fmla="*/ 33 h 97"/>
                <a:gd name="T8" fmla="*/ 49 w 97"/>
                <a:gd name="T9" fmla="*/ 34 h 97"/>
                <a:gd name="T10" fmla="*/ 37 w 97"/>
                <a:gd name="T11" fmla="*/ 40 h 97"/>
                <a:gd name="T12" fmla="*/ 23 w 97"/>
                <a:gd name="T13" fmla="*/ 46 h 97"/>
                <a:gd name="T14" fmla="*/ 18 w 97"/>
                <a:gd name="T15" fmla="*/ 43 h 97"/>
                <a:gd name="T16" fmla="*/ 13 w 97"/>
                <a:gd name="T17" fmla="*/ 45 h 97"/>
                <a:gd name="T18" fmla="*/ 1 w 97"/>
                <a:gd name="T19" fmla="*/ 38 h 97"/>
                <a:gd name="T20" fmla="*/ 48 w 97"/>
                <a:gd name="T21" fmla="*/ 0 h 97"/>
                <a:gd name="T22" fmla="*/ 57 w 97"/>
                <a:gd name="T23" fmla="*/ 1 h 97"/>
                <a:gd name="T24" fmla="*/ 81 w 97"/>
                <a:gd name="T25" fmla="*/ 12 h 97"/>
                <a:gd name="T26" fmla="*/ 61 w 97"/>
                <a:gd name="T27" fmla="*/ 27 h 97"/>
                <a:gd name="T28" fmla="*/ 60 w 97"/>
                <a:gd name="T29" fmla="*/ 26 h 97"/>
                <a:gd name="T30" fmla="*/ 57 w 97"/>
                <a:gd name="T31" fmla="*/ 1 h 97"/>
                <a:gd name="T32" fmla="*/ 86 w 97"/>
                <a:gd name="T33" fmla="*/ 17 h 97"/>
                <a:gd name="T34" fmla="*/ 65 w 97"/>
                <a:gd name="T35" fmla="*/ 33 h 97"/>
                <a:gd name="T36" fmla="*/ 65 w 97"/>
                <a:gd name="T37" fmla="*/ 33 h 97"/>
                <a:gd name="T38" fmla="*/ 59 w 97"/>
                <a:gd name="T39" fmla="*/ 40 h 97"/>
                <a:gd name="T40" fmla="*/ 59 w 97"/>
                <a:gd name="T41" fmla="*/ 45 h 97"/>
                <a:gd name="T42" fmla="*/ 57 w 97"/>
                <a:gd name="T43" fmla="*/ 63 h 97"/>
                <a:gd name="T44" fmla="*/ 60 w 97"/>
                <a:gd name="T45" fmla="*/ 68 h 97"/>
                <a:gd name="T46" fmla="*/ 89 w 97"/>
                <a:gd name="T47" fmla="*/ 75 h 97"/>
                <a:gd name="T48" fmla="*/ 97 w 97"/>
                <a:gd name="T49" fmla="*/ 48 h 97"/>
                <a:gd name="T50" fmla="*/ 86 w 97"/>
                <a:gd name="T51" fmla="*/ 17 h 97"/>
                <a:gd name="T52" fmla="*/ 85 w 97"/>
                <a:gd name="T53" fmla="*/ 81 h 97"/>
                <a:gd name="T54" fmla="*/ 49 w 97"/>
                <a:gd name="T55" fmla="*/ 97 h 97"/>
                <a:gd name="T56" fmla="*/ 54 w 97"/>
                <a:gd name="T57" fmla="*/ 77 h 97"/>
                <a:gd name="T58" fmla="*/ 58 w 97"/>
                <a:gd name="T59" fmla="*/ 74 h 97"/>
                <a:gd name="T60" fmla="*/ 85 w 97"/>
                <a:gd name="T61" fmla="*/ 81 h 97"/>
                <a:gd name="T62" fmla="*/ 42 w 97"/>
                <a:gd name="T63" fmla="*/ 97 h 97"/>
                <a:gd name="T64" fmla="*/ 1 w 97"/>
                <a:gd name="T65" fmla="*/ 60 h 97"/>
                <a:gd name="T66" fmla="*/ 12 w 97"/>
                <a:gd name="T67" fmla="*/ 57 h 97"/>
                <a:gd name="T68" fmla="*/ 18 w 97"/>
                <a:gd name="T69" fmla="*/ 59 h 97"/>
                <a:gd name="T70" fmla="*/ 21 w 97"/>
                <a:gd name="T71" fmla="*/ 58 h 97"/>
                <a:gd name="T72" fmla="*/ 45 w 97"/>
                <a:gd name="T73" fmla="*/ 70 h 97"/>
                <a:gd name="T74" fmla="*/ 48 w 97"/>
                <a:gd name="T75" fmla="*/ 75 h 97"/>
                <a:gd name="T76" fmla="*/ 42 w 97"/>
                <a:gd name="T77" fmla="*/ 97 h 97"/>
                <a:gd name="T78" fmla="*/ 0 w 97"/>
                <a:gd name="T79" fmla="*/ 53 h 97"/>
                <a:gd name="T80" fmla="*/ 8 w 97"/>
                <a:gd name="T81" fmla="*/ 51 h 97"/>
                <a:gd name="T82" fmla="*/ 0 w 97"/>
                <a:gd name="T83" fmla="*/ 45 h 97"/>
                <a:gd name="T84" fmla="*/ 0 w 97"/>
                <a:gd name="T85" fmla="*/ 48 h 97"/>
                <a:gd name="T86" fmla="*/ 0 w 97"/>
                <a:gd name="T87" fmla="*/ 53 h 97"/>
                <a:gd name="T88" fmla="*/ 52 w 97"/>
                <a:gd name="T89" fmla="*/ 40 h 97"/>
                <a:gd name="T90" fmla="*/ 40 w 97"/>
                <a:gd name="T91" fmla="*/ 46 h 97"/>
                <a:gd name="T92" fmla="*/ 25 w 97"/>
                <a:gd name="T93" fmla="*/ 52 h 97"/>
                <a:gd name="T94" fmla="*/ 25 w 97"/>
                <a:gd name="T95" fmla="*/ 52 h 97"/>
                <a:gd name="T96" fmla="*/ 48 w 97"/>
                <a:gd name="T97" fmla="*/ 63 h 97"/>
                <a:gd name="T98" fmla="*/ 50 w 97"/>
                <a:gd name="T99" fmla="*/ 62 h 97"/>
                <a:gd name="T100" fmla="*/ 52 w 97"/>
                <a:gd name="T101" fmla="*/ 44 h 97"/>
                <a:gd name="T102" fmla="*/ 52 w 97"/>
                <a:gd name="T103" fmla="*/ 4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97" h="97">
                  <a:moveTo>
                    <a:pt x="48" y="0"/>
                  </a:moveTo>
                  <a:cubicBezTo>
                    <a:pt x="49" y="0"/>
                    <a:pt x="50" y="0"/>
                    <a:pt x="50" y="0"/>
                  </a:cubicBezTo>
                  <a:cubicBezTo>
                    <a:pt x="52" y="9"/>
                    <a:pt x="53" y="18"/>
                    <a:pt x="53" y="27"/>
                  </a:cubicBezTo>
                  <a:cubicBezTo>
                    <a:pt x="51" y="28"/>
                    <a:pt x="49" y="30"/>
                    <a:pt x="49" y="33"/>
                  </a:cubicBezTo>
                  <a:cubicBezTo>
                    <a:pt x="49" y="33"/>
                    <a:pt x="49" y="34"/>
                    <a:pt x="49" y="34"/>
                  </a:cubicBezTo>
                  <a:cubicBezTo>
                    <a:pt x="45" y="36"/>
                    <a:pt x="41" y="38"/>
                    <a:pt x="37" y="40"/>
                  </a:cubicBezTo>
                  <a:cubicBezTo>
                    <a:pt x="33" y="42"/>
                    <a:pt x="28" y="44"/>
                    <a:pt x="23" y="46"/>
                  </a:cubicBezTo>
                  <a:cubicBezTo>
                    <a:pt x="22" y="44"/>
                    <a:pt x="20" y="43"/>
                    <a:pt x="18" y="43"/>
                  </a:cubicBezTo>
                  <a:cubicBezTo>
                    <a:pt x="16" y="43"/>
                    <a:pt x="14" y="44"/>
                    <a:pt x="13" y="45"/>
                  </a:cubicBezTo>
                  <a:cubicBezTo>
                    <a:pt x="9" y="43"/>
                    <a:pt x="5" y="40"/>
                    <a:pt x="1" y="38"/>
                  </a:cubicBezTo>
                  <a:cubicBezTo>
                    <a:pt x="6" y="16"/>
                    <a:pt x="25" y="0"/>
                    <a:pt x="48" y="0"/>
                  </a:cubicBezTo>
                  <a:close/>
                  <a:moveTo>
                    <a:pt x="57" y="1"/>
                  </a:moveTo>
                  <a:cubicBezTo>
                    <a:pt x="66" y="2"/>
                    <a:pt x="74" y="6"/>
                    <a:pt x="81" y="12"/>
                  </a:cubicBezTo>
                  <a:cubicBezTo>
                    <a:pt x="75" y="17"/>
                    <a:pt x="68" y="22"/>
                    <a:pt x="61" y="27"/>
                  </a:cubicBezTo>
                  <a:cubicBezTo>
                    <a:pt x="61" y="26"/>
                    <a:pt x="60" y="26"/>
                    <a:pt x="60" y="26"/>
                  </a:cubicBezTo>
                  <a:cubicBezTo>
                    <a:pt x="60" y="17"/>
                    <a:pt x="59" y="9"/>
                    <a:pt x="57" y="1"/>
                  </a:cubicBezTo>
                  <a:close/>
                  <a:moveTo>
                    <a:pt x="86" y="17"/>
                  </a:moveTo>
                  <a:cubicBezTo>
                    <a:pt x="79" y="23"/>
                    <a:pt x="72" y="28"/>
                    <a:pt x="65" y="33"/>
                  </a:cubicBezTo>
                  <a:cubicBezTo>
                    <a:pt x="65" y="33"/>
                    <a:pt x="65" y="33"/>
                    <a:pt x="65" y="33"/>
                  </a:cubicBezTo>
                  <a:cubicBezTo>
                    <a:pt x="65" y="36"/>
                    <a:pt x="62" y="39"/>
                    <a:pt x="59" y="40"/>
                  </a:cubicBezTo>
                  <a:cubicBezTo>
                    <a:pt x="59" y="42"/>
                    <a:pt x="59" y="43"/>
                    <a:pt x="59" y="45"/>
                  </a:cubicBezTo>
                  <a:cubicBezTo>
                    <a:pt x="59" y="51"/>
                    <a:pt x="58" y="57"/>
                    <a:pt x="57" y="63"/>
                  </a:cubicBezTo>
                  <a:cubicBezTo>
                    <a:pt x="59" y="64"/>
                    <a:pt x="60" y="66"/>
                    <a:pt x="60" y="68"/>
                  </a:cubicBezTo>
                  <a:cubicBezTo>
                    <a:pt x="70" y="71"/>
                    <a:pt x="80" y="73"/>
                    <a:pt x="89" y="75"/>
                  </a:cubicBezTo>
                  <a:cubicBezTo>
                    <a:pt x="94" y="67"/>
                    <a:pt x="97" y="58"/>
                    <a:pt x="97" y="48"/>
                  </a:cubicBezTo>
                  <a:cubicBezTo>
                    <a:pt x="97" y="36"/>
                    <a:pt x="93" y="25"/>
                    <a:pt x="86" y="17"/>
                  </a:cubicBezTo>
                  <a:close/>
                  <a:moveTo>
                    <a:pt x="85" y="81"/>
                  </a:moveTo>
                  <a:cubicBezTo>
                    <a:pt x="76" y="91"/>
                    <a:pt x="63" y="97"/>
                    <a:pt x="49" y="97"/>
                  </a:cubicBezTo>
                  <a:cubicBezTo>
                    <a:pt x="51" y="90"/>
                    <a:pt x="53" y="83"/>
                    <a:pt x="54" y="77"/>
                  </a:cubicBezTo>
                  <a:cubicBezTo>
                    <a:pt x="56" y="76"/>
                    <a:pt x="57" y="75"/>
                    <a:pt x="58" y="74"/>
                  </a:cubicBezTo>
                  <a:cubicBezTo>
                    <a:pt x="67" y="77"/>
                    <a:pt x="76" y="79"/>
                    <a:pt x="85" y="81"/>
                  </a:cubicBezTo>
                  <a:close/>
                  <a:moveTo>
                    <a:pt x="42" y="97"/>
                  </a:moveTo>
                  <a:cubicBezTo>
                    <a:pt x="22" y="94"/>
                    <a:pt x="6" y="79"/>
                    <a:pt x="1" y="60"/>
                  </a:cubicBezTo>
                  <a:cubicBezTo>
                    <a:pt x="5" y="59"/>
                    <a:pt x="9" y="58"/>
                    <a:pt x="12" y="57"/>
                  </a:cubicBezTo>
                  <a:cubicBezTo>
                    <a:pt x="14" y="58"/>
                    <a:pt x="16" y="59"/>
                    <a:pt x="18" y="59"/>
                  </a:cubicBezTo>
                  <a:cubicBezTo>
                    <a:pt x="19" y="59"/>
                    <a:pt x="20" y="58"/>
                    <a:pt x="21" y="58"/>
                  </a:cubicBezTo>
                  <a:cubicBezTo>
                    <a:pt x="29" y="62"/>
                    <a:pt x="37" y="66"/>
                    <a:pt x="45" y="70"/>
                  </a:cubicBezTo>
                  <a:cubicBezTo>
                    <a:pt x="45" y="72"/>
                    <a:pt x="46" y="73"/>
                    <a:pt x="48" y="75"/>
                  </a:cubicBezTo>
                  <a:cubicBezTo>
                    <a:pt x="46" y="82"/>
                    <a:pt x="44" y="89"/>
                    <a:pt x="42" y="97"/>
                  </a:cubicBezTo>
                  <a:close/>
                  <a:moveTo>
                    <a:pt x="0" y="53"/>
                  </a:moveTo>
                  <a:cubicBezTo>
                    <a:pt x="3" y="52"/>
                    <a:pt x="5" y="51"/>
                    <a:pt x="8" y="51"/>
                  </a:cubicBezTo>
                  <a:cubicBezTo>
                    <a:pt x="5" y="49"/>
                    <a:pt x="3" y="47"/>
                    <a:pt x="0" y="45"/>
                  </a:cubicBezTo>
                  <a:cubicBezTo>
                    <a:pt x="0" y="46"/>
                    <a:pt x="0" y="47"/>
                    <a:pt x="0" y="48"/>
                  </a:cubicBezTo>
                  <a:cubicBezTo>
                    <a:pt x="0" y="50"/>
                    <a:pt x="0" y="51"/>
                    <a:pt x="0" y="53"/>
                  </a:cubicBezTo>
                  <a:close/>
                  <a:moveTo>
                    <a:pt x="52" y="40"/>
                  </a:moveTo>
                  <a:cubicBezTo>
                    <a:pt x="48" y="42"/>
                    <a:pt x="44" y="44"/>
                    <a:pt x="40" y="46"/>
                  </a:cubicBezTo>
                  <a:cubicBezTo>
                    <a:pt x="35" y="48"/>
                    <a:pt x="30" y="50"/>
                    <a:pt x="25" y="52"/>
                  </a:cubicBezTo>
                  <a:cubicBezTo>
                    <a:pt x="25" y="52"/>
                    <a:pt x="25" y="52"/>
                    <a:pt x="25" y="52"/>
                  </a:cubicBezTo>
                  <a:cubicBezTo>
                    <a:pt x="33" y="56"/>
                    <a:pt x="40" y="60"/>
                    <a:pt x="48" y="63"/>
                  </a:cubicBezTo>
                  <a:cubicBezTo>
                    <a:pt x="48" y="63"/>
                    <a:pt x="49" y="62"/>
                    <a:pt x="50" y="62"/>
                  </a:cubicBezTo>
                  <a:cubicBezTo>
                    <a:pt x="51" y="56"/>
                    <a:pt x="52" y="50"/>
                    <a:pt x="52" y="44"/>
                  </a:cubicBezTo>
                  <a:cubicBezTo>
                    <a:pt x="52" y="43"/>
                    <a:pt x="52" y="42"/>
                    <a:pt x="52" y="40"/>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schemeClr val="bg1"/>
                </a:solidFill>
                <a:latin typeface="Arial" panose="020B0604020202020204" pitchFamily="34" charset="0"/>
                <a:cs typeface="Arial" panose="020B0604020202020204" pitchFamily="34" charset="0"/>
              </a:endParaRPr>
            </a:p>
          </p:txBody>
        </p:sp>
        <p:sp>
          <p:nvSpPr>
            <p:cNvPr id="8" name="Freeform 129"/>
            <p:cNvSpPr>
              <a:spLocks noChangeAspect="1" noEditPoints="1"/>
            </p:cNvSpPr>
            <p:nvPr/>
          </p:nvSpPr>
          <p:spPr bwMode="auto">
            <a:xfrm>
              <a:off x="2010" y="2219"/>
              <a:ext cx="698" cy="665"/>
            </a:xfrm>
            <a:custGeom>
              <a:avLst/>
              <a:gdLst>
                <a:gd name="T0" fmla="*/ 48 w 97"/>
                <a:gd name="T1" fmla="*/ 0 h 97"/>
                <a:gd name="T2" fmla="*/ 50 w 97"/>
                <a:gd name="T3" fmla="*/ 0 h 97"/>
                <a:gd name="T4" fmla="*/ 53 w 97"/>
                <a:gd name="T5" fmla="*/ 27 h 97"/>
                <a:gd name="T6" fmla="*/ 49 w 97"/>
                <a:gd name="T7" fmla="*/ 33 h 97"/>
                <a:gd name="T8" fmla="*/ 49 w 97"/>
                <a:gd name="T9" fmla="*/ 34 h 97"/>
                <a:gd name="T10" fmla="*/ 37 w 97"/>
                <a:gd name="T11" fmla="*/ 40 h 97"/>
                <a:gd name="T12" fmla="*/ 23 w 97"/>
                <a:gd name="T13" fmla="*/ 46 h 97"/>
                <a:gd name="T14" fmla="*/ 18 w 97"/>
                <a:gd name="T15" fmla="*/ 43 h 97"/>
                <a:gd name="T16" fmla="*/ 13 w 97"/>
                <a:gd name="T17" fmla="*/ 45 h 97"/>
                <a:gd name="T18" fmla="*/ 1 w 97"/>
                <a:gd name="T19" fmla="*/ 38 h 97"/>
                <a:gd name="T20" fmla="*/ 48 w 97"/>
                <a:gd name="T21" fmla="*/ 0 h 97"/>
                <a:gd name="T22" fmla="*/ 57 w 97"/>
                <a:gd name="T23" fmla="*/ 1 h 97"/>
                <a:gd name="T24" fmla="*/ 81 w 97"/>
                <a:gd name="T25" fmla="*/ 12 h 97"/>
                <a:gd name="T26" fmla="*/ 61 w 97"/>
                <a:gd name="T27" fmla="*/ 27 h 97"/>
                <a:gd name="T28" fmla="*/ 60 w 97"/>
                <a:gd name="T29" fmla="*/ 26 h 97"/>
                <a:gd name="T30" fmla="*/ 57 w 97"/>
                <a:gd name="T31" fmla="*/ 1 h 97"/>
                <a:gd name="T32" fmla="*/ 86 w 97"/>
                <a:gd name="T33" fmla="*/ 17 h 97"/>
                <a:gd name="T34" fmla="*/ 65 w 97"/>
                <a:gd name="T35" fmla="*/ 33 h 97"/>
                <a:gd name="T36" fmla="*/ 65 w 97"/>
                <a:gd name="T37" fmla="*/ 33 h 97"/>
                <a:gd name="T38" fmla="*/ 59 w 97"/>
                <a:gd name="T39" fmla="*/ 40 h 97"/>
                <a:gd name="T40" fmla="*/ 59 w 97"/>
                <a:gd name="T41" fmla="*/ 45 h 97"/>
                <a:gd name="T42" fmla="*/ 57 w 97"/>
                <a:gd name="T43" fmla="*/ 63 h 97"/>
                <a:gd name="T44" fmla="*/ 60 w 97"/>
                <a:gd name="T45" fmla="*/ 68 h 97"/>
                <a:gd name="T46" fmla="*/ 89 w 97"/>
                <a:gd name="T47" fmla="*/ 75 h 97"/>
                <a:gd name="T48" fmla="*/ 97 w 97"/>
                <a:gd name="T49" fmla="*/ 48 h 97"/>
                <a:gd name="T50" fmla="*/ 86 w 97"/>
                <a:gd name="T51" fmla="*/ 17 h 97"/>
                <a:gd name="T52" fmla="*/ 85 w 97"/>
                <a:gd name="T53" fmla="*/ 81 h 97"/>
                <a:gd name="T54" fmla="*/ 49 w 97"/>
                <a:gd name="T55" fmla="*/ 97 h 97"/>
                <a:gd name="T56" fmla="*/ 54 w 97"/>
                <a:gd name="T57" fmla="*/ 77 h 97"/>
                <a:gd name="T58" fmla="*/ 58 w 97"/>
                <a:gd name="T59" fmla="*/ 74 h 97"/>
                <a:gd name="T60" fmla="*/ 85 w 97"/>
                <a:gd name="T61" fmla="*/ 81 h 97"/>
                <a:gd name="T62" fmla="*/ 42 w 97"/>
                <a:gd name="T63" fmla="*/ 97 h 97"/>
                <a:gd name="T64" fmla="*/ 1 w 97"/>
                <a:gd name="T65" fmla="*/ 60 h 97"/>
                <a:gd name="T66" fmla="*/ 12 w 97"/>
                <a:gd name="T67" fmla="*/ 57 h 97"/>
                <a:gd name="T68" fmla="*/ 18 w 97"/>
                <a:gd name="T69" fmla="*/ 59 h 97"/>
                <a:gd name="T70" fmla="*/ 21 w 97"/>
                <a:gd name="T71" fmla="*/ 58 h 97"/>
                <a:gd name="T72" fmla="*/ 45 w 97"/>
                <a:gd name="T73" fmla="*/ 70 h 97"/>
                <a:gd name="T74" fmla="*/ 48 w 97"/>
                <a:gd name="T75" fmla="*/ 75 h 97"/>
                <a:gd name="T76" fmla="*/ 42 w 97"/>
                <a:gd name="T77" fmla="*/ 97 h 97"/>
                <a:gd name="T78" fmla="*/ 0 w 97"/>
                <a:gd name="T79" fmla="*/ 53 h 97"/>
                <a:gd name="T80" fmla="*/ 8 w 97"/>
                <a:gd name="T81" fmla="*/ 51 h 97"/>
                <a:gd name="T82" fmla="*/ 0 w 97"/>
                <a:gd name="T83" fmla="*/ 45 h 97"/>
                <a:gd name="T84" fmla="*/ 0 w 97"/>
                <a:gd name="T85" fmla="*/ 48 h 97"/>
                <a:gd name="T86" fmla="*/ 0 w 97"/>
                <a:gd name="T87" fmla="*/ 53 h 97"/>
                <a:gd name="T88" fmla="*/ 52 w 97"/>
                <a:gd name="T89" fmla="*/ 40 h 97"/>
                <a:gd name="T90" fmla="*/ 40 w 97"/>
                <a:gd name="T91" fmla="*/ 46 h 97"/>
                <a:gd name="T92" fmla="*/ 25 w 97"/>
                <a:gd name="T93" fmla="*/ 52 h 97"/>
                <a:gd name="T94" fmla="*/ 25 w 97"/>
                <a:gd name="T95" fmla="*/ 52 h 97"/>
                <a:gd name="T96" fmla="*/ 48 w 97"/>
                <a:gd name="T97" fmla="*/ 63 h 97"/>
                <a:gd name="T98" fmla="*/ 50 w 97"/>
                <a:gd name="T99" fmla="*/ 62 h 97"/>
                <a:gd name="T100" fmla="*/ 52 w 97"/>
                <a:gd name="T101" fmla="*/ 44 h 97"/>
                <a:gd name="T102" fmla="*/ 52 w 97"/>
                <a:gd name="T103" fmla="*/ 4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97" h="97">
                  <a:moveTo>
                    <a:pt x="48" y="0"/>
                  </a:moveTo>
                  <a:cubicBezTo>
                    <a:pt x="49" y="0"/>
                    <a:pt x="50" y="0"/>
                    <a:pt x="50" y="0"/>
                  </a:cubicBezTo>
                  <a:cubicBezTo>
                    <a:pt x="52" y="9"/>
                    <a:pt x="53" y="18"/>
                    <a:pt x="53" y="27"/>
                  </a:cubicBezTo>
                  <a:cubicBezTo>
                    <a:pt x="51" y="28"/>
                    <a:pt x="49" y="30"/>
                    <a:pt x="49" y="33"/>
                  </a:cubicBezTo>
                  <a:cubicBezTo>
                    <a:pt x="49" y="33"/>
                    <a:pt x="49" y="34"/>
                    <a:pt x="49" y="34"/>
                  </a:cubicBezTo>
                  <a:cubicBezTo>
                    <a:pt x="45" y="36"/>
                    <a:pt x="41" y="38"/>
                    <a:pt x="37" y="40"/>
                  </a:cubicBezTo>
                  <a:cubicBezTo>
                    <a:pt x="33" y="42"/>
                    <a:pt x="28" y="44"/>
                    <a:pt x="23" y="46"/>
                  </a:cubicBezTo>
                  <a:cubicBezTo>
                    <a:pt x="22" y="44"/>
                    <a:pt x="20" y="43"/>
                    <a:pt x="18" y="43"/>
                  </a:cubicBezTo>
                  <a:cubicBezTo>
                    <a:pt x="16" y="43"/>
                    <a:pt x="14" y="44"/>
                    <a:pt x="13" y="45"/>
                  </a:cubicBezTo>
                  <a:cubicBezTo>
                    <a:pt x="9" y="43"/>
                    <a:pt x="5" y="40"/>
                    <a:pt x="1" y="38"/>
                  </a:cubicBezTo>
                  <a:cubicBezTo>
                    <a:pt x="6" y="16"/>
                    <a:pt x="25" y="0"/>
                    <a:pt x="48" y="0"/>
                  </a:cubicBezTo>
                  <a:close/>
                  <a:moveTo>
                    <a:pt x="57" y="1"/>
                  </a:moveTo>
                  <a:cubicBezTo>
                    <a:pt x="66" y="2"/>
                    <a:pt x="74" y="6"/>
                    <a:pt x="81" y="12"/>
                  </a:cubicBezTo>
                  <a:cubicBezTo>
                    <a:pt x="75" y="17"/>
                    <a:pt x="68" y="22"/>
                    <a:pt x="61" y="27"/>
                  </a:cubicBezTo>
                  <a:cubicBezTo>
                    <a:pt x="61" y="26"/>
                    <a:pt x="60" y="26"/>
                    <a:pt x="60" y="26"/>
                  </a:cubicBezTo>
                  <a:cubicBezTo>
                    <a:pt x="60" y="17"/>
                    <a:pt x="59" y="9"/>
                    <a:pt x="57" y="1"/>
                  </a:cubicBezTo>
                  <a:close/>
                  <a:moveTo>
                    <a:pt x="86" y="17"/>
                  </a:moveTo>
                  <a:cubicBezTo>
                    <a:pt x="79" y="23"/>
                    <a:pt x="72" y="28"/>
                    <a:pt x="65" y="33"/>
                  </a:cubicBezTo>
                  <a:cubicBezTo>
                    <a:pt x="65" y="33"/>
                    <a:pt x="65" y="33"/>
                    <a:pt x="65" y="33"/>
                  </a:cubicBezTo>
                  <a:cubicBezTo>
                    <a:pt x="65" y="36"/>
                    <a:pt x="62" y="39"/>
                    <a:pt x="59" y="40"/>
                  </a:cubicBezTo>
                  <a:cubicBezTo>
                    <a:pt x="59" y="42"/>
                    <a:pt x="59" y="43"/>
                    <a:pt x="59" y="45"/>
                  </a:cubicBezTo>
                  <a:cubicBezTo>
                    <a:pt x="59" y="51"/>
                    <a:pt x="58" y="57"/>
                    <a:pt x="57" y="63"/>
                  </a:cubicBezTo>
                  <a:cubicBezTo>
                    <a:pt x="59" y="64"/>
                    <a:pt x="60" y="66"/>
                    <a:pt x="60" y="68"/>
                  </a:cubicBezTo>
                  <a:cubicBezTo>
                    <a:pt x="70" y="71"/>
                    <a:pt x="80" y="73"/>
                    <a:pt x="89" y="75"/>
                  </a:cubicBezTo>
                  <a:cubicBezTo>
                    <a:pt x="94" y="67"/>
                    <a:pt x="97" y="58"/>
                    <a:pt x="97" y="48"/>
                  </a:cubicBezTo>
                  <a:cubicBezTo>
                    <a:pt x="97" y="36"/>
                    <a:pt x="93" y="25"/>
                    <a:pt x="86" y="17"/>
                  </a:cubicBezTo>
                  <a:close/>
                  <a:moveTo>
                    <a:pt x="85" y="81"/>
                  </a:moveTo>
                  <a:cubicBezTo>
                    <a:pt x="76" y="91"/>
                    <a:pt x="63" y="97"/>
                    <a:pt x="49" y="97"/>
                  </a:cubicBezTo>
                  <a:cubicBezTo>
                    <a:pt x="51" y="90"/>
                    <a:pt x="53" y="83"/>
                    <a:pt x="54" y="77"/>
                  </a:cubicBezTo>
                  <a:cubicBezTo>
                    <a:pt x="56" y="76"/>
                    <a:pt x="57" y="75"/>
                    <a:pt x="58" y="74"/>
                  </a:cubicBezTo>
                  <a:cubicBezTo>
                    <a:pt x="67" y="77"/>
                    <a:pt x="76" y="79"/>
                    <a:pt x="85" y="81"/>
                  </a:cubicBezTo>
                  <a:close/>
                  <a:moveTo>
                    <a:pt x="42" y="97"/>
                  </a:moveTo>
                  <a:cubicBezTo>
                    <a:pt x="22" y="94"/>
                    <a:pt x="6" y="79"/>
                    <a:pt x="1" y="60"/>
                  </a:cubicBezTo>
                  <a:cubicBezTo>
                    <a:pt x="5" y="59"/>
                    <a:pt x="9" y="58"/>
                    <a:pt x="12" y="57"/>
                  </a:cubicBezTo>
                  <a:cubicBezTo>
                    <a:pt x="14" y="58"/>
                    <a:pt x="16" y="59"/>
                    <a:pt x="18" y="59"/>
                  </a:cubicBezTo>
                  <a:cubicBezTo>
                    <a:pt x="19" y="59"/>
                    <a:pt x="20" y="58"/>
                    <a:pt x="21" y="58"/>
                  </a:cubicBezTo>
                  <a:cubicBezTo>
                    <a:pt x="29" y="62"/>
                    <a:pt x="37" y="66"/>
                    <a:pt x="45" y="70"/>
                  </a:cubicBezTo>
                  <a:cubicBezTo>
                    <a:pt x="45" y="72"/>
                    <a:pt x="46" y="73"/>
                    <a:pt x="48" y="75"/>
                  </a:cubicBezTo>
                  <a:cubicBezTo>
                    <a:pt x="46" y="82"/>
                    <a:pt x="44" y="89"/>
                    <a:pt x="42" y="97"/>
                  </a:cubicBezTo>
                  <a:close/>
                  <a:moveTo>
                    <a:pt x="0" y="53"/>
                  </a:moveTo>
                  <a:cubicBezTo>
                    <a:pt x="3" y="52"/>
                    <a:pt x="5" y="51"/>
                    <a:pt x="8" y="51"/>
                  </a:cubicBezTo>
                  <a:cubicBezTo>
                    <a:pt x="5" y="49"/>
                    <a:pt x="3" y="47"/>
                    <a:pt x="0" y="45"/>
                  </a:cubicBezTo>
                  <a:cubicBezTo>
                    <a:pt x="0" y="46"/>
                    <a:pt x="0" y="47"/>
                    <a:pt x="0" y="48"/>
                  </a:cubicBezTo>
                  <a:cubicBezTo>
                    <a:pt x="0" y="50"/>
                    <a:pt x="0" y="51"/>
                    <a:pt x="0" y="53"/>
                  </a:cubicBezTo>
                  <a:close/>
                  <a:moveTo>
                    <a:pt x="52" y="40"/>
                  </a:moveTo>
                  <a:cubicBezTo>
                    <a:pt x="48" y="42"/>
                    <a:pt x="44" y="44"/>
                    <a:pt x="40" y="46"/>
                  </a:cubicBezTo>
                  <a:cubicBezTo>
                    <a:pt x="35" y="48"/>
                    <a:pt x="30" y="50"/>
                    <a:pt x="25" y="52"/>
                  </a:cubicBezTo>
                  <a:cubicBezTo>
                    <a:pt x="25" y="52"/>
                    <a:pt x="25" y="52"/>
                    <a:pt x="25" y="52"/>
                  </a:cubicBezTo>
                  <a:cubicBezTo>
                    <a:pt x="33" y="56"/>
                    <a:pt x="40" y="60"/>
                    <a:pt x="48" y="63"/>
                  </a:cubicBezTo>
                  <a:cubicBezTo>
                    <a:pt x="48" y="63"/>
                    <a:pt x="49" y="62"/>
                    <a:pt x="50" y="62"/>
                  </a:cubicBezTo>
                  <a:cubicBezTo>
                    <a:pt x="51" y="56"/>
                    <a:pt x="52" y="50"/>
                    <a:pt x="52" y="44"/>
                  </a:cubicBezTo>
                  <a:cubicBezTo>
                    <a:pt x="52" y="43"/>
                    <a:pt x="52" y="42"/>
                    <a:pt x="52" y="40"/>
                  </a:cubicBezTo>
                  <a:close/>
                </a:path>
              </a:pathLst>
            </a:custGeom>
            <a:solidFill>
              <a:schemeClr val="bg1"/>
            </a:solidFill>
            <a:ln>
              <a:noFill/>
            </a:ln>
          </p:spPr>
          <p:txBody>
            <a:bodyPr vert="horz" wrap="square" lIns="91440" tIns="45720" rIns="91440" bIns="45720" numCol="1" anchor="t" anchorCtr="0" compatLnSpc="1"/>
            <a:p>
              <a:endParaRPr lang="zh-CN" altLang="en-US">
                <a:solidFill>
                  <a:schemeClr val="bg1"/>
                </a:solidFill>
                <a:latin typeface="Arial" panose="020B0604020202020204" pitchFamily="34" charset="0"/>
                <a:cs typeface="Arial" panose="020B0604020202020204" pitchFamily="34" charset="0"/>
              </a:endParaRPr>
            </a:p>
          </p:txBody>
        </p:sp>
        <p:sp>
          <p:nvSpPr>
            <p:cNvPr id="9" name="文本框 8"/>
            <p:cNvSpPr txBox="1"/>
            <p:nvPr/>
          </p:nvSpPr>
          <p:spPr>
            <a:xfrm>
              <a:off x="3046" y="2215"/>
              <a:ext cx="1841" cy="604"/>
            </a:xfrm>
            <a:prstGeom prst="rect">
              <a:avLst/>
            </a:prstGeom>
            <a:noFill/>
          </p:spPr>
          <p:txBody>
            <a:bodyPr wrap="square" rtlCol="0">
              <a:spAutoFit/>
            </a:bodyPr>
            <a:p>
              <a:r>
                <a:rPr lang="zh-CN" altLang="en-US" b="1">
                  <a:solidFill>
                    <a:schemeClr val="bg1"/>
                  </a:solidFill>
                </a:rPr>
                <a:t>应用场景</a:t>
              </a:r>
              <a:endParaRPr lang="zh-CN" altLang="en-US" b="1">
                <a:solidFill>
                  <a:schemeClr val="bg1"/>
                </a:solidFill>
              </a:endParaRPr>
            </a:p>
          </p:txBody>
        </p:sp>
      </p:grpSp>
      <p:grpSp>
        <p:nvGrpSpPr>
          <p:cNvPr id="5" name="组合 4"/>
          <p:cNvGrpSpPr/>
          <p:nvPr/>
        </p:nvGrpSpPr>
        <p:grpSpPr>
          <a:xfrm>
            <a:off x="1139825" y="2978785"/>
            <a:ext cx="2367915" cy="704850"/>
            <a:chOff x="1780" y="1993"/>
            <a:chExt cx="3729" cy="1110"/>
          </a:xfrm>
        </p:grpSpPr>
        <p:sp>
          <p:nvSpPr>
            <p:cNvPr id="6" name="任意多边形 5"/>
            <p:cNvSpPr/>
            <p:nvPr/>
          </p:nvSpPr>
          <p:spPr>
            <a:xfrm rot="16200000">
              <a:off x="3089" y="683"/>
              <a:ext cx="1110" cy="3729"/>
            </a:xfrm>
            <a:custGeom>
              <a:avLst/>
              <a:gdLst>
                <a:gd name="connsiteX0" fmla="*/ 1087000 w 1087000"/>
                <a:gd name="connsiteY0" fmla="*/ 0 h 2135209"/>
                <a:gd name="connsiteX1" fmla="*/ 1087000 w 1087000"/>
                <a:gd name="connsiteY1" fmla="*/ 1635179 h 2135209"/>
                <a:gd name="connsiteX2" fmla="*/ 543501 w 1087000"/>
                <a:gd name="connsiteY2" fmla="*/ 2135209 h 2135209"/>
                <a:gd name="connsiteX3" fmla="*/ 0 w 1087000"/>
                <a:gd name="connsiteY3" fmla="*/ 1635178 h 2135209"/>
                <a:gd name="connsiteX4" fmla="*/ 0 w 1087000"/>
                <a:gd name="connsiteY4" fmla="*/ 0 h 2135209"/>
                <a:gd name="connsiteX5" fmla="*/ 1087000 w 1087000"/>
                <a:gd name="connsiteY5" fmla="*/ 0 h 2135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7000" h="2135209">
                  <a:moveTo>
                    <a:pt x="1087000" y="0"/>
                  </a:moveTo>
                  <a:lnTo>
                    <a:pt x="1087000" y="1635179"/>
                  </a:lnTo>
                  <a:lnTo>
                    <a:pt x="543501" y="2135209"/>
                  </a:lnTo>
                  <a:lnTo>
                    <a:pt x="0" y="1635178"/>
                  </a:lnTo>
                  <a:lnTo>
                    <a:pt x="0" y="0"/>
                  </a:lnTo>
                  <a:lnTo>
                    <a:pt x="1087000" y="0"/>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wrap="square" rtlCol="0" anchor="ctr">
              <a:noAutofit/>
            </a:bodyPr>
            <a:lstStyle/>
            <a:p>
              <a:pPr algn="ctr"/>
              <a:endParaRPr lang="en-US" sz="4265" dirty="0">
                <a:solidFill>
                  <a:schemeClr val="bg1"/>
                </a:solidFill>
              </a:endParaRPr>
            </a:p>
          </p:txBody>
        </p:sp>
        <p:sp>
          <p:nvSpPr>
            <p:cNvPr id="11" name="文本框 10"/>
            <p:cNvSpPr txBox="1"/>
            <p:nvPr/>
          </p:nvSpPr>
          <p:spPr>
            <a:xfrm>
              <a:off x="2893" y="2215"/>
              <a:ext cx="1841" cy="604"/>
            </a:xfrm>
            <a:prstGeom prst="rect">
              <a:avLst/>
            </a:prstGeom>
            <a:noFill/>
          </p:spPr>
          <p:txBody>
            <a:bodyPr wrap="square" rtlCol="0">
              <a:spAutoFit/>
            </a:bodyPr>
            <a:lstStyle/>
            <a:p>
              <a:r>
                <a:rPr lang="zh-CN" altLang="en-US" b="1">
                  <a:solidFill>
                    <a:schemeClr val="bg1"/>
                  </a:solidFill>
                </a:rPr>
                <a:t>解决方案</a:t>
              </a:r>
              <a:endParaRPr lang="zh-CN" altLang="en-US" b="1">
                <a:solidFill>
                  <a:schemeClr val="bg1"/>
                </a:solidFill>
              </a:endParaRPr>
            </a:p>
          </p:txBody>
        </p:sp>
      </p:grpSp>
      <p:grpSp>
        <p:nvGrpSpPr>
          <p:cNvPr id="13" name="组合 12"/>
          <p:cNvGrpSpPr/>
          <p:nvPr/>
        </p:nvGrpSpPr>
        <p:grpSpPr>
          <a:xfrm>
            <a:off x="1130300" y="4809490"/>
            <a:ext cx="2367915" cy="704850"/>
            <a:chOff x="1780" y="1993"/>
            <a:chExt cx="3729" cy="1110"/>
          </a:xfrm>
        </p:grpSpPr>
        <p:sp>
          <p:nvSpPr>
            <p:cNvPr id="14" name="任意多边形 13"/>
            <p:cNvSpPr/>
            <p:nvPr/>
          </p:nvSpPr>
          <p:spPr>
            <a:xfrm rot="16200000">
              <a:off x="3089" y="683"/>
              <a:ext cx="1110" cy="3729"/>
            </a:xfrm>
            <a:custGeom>
              <a:avLst/>
              <a:gdLst>
                <a:gd name="connsiteX0" fmla="*/ 1087000 w 1087000"/>
                <a:gd name="connsiteY0" fmla="*/ 0 h 2135209"/>
                <a:gd name="connsiteX1" fmla="*/ 1087000 w 1087000"/>
                <a:gd name="connsiteY1" fmla="*/ 1635179 h 2135209"/>
                <a:gd name="connsiteX2" fmla="*/ 543501 w 1087000"/>
                <a:gd name="connsiteY2" fmla="*/ 2135209 h 2135209"/>
                <a:gd name="connsiteX3" fmla="*/ 0 w 1087000"/>
                <a:gd name="connsiteY3" fmla="*/ 1635178 h 2135209"/>
                <a:gd name="connsiteX4" fmla="*/ 0 w 1087000"/>
                <a:gd name="connsiteY4" fmla="*/ 0 h 2135209"/>
                <a:gd name="connsiteX5" fmla="*/ 1087000 w 1087000"/>
                <a:gd name="connsiteY5" fmla="*/ 0 h 2135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7000" h="2135209">
                  <a:moveTo>
                    <a:pt x="1087000" y="0"/>
                  </a:moveTo>
                  <a:lnTo>
                    <a:pt x="1087000" y="1635179"/>
                  </a:lnTo>
                  <a:lnTo>
                    <a:pt x="543501" y="2135209"/>
                  </a:lnTo>
                  <a:lnTo>
                    <a:pt x="0" y="1635178"/>
                  </a:lnTo>
                  <a:lnTo>
                    <a:pt x="0" y="0"/>
                  </a:lnTo>
                  <a:lnTo>
                    <a:pt x="1087000" y="0"/>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wrap="square" rtlCol="0" anchor="ctr">
              <a:noAutofit/>
            </a:bodyPr>
            <a:lstStyle/>
            <a:p>
              <a:pPr algn="ctr"/>
              <a:endParaRPr lang="en-US" sz="4265" dirty="0">
                <a:solidFill>
                  <a:schemeClr val="bg1"/>
                </a:solidFill>
              </a:endParaRPr>
            </a:p>
          </p:txBody>
        </p:sp>
        <p:sp>
          <p:nvSpPr>
            <p:cNvPr id="16" name="文本框 15"/>
            <p:cNvSpPr txBox="1"/>
            <p:nvPr/>
          </p:nvSpPr>
          <p:spPr>
            <a:xfrm>
              <a:off x="2893" y="2215"/>
              <a:ext cx="1841" cy="604"/>
            </a:xfrm>
            <a:prstGeom prst="rect">
              <a:avLst/>
            </a:prstGeom>
            <a:noFill/>
          </p:spPr>
          <p:txBody>
            <a:bodyPr wrap="square" rtlCol="0">
              <a:spAutoFit/>
            </a:bodyPr>
            <a:lstStyle/>
            <a:p>
              <a:r>
                <a:rPr lang="zh-CN" altLang="en-US" b="1">
                  <a:solidFill>
                    <a:schemeClr val="bg1"/>
                  </a:solidFill>
                </a:rPr>
                <a:t>部署效果</a:t>
              </a:r>
              <a:endParaRPr lang="zh-CN" altLang="en-US" b="1">
                <a:solidFill>
                  <a:schemeClr val="bg1"/>
                </a:solidFill>
              </a:endParaRPr>
            </a:p>
          </p:txBody>
        </p:sp>
      </p:grpSp>
      <p:sp>
        <p:nvSpPr>
          <p:cNvPr id="318" name="矩形 317"/>
          <p:cNvSpPr>
            <a:spLocks noChangeArrowheads="1"/>
          </p:cNvSpPr>
          <p:nvPr/>
        </p:nvSpPr>
        <p:spPr bwMode="auto">
          <a:xfrm>
            <a:off x="1139825" y="2072640"/>
            <a:ext cx="427672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p>
            <a:pPr>
              <a:lnSpc>
                <a:spcPct val="114000"/>
              </a:lnSpc>
            </a:pPr>
            <a:r>
              <a:rPr lang="zh-CN"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管理员通过文件操作记录预判泄密行为、事后追责和防抵赖。</a:t>
            </a:r>
            <a:endParaRPr lang="zh-CN"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7" name="矩形 16"/>
          <p:cNvSpPr>
            <a:spLocks noChangeArrowheads="1"/>
          </p:cNvSpPr>
          <p:nvPr/>
        </p:nvSpPr>
        <p:spPr bwMode="auto">
          <a:xfrm>
            <a:off x="1130300" y="3846195"/>
            <a:ext cx="4286250" cy="826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p>
            <a:pPr>
              <a:lnSpc>
                <a:spcPct val="114000"/>
              </a:lnSpc>
            </a:pP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通过加密文件操作日志、本地及网络文件操作日志、客户端文件打印日志等功能进行日志审核，生成相应的风险预警报表。</a:t>
            </a:r>
            <a:endPar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9" name="矩形 18"/>
          <p:cNvSpPr>
            <a:spLocks noChangeArrowheads="1"/>
          </p:cNvSpPr>
          <p:nvPr/>
        </p:nvSpPr>
        <p:spPr bwMode="auto">
          <a:xfrm>
            <a:off x="1127125" y="5669915"/>
            <a:ext cx="4055110" cy="826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p>
            <a:pPr>
              <a:lnSpc>
                <a:spcPct val="114000"/>
              </a:lnSpc>
            </a:pPr>
            <a:r>
              <a:rPr lang="zh-CN" sz="1400" b="1" dirty="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sym typeface="微软雅黑" panose="020B0503020204020204" pitchFamily="34" charset="-122"/>
              </a:rPr>
              <a:t>通过文件操作记录，方便管理人员对具备潜在泄密风险的人员进行锁定，重点跟进这些人员的行为，事前防御泄密事件的发生。</a:t>
            </a:r>
            <a:endParaRPr lang="zh-CN" sz="1400" b="1" dirty="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20" name="图片 19" descr="眼睛"/>
          <p:cNvPicPr>
            <a:picLocks noChangeAspect="1"/>
          </p:cNvPicPr>
          <p:nvPr/>
        </p:nvPicPr>
        <p:blipFill>
          <a:blip r:embed="rId1"/>
          <a:stretch>
            <a:fillRect/>
          </a:stretch>
        </p:blipFill>
        <p:spPr>
          <a:xfrm>
            <a:off x="1188085" y="4913630"/>
            <a:ext cx="746125" cy="435610"/>
          </a:xfrm>
          <a:prstGeom prst="rect">
            <a:avLst/>
          </a:prstGeom>
        </p:spPr>
      </p:pic>
      <p:sp>
        <p:nvSpPr>
          <p:cNvPr id="28" name="矩形 27"/>
          <p:cNvSpPr/>
          <p:nvPr/>
        </p:nvSpPr>
        <p:spPr>
          <a:xfrm>
            <a:off x="6021705" y="1201420"/>
            <a:ext cx="5504815" cy="515112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54" name="Freeform 195"/>
          <p:cNvSpPr>
            <a:spLocks noChangeAspect="1" noEditPoints="1"/>
          </p:cNvSpPr>
          <p:nvPr/>
        </p:nvSpPr>
        <p:spPr bwMode="auto">
          <a:xfrm>
            <a:off x="1266825" y="3119755"/>
            <a:ext cx="504825" cy="408940"/>
          </a:xfrm>
          <a:custGeom>
            <a:avLst/>
            <a:gdLst>
              <a:gd name="T0" fmla="*/ 201 w 252"/>
              <a:gd name="T1" fmla="*/ 52 h 204"/>
              <a:gd name="T2" fmla="*/ 201 w 252"/>
              <a:gd name="T3" fmla="*/ 0 h 204"/>
              <a:gd name="T4" fmla="*/ 0 w 252"/>
              <a:gd name="T5" fmla="*/ 0 h 204"/>
              <a:gd name="T6" fmla="*/ 0 w 252"/>
              <a:gd name="T7" fmla="*/ 152 h 204"/>
              <a:gd name="T8" fmla="*/ 51 w 252"/>
              <a:gd name="T9" fmla="*/ 152 h 204"/>
              <a:gd name="T10" fmla="*/ 51 w 252"/>
              <a:gd name="T11" fmla="*/ 204 h 204"/>
              <a:gd name="T12" fmla="*/ 252 w 252"/>
              <a:gd name="T13" fmla="*/ 204 h 204"/>
              <a:gd name="T14" fmla="*/ 252 w 252"/>
              <a:gd name="T15" fmla="*/ 52 h 204"/>
              <a:gd name="T16" fmla="*/ 201 w 252"/>
              <a:gd name="T17" fmla="*/ 52 h 204"/>
              <a:gd name="T18" fmla="*/ 25 w 252"/>
              <a:gd name="T19" fmla="*/ 127 h 204"/>
              <a:gd name="T20" fmla="*/ 25 w 252"/>
              <a:gd name="T21" fmla="*/ 25 h 204"/>
              <a:gd name="T22" fmla="*/ 176 w 252"/>
              <a:gd name="T23" fmla="*/ 25 h 204"/>
              <a:gd name="T24" fmla="*/ 176 w 252"/>
              <a:gd name="T25" fmla="*/ 52 h 204"/>
              <a:gd name="T26" fmla="*/ 51 w 252"/>
              <a:gd name="T27" fmla="*/ 52 h 204"/>
              <a:gd name="T28" fmla="*/ 51 w 252"/>
              <a:gd name="T29" fmla="*/ 127 h 204"/>
              <a:gd name="T30" fmla="*/ 25 w 252"/>
              <a:gd name="T31" fmla="*/ 127 h 204"/>
              <a:gd name="T32" fmla="*/ 76 w 252"/>
              <a:gd name="T33" fmla="*/ 77 h 204"/>
              <a:gd name="T34" fmla="*/ 227 w 252"/>
              <a:gd name="T35" fmla="*/ 77 h 204"/>
              <a:gd name="T36" fmla="*/ 227 w 252"/>
              <a:gd name="T37" fmla="*/ 179 h 204"/>
              <a:gd name="T38" fmla="*/ 76 w 252"/>
              <a:gd name="T39" fmla="*/ 179 h 204"/>
              <a:gd name="T40" fmla="*/ 76 w 252"/>
              <a:gd name="T41" fmla="*/ 77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2" h="204">
                <a:moveTo>
                  <a:pt x="201" y="52"/>
                </a:moveTo>
                <a:lnTo>
                  <a:pt x="201" y="0"/>
                </a:lnTo>
                <a:lnTo>
                  <a:pt x="0" y="0"/>
                </a:lnTo>
                <a:lnTo>
                  <a:pt x="0" y="152"/>
                </a:lnTo>
                <a:lnTo>
                  <a:pt x="51" y="152"/>
                </a:lnTo>
                <a:lnTo>
                  <a:pt x="51" y="204"/>
                </a:lnTo>
                <a:lnTo>
                  <a:pt x="252" y="204"/>
                </a:lnTo>
                <a:lnTo>
                  <a:pt x="252" y="52"/>
                </a:lnTo>
                <a:lnTo>
                  <a:pt x="201" y="52"/>
                </a:lnTo>
                <a:close/>
                <a:moveTo>
                  <a:pt x="25" y="127"/>
                </a:moveTo>
                <a:lnTo>
                  <a:pt x="25" y="25"/>
                </a:lnTo>
                <a:lnTo>
                  <a:pt x="176" y="25"/>
                </a:lnTo>
                <a:lnTo>
                  <a:pt x="176" y="52"/>
                </a:lnTo>
                <a:lnTo>
                  <a:pt x="51" y="52"/>
                </a:lnTo>
                <a:lnTo>
                  <a:pt x="51" y="127"/>
                </a:lnTo>
                <a:lnTo>
                  <a:pt x="25" y="127"/>
                </a:lnTo>
                <a:close/>
                <a:moveTo>
                  <a:pt x="76" y="77"/>
                </a:moveTo>
                <a:lnTo>
                  <a:pt x="227" y="77"/>
                </a:lnTo>
                <a:lnTo>
                  <a:pt x="227" y="179"/>
                </a:lnTo>
                <a:lnTo>
                  <a:pt x="76" y="179"/>
                </a:lnTo>
                <a:lnTo>
                  <a:pt x="76" y="77"/>
                </a:lnTo>
                <a:close/>
              </a:path>
            </a:pathLst>
          </a:custGeom>
          <a:solidFill>
            <a:schemeClr val="bg1">
              <a:lumMod val="95000"/>
            </a:schemeClr>
          </a:solidFill>
          <a:ln>
            <a:noFill/>
          </a:ln>
        </p:spPr>
        <p:txBody>
          <a:bodyPr vert="horz" wrap="square" lIns="121920" tIns="60960" rIns="121920" bIns="60960" numCol="1" anchor="t" anchorCtr="0" compatLnSpc="1"/>
          <a:lstStyle/>
          <a:p>
            <a:endParaRPr lang="zh-CN" altLang="en-US" sz="2490">
              <a:latin typeface="Arial" panose="020B0604020202020204" pitchFamily="34" charset="0"/>
              <a:ea typeface="微软雅黑" panose="020B0503020204020204" pitchFamily="34" charset="-122"/>
              <a:cs typeface="Arial" panose="020B0604020202020204" pitchFamily="34" charset="0"/>
            </a:endParaRPr>
          </a:p>
        </p:txBody>
      </p:sp>
      <p:pic>
        <p:nvPicPr>
          <p:cNvPr id="36" name="图片 35"/>
          <p:cNvPicPr>
            <a:picLocks noChangeAspect="1"/>
          </p:cNvPicPr>
          <p:nvPr/>
        </p:nvPicPr>
        <p:blipFill>
          <a:blip r:embed="rId2"/>
          <a:stretch>
            <a:fillRect/>
          </a:stretch>
        </p:blipFill>
        <p:spPr>
          <a:xfrm>
            <a:off x="6222365" y="1409065"/>
            <a:ext cx="2064385" cy="2249170"/>
          </a:xfrm>
          <a:prstGeom prst="rect">
            <a:avLst/>
          </a:prstGeom>
        </p:spPr>
      </p:pic>
      <p:pic>
        <p:nvPicPr>
          <p:cNvPr id="34" name="图片 33"/>
          <p:cNvPicPr>
            <a:picLocks noChangeAspect="1"/>
          </p:cNvPicPr>
          <p:nvPr/>
        </p:nvPicPr>
        <p:blipFill>
          <a:blip r:embed="rId3"/>
          <a:stretch>
            <a:fillRect/>
          </a:stretch>
        </p:blipFill>
        <p:spPr>
          <a:xfrm>
            <a:off x="8441690" y="1409065"/>
            <a:ext cx="2884170" cy="2263140"/>
          </a:xfrm>
          <a:prstGeom prst="rect">
            <a:avLst/>
          </a:prstGeom>
        </p:spPr>
      </p:pic>
      <p:sp>
        <p:nvSpPr>
          <p:cNvPr id="30" name="文本框 29"/>
          <p:cNvSpPr txBox="1"/>
          <p:nvPr/>
        </p:nvSpPr>
        <p:spPr>
          <a:xfrm>
            <a:off x="8629650" y="2317750"/>
            <a:ext cx="3032125" cy="337185"/>
          </a:xfrm>
          <a:prstGeom prst="rect">
            <a:avLst/>
          </a:prstGeom>
          <a:noFill/>
        </p:spPr>
        <p:txBody>
          <a:bodyPr wrap="square" rtlCol="0">
            <a:spAutoFit/>
          </a:bodyPr>
          <a:lstStyle/>
          <a:p>
            <a:pPr algn="ctr"/>
            <a:r>
              <a:rPr lang="zh-CN" altLang="en-US" sz="1600" b="1">
                <a:solidFill>
                  <a:srgbClr val="C00000"/>
                </a:solidFill>
              </a:rPr>
              <a:t>加密文件操作日志</a:t>
            </a:r>
            <a:endParaRPr lang="zh-CN" altLang="en-US" sz="1600" b="1">
              <a:solidFill>
                <a:srgbClr val="C00000"/>
              </a:solidFill>
            </a:endParaRPr>
          </a:p>
        </p:txBody>
      </p:sp>
      <p:pic>
        <p:nvPicPr>
          <p:cNvPr id="35" name="图片 34"/>
          <p:cNvPicPr>
            <a:picLocks noChangeAspect="1"/>
          </p:cNvPicPr>
          <p:nvPr/>
        </p:nvPicPr>
        <p:blipFill>
          <a:blip r:embed="rId4"/>
          <a:stretch>
            <a:fillRect/>
          </a:stretch>
        </p:blipFill>
        <p:spPr>
          <a:xfrm>
            <a:off x="6221730" y="3839210"/>
            <a:ext cx="5104130" cy="2336800"/>
          </a:xfrm>
          <a:prstGeom prst="rect">
            <a:avLst/>
          </a:prstGeom>
        </p:spPr>
      </p:pic>
      <p:sp>
        <p:nvSpPr>
          <p:cNvPr id="2" name="矩形 3"/>
          <p:cNvSpPr>
            <a:spLocks noChangeArrowheads="1"/>
          </p:cNvSpPr>
          <p:nvPr/>
        </p:nvSpPr>
        <p:spPr bwMode="auto">
          <a:xfrm>
            <a:off x="1073958" y="224898"/>
            <a:ext cx="2623820" cy="582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eaLnBrk="1" hangingPunct="1">
              <a:spcBef>
                <a:spcPct val="0"/>
              </a:spcBef>
              <a:buFont typeface="Arial" panose="020B0604020202020204" pitchFamily="34" charset="0"/>
              <a:buNone/>
            </a:pPr>
            <a:r>
              <a:rPr lang="zh-CN" b="1" dirty="0">
                <a:solidFill>
                  <a:schemeClr val="tx1">
                    <a:lumMod val="65000"/>
                    <a:lumOff val="35000"/>
                  </a:schemeClr>
                </a:solidFill>
                <a:latin typeface="Arial" panose="020B0604020202020204" pitchFamily="34" charset="0"/>
                <a:cs typeface="Arial" panose="020B0604020202020204" pitchFamily="34" charset="0"/>
                <a:sym typeface="Impact" panose="020B0806030902050204" pitchFamily="34" charset="0"/>
              </a:rPr>
              <a:t>文件操作记录</a:t>
            </a:r>
            <a:endParaRPr lang="zh-CN" b="1" dirty="0">
              <a:solidFill>
                <a:schemeClr val="tx1">
                  <a:lumMod val="65000"/>
                  <a:lumOff val="35000"/>
                </a:schemeClr>
              </a:solidFill>
              <a:latin typeface="Arial" panose="020B0604020202020204" pitchFamily="34" charset="0"/>
              <a:ea typeface="宋体" pitchFamily="2" charset="-122"/>
              <a:cs typeface="Arial" panose="020B0604020202020204" pitchFamily="34" charset="0"/>
              <a:sym typeface="Impact" panose="020B0806030902050204" pitchFamily="34" charset="0"/>
            </a:endParaRPr>
          </a:p>
        </p:txBody>
      </p:sp>
      <p:sp>
        <p:nvSpPr>
          <p:cNvPr id="7" name="文本框 37"/>
          <p:cNvSpPr txBox="1"/>
          <p:nvPr/>
        </p:nvSpPr>
        <p:spPr>
          <a:xfrm>
            <a:off x="1073785" y="760095"/>
            <a:ext cx="3554095" cy="335915"/>
          </a:xfrm>
          <a:prstGeom prst="rect">
            <a:avLst/>
          </a:prstGeom>
          <a:noFill/>
        </p:spPr>
        <p:txBody>
          <a:bodyPr wrap="square" lIns="91431" tIns="45716" rIns="91431" bIns="45716" rtlCol="0">
            <a:spAutoFit/>
          </a:bodyPr>
          <a:lstStyle/>
          <a:p>
            <a:r>
              <a:rPr lang="en-US" altLang="zh-CN" sz="1600" dirty="0">
                <a:solidFill>
                  <a:schemeClr val="tx1">
                    <a:lumMod val="65000"/>
                    <a:lumOff val="35000"/>
                  </a:schemeClr>
                </a:solidFill>
                <a:latin typeface="Arial" panose="020B0604020202020204" pitchFamily="34" charset="0"/>
                <a:cs typeface="Arial" panose="020B0604020202020204" pitchFamily="34" charset="0"/>
              </a:rPr>
              <a:t>File Operation Record</a:t>
            </a:r>
            <a:endParaRPr lang="en-US" altLang="zh-CN" sz="16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32" name="文本框 31"/>
          <p:cNvSpPr txBox="1"/>
          <p:nvPr/>
        </p:nvSpPr>
        <p:spPr>
          <a:xfrm>
            <a:off x="5686425" y="2317115"/>
            <a:ext cx="3032125" cy="337185"/>
          </a:xfrm>
          <a:prstGeom prst="rect">
            <a:avLst/>
          </a:prstGeom>
          <a:noFill/>
        </p:spPr>
        <p:txBody>
          <a:bodyPr wrap="square" rtlCol="0">
            <a:spAutoFit/>
          </a:bodyPr>
          <a:lstStyle/>
          <a:p>
            <a:pPr algn="ctr"/>
            <a:r>
              <a:rPr lang="zh-CN" altLang="en-US" sz="1600" b="1">
                <a:solidFill>
                  <a:srgbClr val="C00000"/>
                </a:solidFill>
              </a:rPr>
              <a:t>操作日志详情</a:t>
            </a:r>
            <a:endParaRPr lang="zh-CN" altLang="en-US" sz="1600" b="1">
              <a:solidFill>
                <a:srgbClr val="C00000"/>
              </a:solidFill>
            </a:endParaRPr>
          </a:p>
        </p:txBody>
      </p:sp>
      <p:sp>
        <p:nvSpPr>
          <p:cNvPr id="37" name="文本框 36"/>
          <p:cNvSpPr txBox="1"/>
          <p:nvPr/>
        </p:nvSpPr>
        <p:spPr>
          <a:xfrm>
            <a:off x="7099300" y="4950460"/>
            <a:ext cx="3032125" cy="337185"/>
          </a:xfrm>
          <a:prstGeom prst="rect">
            <a:avLst/>
          </a:prstGeom>
          <a:noFill/>
        </p:spPr>
        <p:txBody>
          <a:bodyPr wrap="square" rtlCol="0">
            <a:spAutoFit/>
          </a:bodyPr>
          <a:lstStyle/>
          <a:p>
            <a:pPr algn="ctr"/>
            <a:r>
              <a:rPr lang="zh-CN" altLang="en-US" sz="1600" b="1">
                <a:solidFill>
                  <a:srgbClr val="C00000"/>
                </a:solidFill>
              </a:rPr>
              <a:t>本地及共享文件夹操作日志</a:t>
            </a:r>
            <a:endParaRPr lang="zh-CN" altLang="en-US" sz="1600" b="1">
              <a:solidFill>
                <a:srgbClr val="C00000"/>
              </a:solidFill>
            </a:endParaRPr>
          </a:p>
        </p:txBody>
      </p:sp>
      <p:pic>
        <p:nvPicPr>
          <p:cNvPr id="3" name="图片 2" descr="销掌门-透明背景-logo"/>
          <p:cNvPicPr>
            <a:picLocks noChangeAspect="1"/>
          </p:cNvPicPr>
          <p:nvPr/>
        </p:nvPicPr>
        <p:blipFill>
          <a:blip r:embed="rId5" cstate="print"/>
          <a:stretch>
            <a:fillRect/>
          </a:stretch>
        </p:blipFill>
        <p:spPr>
          <a:xfrm>
            <a:off x="10789920" y="167005"/>
            <a:ext cx="1132205" cy="829310"/>
          </a:xfrm>
          <a:prstGeom prst="rect">
            <a:avLst/>
          </a:prstGeom>
        </p:spPr>
      </p:pic>
    </p:spTree>
  </p:cSld>
  <p:clrMapOvr>
    <a:masterClrMapping/>
  </p:clrMapOvr>
  <p:transition>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8"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0-#ppt_w/2"/>
                                          </p:val>
                                        </p:tav>
                                        <p:tav tm="100000">
                                          <p:val>
                                            <p:strVal val="#ppt_x"/>
                                          </p:val>
                                        </p:tav>
                                      </p:tavLst>
                                    </p:anim>
                                    <p:anim calcmode="lin" valueType="num">
                                      <p:cBhvr additive="base">
                                        <p:cTn id="17" dur="500" fill="hold"/>
                                        <p:tgtEl>
                                          <p:spTgt spid="4"/>
                                        </p:tgtEl>
                                        <p:attrNameLst>
                                          <p:attrName>ppt_y</p:attrName>
                                        </p:attrNameLst>
                                      </p:cBhvr>
                                      <p:tavLst>
                                        <p:tav tm="0">
                                          <p:val>
                                            <p:strVal val="#ppt_y"/>
                                          </p:val>
                                        </p:tav>
                                        <p:tav tm="100000">
                                          <p:val>
                                            <p:strVal val="#ppt_y"/>
                                          </p:val>
                                        </p:tav>
                                      </p:tavLst>
                                    </p:anim>
                                  </p:childTnLst>
                                </p:cTn>
                              </p:par>
                              <p:par>
                                <p:cTn id="18" presetID="2" presetClass="entr" presetSubtype="8" fill="hold" grpId="0" nodeType="withEffect">
                                  <p:stCondLst>
                                    <p:cond delay="0"/>
                                  </p:stCondLst>
                                  <p:childTnLst>
                                    <p:set>
                                      <p:cBhvr>
                                        <p:cTn id="19" dur="1" fill="hold">
                                          <p:stCondLst>
                                            <p:cond delay="0"/>
                                          </p:stCondLst>
                                        </p:cTn>
                                        <p:tgtEl>
                                          <p:spTgt spid="318"/>
                                        </p:tgtEl>
                                        <p:attrNameLst>
                                          <p:attrName>style.visibility</p:attrName>
                                        </p:attrNameLst>
                                      </p:cBhvr>
                                      <p:to>
                                        <p:strVal val="visible"/>
                                      </p:to>
                                    </p:set>
                                    <p:anim calcmode="lin" valueType="num">
                                      <p:cBhvr additive="base">
                                        <p:cTn id="20" dur="500" fill="hold"/>
                                        <p:tgtEl>
                                          <p:spTgt spid="318"/>
                                        </p:tgtEl>
                                        <p:attrNameLst>
                                          <p:attrName>ppt_x</p:attrName>
                                        </p:attrNameLst>
                                      </p:cBhvr>
                                      <p:tavLst>
                                        <p:tav tm="0">
                                          <p:val>
                                            <p:strVal val="0-#ppt_w/2"/>
                                          </p:val>
                                        </p:tav>
                                        <p:tav tm="100000">
                                          <p:val>
                                            <p:strVal val="#ppt_x"/>
                                          </p:val>
                                        </p:tav>
                                      </p:tavLst>
                                    </p:anim>
                                    <p:anim calcmode="lin" valueType="num">
                                      <p:cBhvr additive="base">
                                        <p:cTn id="21" dur="500" fill="hold"/>
                                        <p:tgtEl>
                                          <p:spTgt spid="318"/>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8" fill="hold" grpId="0" nodeType="clickEffect">
                                  <p:stCondLst>
                                    <p:cond delay="0"/>
                                  </p:stCondLst>
                                  <p:childTnLst>
                                    <p:set>
                                      <p:cBhvr>
                                        <p:cTn id="25" dur="1" fill="hold">
                                          <p:stCondLst>
                                            <p:cond delay="0"/>
                                          </p:stCondLst>
                                        </p:cTn>
                                        <p:tgtEl>
                                          <p:spTgt spid="54"/>
                                        </p:tgtEl>
                                        <p:attrNameLst>
                                          <p:attrName>style.visibility</p:attrName>
                                        </p:attrNameLst>
                                      </p:cBhvr>
                                      <p:to>
                                        <p:strVal val="visible"/>
                                      </p:to>
                                    </p:set>
                                    <p:anim calcmode="lin" valueType="num">
                                      <p:cBhvr additive="base">
                                        <p:cTn id="26" dur="500" fill="hold"/>
                                        <p:tgtEl>
                                          <p:spTgt spid="54"/>
                                        </p:tgtEl>
                                        <p:attrNameLst>
                                          <p:attrName>ppt_x</p:attrName>
                                        </p:attrNameLst>
                                      </p:cBhvr>
                                      <p:tavLst>
                                        <p:tav tm="0">
                                          <p:val>
                                            <p:strVal val="0-#ppt_w/2"/>
                                          </p:val>
                                        </p:tav>
                                        <p:tav tm="100000">
                                          <p:val>
                                            <p:strVal val="#ppt_x"/>
                                          </p:val>
                                        </p:tav>
                                      </p:tavLst>
                                    </p:anim>
                                    <p:anim calcmode="lin" valueType="num">
                                      <p:cBhvr additive="base">
                                        <p:cTn id="27" dur="500" fill="hold"/>
                                        <p:tgtEl>
                                          <p:spTgt spid="54"/>
                                        </p:tgtEl>
                                        <p:attrNameLst>
                                          <p:attrName>ppt_y</p:attrName>
                                        </p:attrNameLst>
                                      </p:cBhvr>
                                      <p:tavLst>
                                        <p:tav tm="0">
                                          <p:val>
                                            <p:strVal val="#ppt_y"/>
                                          </p:val>
                                        </p:tav>
                                        <p:tav tm="100000">
                                          <p:val>
                                            <p:strVal val="#ppt_y"/>
                                          </p:val>
                                        </p:tav>
                                      </p:tavLst>
                                    </p:anim>
                                  </p:childTnLst>
                                </p:cTn>
                              </p:par>
                              <p:par>
                                <p:cTn id="28" presetID="2" presetClass="entr" presetSubtype="8" fill="hold" nodeType="withEffect">
                                  <p:stCondLst>
                                    <p:cond delay="0"/>
                                  </p:stCondLst>
                                  <p:childTnLst>
                                    <p:set>
                                      <p:cBhvr>
                                        <p:cTn id="29" dur="1" fill="hold">
                                          <p:stCondLst>
                                            <p:cond delay="0"/>
                                          </p:stCondLst>
                                        </p:cTn>
                                        <p:tgtEl>
                                          <p:spTgt spid="5"/>
                                        </p:tgtEl>
                                        <p:attrNameLst>
                                          <p:attrName>style.visibility</p:attrName>
                                        </p:attrNameLst>
                                      </p:cBhvr>
                                      <p:to>
                                        <p:strVal val="visible"/>
                                      </p:to>
                                    </p:set>
                                    <p:anim calcmode="lin" valueType="num">
                                      <p:cBhvr additive="base">
                                        <p:cTn id="30" dur="500" fill="hold"/>
                                        <p:tgtEl>
                                          <p:spTgt spid="5"/>
                                        </p:tgtEl>
                                        <p:attrNameLst>
                                          <p:attrName>ppt_x</p:attrName>
                                        </p:attrNameLst>
                                      </p:cBhvr>
                                      <p:tavLst>
                                        <p:tav tm="0">
                                          <p:val>
                                            <p:strVal val="0-#ppt_w/2"/>
                                          </p:val>
                                        </p:tav>
                                        <p:tav tm="100000">
                                          <p:val>
                                            <p:strVal val="#ppt_x"/>
                                          </p:val>
                                        </p:tav>
                                      </p:tavLst>
                                    </p:anim>
                                    <p:anim calcmode="lin" valueType="num">
                                      <p:cBhvr additive="base">
                                        <p:cTn id="31" dur="500" fill="hold"/>
                                        <p:tgtEl>
                                          <p:spTgt spid="5"/>
                                        </p:tgtEl>
                                        <p:attrNameLst>
                                          <p:attrName>ppt_y</p:attrName>
                                        </p:attrNameLst>
                                      </p:cBhvr>
                                      <p:tavLst>
                                        <p:tav tm="0">
                                          <p:val>
                                            <p:strVal val="#ppt_y"/>
                                          </p:val>
                                        </p:tav>
                                        <p:tav tm="100000">
                                          <p:val>
                                            <p:strVal val="#ppt_y"/>
                                          </p:val>
                                        </p:tav>
                                      </p:tavLst>
                                    </p:anim>
                                  </p:childTnLst>
                                </p:cTn>
                              </p:par>
                              <p:par>
                                <p:cTn id="32" presetID="2" presetClass="entr" presetSubtype="8"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 calcmode="lin" valueType="num">
                                      <p:cBhvr additive="base">
                                        <p:cTn id="34" dur="500" fill="hold"/>
                                        <p:tgtEl>
                                          <p:spTgt spid="17"/>
                                        </p:tgtEl>
                                        <p:attrNameLst>
                                          <p:attrName>ppt_x</p:attrName>
                                        </p:attrNameLst>
                                      </p:cBhvr>
                                      <p:tavLst>
                                        <p:tav tm="0">
                                          <p:val>
                                            <p:strVal val="0-#ppt_w/2"/>
                                          </p:val>
                                        </p:tav>
                                        <p:tav tm="100000">
                                          <p:val>
                                            <p:strVal val="#ppt_x"/>
                                          </p:val>
                                        </p:tav>
                                      </p:tavLst>
                                    </p:anim>
                                    <p:anim calcmode="lin" valueType="num">
                                      <p:cBhvr additive="base">
                                        <p:cTn id="35"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8" fill="hold" nodeType="click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additive="base">
                                        <p:cTn id="40" dur="500" fill="hold"/>
                                        <p:tgtEl>
                                          <p:spTgt spid="20"/>
                                        </p:tgtEl>
                                        <p:attrNameLst>
                                          <p:attrName>ppt_x</p:attrName>
                                        </p:attrNameLst>
                                      </p:cBhvr>
                                      <p:tavLst>
                                        <p:tav tm="0">
                                          <p:val>
                                            <p:strVal val="0-#ppt_w/2"/>
                                          </p:val>
                                        </p:tav>
                                        <p:tav tm="100000">
                                          <p:val>
                                            <p:strVal val="#ppt_x"/>
                                          </p:val>
                                        </p:tav>
                                      </p:tavLst>
                                    </p:anim>
                                    <p:anim calcmode="lin" valueType="num">
                                      <p:cBhvr additive="base">
                                        <p:cTn id="41" dur="500" fill="hold"/>
                                        <p:tgtEl>
                                          <p:spTgt spid="20"/>
                                        </p:tgtEl>
                                        <p:attrNameLst>
                                          <p:attrName>ppt_y</p:attrName>
                                        </p:attrNameLst>
                                      </p:cBhvr>
                                      <p:tavLst>
                                        <p:tav tm="0">
                                          <p:val>
                                            <p:strVal val="#ppt_y"/>
                                          </p:val>
                                        </p:tav>
                                        <p:tav tm="100000">
                                          <p:val>
                                            <p:strVal val="#ppt_y"/>
                                          </p:val>
                                        </p:tav>
                                      </p:tavLst>
                                    </p:anim>
                                  </p:childTnLst>
                                </p:cTn>
                              </p:par>
                              <p:par>
                                <p:cTn id="42" presetID="2" presetClass="entr" presetSubtype="8" fill="hold" nodeType="withEffect">
                                  <p:stCondLst>
                                    <p:cond delay="0"/>
                                  </p:stCondLst>
                                  <p:childTnLst>
                                    <p:set>
                                      <p:cBhvr>
                                        <p:cTn id="43" dur="1" fill="hold">
                                          <p:stCondLst>
                                            <p:cond delay="0"/>
                                          </p:stCondLst>
                                        </p:cTn>
                                        <p:tgtEl>
                                          <p:spTgt spid="13"/>
                                        </p:tgtEl>
                                        <p:attrNameLst>
                                          <p:attrName>style.visibility</p:attrName>
                                        </p:attrNameLst>
                                      </p:cBhvr>
                                      <p:to>
                                        <p:strVal val="visible"/>
                                      </p:to>
                                    </p:set>
                                    <p:anim calcmode="lin" valueType="num">
                                      <p:cBhvr additive="base">
                                        <p:cTn id="44" dur="500" fill="hold"/>
                                        <p:tgtEl>
                                          <p:spTgt spid="13"/>
                                        </p:tgtEl>
                                        <p:attrNameLst>
                                          <p:attrName>ppt_x</p:attrName>
                                        </p:attrNameLst>
                                      </p:cBhvr>
                                      <p:tavLst>
                                        <p:tav tm="0">
                                          <p:val>
                                            <p:strVal val="0-#ppt_w/2"/>
                                          </p:val>
                                        </p:tav>
                                        <p:tav tm="100000">
                                          <p:val>
                                            <p:strVal val="#ppt_x"/>
                                          </p:val>
                                        </p:tav>
                                      </p:tavLst>
                                    </p:anim>
                                    <p:anim calcmode="lin" valueType="num">
                                      <p:cBhvr additive="base">
                                        <p:cTn id="45" dur="500" fill="hold"/>
                                        <p:tgtEl>
                                          <p:spTgt spid="13"/>
                                        </p:tgtEl>
                                        <p:attrNameLst>
                                          <p:attrName>ppt_y</p:attrName>
                                        </p:attrNameLst>
                                      </p:cBhvr>
                                      <p:tavLst>
                                        <p:tav tm="0">
                                          <p:val>
                                            <p:strVal val="#ppt_y"/>
                                          </p:val>
                                        </p:tav>
                                        <p:tav tm="100000">
                                          <p:val>
                                            <p:strVal val="#ppt_y"/>
                                          </p:val>
                                        </p:tav>
                                      </p:tavLst>
                                    </p:anim>
                                  </p:childTnLst>
                                </p:cTn>
                              </p:par>
                              <p:par>
                                <p:cTn id="46" presetID="2" presetClass="entr" presetSubtype="8" fill="hold" grpId="0" nodeType="withEffect">
                                  <p:stCondLst>
                                    <p:cond delay="0"/>
                                  </p:stCondLst>
                                  <p:childTnLst>
                                    <p:set>
                                      <p:cBhvr>
                                        <p:cTn id="47" dur="1" fill="hold">
                                          <p:stCondLst>
                                            <p:cond delay="0"/>
                                          </p:stCondLst>
                                        </p:cTn>
                                        <p:tgtEl>
                                          <p:spTgt spid="19"/>
                                        </p:tgtEl>
                                        <p:attrNameLst>
                                          <p:attrName>style.visibility</p:attrName>
                                        </p:attrNameLst>
                                      </p:cBhvr>
                                      <p:to>
                                        <p:strVal val="visible"/>
                                      </p:to>
                                    </p:set>
                                    <p:anim calcmode="lin" valueType="num">
                                      <p:cBhvr additive="base">
                                        <p:cTn id="48" dur="500" fill="hold"/>
                                        <p:tgtEl>
                                          <p:spTgt spid="19"/>
                                        </p:tgtEl>
                                        <p:attrNameLst>
                                          <p:attrName>ppt_x</p:attrName>
                                        </p:attrNameLst>
                                      </p:cBhvr>
                                      <p:tavLst>
                                        <p:tav tm="0">
                                          <p:val>
                                            <p:strVal val="0-#ppt_w/2"/>
                                          </p:val>
                                        </p:tav>
                                        <p:tav tm="100000">
                                          <p:val>
                                            <p:strVal val="#ppt_x"/>
                                          </p:val>
                                        </p:tav>
                                      </p:tavLst>
                                    </p:anim>
                                    <p:anim calcmode="lin" valueType="num">
                                      <p:cBhvr additive="base">
                                        <p:cTn id="49"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3" presetClass="entr" presetSubtype="10" fill="hold" grpId="0" nodeType="clickEffect">
                                  <p:stCondLst>
                                    <p:cond delay="0"/>
                                  </p:stCondLst>
                                  <p:childTnLst>
                                    <p:set>
                                      <p:cBhvr>
                                        <p:cTn id="53" dur="1" fill="hold">
                                          <p:stCondLst>
                                            <p:cond delay="0"/>
                                          </p:stCondLst>
                                        </p:cTn>
                                        <p:tgtEl>
                                          <p:spTgt spid="28"/>
                                        </p:tgtEl>
                                        <p:attrNameLst>
                                          <p:attrName>style.visibility</p:attrName>
                                        </p:attrNameLst>
                                      </p:cBhvr>
                                      <p:to>
                                        <p:strVal val="visible"/>
                                      </p:to>
                                    </p:set>
                                    <p:animEffect transition="in" filter="blinds(horizontal)">
                                      <p:cBhvr>
                                        <p:cTn id="54" dur="500"/>
                                        <p:tgtEl>
                                          <p:spTgt spid="28"/>
                                        </p:tgtEl>
                                      </p:cBhvr>
                                    </p:animEffect>
                                  </p:childTnLst>
                                </p:cTn>
                              </p:par>
                              <p:par>
                                <p:cTn id="55" presetID="3" presetClass="entr" presetSubtype="10" fill="hold" nodeType="withEffect">
                                  <p:stCondLst>
                                    <p:cond delay="0"/>
                                  </p:stCondLst>
                                  <p:childTnLst>
                                    <p:set>
                                      <p:cBhvr>
                                        <p:cTn id="56" dur="1" fill="hold">
                                          <p:stCondLst>
                                            <p:cond delay="0"/>
                                          </p:stCondLst>
                                        </p:cTn>
                                        <p:tgtEl>
                                          <p:spTgt spid="36"/>
                                        </p:tgtEl>
                                        <p:attrNameLst>
                                          <p:attrName>style.visibility</p:attrName>
                                        </p:attrNameLst>
                                      </p:cBhvr>
                                      <p:to>
                                        <p:strVal val="visible"/>
                                      </p:to>
                                    </p:set>
                                    <p:animEffect transition="in" filter="blinds(horizontal)">
                                      <p:cBhvr>
                                        <p:cTn id="57" dur="500"/>
                                        <p:tgtEl>
                                          <p:spTgt spid="36"/>
                                        </p:tgtEl>
                                      </p:cBhvr>
                                    </p:animEffect>
                                  </p:childTnLst>
                                </p:cTn>
                              </p:par>
                            </p:childTnLst>
                          </p:cTn>
                        </p:par>
                        <p:par>
                          <p:cTn id="58" fill="hold">
                            <p:stCondLst>
                              <p:cond delay="500"/>
                            </p:stCondLst>
                            <p:childTnLst>
                              <p:par>
                                <p:cTn id="59" presetID="1" presetClass="entr" presetSubtype="0" fill="hold" grpId="0" nodeType="afterEffect">
                                  <p:stCondLst>
                                    <p:cond delay="0"/>
                                  </p:stCondLst>
                                  <p:childTnLst>
                                    <p:set>
                                      <p:cBhvr>
                                        <p:cTn id="60" dur="1" fill="hold">
                                          <p:stCondLst>
                                            <p:cond delay="0"/>
                                          </p:stCondLst>
                                        </p:cTn>
                                        <p:tgtEl>
                                          <p:spTgt spid="32"/>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3" presetClass="entr" presetSubtype="10" fill="hold" nodeType="clickEffect">
                                  <p:stCondLst>
                                    <p:cond delay="0"/>
                                  </p:stCondLst>
                                  <p:childTnLst>
                                    <p:set>
                                      <p:cBhvr>
                                        <p:cTn id="64" dur="1" fill="hold">
                                          <p:stCondLst>
                                            <p:cond delay="0"/>
                                          </p:stCondLst>
                                        </p:cTn>
                                        <p:tgtEl>
                                          <p:spTgt spid="34"/>
                                        </p:tgtEl>
                                        <p:attrNameLst>
                                          <p:attrName>style.visibility</p:attrName>
                                        </p:attrNameLst>
                                      </p:cBhvr>
                                      <p:to>
                                        <p:strVal val="visible"/>
                                      </p:to>
                                    </p:set>
                                    <p:animEffect transition="in" filter="blinds(horizontal)">
                                      <p:cBhvr>
                                        <p:cTn id="65" dur="500"/>
                                        <p:tgtEl>
                                          <p:spTgt spid="34"/>
                                        </p:tgtEl>
                                      </p:cBhvr>
                                    </p:animEffect>
                                  </p:childTnLst>
                                </p:cTn>
                              </p:par>
                            </p:childTnLst>
                          </p:cTn>
                        </p:par>
                        <p:par>
                          <p:cTn id="66" fill="hold">
                            <p:stCondLst>
                              <p:cond delay="500"/>
                            </p:stCondLst>
                            <p:childTnLst>
                              <p:par>
                                <p:cTn id="67" presetID="1" presetClass="entr" presetSubtype="0" fill="hold" grpId="0" nodeType="afterEffect">
                                  <p:stCondLst>
                                    <p:cond delay="0"/>
                                  </p:stCondLst>
                                  <p:childTnLst>
                                    <p:set>
                                      <p:cBhvr>
                                        <p:cTn id="68" dur="1" fill="hold">
                                          <p:stCondLst>
                                            <p:cond delay="0"/>
                                          </p:stCondLst>
                                        </p:cTn>
                                        <p:tgtEl>
                                          <p:spTgt spid="30"/>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3" presetClass="entr" presetSubtype="10" fill="hold" nodeType="clickEffect">
                                  <p:stCondLst>
                                    <p:cond delay="0"/>
                                  </p:stCondLst>
                                  <p:childTnLst>
                                    <p:set>
                                      <p:cBhvr>
                                        <p:cTn id="72" dur="1" fill="hold">
                                          <p:stCondLst>
                                            <p:cond delay="0"/>
                                          </p:stCondLst>
                                        </p:cTn>
                                        <p:tgtEl>
                                          <p:spTgt spid="35"/>
                                        </p:tgtEl>
                                        <p:attrNameLst>
                                          <p:attrName>style.visibility</p:attrName>
                                        </p:attrNameLst>
                                      </p:cBhvr>
                                      <p:to>
                                        <p:strVal val="visible"/>
                                      </p:to>
                                    </p:set>
                                    <p:animEffect transition="in" filter="blinds(horizontal)">
                                      <p:cBhvr>
                                        <p:cTn id="73" dur="500"/>
                                        <p:tgtEl>
                                          <p:spTgt spid="35"/>
                                        </p:tgtEl>
                                      </p:cBhvr>
                                    </p:animEffect>
                                  </p:childTnLst>
                                </p:cTn>
                              </p:par>
                            </p:childTnLst>
                          </p:cTn>
                        </p:par>
                        <p:par>
                          <p:cTn id="74" fill="hold">
                            <p:stCondLst>
                              <p:cond delay="500"/>
                            </p:stCondLst>
                            <p:childTnLst>
                              <p:par>
                                <p:cTn id="75" presetID="1" presetClass="entr" presetSubtype="0" fill="hold" grpId="0" nodeType="afterEffect">
                                  <p:stCondLst>
                                    <p:cond delay="0"/>
                                  </p:stCondLst>
                                  <p:childTnLst>
                                    <p:set>
                                      <p:cBhvr>
                                        <p:cTn id="76"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318" grpId="0"/>
      <p:bldP spid="54" grpId="0" animBg="1"/>
      <p:bldP spid="17" grpId="0"/>
      <p:bldP spid="19" grpId="0"/>
      <p:bldP spid="28" grpId="0" animBg="1"/>
      <p:bldP spid="32" grpId="0"/>
      <p:bldP spid="30" grpId="0"/>
      <p:bldP spid="37"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a:graphicFrameLocks noGrp="1"/>
          </p:cNvGraphicFramePr>
          <p:nvPr/>
        </p:nvGraphicFramePr>
        <p:xfrm>
          <a:off x="3562350" y="2054225"/>
          <a:ext cx="6791325" cy="3598545"/>
        </p:xfrm>
        <a:graphic>
          <a:graphicData uri="http://schemas.openxmlformats.org/drawingml/2006/table">
            <a:tbl>
              <a:tblPr>
                <a:tableStyleId>{5C22544A-7EE6-4342-B048-85BDC9FD1C3A}</a:tableStyleId>
              </a:tblPr>
              <a:tblGrid>
                <a:gridCol w="1985645"/>
                <a:gridCol w="4805680"/>
              </a:tblGrid>
              <a:tr h="1199515">
                <a:tc>
                  <a:txBody>
                    <a:bodyPr/>
                    <a:lstStyle/>
                    <a:p>
                      <a:pPr algn="ctr" fontAlgn="ctr"/>
                      <a:r>
                        <a:rPr lang="zh-CN" altLang="en-US" sz="1800" b="1" u="none" strike="noStrike">
                          <a:solidFill>
                            <a:schemeClr val="bg1"/>
                          </a:solidFill>
                          <a:effectLst/>
                        </a:rPr>
                        <a:t>加密文件</a:t>
                      </a:r>
                      <a:endParaRPr lang="zh-CN" altLang="en-US" sz="1800" b="1" u="none" strike="noStrike">
                        <a:solidFill>
                          <a:schemeClr val="bg1"/>
                        </a:solidFill>
                        <a:effectLst/>
                      </a:endParaRPr>
                    </a:p>
                    <a:p>
                      <a:pPr algn="ctr" fontAlgn="ctr"/>
                      <a:r>
                        <a:rPr lang="zh-CN" altLang="en-US" sz="1800" b="1" u="none" strike="noStrike">
                          <a:solidFill>
                            <a:schemeClr val="bg1"/>
                          </a:solidFill>
                          <a:effectLst/>
                        </a:rPr>
                        <a:t>操作日志</a:t>
                      </a:r>
                      <a:endParaRPr lang="zh-CN" altLang="en-US" sz="1800" b="1" i="0" u="none" strike="noStrike">
                        <a:solidFill>
                          <a:schemeClr val="bg1"/>
                        </a:solidFill>
                        <a:effectLst/>
                        <a:latin typeface="微软雅黑" panose="020B0503020204020204" pitchFamily="34" charset="-122"/>
                        <a:ea typeface="微软雅黑" panose="020B0503020204020204" pitchFamily="34" charset="-122"/>
                      </a:endParaRPr>
                    </a:p>
                  </a:txBody>
                  <a:tcPr marL="77059" marR="77059" marT="38530" marB="38530" anchor="ctr">
                    <a:solidFill>
                      <a:schemeClr val="tx2"/>
                    </a:solidFill>
                  </a:tcPr>
                </a:tc>
                <a:tc>
                  <a:txBody>
                    <a:bodyPr/>
                    <a:lstStyle/>
                    <a:p>
                      <a:pPr algn="ctr" fontAlgn="ctr"/>
                      <a:r>
                        <a:rPr lang="zh-CN" altLang="en-US" sz="1600" u="none" strike="noStrike">
                          <a:solidFill>
                            <a:schemeClr val="bg1"/>
                          </a:solidFill>
                          <a:effectLst/>
                        </a:rPr>
                        <a:t>加密文件的申请、审批、扫描加解密、自动备份、外发等日志。</a:t>
                      </a:r>
                      <a:endParaRPr lang="zh-CN" altLang="en-US" sz="1600" b="0" i="0" u="none" strike="noStrike">
                        <a:solidFill>
                          <a:schemeClr val="bg1"/>
                        </a:solidFill>
                        <a:effectLst/>
                        <a:latin typeface="微软雅黑" panose="020B0503020204020204" pitchFamily="34" charset="-122"/>
                        <a:ea typeface="微软雅黑" panose="020B0503020204020204" pitchFamily="34" charset="-122"/>
                      </a:endParaRPr>
                    </a:p>
                  </a:txBody>
                  <a:tcPr marL="77059" marR="77059" marT="38530" marB="38530" anchor="ctr">
                    <a:solidFill>
                      <a:schemeClr val="tx2"/>
                    </a:solidFill>
                  </a:tcPr>
                </a:tc>
              </a:tr>
              <a:tr h="1199515">
                <a:tc>
                  <a:txBody>
                    <a:bodyPr/>
                    <a:lstStyle/>
                    <a:p>
                      <a:pPr algn="ctr" fontAlgn="ctr"/>
                      <a:r>
                        <a:rPr lang="zh-CN" altLang="en-US" sz="1800" b="1" u="none" strike="noStrike">
                          <a:solidFill>
                            <a:schemeClr val="bg1"/>
                          </a:solidFill>
                          <a:effectLst/>
                        </a:rPr>
                        <a:t>本地及网络</a:t>
                      </a:r>
                      <a:endParaRPr lang="zh-CN" altLang="en-US" sz="1800" b="1" u="none" strike="noStrike">
                        <a:solidFill>
                          <a:schemeClr val="bg1"/>
                        </a:solidFill>
                        <a:effectLst/>
                      </a:endParaRPr>
                    </a:p>
                    <a:p>
                      <a:pPr algn="ctr" fontAlgn="ctr"/>
                      <a:r>
                        <a:rPr lang="zh-CN" altLang="en-US" sz="1800" b="1" u="none" strike="noStrike">
                          <a:solidFill>
                            <a:schemeClr val="bg1"/>
                          </a:solidFill>
                          <a:effectLst/>
                        </a:rPr>
                        <a:t>文件操作日志</a:t>
                      </a:r>
                      <a:endParaRPr lang="zh-CN" altLang="en-US" sz="1800" b="1" i="0" u="none" strike="noStrike">
                        <a:solidFill>
                          <a:schemeClr val="bg1"/>
                        </a:solidFill>
                        <a:effectLst/>
                        <a:latin typeface="微软雅黑" panose="020B0503020204020204" pitchFamily="34" charset="-122"/>
                        <a:ea typeface="微软雅黑" panose="020B0503020204020204" pitchFamily="34" charset="-122"/>
                      </a:endParaRPr>
                    </a:p>
                  </a:txBody>
                  <a:tcPr marL="77059" marR="77059" marT="38530" marB="38530" anchor="ctr">
                    <a:solidFill>
                      <a:schemeClr val="tx2"/>
                    </a:solidFill>
                  </a:tcPr>
                </a:tc>
                <a:tc>
                  <a:txBody>
                    <a:bodyPr/>
                    <a:lstStyle/>
                    <a:p>
                      <a:pPr algn="ctr" fontAlgn="ctr"/>
                      <a:r>
                        <a:rPr lang="zh-CN" altLang="en-US" sz="1600" u="none" strike="noStrike">
                          <a:solidFill>
                            <a:schemeClr val="bg1"/>
                          </a:solidFill>
                          <a:effectLst/>
                        </a:rPr>
                        <a:t>记录新建、移动、复制、重命名、删除、打开、关闭等操作。</a:t>
                      </a:r>
                      <a:endParaRPr lang="zh-CN" altLang="en-US" sz="1600" b="0" i="0" u="none" strike="noStrike">
                        <a:solidFill>
                          <a:schemeClr val="bg1"/>
                        </a:solidFill>
                        <a:effectLst/>
                        <a:latin typeface="微软雅黑" panose="020B0503020204020204" pitchFamily="34" charset="-122"/>
                        <a:ea typeface="微软雅黑" panose="020B0503020204020204" pitchFamily="34" charset="-122"/>
                      </a:endParaRPr>
                    </a:p>
                  </a:txBody>
                  <a:tcPr marL="77059" marR="77059" marT="38530" marB="38530" anchor="ctr">
                    <a:solidFill>
                      <a:schemeClr val="tx2"/>
                    </a:solidFill>
                  </a:tcPr>
                </a:tc>
              </a:tr>
              <a:tr h="1199515">
                <a:tc>
                  <a:txBody>
                    <a:bodyPr/>
                    <a:lstStyle/>
                    <a:p>
                      <a:pPr algn="ctr" fontAlgn="ctr"/>
                      <a:r>
                        <a:rPr lang="zh-CN" altLang="en-US" sz="1800" b="1" u="none" strike="noStrike">
                          <a:solidFill>
                            <a:schemeClr val="bg1"/>
                          </a:solidFill>
                          <a:effectLst/>
                        </a:rPr>
                        <a:t>客户端文件</a:t>
                      </a:r>
                      <a:endParaRPr lang="zh-CN" altLang="en-US" sz="1800" b="1" u="none" strike="noStrike">
                        <a:solidFill>
                          <a:schemeClr val="bg1"/>
                        </a:solidFill>
                        <a:effectLst/>
                      </a:endParaRPr>
                    </a:p>
                    <a:p>
                      <a:pPr algn="ctr" fontAlgn="ctr"/>
                      <a:r>
                        <a:rPr lang="zh-CN" altLang="en-US" sz="1800" b="1" u="none" strike="noStrike">
                          <a:solidFill>
                            <a:schemeClr val="bg1"/>
                          </a:solidFill>
                          <a:effectLst/>
                        </a:rPr>
                        <a:t>打印日志</a:t>
                      </a:r>
                      <a:endParaRPr lang="zh-CN" altLang="en-US" sz="1800" b="1" i="0" u="none" strike="noStrike">
                        <a:solidFill>
                          <a:schemeClr val="bg1"/>
                        </a:solidFill>
                        <a:effectLst/>
                        <a:latin typeface="微软雅黑" panose="020B0503020204020204" pitchFamily="34" charset="-122"/>
                        <a:ea typeface="微软雅黑" panose="020B0503020204020204" pitchFamily="34" charset="-122"/>
                      </a:endParaRPr>
                    </a:p>
                  </a:txBody>
                  <a:tcPr marL="77059" marR="77059" marT="38530" marB="38530" anchor="ctr">
                    <a:solidFill>
                      <a:schemeClr val="tx2"/>
                    </a:solidFill>
                  </a:tcPr>
                </a:tc>
                <a:tc>
                  <a:txBody>
                    <a:bodyPr/>
                    <a:lstStyle/>
                    <a:p>
                      <a:pPr algn="ctr" fontAlgn="ctr"/>
                      <a:r>
                        <a:rPr lang="zh-CN" altLang="en-US" sz="1600" u="none" strike="noStrike" dirty="0">
                          <a:solidFill>
                            <a:schemeClr val="bg1"/>
                          </a:solidFill>
                          <a:effectLst/>
                        </a:rPr>
                        <a:t>打印的记录以及打印的内容</a:t>
                      </a:r>
                      <a:endParaRPr lang="zh-CN" altLang="en-US" sz="1600" b="0" i="0" u="none" strike="noStrike" dirty="0">
                        <a:solidFill>
                          <a:schemeClr val="bg1"/>
                        </a:solidFill>
                        <a:effectLst/>
                        <a:latin typeface="微软雅黑" panose="020B0503020204020204" pitchFamily="34" charset="-122"/>
                        <a:ea typeface="微软雅黑" panose="020B0503020204020204" pitchFamily="34" charset="-122"/>
                      </a:endParaRPr>
                    </a:p>
                  </a:txBody>
                  <a:tcPr marL="77059" marR="77059" marT="38530" marB="38530" anchor="ctr">
                    <a:solidFill>
                      <a:schemeClr val="tx2"/>
                    </a:solidFill>
                  </a:tcPr>
                </a:tc>
              </a:tr>
            </a:tbl>
          </a:graphicData>
        </a:graphic>
      </p:graphicFrame>
      <p:sp>
        <p:nvSpPr>
          <p:cNvPr id="4" name="矩形 3"/>
          <p:cNvSpPr/>
          <p:nvPr/>
        </p:nvSpPr>
        <p:spPr>
          <a:xfrm>
            <a:off x="2099310" y="2054225"/>
            <a:ext cx="1249045" cy="359854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p:nvSpPr>
        <p:spPr>
          <a:xfrm>
            <a:off x="2496185" y="3091180"/>
            <a:ext cx="613410" cy="3581400"/>
          </a:xfrm>
          <a:prstGeom prst="rect">
            <a:avLst/>
          </a:prstGeom>
          <a:noFill/>
        </p:spPr>
        <p:txBody>
          <a:bodyPr vert="eaVert" wrap="square" rtlCol="0">
            <a:spAutoFit/>
          </a:bodyPr>
          <a:lstStyle/>
          <a:p>
            <a:r>
              <a:rPr lang="zh-CN" altLang="en-US" sz="2800" b="1">
                <a:solidFill>
                  <a:schemeClr val="tx1"/>
                </a:solidFill>
              </a:rPr>
              <a:t>功能列表</a:t>
            </a:r>
            <a:endParaRPr lang="zh-CN" altLang="en-US" sz="2800" b="1">
              <a:solidFill>
                <a:schemeClr val="tx1"/>
              </a:solidFill>
            </a:endParaRPr>
          </a:p>
        </p:txBody>
      </p:sp>
      <p:sp>
        <p:nvSpPr>
          <p:cNvPr id="8" name="矩形 3"/>
          <p:cNvSpPr>
            <a:spLocks noChangeArrowheads="1"/>
          </p:cNvSpPr>
          <p:nvPr/>
        </p:nvSpPr>
        <p:spPr bwMode="auto">
          <a:xfrm>
            <a:off x="1073958" y="224898"/>
            <a:ext cx="2623820" cy="582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eaLnBrk="1" hangingPunct="1">
              <a:spcBef>
                <a:spcPct val="0"/>
              </a:spcBef>
              <a:buFont typeface="Arial" panose="020B0604020202020204" pitchFamily="34" charset="0"/>
              <a:buNone/>
            </a:pPr>
            <a:r>
              <a:rPr lang="zh-CN" b="1" dirty="0">
                <a:solidFill>
                  <a:schemeClr val="tx1">
                    <a:lumMod val="65000"/>
                    <a:lumOff val="35000"/>
                  </a:schemeClr>
                </a:solidFill>
                <a:latin typeface="Arial" panose="020B0604020202020204" pitchFamily="34" charset="0"/>
                <a:cs typeface="Arial" panose="020B0604020202020204" pitchFamily="34" charset="0"/>
                <a:sym typeface="Impact" panose="020B0806030902050204" pitchFamily="34" charset="0"/>
              </a:rPr>
              <a:t>文件操作记录</a:t>
            </a:r>
            <a:endParaRPr lang="zh-CN" b="1" dirty="0">
              <a:solidFill>
                <a:schemeClr val="tx1">
                  <a:lumMod val="65000"/>
                  <a:lumOff val="35000"/>
                </a:schemeClr>
              </a:solidFill>
              <a:latin typeface="Arial" panose="020B0604020202020204" pitchFamily="34" charset="0"/>
              <a:ea typeface="宋体" pitchFamily="2" charset="-122"/>
              <a:cs typeface="Arial" panose="020B0604020202020204" pitchFamily="34" charset="0"/>
              <a:sym typeface="Impact" panose="020B0806030902050204" pitchFamily="34" charset="0"/>
            </a:endParaRPr>
          </a:p>
        </p:txBody>
      </p:sp>
      <p:sp>
        <p:nvSpPr>
          <p:cNvPr id="12" name="文本框 37"/>
          <p:cNvSpPr txBox="1"/>
          <p:nvPr/>
        </p:nvSpPr>
        <p:spPr>
          <a:xfrm>
            <a:off x="1073785" y="760095"/>
            <a:ext cx="3554095" cy="335915"/>
          </a:xfrm>
          <a:prstGeom prst="rect">
            <a:avLst/>
          </a:prstGeom>
          <a:noFill/>
        </p:spPr>
        <p:txBody>
          <a:bodyPr wrap="square" lIns="91431" tIns="45716" rIns="91431" bIns="45716" rtlCol="0">
            <a:spAutoFit/>
          </a:bodyPr>
          <a:lstStyle/>
          <a:p>
            <a:r>
              <a:rPr lang="en-US" altLang="zh-CN" sz="1600" dirty="0">
                <a:solidFill>
                  <a:schemeClr val="tx1">
                    <a:lumMod val="65000"/>
                    <a:lumOff val="35000"/>
                  </a:schemeClr>
                </a:solidFill>
                <a:latin typeface="Arial" panose="020B0604020202020204" pitchFamily="34" charset="0"/>
                <a:cs typeface="Arial" panose="020B0604020202020204" pitchFamily="34" charset="0"/>
              </a:rPr>
              <a:t>File Operation Record</a:t>
            </a:r>
            <a:endParaRPr lang="en-US" altLang="zh-CN" sz="1600" dirty="0">
              <a:solidFill>
                <a:schemeClr val="tx1">
                  <a:lumMod val="65000"/>
                  <a:lumOff val="35000"/>
                </a:schemeClr>
              </a:solidFill>
              <a:latin typeface="Arial" panose="020B0604020202020204" pitchFamily="34" charset="0"/>
              <a:cs typeface="Arial" panose="020B0604020202020204" pitchFamily="34" charset="0"/>
            </a:endParaRPr>
          </a:p>
        </p:txBody>
      </p:sp>
      <p:pic>
        <p:nvPicPr>
          <p:cNvPr id="7" name="图片 6" descr="销掌门-透明背景-logo"/>
          <p:cNvPicPr>
            <a:picLocks noChangeAspect="1"/>
          </p:cNvPicPr>
          <p:nvPr/>
        </p:nvPicPr>
        <p:blipFill>
          <a:blip r:embed="rId1" cstate="print"/>
          <a:stretch>
            <a:fillRect/>
          </a:stretch>
        </p:blipFill>
        <p:spPr>
          <a:xfrm>
            <a:off x="10789920" y="167005"/>
            <a:ext cx="1132205" cy="829310"/>
          </a:xfrm>
          <a:prstGeom prst="rect">
            <a:avLst/>
          </a:prstGeom>
        </p:spPr>
      </p:pic>
    </p:spTree>
  </p:cSld>
  <p:clrMapOvr>
    <a:masterClrMapping/>
  </p:clrMapOvr>
  <p:transition>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13" presetClass="entr" presetSubtype="16" fill="hold" grpId="0" nodeType="clickEffect">
                                  <p:stCondLst>
                                    <p:cond delay="0"/>
                                  </p:stCondLst>
                                  <p:childTnLst>
                                    <p:set>
                                      <p:cBhvr>
                                        <p:cTn id="15" dur="1000" fill="hold">
                                          <p:stCondLst>
                                            <p:cond delay="0"/>
                                          </p:stCondLst>
                                        </p:cTn>
                                        <p:tgtEl>
                                          <p:spTgt spid="5"/>
                                        </p:tgtEl>
                                        <p:attrNameLst>
                                          <p:attrName>style.visibility</p:attrName>
                                        </p:attrNameLst>
                                      </p:cBhvr>
                                      <p:to>
                                        <p:strVal val="visible"/>
                                      </p:to>
                                    </p:set>
                                    <p:animEffect transition="in" filter="plus(in)">
                                      <p:cBhvr>
                                        <p:cTn id="16" dur="1000"/>
                                        <p:tgtEl>
                                          <p:spTgt spid="5"/>
                                        </p:tgtEl>
                                      </p:cBhvr>
                                    </p:animEffect>
                                  </p:childTnLst>
                                </p:cTn>
                              </p:par>
                              <p:par>
                                <p:cTn id="17" presetID="13" presetClass="entr" presetSubtype="16" fill="hold" grpId="0" nodeType="withEffect">
                                  <p:stCondLst>
                                    <p:cond delay="0"/>
                                  </p:stCondLst>
                                  <p:childTnLst>
                                    <p:set>
                                      <p:cBhvr>
                                        <p:cTn id="18" dur="1000" fill="hold">
                                          <p:stCondLst>
                                            <p:cond delay="0"/>
                                          </p:stCondLst>
                                        </p:cTn>
                                        <p:tgtEl>
                                          <p:spTgt spid="4"/>
                                        </p:tgtEl>
                                        <p:attrNameLst>
                                          <p:attrName>style.visibility</p:attrName>
                                        </p:attrNameLst>
                                      </p:cBhvr>
                                      <p:to>
                                        <p:strVal val="visible"/>
                                      </p:to>
                                    </p:set>
                                    <p:animEffect transition="in" filter="plus(in)">
                                      <p:cBhvr>
                                        <p:cTn id="19" dur="1000"/>
                                        <p:tgtEl>
                                          <p:spTgt spid="4"/>
                                        </p:tgtEl>
                                      </p:cBhvr>
                                    </p:animEffect>
                                  </p:childTnLst>
                                </p:cTn>
                              </p:par>
                              <p:par>
                                <p:cTn id="20" presetID="13" presetClass="entr" presetSubtype="16" fill="hold" nodeType="withEffect">
                                  <p:stCondLst>
                                    <p:cond delay="0"/>
                                  </p:stCondLst>
                                  <p:childTnLst>
                                    <p:set>
                                      <p:cBhvr>
                                        <p:cTn id="21" dur="1000" fill="hold">
                                          <p:stCondLst>
                                            <p:cond delay="0"/>
                                          </p:stCondLst>
                                        </p:cTn>
                                        <p:tgtEl>
                                          <p:spTgt spid="2"/>
                                        </p:tgtEl>
                                        <p:attrNameLst>
                                          <p:attrName>style.visibility</p:attrName>
                                        </p:attrNameLst>
                                      </p:cBhvr>
                                      <p:to>
                                        <p:strVal val="visible"/>
                                      </p:to>
                                    </p:set>
                                    <p:animEffect transition="in" filter="plus(in)">
                                      <p:cBhvr>
                                        <p:cTn id="22"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P spid="5" grpId="0"/>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矩形 3"/>
          <p:cNvSpPr>
            <a:spLocks noChangeArrowheads="1"/>
          </p:cNvSpPr>
          <p:nvPr/>
        </p:nvSpPr>
        <p:spPr bwMode="auto">
          <a:xfrm>
            <a:off x="1073785" y="224790"/>
            <a:ext cx="1831975" cy="582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eaLnBrk="1" hangingPunct="1">
              <a:spcBef>
                <a:spcPct val="0"/>
              </a:spcBef>
              <a:buFont typeface="Arial" panose="020B0604020202020204" pitchFamily="34" charset="0"/>
              <a:buNone/>
            </a:pPr>
            <a:r>
              <a:rPr lang="zh-CN" altLang="en-US" b="1" dirty="0" smtClean="0">
                <a:solidFill>
                  <a:schemeClr val="tx1">
                    <a:lumMod val="65000"/>
                    <a:lumOff val="35000"/>
                  </a:schemeClr>
                </a:solidFill>
                <a:latin typeface="Arial" panose="020B0604020202020204" pitchFamily="34" charset="0"/>
                <a:cs typeface="Arial" panose="020B0604020202020204" pitchFamily="34" charset="0"/>
                <a:sym typeface="Impact" panose="020B0806030902050204" pitchFamily="34" charset="0"/>
              </a:rPr>
              <a:t>业务分布</a:t>
            </a:r>
            <a:endParaRPr lang="zh-CN" altLang="en-US" b="1" dirty="0">
              <a:solidFill>
                <a:schemeClr val="tx1">
                  <a:lumMod val="65000"/>
                  <a:lumOff val="35000"/>
                </a:schemeClr>
              </a:solidFill>
              <a:latin typeface="Arial" panose="020B0604020202020204" pitchFamily="34" charset="0"/>
              <a:ea typeface="宋体" pitchFamily="2" charset="-122"/>
              <a:cs typeface="Arial" panose="020B0604020202020204" pitchFamily="34" charset="0"/>
            </a:endParaRPr>
          </a:p>
        </p:txBody>
      </p:sp>
      <p:sp>
        <p:nvSpPr>
          <p:cNvPr id="75" name="文本框 37"/>
          <p:cNvSpPr txBox="1"/>
          <p:nvPr/>
        </p:nvSpPr>
        <p:spPr>
          <a:xfrm>
            <a:off x="1073958" y="759817"/>
            <a:ext cx="2308007" cy="335915"/>
          </a:xfrm>
          <a:prstGeom prst="rect">
            <a:avLst/>
          </a:prstGeom>
          <a:noFill/>
        </p:spPr>
        <p:txBody>
          <a:bodyPr wrap="square" lIns="91431" tIns="45716" rIns="91431" bIns="45716" rtlCol="0">
            <a:spAutoFit/>
          </a:bodyPr>
          <a:lstStyle/>
          <a:p>
            <a:r>
              <a:rPr lang="en-US" altLang="zh-CN" sz="1600" dirty="0" smtClean="0">
                <a:solidFill>
                  <a:schemeClr val="tx1">
                    <a:lumMod val="65000"/>
                    <a:lumOff val="35000"/>
                  </a:schemeClr>
                </a:solidFill>
                <a:latin typeface="Arial" panose="020B0604020202020204" pitchFamily="34" charset="0"/>
                <a:cs typeface="Arial" panose="020B0604020202020204" pitchFamily="34" charset="0"/>
              </a:rPr>
              <a:t>Business Distribution</a:t>
            </a:r>
            <a:endParaRPr lang="zh-CN" altLang="en-US" sz="16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76" name="Arc 142"/>
          <p:cNvSpPr/>
          <p:nvPr/>
        </p:nvSpPr>
        <p:spPr>
          <a:xfrm rot="20152389">
            <a:off x="2141157" y="3451795"/>
            <a:ext cx="1234915" cy="1648013"/>
          </a:xfrm>
          <a:prstGeom prst="arc">
            <a:avLst>
              <a:gd name="adj1" fmla="val 16491387"/>
              <a:gd name="adj2" fmla="val 5247528"/>
            </a:avLst>
          </a:prstGeom>
          <a:ln w="12700">
            <a:solidFill>
              <a:srgbClr val="8BAA00"/>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3555"/>
          </a:p>
        </p:txBody>
      </p:sp>
      <p:sp>
        <p:nvSpPr>
          <p:cNvPr id="78" name="Freeform 121"/>
          <p:cNvSpPr/>
          <p:nvPr/>
        </p:nvSpPr>
        <p:spPr>
          <a:xfrm>
            <a:off x="3118125" y="5025298"/>
            <a:ext cx="3615267" cy="963789"/>
          </a:xfrm>
          <a:custGeom>
            <a:avLst/>
            <a:gdLst>
              <a:gd name="connsiteX0" fmla="*/ 0 w 2711450"/>
              <a:gd name="connsiteY0" fmla="*/ 0 h 722842"/>
              <a:gd name="connsiteX1" fmla="*/ 869950 w 2711450"/>
              <a:gd name="connsiteY1" fmla="*/ 685800 h 722842"/>
              <a:gd name="connsiteX2" fmla="*/ 2279650 w 2711450"/>
              <a:gd name="connsiteY2" fmla="*/ 222250 h 722842"/>
              <a:gd name="connsiteX3" fmla="*/ 2711450 w 2711450"/>
              <a:gd name="connsiteY3" fmla="*/ 209550 h 722842"/>
            </a:gdLst>
            <a:ahLst/>
            <a:cxnLst>
              <a:cxn ang="0">
                <a:pos x="connsiteX0" y="connsiteY0"/>
              </a:cxn>
              <a:cxn ang="0">
                <a:pos x="connsiteX1" y="connsiteY1"/>
              </a:cxn>
              <a:cxn ang="0">
                <a:pos x="connsiteX2" y="connsiteY2"/>
              </a:cxn>
              <a:cxn ang="0">
                <a:pos x="connsiteX3" y="connsiteY3"/>
              </a:cxn>
            </a:cxnLst>
            <a:rect l="l" t="t" r="r" b="b"/>
            <a:pathLst>
              <a:path w="2711450" h="722842">
                <a:moveTo>
                  <a:pt x="0" y="0"/>
                </a:moveTo>
                <a:cubicBezTo>
                  <a:pt x="245004" y="324379"/>
                  <a:pt x="490008" y="648758"/>
                  <a:pt x="869950" y="685800"/>
                </a:cubicBezTo>
                <a:cubicBezTo>
                  <a:pt x="1249892" y="722842"/>
                  <a:pt x="1972733" y="301625"/>
                  <a:pt x="2279650" y="222250"/>
                </a:cubicBezTo>
                <a:cubicBezTo>
                  <a:pt x="2586567" y="142875"/>
                  <a:pt x="2649008" y="176212"/>
                  <a:pt x="2711450" y="209550"/>
                </a:cubicBezTo>
              </a:path>
            </a:pathLst>
          </a:custGeom>
          <a:ln w="12700">
            <a:solidFill>
              <a:srgbClr val="8BAA00"/>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3555"/>
          </a:p>
        </p:txBody>
      </p:sp>
      <p:grpSp>
        <p:nvGrpSpPr>
          <p:cNvPr id="79" name="Group 71"/>
          <p:cNvGrpSpPr/>
          <p:nvPr/>
        </p:nvGrpSpPr>
        <p:grpSpPr>
          <a:xfrm>
            <a:off x="818147" y="2514000"/>
            <a:ext cx="7178645" cy="3636883"/>
            <a:chOff x="2458885" y="1292089"/>
            <a:chExt cx="4226231" cy="2095327"/>
          </a:xfrm>
          <a:solidFill>
            <a:schemeClr val="bg1">
              <a:lumMod val="75000"/>
            </a:schemeClr>
          </a:solidFill>
        </p:grpSpPr>
        <p:sp>
          <p:nvSpPr>
            <p:cNvPr id="80" name="Freeform 53"/>
            <p:cNvSpPr/>
            <p:nvPr/>
          </p:nvSpPr>
          <p:spPr bwMode="auto">
            <a:xfrm>
              <a:off x="2872708" y="1430381"/>
              <a:ext cx="1048" cy="1048"/>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81" name="Freeform 54"/>
            <p:cNvSpPr/>
            <p:nvPr/>
          </p:nvSpPr>
          <p:spPr bwMode="auto">
            <a:xfrm>
              <a:off x="2458885" y="1395808"/>
              <a:ext cx="1430046" cy="1991608"/>
            </a:xfrm>
            <a:custGeom>
              <a:avLst/>
              <a:gdLst/>
              <a:ahLst/>
              <a:cxnLst>
                <a:cxn ang="0">
                  <a:pos x="504" y="456"/>
                </a:cxn>
                <a:cxn ang="0">
                  <a:pos x="457" y="417"/>
                </a:cxn>
                <a:cxn ang="0">
                  <a:pos x="420" y="387"/>
                </a:cxn>
                <a:cxn ang="0">
                  <a:pos x="371" y="386"/>
                </a:cxn>
                <a:cxn ang="0">
                  <a:pos x="356" y="383"/>
                </a:cxn>
                <a:cxn ang="0">
                  <a:pos x="304" y="384"/>
                </a:cxn>
                <a:cxn ang="0">
                  <a:pos x="287" y="334"/>
                </a:cxn>
                <a:cxn ang="0">
                  <a:pos x="239" y="325"/>
                </a:cxn>
                <a:cxn ang="0">
                  <a:pos x="301" y="262"/>
                </a:cxn>
                <a:cxn ang="0">
                  <a:pos x="330" y="292"/>
                </a:cxn>
                <a:cxn ang="0">
                  <a:pos x="376" y="223"/>
                </a:cxn>
                <a:cxn ang="0">
                  <a:pos x="414" y="186"/>
                </a:cxn>
                <a:cxn ang="0">
                  <a:pos x="471" y="164"/>
                </a:cxn>
                <a:cxn ang="0">
                  <a:pos x="461" y="144"/>
                </a:cxn>
                <a:cxn ang="0">
                  <a:pos x="491" y="134"/>
                </a:cxn>
                <a:cxn ang="0">
                  <a:pos x="503" y="155"/>
                </a:cxn>
                <a:cxn ang="0">
                  <a:pos x="509" y="131"/>
                </a:cxn>
                <a:cxn ang="0">
                  <a:pos x="497" y="89"/>
                </a:cxn>
                <a:cxn ang="0">
                  <a:pos x="459" y="62"/>
                </a:cxn>
                <a:cxn ang="0">
                  <a:pos x="406" y="108"/>
                </a:cxn>
                <a:cxn ang="0">
                  <a:pos x="391" y="112"/>
                </a:cxn>
                <a:cxn ang="0">
                  <a:pos x="357" y="89"/>
                </a:cxn>
                <a:cxn ang="0">
                  <a:pos x="422" y="44"/>
                </a:cxn>
                <a:cxn ang="0">
                  <a:pos x="429" y="57"/>
                </a:cxn>
                <a:cxn ang="0">
                  <a:pos x="441" y="40"/>
                </a:cxn>
                <a:cxn ang="0">
                  <a:pos x="477" y="30"/>
                </a:cxn>
                <a:cxn ang="0">
                  <a:pos x="471" y="47"/>
                </a:cxn>
                <a:cxn ang="0">
                  <a:pos x="474" y="61"/>
                </a:cxn>
                <a:cxn ang="0">
                  <a:pos x="502" y="58"/>
                </a:cxn>
                <a:cxn ang="0">
                  <a:pos x="514" y="49"/>
                </a:cxn>
                <a:cxn ang="0">
                  <a:pos x="513" y="26"/>
                </a:cxn>
                <a:cxn ang="0">
                  <a:pos x="476" y="4"/>
                </a:cxn>
                <a:cxn ang="0">
                  <a:pos x="431" y="14"/>
                </a:cxn>
                <a:cxn ang="0">
                  <a:pos x="420" y="33"/>
                </a:cxn>
                <a:cxn ang="0">
                  <a:pos x="442" y="1"/>
                </a:cxn>
                <a:cxn ang="0">
                  <a:pos x="380" y="27"/>
                </a:cxn>
                <a:cxn ang="0">
                  <a:pos x="310" y="34"/>
                </a:cxn>
                <a:cxn ang="0">
                  <a:pos x="269" y="21"/>
                </a:cxn>
                <a:cxn ang="0">
                  <a:pos x="172" y="18"/>
                </a:cxn>
                <a:cxn ang="0">
                  <a:pos x="97" y="41"/>
                </a:cxn>
                <a:cxn ang="0">
                  <a:pos x="82" y="57"/>
                </a:cxn>
                <a:cxn ang="0">
                  <a:pos x="56" y="84"/>
                </a:cxn>
                <a:cxn ang="0">
                  <a:pos x="65" y="91"/>
                </a:cxn>
                <a:cxn ang="0">
                  <a:pos x="124" y="75"/>
                </a:cxn>
                <a:cxn ang="0">
                  <a:pos x="163" y="127"/>
                </a:cxn>
                <a:cxn ang="0">
                  <a:pos x="133" y="197"/>
                </a:cxn>
                <a:cxn ang="0">
                  <a:pos x="155" y="284"/>
                </a:cxn>
                <a:cxn ang="0">
                  <a:pos x="167" y="289"/>
                </a:cxn>
                <a:cxn ang="0">
                  <a:pos x="176" y="290"/>
                </a:cxn>
                <a:cxn ang="0">
                  <a:pos x="237" y="354"/>
                </a:cxn>
                <a:cxn ang="0">
                  <a:pos x="292" y="388"/>
                </a:cxn>
                <a:cxn ang="0">
                  <a:pos x="322" y="401"/>
                </a:cxn>
                <a:cxn ang="0">
                  <a:pos x="328" y="445"/>
                </a:cxn>
                <a:cxn ang="0">
                  <a:pos x="319" y="494"/>
                </a:cxn>
                <a:cxn ang="0">
                  <a:pos x="390" y="685"/>
                </a:cxn>
                <a:cxn ang="0">
                  <a:pos x="406" y="735"/>
                </a:cxn>
                <a:cxn ang="0">
                  <a:pos x="405" y="758"/>
                </a:cxn>
                <a:cxn ang="0">
                  <a:pos x="446" y="765"/>
                </a:cxn>
                <a:cxn ang="0">
                  <a:pos x="451" y="721"/>
                </a:cxn>
                <a:cxn ang="0">
                  <a:pos x="454" y="699"/>
                </a:cxn>
                <a:cxn ang="0">
                  <a:pos x="467" y="668"/>
                </a:cxn>
                <a:cxn ang="0">
                  <a:pos x="508" y="617"/>
                </a:cxn>
                <a:cxn ang="0">
                  <a:pos x="555" y="538"/>
                </a:cxn>
              </a:cxnLst>
              <a:rect l="0" t="0" r="r" b="b"/>
              <a:pathLst>
                <a:path w="577" h="802">
                  <a:moveTo>
                    <a:pt x="572" y="488"/>
                  </a:moveTo>
                  <a:cubicBezTo>
                    <a:pt x="572" y="488"/>
                    <a:pt x="564" y="486"/>
                    <a:pt x="564" y="485"/>
                  </a:cubicBezTo>
                  <a:cubicBezTo>
                    <a:pt x="564" y="484"/>
                    <a:pt x="551" y="473"/>
                    <a:pt x="550" y="473"/>
                  </a:cubicBezTo>
                  <a:cubicBezTo>
                    <a:pt x="550" y="474"/>
                    <a:pt x="545" y="468"/>
                    <a:pt x="544" y="470"/>
                  </a:cubicBezTo>
                  <a:cubicBezTo>
                    <a:pt x="544" y="471"/>
                    <a:pt x="534" y="471"/>
                    <a:pt x="534" y="471"/>
                  </a:cubicBezTo>
                  <a:cubicBezTo>
                    <a:pt x="523" y="469"/>
                    <a:pt x="523" y="469"/>
                    <a:pt x="523" y="469"/>
                  </a:cubicBezTo>
                  <a:cubicBezTo>
                    <a:pt x="523" y="469"/>
                    <a:pt x="519" y="472"/>
                    <a:pt x="520" y="471"/>
                  </a:cubicBezTo>
                  <a:cubicBezTo>
                    <a:pt x="521" y="469"/>
                    <a:pt x="520" y="462"/>
                    <a:pt x="520" y="463"/>
                  </a:cubicBezTo>
                  <a:cubicBezTo>
                    <a:pt x="519" y="464"/>
                    <a:pt x="504" y="456"/>
                    <a:pt x="504" y="456"/>
                  </a:cubicBezTo>
                  <a:cubicBezTo>
                    <a:pt x="498" y="461"/>
                    <a:pt x="498" y="461"/>
                    <a:pt x="498" y="461"/>
                  </a:cubicBezTo>
                  <a:cubicBezTo>
                    <a:pt x="498" y="455"/>
                    <a:pt x="498" y="455"/>
                    <a:pt x="498" y="455"/>
                  </a:cubicBezTo>
                  <a:cubicBezTo>
                    <a:pt x="490" y="450"/>
                    <a:pt x="490" y="450"/>
                    <a:pt x="490" y="450"/>
                  </a:cubicBezTo>
                  <a:cubicBezTo>
                    <a:pt x="491" y="443"/>
                    <a:pt x="491" y="443"/>
                    <a:pt x="491" y="443"/>
                  </a:cubicBezTo>
                  <a:cubicBezTo>
                    <a:pt x="487" y="440"/>
                    <a:pt x="487" y="440"/>
                    <a:pt x="487" y="440"/>
                  </a:cubicBezTo>
                  <a:cubicBezTo>
                    <a:pt x="487" y="440"/>
                    <a:pt x="487" y="441"/>
                    <a:pt x="486" y="440"/>
                  </a:cubicBezTo>
                  <a:cubicBezTo>
                    <a:pt x="486" y="440"/>
                    <a:pt x="484" y="427"/>
                    <a:pt x="484" y="427"/>
                  </a:cubicBezTo>
                  <a:cubicBezTo>
                    <a:pt x="472" y="417"/>
                    <a:pt x="472" y="417"/>
                    <a:pt x="472" y="417"/>
                  </a:cubicBezTo>
                  <a:cubicBezTo>
                    <a:pt x="457" y="417"/>
                    <a:pt x="457" y="417"/>
                    <a:pt x="457" y="417"/>
                  </a:cubicBezTo>
                  <a:cubicBezTo>
                    <a:pt x="444" y="409"/>
                    <a:pt x="444" y="409"/>
                    <a:pt x="444" y="409"/>
                  </a:cubicBezTo>
                  <a:cubicBezTo>
                    <a:pt x="441" y="402"/>
                    <a:pt x="441" y="402"/>
                    <a:pt x="441" y="402"/>
                  </a:cubicBezTo>
                  <a:cubicBezTo>
                    <a:pt x="441" y="402"/>
                    <a:pt x="433" y="399"/>
                    <a:pt x="433" y="398"/>
                  </a:cubicBezTo>
                  <a:cubicBezTo>
                    <a:pt x="433" y="397"/>
                    <a:pt x="431" y="398"/>
                    <a:pt x="430" y="397"/>
                  </a:cubicBezTo>
                  <a:cubicBezTo>
                    <a:pt x="430" y="397"/>
                    <a:pt x="430" y="394"/>
                    <a:pt x="430" y="394"/>
                  </a:cubicBezTo>
                  <a:cubicBezTo>
                    <a:pt x="426" y="391"/>
                    <a:pt x="426" y="391"/>
                    <a:pt x="426" y="391"/>
                  </a:cubicBezTo>
                  <a:cubicBezTo>
                    <a:pt x="425" y="390"/>
                    <a:pt x="425" y="390"/>
                    <a:pt x="425" y="390"/>
                  </a:cubicBezTo>
                  <a:cubicBezTo>
                    <a:pt x="422" y="389"/>
                    <a:pt x="422" y="389"/>
                    <a:pt x="422" y="389"/>
                  </a:cubicBezTo>
                  <a:cubicBezTo>
                    <a:pt x="420" y="387"/>
                    <a:pt x="420" y="387"/>
                    <a:pt x="420" y="387"/>
                  </a:cubicBezTo>
                  <a:cubicBezTo>
                    <a:pt x="420" y="387"/>
                    <a:pt x="427" y="383"/>
                    <a:pt x="426" y="384"/>
                  </a:cubicBezTo>
                  <a:cubicBezTo>
                    <a:pt x="426" y="384"/>
                    <a:pt x="411" y="386"/>
                    <a:pt x="411" y="386"/>
                  </a:cubicBezTo>
                  <a:cubicBezTo>
                    <a:pt x="409" y="389"/>
                    <a:pt x="409" y="389"/>
                    <a:pt x="409" y="389"/>
                  </a:cubicBezTo>
                  <a:cubicBezTo>
                    <a:pt x="402" y="385"/>
                    <a:pt x="402" y="385"/>
                    <a:pt x="402" y="385"/>
                  </a:cubicBezTo>
                  <a:cubicBezTo>
                    <a:pt x="391" y="385"/>
                    <a:pt x="391" y="385"/>
                    <a:pt x="391" y="385"/>
                  </a:cubicBezTo>
                  <a:cubicBezTo>
                    <a:pt x="391" y="385"/>
                    <a:pt x="382" y="381"/>
                    <a:pt x="383" y="380"/>
                  </a:cubicBezTo>
                  <a:cubicBezTo>
                    <a:pt x="383" y="379"/>
                    <a:pt x="380" y="376"/>
                    <a:pt x="380" y="376"/>
                  </a:cubicBezTo>
                  <a:cubicBezTo>
                    <a:pt x="380" y="376"/>
                    <a:pt x="378" y="380"/>
                    <a:pt x="378" y="381"/>
                  </a:cubicBezTo>
                  <a:cubicBezTo>
                    <a:pt x="377" y="381"/>
                    <a:pt x="371" y="386"/>
                    <a:pt x="371" y="386"/>
                  </a:cubicBezTo>
                  <a:cubicBezTo>
                    <a:pt x="372" y="394"/>
                    <a:pt x="372" y="394"/>
                    <a:pt x="372" y="394"/>
                  </a:cubicBezTo>
                  <a:cubicBezTo>
                    <a:pt x="368" y="390"/>
                    <a:pt x="368" y="390"/>
                    <a:pt x="368" y="390"/>
                  </a:cubicBezTo>
                  <a:cubicBezTo>
                    <a:pt x="370" y="386"/>
                    <a:pt x="370" y="386"/>
                    <a:pt x="370" y="386"/>
                  </a:cubicBezTo>
                  <a:cubicBezTo>
                    <a:pt x="370" y="386"/>
                    <a:pt x="370" y="381"/>
                    <a:pt x="370" y="380"/>
                  </a:cubicBezTo>
                  <a:cubicBezTo>
                    <a:pt x="370" y="379"/>
                    <a:pt x="374" y="377"/>
                    <a:pt x="374" y="377"/>
                  </a:cubicBezTo>
                  <a:cubicBezTo>
                    <a:pt x="373" y="374"/>
                    <a:pt x="373" y="374"/>
                    <a:pt x="373" y="374"/>
                  </a:cubicBezTo>
                  <a:cubicBezTo>
                    <a:pt x="373" y="374"/>
                    <a:pt x="368" y="376"/>
                    <a:pt x="368" y="376"/>
                  </a:cubicBezTo>
                  <a:cubicBezTo>
                    <a:pt x="368" y="377"/>
                    <a:pt x="363" y="380"/>
                    <a:pt x="363" y="380"/>
                  </a:cubicBezTo>
                  <a:cubicBezTo>
                    <a:pt x="356" y="383"/>
                    <a:pt x="356" y="383"/>
                    <a:pt x="356" y="383"/>
                  </a:cubicBezTo>
                  <a:cubicBezTo>
                    <a:pt x="352" y="383"/>
                    <a:pt x="352" y="383"/>
                    <a:pt x="352" y="383"/>
                  </a:cubicBezTo>
                  <a:cubicBezTo>
                    <a:pt x="352" y="383"/>
                    <a:pt x="349" y="388"/>
                    <a:pt x="349" y="388"/>
                  </a:cubicBezTo>
                  <a:cubicBezTo>
                    <a:pt x="348" y="388"/>
                    <a:pt x="348" y="393"/>
                    <a:pt x="348" y="393"/>
                  </a:cubicBezTo>
                  <a:cubicBezTo>
                    <a:pt x="348" y="393"/>
                    <a:pt x="341" y="402"/>
                    <a:pt x="340" y="401"/>
                  </a:cubicBezTo>
                  <a:cubicBezTo>
                    <a:pt x="340" y="400"/>
                    <a:pt x="331" y="393"/>
                    <a:pt x="331" y="393"/>
                  </a:cubicBezTo>
                  <a:cubicBezTo>
                    <a:pt x="322" y="394"/>
                    <a:pt x="322" y="394"/>
                    <a:pt x="322" y="394"/>
                  </a:cubicBezTo>
                  <a:cubicBezTo>
                    <a:pt x="316" y="397"/>
                    <a:pt x="316" y="397"/>
                    <a:pt x="316" y="397"/>
                  </a:cubicBezTo>
                  <a:cubicBezTo>
                    <a:pt x="310" y="393"/>
                    <a:pt x="310" y="393"/>
                    <a:pt x="310" y="393"/>
                  </a:cubicBezTo>
                  <a:cubicBezTo>
                    <a:pt x="304" y="384"/>
                    <a:pt x="304" y="384"/>
                    <a:pt x="304" y="384"/>
                  </a:cubicBezTo>
                  <a:cubicBezTo>
                    <a:pt x="305" y="375"/>
                    <a:pt x="305" y="375"/>
                    <a:pt x="305" y="375"/>
                  </a:cubicBezTo>
                  <a:cubicBezTo>
                    <a:pt x="308" y="364"/>
                    <a:pt x="308" y="364"/>
                    <a:pt x="308" y="364"/>
                  </a:cubicBezTo>
                  <a:cubicBezTo>
                    <a:pt x="309" y="357"/>
                    <a:pt x="309" y="357"/>
                    <a:pt x="309" y="357"/>
                  </a:cubicBezTo>
                  <a:cubicBezTo>
                    <a:pt x="302" y="352"/>
                    <a:pt x="302" y="352"/>
                    <a:pt x="302" y="352"/>
                  </a:cubicBezTo>
                  <a:cubicBezTo>
                    <a:pt x="302" y="352"/>
                    <a:pt x="287" y="353"/>
                    <a:pt x="287" y="353"/>
                  </a:cubicBezTo>
                  <a:cubicBezTo>
                    <a:pt x="287" y="352"/>
                    <a:pt x="279" y="353"/>
                    <a:pt x="280" y="352"/>
                  </a:cubicBezTo>
                  <a:cubicBezTo>
                    <a:pt x="280" y="351"/>
                    <a:pt x="282" y="347"/>
                    <a:pt x="282" y="346"/>
                  </a:cubicBezTo>
                  <a:cubicBezTo>
                    <a:pt x="282" y="345"/>
                    <a:pt x="284" y="340"/>
                    <a:pt x="284" y="340"/>
                  </a:cubicBezTo>
                  <a:cubicBezTo>
                    <a:pt x="287" y="334"/>
                    <a:pt x="287" y="334"/>
                    <a:pt x="287" y="334"/>
                  </a:cubicBezTo>
                  <a:cubicBezTo>
                    <a:pt x="292" y="322"/>
                    <a:pt x="292" y="322"/>
                    <a:pt x="292" y="322"/>
                  </a:cubicBezTo>
                  <a:cubicBezTo>
                    <a:pt x="294" y="318"/>
                    <a:pt x="294" y="318"/>
                    <a:pt x="294" y="318"/>
                  </a:cubicBezTo>
                  <a:cubicBezTo>
                    <a:pt x="282" y="317"/>
                    <a:pt x="282" y="317"/>
                    <a:pt x="282" y="317"/>
                  </a:cubicBezTo>
                  <a:cubicBezTo>
                    <a:pt x="275" y="320"/>
                    <a:pt x="275" y="320"/>
                    <a:pt x="275" y="320"/>
                  </a:cubicBezTo>
                  <a:cubicBezTo>
                    <a:pt x="271" y="332"/>
                    <a:pt x="271" y="332"/>
                    <a:pt x="271" y="332"/>
                  </a:cubicBezTo>
                  <a:cubicBezTo>
                    <a:pt x="250" y="337"/>
                    <a:pt x="250" y="337"/>
                    <a:pt x="250" y="337"/>
                  </a:cubicBezTo>
                  <a:cubicBezTo>
                    <a:pt x="245" y="334"/>
                    <a:pt x="245" y="334"/>
                    <a:pt x="245" y="334"/>
                  </a:cubicBezTo>
                  <a:cubicBezTo>
                    <a:pt x="245" y="334"/>
                    <a:pt x="245" y="336"/>
                    <a:pt x="245" y="334"/>
                  </a:cubicBezTo>
                  <a:cubicBezTo>
                    <a:pt x="245" y="333"/>
                    <a:pt x="239" y="325"/>
                    <a:pt x="239" y="325"/>
                  </a:cubicBezTo>
                  <a:cubicBezTo>
                    <a:pt x="236" y="313"/>
                    <a:pt x="236" y="313"/>
                    <a:pt x="236" y="313"/>
                  </a:cubicBezTo>
                  <a:cubicBezTo>
                    <a:pt x="236" y="313"/>
                    <a:pt x="244" y="289"/>
                    <a:pt x="244" y="290"/>
                  </a:cubicBezTo>
                  <a:cubicBezTo>
                    <a:pt x="243" y="290"/>
                    <a:pt x="244" y="281"/>
                    <a:pt x="244" y="281"/>
                  </a:cubicBezTo>
                  <a:cubicBezTo>
                    <a:pt x="270" y="264"/>
                    <a:pt x="270" y="264"/>
                    <a:pt x="270" y="264"/>
                  </a:cubicBezTo>
                  <a:cubicBezTo>
                    <a:pt x="279" y="265"/>
                    <a:pt x="279" y="265"/>
                    <a:pt x="279" y="265"/>
                  </a:cubicBezTo>
                  <a:cubicBezTo>
                    <a:pt x="282" y="268"/>
                    <a:pt x="282" y="268"/>
                    <a:pt x="282" y="268"/>
                  </a:cubicBezTo>
                  <a:cubicBezTo>
                    <a:pt x="288" y="267"/>
                    <a:pt x="288" y="267"/>
                    <a:pt x="288" y="267"/>
                  </a:cubicBezTo>
                  <a:cubicBezTo>
                    <a:pt x="294" y="261"/>
                    <a:pt x="294" y="261"/>
                    <a:pt x="294" y="261"/>
                  </a:cubicBezTo>
                  <a:cubicBezTo>
                    <a:pt x="301" y="262"/>
                    <a:pt x="301" y="262"/>
                    <a:pt x="301" y="262"/>
                  </a:cubicBezTo>
                  <a:cubicBezTo>
                    <a:pt x="309" y="260"/>
                    <a:pt x="309" y="260"/>
                    <a:pt x="309" y="260"/>
                  </a:cubicBezTo>
                  <a:cubicBezTo>
                    <a:pt x="313" y="265"/>
                    <a:pt x="313" y="265"/>
                    <a:pt x="313" y="265"/>
                  </a:cubicBezTo>
                  <a:cubicBezTo>
                    <a:pt x="320" y="263"/>
                    <a:pt x="320" y="263"/>
                    <a:pt x="320" y="263"/>
                  </a:cubicBezTo>
                  <a:cubicBezTo>
                    <a:pt x="324" y="267"/>
                    <a:pt x="324" y="267"/>
                    <a:pt x="324" y="267"/>
                  </a:cubicBezTo>
                  <a:cubicBezTo>
                    <a:pt x="326" y="269"/>
                    <a:pt x="326" y="269"/>
                    <a:pt x="326" y="269"/>
                  </a:cubicBezTo>
                  <a:cubicBezTo>
                    <a:pt x="326" y="273"/>
                    <a:pt x="326" y="273"/>
                    <a:pt x="326" y="273"/>
                  </a:cubicBezTo>
                  <a:cubicBezTo>
                    <a:pt x="324" y="277"/>
                    <a:pt x="324" y="277"/>
                    <a:pt x="324" y="277"/>
                  </a:cubicBezTo>
                  <a:cubicBezTo>
                    <a:pt x="326" y="285"/>
                    <a:pt x="326" y="285"/>
                    <a:pt x="326" y="285"/>
                  </a:cubicBezTo>
                  <a:cubicBezTo>
                    <a:pt x="330" y="292"/>
                    <a:pt x="330" y="292"/>
                    <a:pt x="330" y="292"/>
                  </a:cubicBezTo>
                  <a:cubicBezTo>
                    <a:pt x="334" y="293"/>
                    <a:pt x="334" y="293"/>
                    <a:pt x="334" y="293"/>
                  </a:cubicBezTo>
                  <a:cubicBezTo>
                    <a:pt x="337" y="283"/>
                    <a:pt x="337" y="283"/>
                    <a:pt x="337" y="283"/>
                  </a:cubicBezTo>
                  <a:cubicBezTo>
                    <a:pt x="337" y="273"/>
                    <a:pt x="337" y="273"/>
                    <a:pt x="337" y="273"/>
                  </a:cubicBezTo>
                  <a:cubicBezTo>
                    <a:pt x="335" y="265"/>
                    <a:pt x="335" y="265"/>
                    <a:pt x="335" y="265"/>
                  </a:cubicBezTo>
                  <a:cubicBezTo>
                    <a:pt x="335" y="259"/>
                    <a:pt x="335" y="259"/>
                    <a:pt x="335" y="259"/>
                  </a:cubicBezTo>
                  <a:cubicBezTo>
                    <a:pt x="345" y="247"/>
                    <a:pt x="345" y="247"/>
                    <a:pt x="345" y="247"/>
                  </a:cubicBezTo>
                  <a:cubicBezTo>
                    <a:pt x="357" y="238"/>
                    <a:pt x="357" y="238"/>
                    <a:pt x="357" y="238"/>
                  </a:cubicBezTo>
                  <a:cubicBezTo>
                    <a:pt x="368" y="233"/>
                    <a:pt x="368" y="233"/>
                    <a:pt x="368" y="233"/>
                  </a:cubicBezTo>
                  <a:cubicBezTo>
                    <a:pt x="376" y="223"/>
                    <a:pt x="376" y="223"/>
                    <a:pt x="376" y="223"/>
                  </a:cubicBezTo>
                  <a:cubicBezTo>
                    <a:pt x="376" y="214"/>
                    <a:pt x="376" y="214"/>
                    <a:pt x="376" y="214"/>
                  </a:cubicBezTo>
                  <a:cubicBezTo>
                    <a:pt x="380" y="213"/>
                    <a:pt x="380" y="213"/>
                    <a:pt x="380" y="213"/>
                  </a:cubicBezTo>
                  <a:cubicBezTo>
                    <a:pt x="384" y="205"/>
                    <a:pt x="384" y="205"/>
                    <a:pt x="384" y="205"/>
                  </a:cubicBezTo>
                  <a:cubicBezTo>
                    <a:pt x="387" y="206"/>
                    <a:pt x="387" y="206"/>
                    <a:pt x="387" y="206"/>
                  </a:cubicBezTo>
                  <a:cubicBezTo>
                    <a:pt x="395" y="196"/>
                    <a:pt x="395" y="196"/>
                    <a:pt x="395" y="196"/>
                  </a:cubicBezTo>
                  <a:cubicBezTo>
                    <a:pt x="407" y="192"/>
                    <a:pt x="407" y="192"/>
                    <a:pt x="407" y="192"/>
                  </a:cubicBezTo>
                  <a:cubicBezTo>
                    <a:pt x="415" y="191"/>
                    <a:pt x="415" y="191"/>
                    <a:pt x="415" y="191"/>
                  </a:cubicBezTo>
                  <a:cubicBezTo>
                    <a:pt x="417" y="188"/>
                    <a:pt x="417" y="188"/>
                    <a:pt x="417" y="188"/>
                  </a:cubicBezTo>
                  <a:cubicBezTo>
                    <a:pt x="414" y="186"/>
                    <a:pt x="414" y="186"/>
                    <a:pt x="414" y="186"/>
                  </a:cubicBezTo>
                  <a:cubicBezTo>
                    <a:pt x="420" y="177"/>
                    <a:pt x="420" y="177"/>
                    <a:pt x="420" y="177"/>
                  </a:cubicBezTo>
                  <a:cubicBezTo>
                    <a:pt x="439" y="169"/>
                    <a:pt x="439" y="169"/>
                    <a:pt x="439" y="169"/>
                  </a:cubicBezTo>
                  <a:cubicBezTo>
                    <a:pt x="451" y="166"/>
                    <a:pt x="451" y="166"/>
                    <a:pt x="451" y="166"/>
                  </a:cubicBezTo>
                  <a:cubicBezTo>
                    <a:pt x="441" y="172"/>
                    <a:pt x="441" y="172"/>
                    <a:pt x="441" y="172"/>
                  </a:cubicBezTo>
                  <a:cubicBezTo>
                    <a:pt x="443" y="176"/>
                    <a:pt x="443" y="176"/>
                    <a:pt x="443" y="176"/>
                  </a:cubicBezTo>
                  <a:cubicBezTo>
                    <a:pt x="450" y="175"/>
                    <a:pt x="450" y="175"/>
                    <a:pt x="450" y="175"/>
                  </a:cubicBezTo>
                  <a:cubicBezTo>
                    <a:pt x="455" y="171"/>
                    <a:pt x="455" y="171"/>
                    <a:pt x="455" y="171"/>
                  </a:cubicBezTo>
                  <a:cubicBezTo>
                    <a:pt x="468" y="168"/>
                    <a:pt x="468" y="168"/>
                    <a:pt x="468" y="168"/>
                  </a:cubicBezTo>
                  <a:cubicBezTo>
                    <a:pt x="468" y="168"/>
                    <a:pt x="471" y="163"/>
                    <a:pt x="471" y="164"/>
                  </a:cubicBezTo>
                  <a:cubicBezTo>
                    <a:pt x="471" y="165"/>
                    <a:pt x="478" y="163"/>
                    <a:pt x="478" y="163"/>
                  </a:cubicBezTo>
                  <a:cubicBezTo>
                    <a:pt x="476" y="160"/>
                    <a:pt x="476" y="160"/>
                    <a:pt x="476" y="160"/>
                  </a:cubicBezTo>
                  <a:cubicBezTo>
                    <a:pt x="477" y="156"/>
                    <a:pt x="477" y="156"/>
                    <a:pt x="477" y="156"/>
                  </a:cubicBezTo>
                  <a:cubicBezTo>
                    <a:pt x="473" y="157"/>
                    <a:pt x="473" y="157"/>
                    <a:pt x="473" y="157"/>
                  </a:cubicBezTo>
                  <a:cubicBezTo>
                    <a:pt x="467" y="164"/>
                    <a:pt x="467" y="164"/>
                    <a:pt x="467" y="164"/>
                  </a:cubicBezTo>
                  <a:cubicBezTo>
                    <a:pt x="458" y="163"/>
                    <a:pt x="458" y="163"/>
                    <a:pt x="458" y="163"/>
                  </a:cubicBezTo>
                  <a:cubicBezTo>
                    <a:pt x="454" y="157"/>
                    <a:pt x="454" y="157"/>
                    <a:pt x="454" y="157"/>
                  </a:cubicBezTo>
                  <a:cubicBezTo>
                    <a:pt x="458" y="151"/>
                    <a:pt x="458" y="151"/>
                    <a:pt x="458" y="151"/>
                  </a:cubicBezTo>
                  <a:cubicBezTo>
                    <a:pt x="458" y="151"/>
                    <a:pt x="462" y="143"/>
                    <a:pt x="461" y="144"/>
                  </a:cubicBezTo>
                  <a:cubicBezTo>
                    <a:pt x="461" y="144"/>
                    <a:pt x="455" y="142"/>
                    <a:pt x="455" y="142"/>
                  </a:cubicBezTo>
                  <a:cubicBezTo>
                    <a:pt x="446" y="145"/>
                    <a:pt x="446" y="145"/>
                    <a:pt x="446" y="145"/>
                  </a:cubicBezTo>
                  <a:cubicBezTo>
                    <a:pt x="445" y="145"/>
                    <a:pt x="436" y="150"/>
                    <a:pt x="436" y="149"/>
                  </a:cubicBezTo>
                  <a:cubicBezTo>
                    <a:pt x="436" y="149"/>
                    <a:pt x="432" y="152"/>
                    <a:pt x="432" y="152"/>
                  </a:cubicBezTo>
                  <a:cubicBezTo>
                    <a:pt x="444" y="142"/>
                    <a:pt x="444" y="142"/>
                    <a:pt x="444" y="142"/>
                  </a:cubicBezTo>
                  <a:cubicBezTo>
                    <a:pt x="449" y="142"/>
                    <a:pt x="449" y="142"/>
                    <a:pt x="449" y="142"/>
                  </a:cubicBezTo>
                  <a:cubicBezTo>
                    <a:pt x="455" y="136"/>
                    <a:pt x="455" y="136"/>
                    <a:pt x="455" y="136"/>
                  </a:cubicBezTo>
                  <a:cubicBezTo>
                    <a:pt x="482" y="136"/>
                    <a:pt x="482" y="136"/>
                    <a:pt x="482" y="136"/>
                  </a:cubicBezTo>
                  <a:cubicBezTo>
                    <a:pt x="491" y="134"/>
                    <a:pt x="491" y="134"/>
                    <a:pt x="491" y="134"/>
                  </a:cubicBezTo>
                  <a:cubicBezTo>
                    <a:pt x="504" y="128"/>
                    <a:pt x="504" y="128"/>
                    <a:pt x="504" y="128"/>
                  </a:cubicBezTo>
                  <a:cubicBezTo>
                    <a:pt x="505" y="129"/>
                    <a:pt x="505" y="129"/>
                    <a:pt x="505" y="129"/>
                  </a:cubicBezTo>
                  <a:cubicBezTo>
                    <a:pt x="499" y="134"/>
                    <a:pt x="499" y="134"/>
                    <a:pt x="499" y="134"/>
                  </a:cubicBezTo>
                  <a:cubicBezTo>
                    <a:pt x="493" y="141"/>
                    <a:pt x="493" y="141"/>
                    <a:pt x="493" y="141"/>
                  </a:cubicBezTo>
                  <a:cubicBezTo>
                    <a:pt x="487" y="147"/>
                    <a:pt x="487" y="147"/>
                    <a:pt x="487" y="147"/>
                  </a:cubicBezTo>
                  <a:cubicBezTo>
                    <a:pt x="484" y="151"/>
                    <a:pt x="484" y="151"/>
                    <a:pt x="484" y="151"/>
                  </a:cubicBezTo>
                  <a:cubicBezTo>
                    <a:pt x="493" y="152"/>
                    <a:pt x="493" y="152"/>
                    <a:pt x="493" y="152"/>
                  </a:cubicBezTo>
                  <a:cubicBezTo>
                    <a:pt x="493" y="152"/>
                    <a:pt x="501" y="152"/>
                    <a:pt x="502" y="152"/>
                  </a:cubicBezTo>
                  <a:cubicBezTo>
                    <a:pt x="503" y="152"/>
                    <a:pt x="503" y="155"/>
                    <a:pt x="503" y="155"/>
                  </a:cubicBezTo>
                  <a:cubicBezTo>
                    <a:pt x="507" y="152"/>
                    <a:pt x="507" y="152"/>
                    <a:pt x="507" y="152"/>
                  </a:cubicBezTo>
                  <a:cubicBezTo>
                    <a:pt x="509" y="158"/>
                    <a:pt x="509" y="158"/>
                    <a:pt x="509" y="158"/>
                  </a:cubicBezTo>
                  <a:cubicBezTo>
                    <a:pt x="516" y="152"/>
                    <a:pt x="516" y="152"/>
                    <a:pt x="516" y="152"/>
                  </a:cubicBezTo>
                  <a:cubicBezTo>
                    <a:pt x="514" y="146"/>
                    <a:pt x="514" y="146"/>
                    <a:pt x="514" y="146"/>
                  </a:cubicBezTo>
                  <a:cubicBezTo>
                    <a:pt x="516" y="140"/>
                    <a:pt x="516" y="140"/>
                    <a:pt x="516" y="140"/>
                  </a:cubicBezTo>
                  <a:cubicBezTo>
                    <a:pt x="508" y="141"/>
                    <a:pt x="508" y="141"/>
                    <a:pt x="508" y="141"/>
                  </a:cubicBezTo>
                  <a:cubicBezTo>
                    <a:pt x="508" y="138"/>
                    <a:pt x="508" y="138"/>
                    <a:pt x="508" y="138"/>
                  </a:cubicBezTo>
                  <a:cubicBezTo>
                    <a:pt x="508" y="138"/>
                    <a:pt x="505" y="134"/>
                    <a:pt x="504" y="134"/>
                  </a:cubicBezTo>
                  <a:cubicBezTo>
                    <a:pt x="504" y="135"/>
                    <a:pt x="509" y="130"/>
                    <a:pt x="509" y="131"/>
                  </a:cubicBezTo>
                  <a:cubicBezTo>
                    <a:pt x="509" y="131"/>
                    <a:pt x="507" y="128"/>
                    <a:pt x="507" y="128"/>
                  </a:cubicBezTo>
                  <a:cubicBezTo>
                    <a:pt x="513" y="121"/>
                    <a:pt x="513" y="121"/>
                    <a:pt x="513" y="121"/>
                  </a:cubicBezTo>
                  <a:cubicBezTo>
                    <a:pt x="510" y="113"/>
                    <a:pt x="510" y="113"/>
                    <a:pt x="510" y="113"/>
                  </a:cubicBezTo>
                  <a:cubicBezTo>
                    <a:pt x="509" y="109"/>
                    <a:pt x="509" y="109"/>
                    <a:pt x="509" y="109"/>
                  </a:cubicBezTo>
                  <a:cubicBezTo>
                    <a:pt x="501" y="106"/>
                    <a:pt x="501" y="106"/>
                    <a:pt x="501" y="106"/>
                  </a:cubicBezTo>
                  <a:cubicBezTo>
                    <a:pt x="499" y="102"/>
                    <a:pt x="499" y="102"/>
                    <a:pt x="499" y="102"/>
                  </a:cubicBezTo>
                  <a:cubicBezTo>
                    <a:pt x="495" y="99"/>
                    <a:pt x="495" y="99"/>
                    <a:pt x="495" y="99"/>
                  </a:cubicBezTo>
                  <a:cubicBezTo>
                    <a:pt x="498" y="93"/>
                    <a:pt x="498" y="93"/>
                    <a:pt x="498" y="93"/>
                  </a:cubicBezTo>
                  <a:cubicBezTo>
                    <a:pt x="497" y="89"/>
                    <a:pt x="497" y="89"/>
                    <a:pt x="497" y="89"/>
                  </a:cubicBezTo>
                  <a:cubicBezTo>
                    <a:pt x="497" y="89"/>
                    <a:pt x="495" y="74"/>
                    <a:pt x="494" y="74"/>
                  </a:cubicBezTo>
                  <a:cubicBezTo>
                    <a:pt x="494" y="75"/>
                    <a:pt x="484" y="82"/>
                    <a:pt x="484" y="82"/>
                  </a:cubicBezTo>
                  <a:cubicBezTo>
                    <a:pt x="474" y="87"/>
                    <a:pt x="474" y="87"/>
                    <a:pt x="474" y="87"/>
                  </a:cubicBezTo>
                  <a:cubicBezTo>
                    <a:pt x="469" y="83"/>
                    <a:pt x="469" y="83"/>
                    <a:pt x="469" y="83"/>
                  </a:cubicBezTo>
                  <a:cubicBezTo>
                    <a:pt x="470" y="77"/>
                    <a:pt x="470" y="77"/>
                    <a:pt x="470" y="77"/>
                  </a:cubicBezTo>
                  <a:cubicBezTo>
                    <a:pt x="474" y="73"/>
                    <a:pt x="474" y="73"/>
                    <a:pt x="474" y="73"/>
                  </a:cubicBezTo>
                  <a:cubicBezTo>
                    <a:pt x="467" y="70"/>
                    <a:pt x="467" y="70"/>
                    <a:pt x="467" y="70"/>
                  </a:cubicBezTo>
                  <a:cubicBezTo>
                    <a:pt x="466" y="68"/>
                    <a:pt x="466" y="68"/>
                    <a:pt x="466" y="68"/>
                  </a:cubicBezTo>
                  <a:cubicBezTo>
                    <a:pt x="466" y="68"/>
                    <a:pt x="460" y="62"/>
                    <a:pt x="459" y="62"/>
                  </a:cubicBezTo>
                  <a:cubicBezTo>
                    <a:pt x="459" y="63"/>
                    <a:pt x="457" y="64"/>
                    <a:pt x="457" y="64"/>
                  </a:cubicBezTo>
                  <a:cubicBezTo>
                    <a:pt x="441" y="63"/>
                    <a:pt x="441" y="63"/>
                    <a:pt x="441" y="63"/>
                  </a:cubicBezTo>
                  <a:cubicBezTo>
                    <a:pt x="436" y="72"/>
                    <a:pt x="436" y="72"/>
                    <a:pt x="436" y="72"/>
                  </a:cubicBezTo>
                  <a:cubicBezTo>
                    <a:pt x="434" y="77"/>
                    <a:pt x="434" y="77"/>
                    <a:pt x="434" y="77"/>
                  </a:cubicBezTo>
                  <a:cubicBezTo>
                    <a:pt x="434" y="77"/>
                    <a:pt x="426" y="86"/>
                    <a:pt x="425" y="87"/>
                  </a:cubicBezTo>
                  <a:cubicBezTo>
                    <a:pt x="425" y="86"/>
                    <a:pt x="429" y="90"/>
                    <a:pt x="429" y="90"/>
                  </a:cubicBezTo>
                  <a:cubicBezTo>
                    <a:pt x="426" y="99"/>
                    <a:pt x="426" y="99"/>
                    <a:pt x="426" y="99"/>
                  </a:cubicBezTo>
                  <a:cubicBezTo>
                    <a:pt x="412" y="107"/>
                    <a:pt x="412" y="107"/>
                    <a:pt x="412" y="107"/>
                  </a:cubicBezTo>
                  <a:cubicBezTo>
                    <a:pt x="406" y="108"/>
                    <a:pt x="406" y="108"/>
                    <a:pt x="406" y="108"/>
                  </a:cubicBezTo>
                  <a:cubicBezTo>
                    <a:pt x="406" y="108"/>
                    <a:pt x="401" y="123"/>
                    <a:pt x="402" y="124"/>
                  </a:cubicBezTo>
                  <a:cubicBezTo>
                    <a:pt x="402" y="125"/>
                    <a:pt x="396" y="127"/>
                    <a:pt x="396" y="127"/>
                  </a:cubicBezTo>
                  <a:cubicBezTo>
                    <a:pt x="392" y="130"/>
                    <a:pt x="392" y="130"/>
                    <a:pt x="392" y="130"/>
                  </a:cubicBezTo>
                  <a:cubicBezTo>
                    <a:pt x="390" y="125"/>
                    <a:pt x="390" y="125"/>
                    <a:pt x="390" y="125"/>
                  </a:cubicBezTo>
                  <a:cubicBezTo>
                    <a:pt x="390" y="125"/>
                    <a:pt x="389" y="121"/>
                    <a:pt x="388" y="120"/>
                  </a:cubicBezTo>
                  <a:cubicBezTo>
                    <a:pt x="389" y="120"/>
                    <a:pt x="393" y="121"/>
                    <a:pt x="393" y="121"/>
                  </a:cubicBezTo>
                  <a:cubicBezTo>
                    <a:pt x="394" y="117"/>
                    <a:pt x="394" y="117"/>
                    <a:pt x="394" y="117"/>
                  </a:cubicBezTo>
                  <a:cubicBezTo>
                    <a:pt x="390" y="118"/>
                    <a:pt x="390" y="118"/>
                    <a:pt x="390" y="118"/>
                  </a:cubicBezTo>
                  <a:cubicBezTo>
                    <a:pt x="391" y="112"/>
                    <a:pt x="391" y="112"/>
                    <a:pt x="391" y="112"/>
                  </a:cubicBezTo>
                  <a:cubicBezTo>
                    <a:pt x="395" y="106"/>
                    <a:pt x="395" y="106"/>
                    <a:pt x="395" y="106"/>
                  </a:cubicBezTo>
                  <a:cubicBezTo>
                    <a:pt x="383" y="105"/>
                    <a:pt x="383" y="105"/>
                    <a:pt x="383" y="105"/>
                  </a:cubicBezTo>
                  <a:cubicBezTo>
                    <a:pt x="380" y="102"/>
                    <a:pt x="380" y="102"/>
                    <a:pt x="380" y="102"/>
                  </a:cubicBezTo>
                  <a:cubicBezTo>
                    <a:pt x="373" y="101"/>
                    <a:pt x="373" y="101"/>
                    <a:pt x="373" y="101"/>
                  </a:cubicBezTo>
                  <a:cubicBezTo>
                    <a:pt x="373" y="98"/>
                    <a:pt x="373" y="98"/>
                    <a:pt x="373" y="98"/>
                  </a:cubicBezTo>
                  <a:cubicBezTo>
                    <a:pt x="369" y="96"/>
                    <a:pt x="369" y="96"/>
                    <a:pt x="369" y="96"/>
                  </a:cubicBezTo>
                  <a:cubicBezTo>
                    <a:pt x="363" y="93"/>
                    <a:pt x="363" y="93"/>
                    <a:pt x="363" y="93"/>
                  </a:cubicBezTo>
                  <a:cubicBezTo>
                    <a:pt x="358" y="94"/>
                    <a:pt x="358" y="94"/>
                    <a:pt x="358" y="94"/>
                  </a:cubicBezTo>
                  <a:cubicBezTo>
                    <a:pt x="357" y="89"/>
                    <a:pt x="357" y="89"/>
                    <a:pt x="357" y="89"/>
                  </a:cubicBezTo>
                  <a:cubicBezTo>
                    <a:pt x="359" y="84"/>
                    <a:pt x="359" y="84"/>
                    <a:pt x="359" y="84"/>
                  </a:cubicBezTo>
                  <a:cubicBezTo>
                    <a:pt x="353" y="83"/>
                    <a:pt x="353" y="83"/>
                    <a:pt x="353" y="83"/>
                  </a:cubicBezTo>
                  <a:cubicBezTo>
                    <a:pt x="353" y="83"/>
                    <a:pt x="363" y="73"/>
                    <a:pt x="363" y="73"/>
                  </a:cubicBezTo>
                  <a:cubicBezTo>
                    <a:pt x="363" y="74"/>
                    <a:pt x="391" y="59"/>
                    <a:pt x="391" y="59"/>
                  </a:cubicBezTo>
                  <a:cubicBezTo>
                    <a:pt x="395" y="56"/>
                    <a:pt x="395" y="56"/>
                    <a:pt x="395" y="56"/>
                  </a:cubicBezTo>
                  <a:cubicBezTo>
                    <a:pt x="400" y="55"/>
                    <a:pt x="400" y="55"/>
                    <a:pt x="400" y="55"/>
                  </a:cubicBezTo>
                  <a:cubicBezTo>
                    <a:pt x="412" y="50"/>
                    <a:pt x="412" y="50"/>
                    <a:pt x="412" y="50"/>
                  </a:cubicBezTo>
                  <a:cubicBezTo>
                    <a:pt x="421" y="44"/>
                    <a:pt x="421" y="44"/>
                    <a:pt x="421" y="44"/>
                  </a:cubicBezTo>
                  <a:cubicBezTo>
                    <a:pt x="422" y="44"/>
                    <a:pt x="422" y="44"/>
                    <a:pt x="422" y="44"/>
                  </a:cubicBezTo>
                  <a:cubicBezTo>
                    <a:pt x="415" y="51"/>
                    <a:pt x="415" y="51"/>
                    <a:pt x="415" y="51"/>
                  </a:cubicBezTo>
                  <a:cubicBezTo>
                    <a:pt x="413" y="53"/>
                    <a:pt x="413" y="53"/>
                    <a:pt x="413" y="53"/>
                  </a:cubicBezTo>
                  <a:cubicBezTo>
                    <a:pt x="408" y="56"/>
                    <a:pt x="408" y="56"/>
                    <a:pt x="408" y="56"/>
                  </a:cubicBezTo>
                  <a:cubicBezTo>
                    <a:pt x="413" y="56"/>
                    <a:pt x="413" y="56"/>
                    <a:pt x="413" y="56"/>
                  </a:cubicBezTo>
                  <a:cubicBezTo>
                    <a:pt x="412" y="59"/>
                    <a:pt x="412" y="59"/>
                    <a:pt x="412" y="59"/>
                  </a:cubicBezTo>
                  <a:cubicBezTo>
                    <a:pt x="417" y="58"/>
                    <a:pt x="417" y="58"/>
                    <a:pt x="417" y="58"/>
                  </a:cubicBezTo>
                  <a:cubicBezTo>
                    <a:pt x="423" y="54"/>
                    <a:pt x="423" y="54"/>
                    <a:pt x="423" y="54"/>
                  </a:cubicBezTo>
                  <a:cubicBezTo>
                    <a:pt x="427" y="55"/>
                    <a:pt x="427" y="55"/>
                    <a:pt x="427" y="55"/>
                  </a:cubicBezTo>
                  <a:cubicBezTo>
                    <a:pt x="429" y="57"/>
                    <a:pt x="429" y="57"/>
                    <a:pt x="429" y="57"/>
                  </a:cubicBezTo>
                  <a:cubicBezTo>
                    <a:pt x="435" y="57"/>
                    <a:pt x="435" y="57"/>
                    <a:pt x="435" y="57"/>
                  </a:cubicBezTo>
                  <a:cubicBezTo>
                    <a:pt x="435" y="52"/>
                    <a:pt x="435" y="52"/>
                    <a:pt x="435" y="52"/>
                  </a:cubicBezTo>
                  <a:cubicBezTo>
                    <a:pt x="426" y="46"/>
                    <a:pt x="426" y="46"/>
                    <a:pt x="426" y="46"/>
                  </a:cubicBezTo>
                  <a:cubicBezTo>
                    <a:pt x="423" y="44"/>
                    <a:pt x="423" y="44"/>
                    <a:pt x="423" y="44"/>
                  </a:cubicBezTo>
                  <a:cubicBezTo>
                    <a:pt x="422" y="41"/>
                    <a:pt x="422" y="41"/>
                    <a:pt x="422" y="41"/>
                  </a:cubicBezTo>
                  <a:cubicBezTo>
                    <a:pt x="427" y="42"/>
                    <a:pt x="427" y="42"/>
                    <a:pt x="427" y="42"/>
                  </a:cubicBezTo>
                  <a:cubicBezTo>
                    <a:pt x="430" y="45"/>
                    <a:pt x="430" y="45"/>
                    <a:pt x="430" y="45"/>
                  </a:cubicBezTo>
                  <a:cubicBezTo>
                    <a:pt x="433" y="41"/>
                    <a:pt x="433" y="41"/>
                    <a:pt x="433" y="41"/>
                  </a:cubicBezTo>
                  <a:cubicBezTo>
                    <a:pt x="441" y="40"/>
                    <a:pt x="441" y="40"/>
                    <a:pt x="441" y="40"/>
                  </a:cubicBezTo>
                  <a:cubicBezTo>
                    <a:pt x="448" y="35"/>
                    <a:pt x="448" y="35"/>
                    <a:pt x="448" y="35"/>
                  </a:cubicBezTo>
                  <a:cubicBezTo>
                    <a:pt x="447" y="32"/>
                    <a:pt x="447" y="32"/>
                    <a:pt x="447" y="32"/>
                  </a:cubicBezTo>
                  <a:cubicBezTo>
                    <a:pt x="453" y="27"/>
                    <a:pt x="453" y="27"/>
                    <a:pt x="453" y="27"/>
                  </a:cubicBezTo>
                  <a:cubicBezTo>
                    <a:pt x="449" y="23"/>
                    <a:pt x="449" y="23"/>
                    <a:pt x="449" y="23"/>
                  </a:cubicBezTo>
                  <a:cubicBezTo>
                    <a:pt x="459" y="23"/>
                    <a:pt x="459" y="23"/>
                    <a:pt x="459" y="23"/>
                  </a:cubicBezTo>
                  <a:cubicBezTo>
                    <a:pt x="467" y="23"/>
                    <a:pt x="467" y="23"/>
                    <a:pt x="467" y="23"/>
                  </a:cubicBezTo>
                  <a:cubicBezTo>
                    <a:pt x="467" y="23"/>
                    <a:pt x="471" y="21"/>
                    <a:pt x="472" y="22"/>
                  </a:cubicBezTo>
                  <a:cubicBezTo>
                    <a:pt x="473" y="23"/>
                    <a:pt x="479" y="28"/>
                    <a:pt x="479" y="28"/>
                  </a:cubicBezTo>
                  <a:cubicBezTo>
                    <a:pt x="477" y="30"/>
                    <a:pt x="477" y="30"/>
                    <a:pt x="477" y="30"/>
                  </a:cubicBezTo>
                  <a:cubicBezTo>
                    <a:pt x="467" y="31"/>
                    <a:pt x="467" y="31"/>
                    <a:pt x="467" y="31"/>
                  </a:cubicBezTo>
                  <a:cubicBezTo>
                    <a:pt x="464" y="36"/>
                    <a:pt x="464" y="36"/>
                    <a:pt x="464" y="36"/>
                  </a:cubicBezTo>
                  <a:cubicBezTo>
                    <a:pt x="471" y="37"/>
                    <a:pt x="471" y="37"/>
                    <a:pt x="471" y="37"/>
                  </a:cubicBezTo>
                  <a:cubicBezTo>
                    <a:pt x="477" y="31"/>
                    <a:pt x="477" y="31"/>
                    <a:pt x="477" y="31"/>
                  </a:cubicBezTo>
                  <a:cubicBezTo>
                    <a:pt x="483" y="31"/>
                    <a:pt x="483" y="31"/>
                    <a:pt x="483" y="31"/>
                  </a:cubicBezTo>
                  <a:cubicBezTo>
                    <a:pt x="484" y="36"/>
                    <a:pt x="484" y="36"/>
                    <a:pt x="484" y="36"/>
                  </a:cubicBezTo>
                  <a:cubicBezTo>
                    <a:pt x="484" y="36"/>
                    <a:pt x="477" y="40"/>
                    <a:pt x="476" y="41"/>
                  </a:cubicBezTo>
                  <a:cubicBezTo>
                    <a:pt x="475" y="41"/>
                    <a:pt x="471" y="43"/>
                    <a:pt x="471" y="43"/>
                  </a:cubicBezTo>
                  <a:cubicBezTo>
                    <a:pt x="471" y="47"/>
                    <a:pt x="471" y="47"/>
                    <a:pt x="471" y="47"/>
                  </a:cubicBezTo>
                  <a:cubicBezTo>
                    <a:pt x="465" y="48"/>
                    <a:pt x="465" y="48"/>
                    <a:pt x="465" y="48"/>
                  </a:cubicBezTo>
                  <a:cubicBezTo>
                    <a:pt x="458" y="46"/>
                    <a:pt x="458" y="46"/>
                    <a:pt x="458" y="46"/>
                  </a:cubicBezTo>
                  <a:cubicBezTo>
                    <a:pt x="455" y="47"/>
                    <a:pt x="455" y="47"/>
                    <a:pt x="455" y="47"/>
                  </a:cubicBezTo>
                  <a:cubicBezTo>
                    <a:pt x="450" y="51"/>
                    <a:pt x="450" y="51"/>
                    <a:pt x="450" y="51"/>
                  </a:cubicBezTo>
                  <a:cubicBezTo>
                    <a:pt x="454" y="54"/>
                    <a:pt x="454" y="54"/>
                    <a:pt x="454" y="54"/>
                  </a:cubicBezTo>
                  <a:cubicBezTo>
                    <a:pt x="454" y="54"/>
                    <a:pt x="460" y="52"/>
                    <a:pt x="461" y="51"/>
                  </a:cubicBezTo>
                  <a:cubicBezTo>
                    <a:pt x="462" y="51"/>
                    <a:pt x="465" y="49"/>
                    <a:pt x="465" y="50"/>
                  </a:cubicBezTo>
                  <a:cubicBezTo>
                    <a:pt x="466" y="52"/>
                    <a:pt x="470" y="55"/>
                    <a:pt x="470" y="55"/>
                  </a:cubicBezTo>
                  <a:cubicBezTo>
                    <a:pt x="474" y="61"/>
                    <a:pt x="474" y="61"/>
                    <a:pt x="474" y="61"/>
                  </a:cubicBezTo>
                  <a:cubicBezTo>
                    <a:pt x="477" y="62"/>
                    <a:pt x="477" y="62"/>
                    <a:pt x="477" y="62"/>
                  </a:cubicBezTo>
                  <a:cubicBezTo>
                    <a:pt x="486" y="65"/>
                    <a:pt x="486" y="65"/>
                    <a:pt x="486" y="65"/>
                  </a:cubicBezTo>
                  <a:cubicBezTo>
                    <a:pt x="486" y="65"/>
                    <a:pt x="493" y="67"/>
                    <a:pt x="493" y="68"/>
                  </a:cubicBezTo>
                  <a:cubicBezTo>
                    <a:pt x="493" y="68"/>
                    <a:pt x="492" y="63"/>
                    <a:pt x="492" y="63"/>
                  </a:cubicBezTo>
                  <a:cubicBezTo>
                    <a:pt x="487" y="57"/>
                    <a:pt x="487" y="57"/>
                    <a:pt x="487" y="57"/>
                  </a:cubicBezTo>
                  <a:cubicBezTo>
                    <a:pt x="487" y="57"/>
                    <a:pt x="487" y="56"/>
                    <a:pt x="489" y="56"/>
                  </a:cubicBezTo>
                  <a:cubicBezTo>
                    <a:pt x="490" y="57"/>
                    <a:pt x="494" y="60"/>
                    <a:pt x="494" y="60"/>
                  </a:cubicBezTo>
                  <a:cubicBezTo>
                    <a:pt x="495" y="61"/>
                    <a:pt x="500" y="63"/>
                    <a:pt x="500" y="63"/>
                  </a:cubicBezTo>
                  <a:cubicBezTo>
                    <a:pt x="502" y="58"/>
                    <a:pt x="502" y="58"/>
                    <a:pt x="502" y="58"/>
                  </a:cubicBezTo>
                  <a:cubicBezTo>
                    <a:pt x="506" y="56"/>
                    <a:pt x="506" y="56"/>
                    <a:pt x="506" y="56"/>
                  </a:cubicBezTo>
                  <a:cubicBezTo>
                    <a:pt x="504" y="52"/>
                    <a:pt x="504" y="52"/>
                    <a:pt x="504" y="52"/>
                  </a:cubicBezTo>
                  <a:cubicBezTo>
                    <a:pt x="502" y="50"/>
                    <a:pt x="502" y="50"/>
                    <a:pt x="502" y="50"/>
                  </a:cubicBezTo>
                  <a:cubicBezTo>
                    <a:pt x="499" y="47"/>
                    <a:pt x="499" y="47"/>
                    <a:pt x="499" y="47"/>
                  </a:cubicBezTo>
                  <a:cubicBezTo>
                    <a:pt x="500" y="43"/>
                    <a:pt x="500" y="43"/>
                    <a:pt x="500" y="43"/>
                  </a:cubicBezTo>
                  <a:cubicBezTo>
                    <a:pt x="500" y="43"/>
                    <a:pt x="500" y="43"/>
                    <a:pt x="501" y="42"/>
                  </a:cubicBezTo>
                  <a:cubicBezTo>
                    <a:pt x="502" y="42"/>
                    <a:pt x="504" y="40"/>
                    <a:pt x="504" y="41"/>
                  </a:cubicBezTo>
                  <a:cubicBezTo>
                    <a:pt x="505" y="42"/>
                    <a:pt x="510" y="48"/>
                    <a:pt x="510" y="48"/>
                  </a:cubicBezTo>
                  <a:cubicBezTo>
                    <a:pt x="514" y="49"/>
                    <a:pt x="514" y="49"/>
                    <a:pt x="514" y="49"/>
                  </a:cubicBezTo>
                  <a:cubicBezTo>
                    <a:pt x="516" y="46"/>
                    <a:pt x="516" y="46"/>
                    <a:pt x="516" y="46"/>
                  </a:cubicBezTo>
                  <a:cubicBezTo>
                    <a:pt x="516" y="46"/>
                    <a:pt x="522" y="45"/>
                    <a:pt x="522" y="45"/>
                  </a:cubicBezTo>
                  <a:cubicBezTo>
                    <a:pt x="522" y="45"/>
                    <a:pt x="523" y="42"/>
                    <a:pt x="523" y="42"/>
                  </a:cubicBezTo>
                  <a:cubicBezTo>
                    <a:pt x="528" y="41"/>
                    <a:pt x="528" y="41"/>
                    <a:pt x="528" y="41"/>
                  </a:cubicBezTo>
                  <a:cubicBezTo>
                    <a:pt x="520" y="34"/>
                    <a:pt x="520" y="34"/>
                    <a:pt x="520" y="34"/>
                  </a:cubicBezTo>
                  <a:cubicBezTo>
                    <a:pt x="516" y="32"/>
                    <a:pt x="516" y="32"/>
                    <a:pt x="516" y="32"/>
                  </a:cubicBezTo>
                  <a:cubicBezTo>
                    <a:pt x="513" y="33"/>
                    <a:pt x="513" y="33"/>
                    <a:pt x="513" y="33"/>
                  </a:cubicBezTo>
                  <a:cubicBezTo>
                    <a:pt x="510" y="29"/>
                    <a:pt x="510" y="29"/>
                    <a:pt x="510" y="29"/>
                  </a:cubicBezTo>
                  <a:cubicBezTo>
                    <a:pt x="513" y="26"/>
                    <a:pt x="513" y="26"/>
                    <a:pt x="513" y="26"/>
                  </a:cubicBezTo>
                  <a:cubicBezTo>
                    <a:pt x="515" y="22"/>
                    <a:pt x="515" y="22"/>
                    <a:pt x="515" y="22"/>
                  </a:cubicBezTo>
                  <a:cubicBezTo>
                    <a:pt x="511" y="18"/>
                    <a:pt x="511" y="18"/>
                    <a:pt x="511" y="18"/>
                  </a:cubicBezTo>
                  <a:cubicBezTo>
                    <a:pt x="505" y="17"/>
                    <a:pt x="505" y="17"/>
                    <a:pt x="505" y="17"/>
                  </a:cubicBezTo>
                  <a:cubicBezTo>
                    <a:pt x="503" y="13"/>
                    <a:pt x="503" y="13"/>
                    <a:pt x="503" y="13"/>
                  </a:cubicBezTo>
                  <a:cubicBezTo>
                    <a:pt x="503" y="13"/>
                    <a:pt x="498" y="13"/>
                    <a:pt x="498" y="13"/>
                  </a:cubicBezTo>
                  <a:cubicBezTo>
                    <a:pt x="497" y="14"/>
                    <a:pt x="493" y="9"/>
                    <a:pt x="493" y="9"/>
                  </a:cubicBezTo>
                  <a:cubicBezTo>
                    <a:pt x="490" y="5"/>
                    <a:pt x="490" y="5"/>
                    <a:pt x="490" y="5"/>
                  </a:cubicBezTo>
                  <a:cubicBezTo>
                    <a:pt x="490" y="5"/>
                    <a:pt x="488" y="3"/>
                    <a:pt x="487" y="3"/>
                  </a:cubicBezTo>
                  <a:cubicBezTo>
                    <a:pt x="486" y="3"/>
                    <a:pt x="476" y="4"/>
                    <a:pt x="476" y="4"/>
                  </a:cubicBezTo>
                  <a:cubicBezTo>
                    <a:pt x="474" y="4"/>
                    <a:pt x="474" y="4"/>
                    <a:pt x="474" y="4"/>
                  </a:cubicBezTo>
                  <a:cubicBezTo>
                    <a:pt x="471" y="2"/>
                    <a:pt x="471" y="2"/>
                    <a:pt x="471" y="2"/>
                  </a:cubicBezTo>
                  <a:cubicBezTo>
                    <a:pt x="458" y="5"/>
                    <a:pt x="458" y="5"/>
                    <a:pt x="458" y="5"/>
                  </a:cubicBezTo>
                  <a:cubicBezTo>
                    <a:pt x="452" y="10"/>
                    <a:pt x="452" y="10"/>
                    <a:pt x="452" y="10"/>
                  </a:cubicBezTo>
                  <a:cubicBezTo>
                    <a:pt x="452" y="10"/>
                    <a:pt x="451" y="7"/>
                    <a:pt x="452" y="7"/>
                  </a:cubicBezTo>
                  <a:cubicBezTo>
                    <a:pt x="452" y="6"/>
                    <a:pt x="457" y="3"/>
                    <a:pt x="457" y="3"/>
                  </a:cubicBezTo>
                  <a:cubicBezTo>
                    <a:pt x="458" y="2"/>
                    <a:pt x="452" y="2"/>
                    <a:pt x="452" y="2"/>
                  </a:cubicBezTo>
                  <a:cubicBezTo>
                    <a:pt x="452" y="2"/>
                    <a:pt x="440" y="6"/>
                    <a:pt x="440" y="7"/>
                  </a:cubicBezTo>
                  <a:cubicBezTo>
                    <a:pt x="439" y="7"/>
                    <a:pt x="431" y="14"/>
                    <a:pt x="431" y="14"/>
                  </a:cubicBezTo>
                  <a:cubicBezTo>
                    <a:pt x="431" y="20"/>
                    <a:pt x="431" y="20"/>
                    <a:pt x="431" y="20"/>
                  </a:cubicBezTo>
                  <a:cubicBezTo>
                    <a:pt x="439" y="21"/>
                    <a:pt x="439" y="21"/>
                    <a:pt x="439" y="21"/>
                  </a:cubicBezTo>
                  <a:cubicBezTo>
                    <a:pt x="442" y="22"/>
                    <a:pt x="442" y="22"/>
                    <a:pt x="442" y="22"/>
                  </a:cubicBezTo>
                  <a:cubicBezTo>
                    <a:pt x="440" y="24"/>
                    <a:pt x="440" y="24"/>
                    <a:pt x="440" y="24"/>
                  </a:cubicBezTo>
                  <a:cubicBezTo>
                    <a:pt x="438" y="27"/>
                    <a:pt x="438" y="27"/>
                    <a:pt x="438" y="27"/>
                  </a:cubicBezTo>
                  <a:cubicBezTo>
                    <a:pt x="433" y="30"/>
                    <a:pt x="433" y="30"/>
                    <a:pt x="433" y="30"/>
                  </a:cubicBezTo>
                  <a:cubicBezTo>
                    <a:pt x="427" y="35"/>
                    <a:pt x="427" y="35"/>
                    <a:pt x="427" y="35"/>
                  </a:cubicBezTo>
                  <a:cubicBezTo>
                    <a:pt x="421" y="37"/>
                    <a:pt x="421" y="37"/>
                    <a:pt x="421" y="37"/>
                  </a:cubicBezTo>
                  <a:cubicBezTo>
                    <a:pt x="420" y="33"/>
                    <a:pt x="420" y="33"/>
                    <a:pt x="420" y="33"/>
                  </a:cubicBezTo>
                  <a:cubicBezTo>
                    <a:pt x="425" y="30"/>
                    <a:pt x="425" y="30"/>
                    <a:pt x="425" y="30"/>
                  </a:cubicBezTo>
                  <a:cubicBezTo>
                    <a:pt x="425" y="30"/>
                    <a:pt x="424" y="24"/>
                    <a:pt x="423" y="25"/>
                  </a:cubicBezTo>
                  <a:cubicBezTo>
                    <a:pt x="423" y="25"/>
                    <a:pt x="418" y="25"/>
                    <a:pt x="418" y="25"/>
                  </a:cubicBezTo>
                  <a:cubicBezTo>
                    <a:pt x="417" y="26"/>
                    <a:pt x="418" y="21"/>
                    <a:pt x="418" y="21"/>
                  </a:cubicBezTo>
                  <a:cubicBezTo>
                    <a:pt x="418" y="16"/>
                    <a:pt x="418" y="16"/>
                    <a:pt x="418" y="16"/>
                  </a:cubicBezTo>
                  <a:cubicBezTo>
                    <a:pt x="417" y="12"/>
                    <a:pt x="417" y="12"/>
                    <a:pt x="417" y="12"/>
                  </a:cubicBezTo>
                  <a:cubicBezTo>
                    <a:pt x="417" y="12"/>
                    <a:pt x="421" y="9"/>
                    <a:pt x="421" y="8"/>
                  </a:cubicBezTo>
                  <a:cubicBezTo>
                    <a:pt x="422" y="8"/>
                    <a:pt x="430" y="8"/>
                    <a:pt x="430" y="8"/>
                  </a:cubicBezTo>
                  <a:cubicBezTo>
                    <a:pt x="442" y="1"/>
                    <a:pt x="442" y="1"/>
                    <a:pt x="442" y="1"/>
                  </a:cubicBezTo>
                  <a:cubicBezTo>
                    <a:pt x="432" y="0"/>
                    <a:pt x="432" y="0"/>
                    <a:pt x="432" y="0"/>
                  </a:cubicBezTo>
                  <a:cubicBezTo>
                    <a:pt x="432" y="0"/>
                    <a:pt x="422" y="1"/>
                    <a:pt x="422" y="2"/>
                  </a:cubicBezTo>
                  <a:cubicBezTo>
                    <a:pt x="422" y="3"/>
                    <a:pt x="415" y="9"/>
                    <a:pt x="415" y="9"/>
                  </a:cubicBezTo>
                  <a:cubicBezTo>
                    <a:pt x="411" y="12"/>
                    <a:pt x="411" y="12"/>
                    <a:pt x="411" y="12"/>
                  </a:cubicBezTo>
                  <a:cubicBezTo>
                    <a:pt x="399" y="20"/>
                    <a:pt x="399" y="20"/>
                    <a:pt x="399" y="20"/>
                  </a:cubicBezTo>
                  <a:cubicBezTo>
                    <a:pt x="398" y="25"/>
                    <a:pt x="398" y="25"/>
                    <a:pt x="398" y="25"/>
                  </a:cubicBezTo>
                  <a:cubicBezTo>
                    <a:pt x="393" y="24"/>
                    <a:pt x="393" y="24"/>
                    <a:pt x="393" y="24"/>
                  </a:cubicBezTo>
                  <a:cubicBezTo>
                    <a:pt x="389" y="24"/>
                    <a:pt x="389" y="24"/>
                    <a:pt x="389" y="24"/>
                  </a:cubicBezTo>
                  <a:cubicBezTo>
                    <a:pt x="380" y="27"/>
                    <a:pt x="380" y="27"/>
                    <a:pt x="380" y="27"/>
                  </a:cubicBezTo>
                  <a:cubicBezTo>
                    <a:pt x="380" y="33"/>
                    <a:pt x="380" y="33"/>
                    <a:pt x="380" y="33"/>
                  </a:cubicBezTo>
                  <a:cubicBezTo>
                    <a:pt x="362" y="34"/>
                    <a:pt x="362" y="34"/>
                    <a:pt x="362" y="34"/>
                  </a:cubicBezTo>
                  <a:cubicBezTo>
                    <a:pt x="362" y="34"/>
                    <a:pt x="354" y="32"/>
                    <a:pt x="354" y="31"/>
                  </a:cubicBezTo>
                  <a:cubicBezTo>
                    <a:pt x="354" y="30"/>
                    <a:pt x="351" y="28"/>
                    <a:pt x="350" y="28"/>
                  </a:cubicBezTo>
                  <a:cubicBezTo>
                    <a:pt x="349" y="28"/>
                    <a:pt x="338" y="31"/>
                    <a:pt x="338" y="31"/>
                  </a:cubicBezTo>
                  <a:cubicBezTo>
                    <a:pt x="338" y="34"/>
                    <a:pt x="338" y="34"/>
                    <a:pt x="338" y="34"/>
                  </a:cubicBezTo>
                  <a:cubicBezTo>
                    <a:pt x="325" y="34"/>
                    <a:pt x="325" y="34"/>
                    <a:pt x="325" y="34"/>
                  </a:cubicBezTo>
                  <a:cubicBezTo>
                    <a:pt x="325" y="34"/>
                    <a:pt x="315" y="35"/>
                    <a:pt x="315" y="35"/>
                  </a:cubicBezTo>
                  <a:cubicBezTo>
                    <a:pt x="315" y="34"/>
                    <a:pt x="310" y="34"/>
                    <a:pt x="310" y="34"/>
                  </a:cubicBezTo>
                  <a:cubicBezTo>
                    <a:pt x="318" y="30"/>
                    <a:pt x="318" y="30"/>
                    <a:pt x="318" y="30"/>
                  </a:cubicBezTo>
                  <a:cubicBezTo>
                    <a:pt x="312" y="27"/>
                    <a:pt x="312" y="27"/>
                    <a:pt x="312" y="27"/>
                  </a:cubicBezTo>
                  <a:cubicBezTo>
                    <a:pt x="302" y="26"/>
                    <a:pt x="302" y="26"/>
                    <a:pt x="302" y="26"/>
                  </a:cubicBezTo>
                  <a:cubicBezTo>
                    <a:pt x="294" y="23"/>
                    <a:pt x="294" y="23"/>
                    <a:pt x="294" y="23"/>
                  </a:cubicBezTo>
                  <a:cubicBezTo>
                    <a:pt x="285" y="24"/>
                    <a:pt x="285" y="24"/>
                    <a:pt x="285" y="24"/>
                  </a:cubicBezTo>
                  <a:cubicBezTo>
                    <a:pt x="284" y="21"/>
                    <a:pt x="284" y="21"/>
                    <a:pt x="284" y="21"/>
                  </a:cubicBezTo>
                  <a:cubicBezTo>
                    <a:pt x="277" y="24"/>
                    <a:pt x="277" y="24"/>
                    <a:pt x="277" y="24"/>
                  </a:cubicBezTo>
                  <a:cubicBezTo>
                    <a:pt x="275" y="19"/>
                    <a:pt x="275" y="19"/>
                    <a:pt x="275" y="19"/>
                  </a:cubicBezTo>
                  <a:cubicBezTo>
                    <a:pt x="269" y="21"/>
                    <a:pt x="269" y="21"/>
                    <a:pt x="269" y="21"/>
                  </a:cubicBezTo>
                  <a:cubicBezTo>
                    <a:pt x="269" y="21"/>
                    <a:pt x="250" y="25"/>
                    <a:pt x="249" y="26"/>
                  </a:cubicBezTo>
                  <a:cubicBezTo>
                    <a:pt x="248" y="26"/>
                    <a:pt x="243" y="24"/>
                    <a:pt x="243" y="24"/>
                  </a:cubicBezTo>
                  <a:cubicBezTo>
                    <a:pt x="237" y="27"/>
                    <a:pt x="237" y="27"/>
                    <a:pt x="237" y="27"/>
                  </a:cubicBezTo>
                  <a:cubicBezTo>
                    <a:pt x="226" y="27"/>
                    <a:pt x="226" y="27"/>
                    <a:pt x="226" y="27"/>
                  </a:cubicBezTo>
                  <a:cubicBezTo>
                    <a:pt x="221" y="24"/>
                    <a:pt x="221" y="24"/>
                    <a:pt x="221" y="24"/>
                  </a:cubicBezTo>
                  <a:cubicBezTo>
                    <a:pt x="212" y="22"/>
                    <a:pt x="212" y="22"/>
                    <a:pt x="212" y="22"/>
                  </a:cubicBezTo>
                  <a:cubicBezTo>
                    <a:pt x="201" y="23"/>
                    <a:pt x="201" y="23"/>
                    <a:pt x="201" y="23"/>
                  </a:cubicBezTo>
                  <a:cubicBezTo>
                    <a:pt x="182" y="19"/>
                    <a:pt x="182" y="19"/>
                    <a:pt x="182" y="19"/>
                  </a:cubicBezTo>
                  <a:cubicBezTo>
                    <a:pt x="182" y="19"/>
                    <a:pt x="171" y="18"/>
                    <a:pt x="172" y="18"/>
                  </a:cubicBezTo>
                  <a:cubicBezTo>
                    <a:pt x="173" y="17"/>
                    <a:pt x="166" y="16"/>
                    <a:pt x="166" y="16"/>
                  </a:cubicBezTo>
                  <a:cubicBezTo>
                    <a:pt x="166" y="16"/>
                    <a:pt x="166" y="15"/>
                    <a:pt x="167" y="14"/>
                  </a:cubicBezTo>
                  <a:cubicBezTo>
                    <a:pt x="164" y="15"/>
                    <a:pt x="145" y="18"/>
                    <a:pt x="145" y="18"/>
                  </a:cubicBezTo>
                  <a:cubicBezTo>
                    <a:pt x="120" y="27"/>
                    <a:pt x="120" y="27"/>
                    <a:pt x="120" y="27"/>
                  </a:cubicBezTo>
                  <a:cubicBezTo>
                    <a:pt x="104" y="30"/>
                    <a:pt x="104" y="30"/>
                    <a:pt x="104" y="30"/>
                  </a:cubicBezTo>
                  <a:cubicBezTo>
                    <a:pt x="104" y="30"/>
                    <a:pt x="104" y="34"/>
                    <a:pt x="105" y="35"/>
                  </a:cubicBezTo>
                  <a:cubicBezTo>
                    <a:pt x="105" y="36"/>
                    <a:pt x="106" y="40"/>
                    <a:pt x="106" y="40"/>
                  </a:cubicBezTo>
                  <a:cubicBezTo>
                    <a:pt x="102" y="41"/>
                    <a:pt x="102" y="41"/>
                    <a:pt x="102" y="41"/>
                  </a:cubicBezTo>
                  <a:cubicBezTo>
                    <a:pt x="97" y="41"/>
                    <a:pt x="97" y="41"/>
                    <a:pt x="97" y="41"/>
                  </a:cubicBezTo>
                  <a:cubicBezTo>
                    <a:pt x="99" y="38"/>
                    <a:pt x="99" y="38"/>
                    <a:pt x="99" y="38"/>
                  </a:cubicBezTo>
                  <a:cubicBezTo>
                    <a:pt x="75" y="45"/>
                    <a:pt x="75" y="45"/>
                    <a:pt x="75" y="45"/>
                  </a:cubicBezTo>
                  <a:cubicBezTo>
                    <a:pt x="75" y="47"/>
                    <a:pt x="75" y="47"/>
                    <a:pt x="75" y="47"/>
                  </a:cubicBezTo>
                  <a:cubicBezTo>
                    <a:pt x="74" y="51"/>
                    <a:pt x="74" y="51"/>
                    <a:pt x="74" y="51"/>
                  </a:cubicBezTo>
                  <a:cubicBezTo>
                    <a:pt x="81" y="51"/>
                    <a:pt x="81" y="51"/>
                    <a:pt x="81" y="51"/>
                  </a:cubicBezTo>
                  <a:cubicBezTo>
                    <a:pt x="88" y="52"/>
                    <a:pt x="88" y="52"/>
                    <a:pt x="88" y="52"/>
                  </a:cubicBezTo>
                  <a:cubicBezTo>
                    <a:pt x="88" y="52"/>
                    <a:pt x="91" y="50"/>
                    <a:pt x="91" y="51"/>
                  </a:cubicBezTo>
                  <a:cubicBezTo>
                    <a:pt x="91" y="51"/>
                    <a:pt x="90" y="57"/>
                    <a:pt x="90" y="57"/>
                  </a:cubicBezTo>
                  <a:cubicBezTo>
                    <a:pt x="82" y="57"/>
                    <a:pt x="82" y="57"/>
                    <a:pt x="82" y="57"/>
                  </a:cubicBezTo>
                  <a:cubicBezTo>
                    <a:pt x="82" y="56"/>
                    <a:pt x="78" y="57"/>
                    <a:pt x="78" y="57"/>
                  </a:cubicBezTo>
                  <a:cubicBezTo>
                    <a:pt x="78" y="57"/>
                    <a:pt x="73" y="61"/>
                    <a:pt x="73" y="60"/>
                  </a:cubicBezTo>
                  <a:cubicBezTo>
                    <a:pt x="72" y="59"/>
                    <a:pt x="63" y="62"/>
                    <a:pt x="63" y="62"/>
                  </a:cubicBezTo>
                  <a:cubicBezTo>
                    <a:pt x="51" y="68"/>
                    <a:pt x="51" y="68"/>
                    <a:pt x="51" y="68"/>
                  </a:cubicBezTo>
                  <a:cubicBezTo>
                    <a:pt x="47" y="74"/>
                    <a:pt x="47" y="74"/>
                    <a:pt x="47" y="74"/>
                  </a:cubicBezTo>
                  <a:cubicBezTo>
                    <a:pt x="47" y="79"/>
                    <a:pt x="47" y="79"/>
                    <a:pt x="47" y="79"/>
                  </a:cubicBezTo>
                  <a:cubicBezTo>
                    <a:pt x="55" y="78"/>
                    <a:pt x="55" y="78"/>
                    <a:pt x="55" y="78"/>
                  </a:cubicBezTo>
                  <a:cubicBezTo>
                    <a:pt x="50" y="84"/>
                    <a:pt x="50" y="84"/>
                    <a:pt x="50" y="84"/>
                  </a:cubicBezTo>
                  <a:cubicBezTo>
                    <a:pt x="56" y="84"/>
                    <a:pt x="56" y="84"/>
                    <a:pt x="56" y="84"/>
                  </a:cubicBezTo>
                  <a:cubicBezTo>
                    <a:pt x="56" y="84"/>
                    <a:pt x="62" y="84"/>
                    <a:pt x="63" y="85"/>
                  </a:cubicBezTo>
                  <a:cubicBezTo>
                    <a:pt x="63" y="86"/>
                    <a:pt x="66" y="85"/>
                    <a:pt x="66" y="86"/>
                  </a:cubicBezTo>
                  <a:cubicBezTo>
                    <a:pt x="66" y="86"/>
                    <a:pt x="9" y="108"/>
                    <a:pt x="9" y="108"/>
                  </a:cubicBezTo>
                  <a:cubicBezTo>
                    <a:pt x="8" y="107"/>
                    <a:pt x="0" y="111"/>
                    <a:pt x="0" y="111"/>
                  </a:cubicBezTo>
                  <a:cubicBezTo>
                    <a:pt x="0" y="111"/>
                    <a:pt x="11" y="110"/>
                    <a:pt x="11" y="110"/>
                  </a:cubicBezTo>
                  <a:cubicBezTo>
                    <a:pt x="12" y="110"/>
                    <a:pt x="28" y="106"/>
                    <a:pt x="28" y="106"/>
                  </a:cubicBezTo>
                  <a:cubicBezTo>
                    <a:pt x="36" y="104"/>
                    <a:pt x="36" y="104"/>
                    <a:pt x="36" y="104"/>
                  </a:cubicBezTo>
                  <a:cubicBezTo>
                    <a:pt x="36" y="104"/>
                    <a:pt x="53" y="99"/>
                    <a:pt x="53" y="98"/>
                  </a:cubicBezTo>
                  <a:cubicBezTo>
                    <a:pt x="53" y="97"/>
                    <a:pt x="64" y="91"/>
                    <a:pt x="65" y="91"/>
                  </a:cubicBezTo>
                  <a:cubicBezTo>
                    <a:pt x="66" y="91"/>
                    <a:pt x="70" y="90"/>
                    <a:pt x="70" y="91"/>
                  </a:cubicBezTo>
                  <a:cubicBezTo>
                    <a:pt x="70" y="92"/>
                    <a:pt x="86" y="86"/>
                    <a:pt x="86" y="86"/>
                  </a:cubicBezTo>
                  <a:cubicBezTo>
                    <a:pt x="86" y="86"/>
                    <a:pt x="92" y="82"/>
                    <a:pt x="92" y="82"/>
                  </a:cubicBezTo>
                  <a:cubicBezTo>
                    <a:pt x="91" y="81"/>
                    <a:pt x="88" y="79"/>
                    <a:pt x="89" y="79"/>
                  </a:cubicBezTo>
                  <a:cubicBezTo>
                    <a:pt x="90" y="78"/>
                    <a:pt x="98" y="77"/>
                    <a:pt x="98" y="77"/>
                  </a:cubicBezTo>
                  <a:cubicBezTo>
                    <a:pt x="98" y="77"/>
                    <a:pt x="111" y="72"/>
                    <a:pt x="111" y="73"/>
                  </a:cubicBezTo>
                  <a:cubicBezTo>
                    <a:pt x="111" y="73"/>
                    <a:pt x="98" y="82"/>
                    <a:pt x="98" y="82"/>
                  </a:cubicBezTo>
                  <a:cubicBezTo>
                    <a:pt x="116" y="78"/>
                    <a:pt x="116" y="78"/>
                    <a:pt x="116" y="78"/>
                  </a:cubicBezTo>
                  <a:cubicBezTo>
                    <a:pt x="124" y="75"/>
                    <a:pt x="124" y="75"/>
                    <a:pt x="124" y="75"/>
                  </a:cubicBezTo>
                  <a:cubicBezTo>
                    <a:pt x="124" y="75"/>
                    <a:pt x="130" y="73"/>
                    <a:pt x="129" y="73"/>
                  </a:cubicBezTo>
                  <a:cubicBezTo>
                    <a:pt x="129" y="74"/>
                    <a:pt x="137" y="76"/>
                    <a:pt x="137" y="77"/>
                  </a:cubicBezTo>
                  <a:cubicBezTo>
                    <a:pt x="137" y="78"/>
                    <a:pt x="153" y="80"/>
                    <a:pt x="153" y="80"/>
                  </a:cubicBezTo>
                  <a:cubicBezTo>
                    <a:pt x="157" y="87"/>
                    <a:pt x="157" y="87"/>
                    <a:pt x="157" y="87"/>
                  </a:cubicBezTo>
                  <a:cubicBezTo>
                    <a:pt x="156" y="96"/>
                    <a:pt x="156" y="96"/>
                    <a:pt x="156" y="96"/>
                  </a:cubicBezTo>
                  <a:cubicBezTo>
                    <a:pt x="156" y="108"/>
                    <a:pt x="156" y="108"/>
                    <a:pt x="156" y="108"/>
                  </a:cubicBezTo>
                  <a:cubicBezTo>
                    <a:pt x="165" y="107"/>
                    <a:pt x="165" y="107"/>
                    <a:pt x="165" y="107"/>
                  </a:cubicBezTo>
                  <a:cubicBezTo>
                    <a:pt x="162" y="115"/>
                    <a:pt x="162" y="115"/>
                    <a:pt x="162" y="115"/>
                  </a:cubicBezTo>
                  <a:cubicBezTo>
                    <a:pt x="163" y="127"/>
                    <a:pt x="163" y="127"/>
                    <a:pt x="163" y="127"/>
                  </a:cubicBezTo>
                  <a:cubicBezTo>
                    <a:pt x="163" y="127"/>
                    <a:pt x="163" y="132"/>
                    <a:pt x="163" y="133"/>
                  </a:cubicBezTo>
                  <a:cubicBezTo>
                    <a:pt x="163" y="133"/>
                    <a:pt x="157" y="131"/>
                    <a:pt x="157" y="131"/>
                  </a:cubicBezTo>
                  <a:cubicBezTo>
                    <a:pt x="157" y="131"/>
                    <a:pt x="156" y="137"/>
                    <a:pt x="156" y="138"/>
                  </a:cubicBezTo>
                  <a:cubicBezTo>
                    <a:pt x="157" y="138"/>
                    <a:pt x="165" y="146"/>
                    <a:pt x="165" y="146"/>
                  </a:cubicBezTo>
                  <a:cubicBezTo>
                    <a:pt x="162" y="149"/>
                    <a:pt x="162" y="149"/>
                    <a:pt x="162" y="149"/>
                  </a:cubicBezTo>
                  <a:cubicBezTo>
                    <a:pt x="156" y="164"/>
                    <a:pt x="156" y="164"/>
                    <a:pt x="156" y="164"/>
                  </a:cubicBezTo>
                  <a:cubicBezTo>
                    <a:pt x="142" y="181"/>
                    <a:pt x="142" y="181"/>
                    <a:pt x="142" y="181"/>
                  </a:cubicBezTo>
                  <a:cubicBezTo>
                    <a:pt x="140" y="189"/>
                    <a:pt x="140" y="189"/>
                    <a:pt x="140" y="189"/>
                  </a:cubicBezTo>
                  <a:cubicBezTo>
                    <a:pt x="133" y="197"/>
                    <a:pt x="133" y="197"/>
                    <a:pt x="133" y="197"/>
                  </a:cubicBezTo>
                  <a:cubicBezTo>
                    <a:pt x="134" y="203"/>
                    <a:pt x="134" y="203"/>
                    <a:pt x="134" y="203"/>
                  </a:cubicBezTo>
                  <a:cubicBezTo>
                    <a:pt x="134" y="203"/>
                    <a:pt x="132" y="206"/>
                    <a:pt x="133" y="207"/>
                  </a:cubicBezTo>
                  <a:cubicBezTo>
                    <a:pt x="133" y="207"/>
                    <a:pt x="136" y="233"/>
                    <a:pt x="136" y="233"/>
                  </a:cubicBezTo>
                  <a:cubicBezTo>
                    <a:pt x="146" y="240"/>
                    <a:pt x="146" y="240"/>
                    <a:pt x="146" y="240"/>
                  </a:cubicBezTo>
                  <a:cubicBezTo>
                    <a:pt x="149" y="244"/>
                    <a:pt x="149" y="244"/>
                    <a:pt x="149" y="244"/>
                  </a:cubicBezTo>
                  <a:cubicBezTo>
                    <a:pt x="150" y="264"/>
                    <a:pt x="150" y="264"/>
                    <a:pt x="150" y="264"/>
                  </a:cubicBezTo>
                  <a:cubicBezTo>
                    <a:pt x="155" y="273"/>
                    <a:pt x="155" y="273"/>
                    <a:pt x="155" y="273"/>
                  </a:cubicBezTo>
                  <a:cubicBezTo>
                    <a:pt x="150" y="276"/>
                    <a:pt x="150" y="276"/>
                    <a:pt x="150" y="276"/>
                  </a:cubicBezTo>
                  <a:cubicBezTo>
                    <a:pt x="155" y="284"/>
                    <a:pt x="155" y="284"/>
                    <a:pt x="155" y="284"/>
                  </a:cubicBezTo>
                  <a:cubicBezTo>
                    <a:pt x="157" y="284"/>
                    <a:pt x="157" y="284"/>
                    <a:pt x="157" y="284"/>
                  </a:cubicBezTo>
                  <a:cubicBezTo>
                    <a:pt x="162" y="289"/>
                    <a:pt x="162" y="289"/>
                    <a:pt x="162" y="289"/>
                  </a:cubicBezTo>
                  <a:cubicBezTo>
                    <a:pt x="160" y="296"/>
                    <a:pt x="160" y="296"/>
                    <a:pt x="160" y="296"/>
                  </a:cubicBezTo>
                  <a:cubicBezTo>
                    <a:pt x="165" y="299"/>
                    <a:pt x="165" y="299"/>
                    <a:pt x="165" y="299"/>
                  </a:cubicBezTo>
                  <a:cubicBezTo>
                    <a:pt x="169" y="306"/>
                    <a:pt x="169" y="306"/>
                    <a:pt x="169" y="306"/>
                  </a:cubicBezTo>
                  <a:cubicBezTo>
                    <a:pt x="170" y="309"/>
                    <a:pt x="170" y="309"/>
                    <a:pt x="170" y="309"/>
                  </a:cubicBezTo>
                  <a:cubicBezTo>
                    <a:pt x="174" y="305"/>
                    <a:pt x="174" y="305"/>
                    <a:pt x="174" y="305"/>
                  </a:cubicBezTo>
                  <a:cubicBezTo>
                    <a:pt x="170" y="297"/>
                    <a:pt x="170" y="297"/>
                    <a:pt x="170" y="297"/>
                  </a:cubicBezTo>
                  <a:cubicBezTo>
                    <a:pt x="170" y="297"/>
                    <a:pt x="167" y="291"/>
                    <a:pt x="167" y="289"/>
                  </a:cubicBezTo>
                  <a:cubicBezTo>
                    <a:pt x="167" y="288"/>
                    <a:pt x="163" y="277"/>
                    <a:pt x="163" y="277"/>
                  </a:cubicBezTo>
                  <a:cubicBezTo>
                    <a:pt x="163" y="277"/>
                    <a:pt x="159" y="269"/>
                    <a:pt x="160" y="268"/>
                  </a:cubicBezTo>
                  <a:cubicBezTo>
                    <a:pt x="160" y="268"/>
                    <a:pt x="157" y="263"/>
                    <a:pt x="157" y="263"/>
                  </a:cubicBezTo>
                  <a:cubicBezTo>
                    <a:pt x="159" y="253"/>
                    <a:pt x="159" y="253"/>
                    <a:pt x="159" y="253"/>
                  </a:cubicBezTo>
                  <a:cubicBezTo>
                    <a:pt x="166" y="254"/>
                    <a:pt x="166" y="254"/>
                    <a:pt x="166" y="254"/>
                  </a:cubicBezTo>
                  <a:cubicBezTo>
                    <a:pt x="166" y="254"/>
                    <a:pt x="167" y="263"/>
                    <a:pt x="167" y="264"/>
                  </a:cubicBezTo>
                  <a:cubicBezTo>
                    <a:pt x="167" y="265"/>
                    <a:pt x="168" y="271"/>
                    <a:pt x="168" y="271"/>
                  </a:cubicBezTo>
                  <a:cubicBezTo>
                    <a:pt x="178" y="284"/>
                    <a:pt x="178" y="284"/>
                    <a:pt x="178" y="284"/>
                  </a:cubicBezTo>
                  <a:cubicBezTo>
                    <a:pt x="176" y="290"/>
                    <a:pt x="176" y="290"/>
                    <a:pt x="176" y="290"/>
                  </a:cubicBezTo>
                  <a:cubicBezTo>
                    <a:pt x="194" y="311"/>
                    <a:pt x="194" y="311"/>
                    <a:pt x="194" y="311"/>
                  </a:cubicBezTo>
                  <a:cubicBezTo>
                    <a:pt x="193" y="319"/>
                    <a:pt x="193" y="319"/>
                    <a:pt x="193" y="319"/>
                  </a:cubicBezTo>
                  <a:cubicBezTo>
                    <a:pt x="191" y="323"/>
                    <a:pt x="191" y="323"/>
                    <a:pt x="191" y="323"/>
                  </a:cubicBezTo>
                  <a:cubicBezTo>
                    <a:pt x="192" y="329"/>
                    <a:pt x="192" y="329"/>
                    <a:pt x="192" y="329"/>
                  </a:cubicBezTo>
                  <a:cubicBezTo>
                    <a:pt x="207" y="340"/>
                    <a:pt x="207" y="340"/>
                    <a:pt x="207" y="340"/>
                  </a:cubicBezTo>
                  <a:cubicBezTo>
                    <a:pt x="209" y="339"/>
                    <a:pt x="209" y="339"/>
                    <a:pt x="209" y="339"/>
                  </a:cubicBezTo>
                  <a:cubicBezTo>
                    <a:pt x="213" y="344"/>
                    <a:pt x="213" y="344"/>
                    <a:pt x="213" y="344"/>
                  </a:cubicBezTo>
                  <a:cubicBezTo>
                    <a:pt x="229" y="352"/>
                    <a:pt x="229" y="352"/>
                    <a:pt x="229" y="352"/>
                  </a:cubicBezTo>
                  <a:cubicBezTo>
                    <a:pt x="237" y="354"/>
                    <a:pt x="237" y="354"/>
                    <a:pt x="237" y="354"/>
                  </a:cubicBezTo>
                  <a:cubicBezTo>
                    <a:pt x="246" y="351"/>
                    <a:pt x="246" y="351"/>
                    <a:pt x="246" y="351"/>
                  </a:cubicBezTo>
                  <a:cubicBezTo>
                    <a:pt x="252" y="354"/>
                    <a:pt x="252" y="354"/>
                    <a:pt x="252" y="354"/>
                  </a:cubicBezTo>
                  <a:cubicBezTo>
                    <a:pt x="261" y="364"/>
                    <a:pt x="261" y="364"/>
                    <a:pt x="261" y="364"/>
                  </a:cubicBezTo>
                  <a:cubicBezTo>
                    <a:pt x="271" y="366"/>
                    <a:pt x="271" y="366"/>
                    <a:pt x="271" y="366"/>
                  </a:cubicBezTo>
                  <a:cubicBezTo>
                    <a:pt x="280" y="370"/>
                    <a:pt x="280" y="370"/>
                    <a:pt x="280" y="370"/>
                  </a:cubicBezTo>
                  <a:cubicBezTo>
                    <a:pt x="285" y="370"/>
                    <a:pt x="285" y="370"/>
                    <a:pt x="285" y="370"/>
                  </a:cubicBezTo>
                  <a:cubicBezTo>
                    <a:pt x="286" y="375"/>
                    <a:pt x="286" y="375"/>
                    <a:pt x="286" y="375"/>
                  </a:cubicBezTo>
                  <a:cubicBezTo>
                    <a:pt x="286" y="375"/>
                    <a:pt x="290" y="381"/>
                    <a:pt x="291" y="382"/>
                  </a:cubicBezTo>
                  <a:cubicBezTo>
                    <a:pt x="292" y="382"/>
                    <a:pt x="292" y="388"/>
                    <a:pt x="292" y="388"/>
                  </a:cubicBezTo>
                  <a:cubicBezTo>
                    <a:pt x="296" y="391"/>
                    <a:pt x="296" y="391"/>
                    <a:pt x="296" y="391"/>
                  </a:cubicBezTo>
                  <a:cubicBezTo>
                    <a:pt x="300" y="396"/>
                    <a:pt x="300" y="396"/>
                    <a:pt x="300" y="396"/>
                  </a:cubicBezTo>
                  <a:cubicBezTo>
                    <a:pt x="303" y="399"/>
                    <a:pt x="303" y="399"/>
                    <a:pt x="303" y="399"/>
                  </a:cubicBezTo>
                  <a:cubicBezTo>
                    <a:pt x="307" y="402"/>
                    <a:pt x="307" y="402"/>
                    <a:pt x="307" y="402"/>
                  </a:cubicBezTo>
                  <a:cubicBezTo>
                    <a:pt x="309" y="401"/>
                    <a:pt x="309" y="401"/>
                    <a:pt x="309" y="401"/>
                  </a:cubicBezTo>
                  <a:cubicBezTo>
                    <a:pt x="313" y="402"/>
                    <a:pt x="313" y="402"/>
                    <a:pt x="313" y="402"/>
                  </a:cubicBezTo>
                  <a:cubicBezTo>
                    <a:pt x="319" y="408"/>
                    <a:pt x="319" y="408"/>
                    <a:pt x="319" y="408"/>
                  </a:cubicBezTo>
                  <a:cubicBezTo>
                    <a:pt x="324" y="405"/>
                    <a:pt x="324" y="405"/>
                    <a:pt x="324" y="405"/>
                  </a:cubicBezTo>
                  <a:cubicBezTo>
                    <a:pt x="322" y="401"/>
                    <a:pt x="322" y="401"/>
                    <a:pt x="322" y="401"/>
                  </a:cubicBezTo>
                  <a:cubicBezTo>
                    <a:pt x="326" y="397"/>
                    <a:pt x="326" y="397"/>
                    <a:pt x="326" y="397"/>
                  </a:cubicBezTo>
                  <a:cubicBezTo>
                    <a:pt x="330" y="397"/>
                    <a:pt x="330" y="397"/>
                    <a:pt x="330" y="397"/>
                  </a:cubicBezTo>
                  <a:cubicBezTo>
                    <a:pt x="333" y="400"/>
                    <a:pt x="333" y="400"/>
                    <a:pt x="333" y="400"/>
                  </a:cubicBezTo>
                  <a:cubicBezTo>
                    <a:pt x="333" y="403"/>
                    <a:pt x="333" y="403"/>
                    <a:pt x="333" y="403"/>
                  </a:cubicBezTo>
                  <a:cubicBezTo>
                    <a:pt x="337" y="410"/>
                    <a:pt x="337" y="410"/>
                    <a:pt x="337" y="410"/>
                  </a:cubicBezTo>
                  <a:cubicBezTo>
                    <a:pt x="337" y="430"/>
                    <a:pt x="337" y="430"/>
                    <a:pt x="337" y="430"/>
                  </a:cubicBezTo>
                  <a:cubicBezTo>
                    <a:pt x="334" y="436"/>
                    <a:pt x="334" y="436"/>
                    <a:pt x="334" y="436"/>
                  </a:cubicBezTo>
                  <a:cubicBezTo>
                    <a:pt x="328" y="439"/>
                    <a:pt x="328" y="439"/>
                    <a:pt x="328" y="439"/>
                  </a:cubicBezTo>
                  <a:cubicBezTo>
                    <a:pt x="328" y="445"/>
                    <a:pt x="328" y="445"/>
                    <a:pt x="328" y="445"/>
                  </a:cubicBezTo>
                  <a:cubicBezTo>
                    <a:pt x="323" y="447"/>
                    <a:pt x="323" y="447"/>
                    <a:pt x="323" y="447"/>
                  </a:cubicBezTo>
                  <a:cubicBezTo>
                    <a:pt x="320" y="455"/>
                    <a:pt x="320" y="455"/>
                    <a:pt x="320" y="455"/>
                  </a:cubicBezTo>
                  <a:cubicBezTo>
                    <a:pt x="317" y="462"/>
                    <a:pt x="317" y="462"/>
                    <a:pt x="317" y="462"/>
                  </a:cubicBezTo>
                  <a:cubicBezTo>
                    <a:pt x="318" y="467"/>
                    <a:pt x="318" y="467"/>
                    <a:pt x="318" y="467"/>
                  </a:cubicBezTo>
                  <a:cubicBezTo>
                    <a:pt x="323" y="472"/>
                    <a:pt x="323" y="472"/>
                    <a:pt x="323" y="472"/>
                  </a:cubicBezTo>
                  <a:cubicBezTo>
                    <a:pt x="318" y="476"/>
                    <a:pt x="318" y="476"/>
                    <a:pt x="318" y="476"/>
                  </a:cubicBezTo>
                  <a:cubicBezTo>
                    <a:pt x="315" y="481"/>
                    <a:pt x="315" y="481"/>
                    <a:pt x="315" y="481"/>
                  </a:cubicBezTo>
                  <a:cubicBezTo>
                    <a:pt x="318" y="490"/>
                    <a:pt x="318" y="490"/>
                    <a:pt x="318" y="490"/>
                  </a:cubicBezTo>
                  <a:cubicBezTo>
                    <a:pt x="318" y="490"/>
                    <a:pt x="319" y="494"/>
                    <a:pt x="319" y="494"/>
                  </a:cubicBezTo>
                  <a:cubicBezTo>
                    <a:pt x="319" y="493"/>
                    <a:pt x="324" y="497"/>
                    <a:pt x="324" y="497"/>
                  </a:cubicBezTo>
                  <a:cubicBezTo>
                    <a:pt x="332" y="514"/>
                    <a:pt x="332" y="514"/>
                    <a:pt x="332" y="514"/>
                  </a:cubicBezTo>
                  <a:cubicBezTo>
                    <a:pt x="340" y="525"/>
                    <a:pt x="340" y="525"/>
                    <a:pt x="340" y="525"/>
                  </a:cubicBezTo>
                  <a:cubicBezTo>
                    <a:pt x="340" y="525"/>
                    <a:pt x="352" y="549"/>
                    <a:pt x="353" y="549"/>
                  </a:cubicBezTo>
                  <a:cubicBezTo>
                    <a:pt x="356" y="552"/>
                    <a:pt x="382" y="571"/>
                    <a:pt x="382" y="571"/>
                  </a:cubicBezTo>
                  <a:cubicBezTo>
                    <a:pt x="387" y="594"/>
                    <a:pt x="387" y="594"/>
                    <a:pt x="387" y="594"/>
                  </a:cubicBezTo>
                  <a:cubicBezTo>
                    <a:pt x="388" y="643"/>
                    <a:pt x="388" y="643"/>
                    <a:pt x="388" y="643"/>
                  </a:cubicBezTo>
                  <a:cubicBezTo>
                    <a:pt x="392" y="657"/>
                    <a:pt x="392" y="657"/>
                    <a:pt x="392" y="657"/>
                  </a:cubicBezTo>
                  <a:cubicBezTo>
                    <a:pt x="390" y="685"/>
                    <a:pt x="390" y="685"/>
                    <a:pt x="390" y="685"/>
                  </a:cubicBezTo>
                  <a:cubicBezTo>
                    <a:pt x="389" y="691"/>
                    <a:pt x="389" y="691"/>
                    <a:pt x="389" y="691"/>
                  </a:cubicBezTo>
                  <a:cubicBezTo>
                    <a:pt x="389" y="691"/>
                    <a:pt x="394" y="700"/>
                    <a:pt x="394" y="701"/>
                  </a:cubicBezTo>
                  <a:cubicBezTo>
                    <a:pt x="394" y="703"/>
                    <a:pt x="395" y="714"/>
                    <a:pt x="395" y="714"/>
                  </a:cubicBezTo>
                  <a:cubicBezTo>
                    <a:pt x="398" y="726"/>
                    <a:pt x="398" y="726"/>
                    <a:pt x="398" y="726"/>
                  </a:cubicBezTo>
                  <a:cubicBezTo>
                    <a:pt x="402" y="726"/>
                    <a:pt x="402" y="726"/>
                    <a:pt x="402" y="726"/>
                  </a:cubicBezTo>
                  <a:cubicBezTo>
                    <a:pt x="400" y="719"/>
                    <a:pt x="400" y="719"/>
                    <a:pt x="400" y="719"/>
                  </a:cubicBezTo>
                  <a:cubicBezTo>
                    <a:pt x="403" y="719"/>
                    <a:pt x="403" y="719"/>
                    <a:pt x="403" y="719"/>
                  </a:cubicBezTo>
                  <a:cubicBezTo>
                    <a:pt x="405" y="730"/>
                    <a:pt x="405" y="730"/>
                    <a:pt x="405" y="730"/>
                  </a:cubicBezTo>
                  <a:cubicBezTo>
                    <a:pt x="406" y="735"/>
                    <a:pt x="406" y="735"/>
                    <a:pt x="406" y="735"/>
                  </a:cubicBezTo>
                  <a:cubicBezTo>
                    <a:pt x="403" y="732"/>
                    <a:pt x="403" y="732"/>
                    <a:pt x="403" y="732"/>
                  </a:cubicBezTo>
                  <a:cubicBezTo>
                    <a:pt x="401" y="735"/>
                    <a:pt x="401" y="735"/>
                    <a:pt x="401" y="735"/>
                  </a:cubicBezTo>
                  <a:cubicBezTo>
                    <a:pt x="399" y="736"/>
                    <a:pt x="399" y="736"/>
                    <a:pt x="399" y="736"/>
                  </a:cubicBezTo>
                  <a:cubicBezTo>
                    <a:pt x="402" y="739"/>
                    <a:pt x="402" y="739"/>
                    <a:pt x="402" y="739"/>
                  </a:cubicBezTo>
                  <a:cubicBezTo>
                    <a:pt x="401" y="744"/>
                    <a:pt x="401" y="744"/>
                    <a:pt x="401" y="744"/>
                  </a:cubicBezTo>
                  <a:cubicBezTo>
                    <a:pt x="400" y="750"/>
                    <a:pt x="400" y="750"/>
                    <a:pt x="400" y="750"/>
                  </a:cubicBezTo>
                  <a:cubicBezTo>
                    <a:pt x="405" y="750"/>
                    <a:pt x="405" y="750"/>
                    <a:pt x="405" y="750"/>
                  </a:cubicBezTo>
                  <a:cubicBezTo>
                    <a:pt x="408" y="753"/>
                    <a:pt x="408" y="753"/>
                    <a:pt x="408" y="753"/>
                  </a:cubicBezTo>
                  <a:cubicBezTo>
                    <a:pt x="405" y="758"/>
                    <a:pt x="405" y="758"/>
                    <a:pt x="405" y="758"/>
                  </a:cubicBezTo>
                  <a:cubicBezTo>
                    <a:pt x="405" y="758"/>
                    <a:pt x="424" y="793"/>
                    <a:pt x="441" y="797"/>
                  </a:cubicBezTo>
                  <a:cubicBezTo>
                    <a:pt x="458" y="801"/>
                    <a:pt x="462" y="802"/>
                    <a:pt x="462" y="802"/>
                  </a:cubicBezTo>
                  <a:cubicBezTo>
                    <a:pt x="469" y="799"/>
                    <a:pt x="469" y="799"/>
                    <a:pt x="469" y="799"/>
                  </a:cubicBezTo>
                  <a:cubicBezTo>
                    <a:pt x="472" y="796"/>
                    <a:pt x="472" y="796"/>
                    <a:pt x="472" y="796"/>
                  </a:cubicBezTo>
                  <a:cubicBezTo>
                    <a:pt x="457" y="791"/>
                    <a:pt x="457" y="791"/>
                    <a:pt x="457" y="791"/>
                  </a:cubicBezTo>
                  <a:cubicBezTo>
                    <a:pt x="446" y="779"/>
                    <a:pt x="446" y="779"/>
                    <a:pt x="446" y="779"/>
                  </a:cubicBezTo>
                  <a:cubicBezTo>
                    <a:pt x="444" y="772"/>
                    <a:pt x="444" y="772"/>
                    <a:pt x="444" y="772"/>
                  </a:cubicBezTo>
                  <a:cubicBezTo>
                    <a:pt x="447" y="770"/>
                    <a:pt x="447" y="770"/>
                    <a:pt x="447" y="770"/>
                  </a:cubicBezTo>
                  <a:cubicBezTo>
                    <a:pt x="446" y="765"/>
                    <a:pt x="446" y="765"/>
                    <a:pt x="446" y="765"/>
                  </a:cubicBezTo>
                  <a:cubicBezTo>
                    <a:pt x="446" y="765"/>
                    <a:pt x="446" y="761"/>
                    <a:pt x="448" y="760"/>
                  </a:cubicBezTo>
                  <a:cubicBezTo>
                    <a:pt x="449" y="759"/>
                    <a:pt x="452" y="755"/>
                    <a:pt x="452" y="755"/>
                  </a:cubicBezTo>
                  <a:cubicBezTo>
                    <a:pt x="448" y="753"/>
                    <a:pt x="448" y="753"/>
                    <a:pt x="448" y="753"/>
                  </a:cubicBezTo>
                  <a:cubicBezTo>
                    <a:pt x="441" y="746"/>
                    <a:pt x="441" y="746"/>
                    <a:pt x="441" y="746"/>
                  </a:cubicBezTo>
                  <a:cubicBezTo>
                    <a:pt x="442" y="739"/>
                    <a:pt x="442" y="739"/>
                    <a:pt x="442" y="739"/>
                  </a:cubicBezTo>
                  <a:cubicBezTo>
                    <a:pt x="446" y="737"/>
                    <a:pt x="446" y="737"/>
                    <a:pt x="446" y="737"/>
                  </a:cubicBezTo>
                  <a:cubicBezTo>
                    <a:pt x="446" y="737"/>
                    <a:pt x="446" y="733"/>
                    <a:pt x="445" y="732"/>
                  </a:cubicBezTo>
                  <a:cubicBezTo>
                    <a:pt x="445" y="731"/>
                    <a:pt x="446" y="726"/>
                    <a:pt x="447" y="726"/>
                  </a:cubicBezTo>
                  <a:cubicBezTo>
                    <a:pt x="448" y="725"/>
                    <a:pt x="451" y="721"/>
                    <a:pt x="451" y="721"/>
                  </a:cubicBezTo>
                  <a:cubicBezTo>
                    <a:pt x="446" y="721"/>
                    <a:pt x="446" y="721"/>
                    <a:pt x="446" y="721"/>
                  </a:cubicBezTo>
                  <a:cubicBezTo>
                    <a:pt x="444" y="721"/>
                    <a:pt x="444" y="721"/>
                    <a:pt x="444" y="721"/>
                  </a:cubicBezTo>
                  <a:cubicBezTo>
                    <a:pt x="441" y="715"/>
                    <a:pt x="441" y="715"/>
                    <a:pt x="441" y="715"/>
                  </a:cubicBezTo>
                  <a:cubicBezTo>
                    <a:pt x="441" y="712"/>
                    <a:pt x="441" y="712"/>
                    <a:pt x="441" y="712"/>
                  </a:cubicBezTo>
                  <a:cubicBezTo>
                    <a:pt x="446" y="713"/>
                    <a:pt x="446" y="713"/>
                    <a:pt x="446" y="713"/>
                  </a:cubicBezTo>
                  <a:cubicBezTo>
                    <a:pt x="451" y="712"/>
                    <a:pt x="451" y="712"/>
                    <a:pt x="451" y="712"/>
                  </a:cubicBezTo>
                  <a:cubicBezTo>
                    <a:pt x="454" y="708"/>
                    <a:pt x="454" y="708"/>
                    <a:pt x="454" y="708"/>
                  </a:cubicBezTo>
                  <a:cubicBezTo>
                    <a:pt x="454" y="708"/>
                    <a:pt x="453" y="706"/>
                    <a:pt x="453" y="705"/>
                  </a:cubicBezTo>
                  <a:cubicBezTo>
                    <a:pt x="453" y="704"/>
                    <a:pt x="453" y="700"/>
                    <a:pt x="454" y="699"/>
                  </a:cubicBezTo>
                  <a:cubicBezTo>
                    <a:pt x="455" y="699"/>
                    <a:pt x="461" y="700"/>
                    <a:pt x="461" y="700"/>
                  </a:cubicBezTo>
                  <a:cubicBezTo>
                    <a:pt x="472" y="697"/>
                    <a:pt x="472" y="697"/>
                    <a:pt x="472" y="697"/>
                  </a:cubicBezTo>
                  <a:cubicBezTo>
                    <a:pt x="472" y="697"/>
                    <a:pt x="476" y="689"/>
                    <a:pt x="476" y="688"/>
                  </a:cubicBezTo>
                  <a:cubicBezTo>
                    <a:pt x="475" y="687"/>
                    <a:pt x="475" y="683"/>
                    <a:pt x="475" y="683"/>
                  </a:cubicBezTo>
                  <a:cubicBezTo>
                    <a:pt x="475" y="683"/>
                    <a:pt x="475" y="680"/>
                    <a:pt x="473" y="679"/>
                  </a:cubicBezTo>
                  <a:cubicBezTo>
                    <a:pt x="470" y="679"/>
                    <a:pt x="470" y="678"/>
                    <a:pt x="470" y="676"/>
                  </a:cubicBezTo>
                  <a:cubicBezTo>
                    <a:pt x="469" y="673"/>
                    <a:pt x="467" y="670"/>
                    <a:pt x="467" y="670"/>
                  </a:cubicBezTo>
                  <a:cubicBezTo>
                    <a:pt x="464" y="671"/>
                    <a:pt x="464" y="671"/>
                    <a:pt x="464" y="671"/>
                  </a:cubicBezTo>
                  <a:cubicBezTo>
                    <a:pt x="467" y="668"/>
                    <a:pt x="467" y="668"/>
                    <a:pt x="467" y="668"/>
                  </a:cubicBezTo>
                  <a:cubicBezTo>
                    <a:pt x="473" y="673"/>
                    <a:pt x="473" y="673"/>
                    <a:pt x="473" y="673"/>
                  </a:cubicBezTo>
                  <a:cubicBezTo>
                    <a:pt x="483" y="674"/>
                    <a:pt x="483" y="674"/>
                    <a:pt x="483" y="674"/>
                  </a:cubicBezTo>
                  <a:cubicBezTo>
                    <a:pt x="490" y="667"/>
                    <a:pt x="490" y="667"/>
                    <a:pt x="490" y="667"/>
                  </a:cubicBezTo>
                  <a:cubicBezTo>
                    <a:pt x="495" y="655"/>
                    <a:pt x="495" y="655"/>
                    <a:pt x="495" y="655"/>
                  </a:cubicBezTo>
                  <a:cubicBezTo>
                    <a:pt x="497" y="645"/>
                    <a:pt x="497" y="645"/>
                    <a:pt x="497" y="645"/>
                  </a:cubicBezTo>
                  <a:cubicBezTo>
                    <a:pt x="502" y="645"/>
                    <a:pt x="502" y="645"/>
                    <a:pt x="502" y="645"/>
                  </a:cubicBezTo>
                  <a:cubicBezTo>
                    <a:pt x="507" y="636"/>
                    <a:pt x="507" y="636"/>
                    <a:pt x="507" y="636"/>
                  </a:cubicBezTo>
                  <a:cubicBezTo>
                    <a:pt x="509" y="627"/>
                    <a:pt x="509" y="627"/>
                    <a:pt x="509" y="627"/>
                  </a:cubicBezTo>
                  <a:cubicBezTo>
                    <a:pt x="508" y="617"/>
                    <a:pt x="508" y="617"/>
                    <a:pt x="508" y="617"/>
                  </a:cubicBezTo>
                  <a:cubicBezTo>
                    <a:pt x="510" y="613"/>
                    <a:pt x="510" y="613"/>
                    <a:pt x="510" y="613"/>
                  </a:cubicBezTo>
                  <a:cubicBezTo>
                    <a:pt x="526" y="602"/>
                    <a:pt x="526" y="602"/>
                    <a:pt x="526" y="602"/>
                  </a:cubicBezTo>
                  <a:cubicBezTo>
                    <a:pt x="539" y="598"/>
                    <a:pt x="539" y="598"/>
                    <a:pt x="539" y="598"/>
                  </a:cubicBezTo>
                  <a:cubicBezTo>
                    <a:pt x="543" y="595"/>
                    <a:pt x="543" y="595"/>
                    <a:pt x="543" y="595"/>
                  </a:cubicBezTo>
                  <a:cubicBezTo>
                    <a:pt x="543" y="595"/>
                    <a:pt x="549" y="586"/>
                    <a:pt x="549" y="585"/>
                  </a:cubicBezTo>
                  <a:cubicBezTo>
                    <a:pt x="549" y="584"/>
                    <a:pt x="552" y="572"/>
                    <a:pt x="552" y="572"/>
                  </a:cubicBezTo>
                  <a:cubicBezTo>
                    <a:pt x="552" y="572"/>
                    <a:pt x="555" y="557"/>
                    <a:pt x="554" y="556"/>
                  </a:cubicBezTo>
                  <a:cubicBezTo>
                    <a:pt x="554" y="555"/>
                    <a:pt x="555" y="542"/>
                    <a:pt x="554" y="542"/>
                  </a:cubicBezTo>
                  <a:cubicBezTo>
                    <a:pt x="554" y="542"/>
                    <a:pt x="555" y="538"/>
                    <a:pt x="555" y="538"/>
                  </a:cubicBezTo>
                  <a:cubicBezTo>
                    <a:pt x="567" y="521"/>
                    <a:pt x="567" y="521"/>
                    <a:pt x="567" y="521"/>
                  </a:cubicBezTo>
                  <a:cubicBezTo>
                    <a:pt x="573" y="508"/>
                    <a:pt x="573" y="508"/>
                    <a:pt x="573" y="508"/>
                  </a:cubicBezTo>
                  <a:cubicBezTo>
                    <a:pt x="573" y="508"/>
                    <a:pt x="577" y="501"/>
                    <a:pt x="576" y="500"/>
                  </a:cubicBezTo>
                  <a:cubicBezTo>
                    <a:pt x="576" y="499"/>
                    <a:pt x="572" y="488"/>
                    <a:pt x="572" y="488"/>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85" name="Freeform 55"/>
            <p:cNvSpPr/>
            <p:nvPr/>
          </p:nvSpPr>
          <p:spPr bwMode="auto">
            <a:xfrm>
              <a:off x="3770546" y="1292089"/>
              <a:ext cx="544779" cy="297536"/>
            </a:xfrm>
            <a:custGeom>
              <a:avLst/>
              <a:gdLst/>
              <a:ahLst/>
              <a:cxnLst>
                <a:cxn ang="0">
                  <a:pos x="169" y="63"/>
                </a:cxn>
                <a:cxn ang="0">
                  <a:pos x="170" y="53"/>
                </a:cxn>
                <a:cxn ang="0">
                  <a:pos x="175" y="46"/>
                </a:cxn>
                <a:cxn ang="0">
                  <a:pos x="186" y="40"/>
                </a:cxn>
                <a:cxn ang="0">
                  <a:pos x="183" y="39"/>
                </a:cxn>
                <a:cxn ang="0">
                  <a:pos x="184" y="32"/>
                </a:cxn>
                <a:cxn ang="0">
                  <a:pos x="191" y="29"/>
                </a:cxn>
                <a:cxn ang="0">
                  <a:pos x="186" y="21"/>
                </a:cxn>
                <a:cxn ang="0">
                  <a:pos x="198" y="17"/>
                </a:cxn>
                <a:cxn ang="0">
                  <a:pos x="220" y="6"/>
                </a:cxn>
                <a:cxn ang="0">
                  <a:pos x="193" y="9"/>
                </a:cxn>
                <a:cxn ang="0">
                  <a:pos x="192" y="6"/>
                </a:cxn>
                <a:cxn ang="0">
                  <a:pos x="165" y="0"/>
                </a:cxn>
                <a:cxn ang="0">
                  <a:pos x="109" y="2"/>
                </a:cxn>
                <a:cxn ang="0">
                  <a:pos x="103" y="5"/>
                </a:cxn>
                <a:cxn ang="0">
                  <a:pos x="84" y="5"/>
                </a:cxn>
                <a:cxn ang="0">
                  <a:pos x="57" y="7"/>
                </a:cxn>
                <a:cxn ang="0">
                  <a:pos x="30" y="12"/>
                </a:cxn>
                <a:cxn ang="0">
                  <a:pos x="33" y="14"/>
                </a:cxn>
                <a:cxn ang="0">
                  <a:pos x="33" y="17"/>
                </a:cxn>
                <a:cxn ang="0">
                  <a:pos x="2" y="21"/>
                </a:cxn>
                <a:cxn ang="0">
                  <a:pos x="0" y="25"/>
                </a:cxn>
                <a:cxn ang="0">
                  <a:pos x="4" y="28"/>
                </a:cxn>
                <a:cxn ang="0">
                  <a:pos x="17" y="32"/>
                </a:cxn>
                <a:cxn ang="0">
                  <a:pos x="32" y="34"/>
                </a:cxn>
                <a:cxn ang="0">
                  <a:pos x="42" y="39"/>
                </a:cxn>
                <a:cxn ang="0">
                  <a:pos x="43" y="47"/>
                </a:cxn>
                <a:cxn ang="0">
                  <a:pos x="39" y="53"/>
                </a:cxn>
                <a:cxn ang="0">
                  <a:pos x="43" y="54"/>
                </a:cxn>
                <a:cxn ang="0">
                  <a:pos x="50" y="58"/>
                </a:cxn>
                <a:cxn ang="0">
                  <a:pos x="45" y="58"/>
                </a:cxn>
                <a:cxn ang="0">
                  <a:pos x="38" y="60"/>
                </a:cxn>
                <a:cxn ang="0">
                  <a:pos x="38" y="65"/>
                </a:cxn>
                <a:cxn ang="0">
                  <a:pos x="47" y="63"/>
                </a:cxn>
                <a:cxn ang="0">
                  <a:pos x="46" y="66"/>
                </a:cxn>
                <a:cxn ang="0">
                  <a:pos x="40" y="68"/>
                </a:cxn>
                <a:cxn ang="0">
                  <a:pos x="33" y="76"/>
                </a:cxn>
                <a:cxn ang="0">
                  <a:pos x="32" y="91"/>
                </a:cxn>
                <a:cxn ang="0">
                  <a:pos x="34" y="104"/>
                </a:cxn>
                <a:cxn ang="0">
                  <a:pos x="38" y="115"/>
                </a:cxn>
                <a:cxn ang="0">
                  <a:pos x="44" y="115"/>
                </a:cxn>
                <a:cxn ang="0">
                  <a:pos x="51" y="120"/>
                </a:cxn>
                <a:cxn ang="0">
                  <a:pos x="61" y="119"/>
                </a:cxn>
                <a:cxn ang="0">
                  <a:pos x="70" y="106"/>
                </a:cxn>
                <a:cxn ang="0">
                  <a:pos x="80" y="97"/>
                </a:cxn>
                <a:cxn ang="0">
                  <a:pos x="83" y="92"/>
                </a:cxn>
                <a:cxn ang="0">
                  <a:pos x="88" y="89"/>
                </a:cxn>
                <a:cxn ang="0">
                  <a:pos x="98" y="86"/>
                </a:cxn>
                <a:cxn ang="0">
                  <a:pos x="112" y="83"/>
                </a:cxn>
                <a:cxn ang="0">
                  <a:pos x="126" y="74"/>
                </a:cxn>
                <a:cxn ang="0">
                  <a:pos x="161" y="63"/>
                </a:cxn>
                <a:cxn ang="0">
                  <a:pos x="169" y="63"/>
                </a:cxn>
              </a:cxnLst>
              <a:rect l="0" t="0" r="r" b="b"/>
              <a:pathLst>
                <a:path w="220" h="120">
                  <a:moveTo>
                    <a:pt x="169" y="63"/>
                  </a:moveTo>
                  <a:cubicBezTo>
                    <a:pt x="169" y="63"/>
                    <a:pt x="171" y="54"/>
                    <a:pt x="170" y="53"/>
                  </a:cubicBezTo>
                  <a:cubicBezTo>
                    <a:pt x="168" y="52"/>
                    <a:pt x="175" y="46"/>
                    <a:pt x="175" y="46"/>
                  </a:cubicBezTo>
                  <a:cubicBezTo>
                    <a:pt x="175" y="46"/>
                    <a:pt x="186" y="41"/>
                    <a:pt x="186" y="40"/>
                  </a:cubicBezTo>
                  <a:cubicBezTo>
                    <a:pt x="187" y="39"/>
                    <a:pt x="183" y="39"/>
                    <a:pt x="183" y="39"/>
                  </a:cubicBezTo>
                  <a:cubicBezTo>
                    <a:pt x="184" y="32"/>
                    <a:pt x="184" y="32"/>
                    <a:pt x="184" y="32"/>
                  </a:cubicBezTo>
                  <a:cubicBezTo>
                    <a:pt x="191" y="29"/>
                    <a:pt x="191" y="29"/>
                    <a:pt x="191" y="29"/>
                  </a:cubicBezTo>
                  <a:cubicBezTo>
                    <a:pt x="191" y="29"/>
                    <a:pt x="187" y="24"/>
                    <a:pt x="186" y="21"/>
                  </a:cubicBezTo>
                  <a:cubicBezTo>
                    <a:pt x="185" y="18"/>
                    <a:pt x="198" y="17"/>
                    <a:pt x="198" y="17"/>
                  </a:cubicBezTo>
                  <a:cubicBezTo>
                    <a:pt x="220" y="6"/>
                    <a:pt x="220" y="6"/>
                    <a:pt x="220" y="6"/>
                  </a:cubicBezTo>
                  <a:cubicBezTo>
                    <a:pt x="193" y="9"/>
                    <a:pt x="193" y="9"/>
                    <a:pt x="193" y="9"/>
                  </a:cubicBezTo>
                  <a:cubicBezTo>
                    <a:pt x="192" y="6"/>
                    <a:pt x="192" y="6"/>
                    <a:pt x="192" y="6"/>
                  </a:cubicBezTo>
                  <a:cubicBezTo>
                    <a:pt x="165" y="0"/>
                    <a:pt x="165" y="0"/>
                    <a:pt x="165" y="0"/>
                  </a:cubicBezTo>
                  <a:cubicBezTo>
                    <a:pt x="109" y="2"/>
                    <a:pt x="109" y="2"/>
                    <a:pt x="109" y="2"/>
                  </a:cubicBezTo>
                  <a:cubicBezTo>
                    <a:pt x="103" y="5"/>
                    <a:pt x="103" y="5"/>
                    <a:pt x="103" y="5"/>
                  </a:cubicBezTo>
                  <a:cubicBezTo>
                    <a:pt x="84" y="5"/>
                    <a:pt x="84" y="5"/>
                    <a:pt x="84" y="5"/>
                  </a:cubicBezTo>
                  <a:cubicBezTo>
                    <a:pt x="57" y="7"/>
                    <a:pt x="57" y="7"/>
                    <a:pt x="57" y="7"/>
                  </a:cubicBezTo>
                  <a:cubicBezTo>
                    <a:pt x="57" y="7"/>
                    <a:pt x="32" y="11"/>
                    <a:pt x="30" y="12"/>
                  </a:cubicBezTo>
                  <a:cubicBezTo>
                    <a:pt x="29" y="13"/>
                    <a:pt x="33" y="14"/>
                    <a:pt x="33" y="14"/>
                  </a:cubicBezTo>
                  <a:cubicBezTo>
                    <a:pt x="33" y="17"/>
                    <a:pt x="33" y="17"/>
                    <a:pt x="33" y="17"/>
                  </a:cubicBezTo>
                  <a:cubicBezTo>
                    <a:pt x="2" y="21"/>
                    <a:pt x="2" y="21"/>
                    <a:pt x="2" y="21"/>
                  </a:cubicBezTo>
                  <a:cubicBezTo>
                    <a:pt x="0" y="25"/>
                    <a:pt x="0" y="25"/>
                    <a:pt x="0" y="25"/>
                  </a:cubicBezTo>
                  <a:cubicBezTo>
                    <a:pt x="0" y="25"/>
                    <a:pt x="3" y="28"/>
                    <a:pt x="4" y="28"/>
                  </a:cubicBezTo>
                  <a:cubicBezTo>
                    <a:pt x="4" y="29"/>
                    <a:pt x="17" y="32"/>
                    <a:pt x="17" y="32"/>
                  </a:cubicBezTo>
                  <a:cubicBezTo>
                    <a:pt x="32" y="34"/>
                    <a:pt x="32" y="34"/>
                    <a:pt x="32" y="34"/>
                  </a:cubicBezTo>
                  <a:cubicBezTo>
                    <a:pt x="32" y="34"/>
                    <a:pt x="41" y="38"/>
                    <a:pt x="42" y="39"/>
                  </a:cubicBezTo>
                  <a:cubicBezTo>
                    <a:pt x="44" y="40"/>
                    <a:pt x="43" y="45"/>
                    <a:pt x="43" y="47"/>
                  </a:cubicBezTo>
                  <a:cubicBezTo>
                    <a:pt x="42" y="50"/>
                    <a:pt x="41" y="50"/>
                    <a:pt x="39" y="53"/>
                  </a:cubicBezTo>
                  <a:cubicBezTo>
                    <a:pt x="37" y="56"/>
                    <a:pt x="43" y="54"/>
                    <a:pt x="43" y="54"/>
                  </a:cubicBezTo>
                  <a:cubicBezTo>
                    <a:pt x="50" y="58"/>
                    <a:pt x="50" y="58"/>
                    <a:pt x="50" y="58"/>
                  </a:cubicBezTo>
                  <a:cubicBezTo>
                    <a:pt x="50" y="58"/>
                    <a:pt x="48" y="58"/>
                    <a:pt x="45" y="58"/>
                  </a:cubicBezTo>
                  <a:cubicBezTo>
                    <a:pt x="42" y="59"/>
                    <a:pt x="38" y="60"/>
                    <a:pt x="38" y="60"/>
                  </a:cubicBezTo>
                  <a:cubicBezTo>
                    <a:pt x="38" y="65"/>
                    <a:pt x="38" y="65"/>
                    <a:pt x="38" y="65"/>
                  </a:cubicBezTo>
                  <a:cubicBezTo>
                    <a:pt x="47" y="63"/>
                    <a:pt x="47" y="63"/>
                    <a:pt x="47" y="63"/>
                  </a:cubicBezTo>
                  <a:cubicBezTo>
                    <a:pt x="46" y="66"/>
                    <a:pt x="46" y="66"/>
                    <a:pt x="46" y="66"/>
                  </a:cubicBezTo>
                  <a:cubicBezTo>
                    <a:pt x="40" y="68"/>
                    <a:pt x="40" y="68"/>
                    <a:pt x="40" y="68"/>
                  </a:cubicBezTo>
                  <a:cubicBezTo>
                    <a:pt x="33" y="76"/>
                    <a:pt x="33" y="76"/>
                    <a:pt x="33" y="76"/>
                  </a:cubicBezTo>
                  <a:cubicBezTo>
                    <a:pt x="32" y="91"/>
                    <a:pt x="32" y="91"/>
                    <a:pt x="32" y="91"/>
                  </a:cubicBezTo>
                  <a:cubicBezTo>
                    <a:pt x="34" y="104"/>
                    <a:pt x="34" y="104"/>
                    <a:pt x="34" y="104"/>
                  </a:cubicBezTo>
                  <a:cubicBezTo>
                    <a:pt x="38" y="115"/>
                    <a:pt x="38" y="115"/>
                    <a:pt x="38" y="115"/>
                  </a:cubicBezTo>
                  <a:cubicBezTo>
                    <a:pt x="44" y="115"/>
                    <a:pt x="44" y="115"/>
                    <a:pt x="44" y="115"/>
                  </a:cubicBezTo>
                  <a:cubicBezTo>
                    <a:pt x="51" y="120"/>
                    <a:pt x="51" y="120"/>
                    <a:pt x="51" y="120"/>
                  </a:cubicBezTo>
                  <a:cubicBezTo>
                    <a:pt x="61" y="119"/>
                    <a:pt x="61" y="119"/>
                    <a:pt x="61" y="119"/>
                  </a:cubicBezTo>
                  <a:cubicBezTo>
                    <a:pt x="70" y="106"/>
                    <a:pt x="70" y="106"/>
                    <a:pt x="70" y="106"/>
                  </a:cubicBezTo>
                  <a:cubicBezTo>
                    <a:pt x="80" y="97"/>
                    <a:pt x="80" y="97"/>
                    <a:pt x="80" y="97"/>
                  </a:cubicBezTo>
                  <a:cubicBezTo>
                    <a:pt x="83" y="92"/>
                    <a:pt x="83" y="92"/>
                    <a:pt x="83" y="92"/>
                  </a:cubicBezTo>
                  <a:cubicBezTo>
                    <a:pt x="88" y="89"/>
                    <a:pt x="88" y="89"/>
                    <a:pt x="88" y="89"/>
                  </a:cubicBezTo>
                  <a:cubicBezTo>
                    <a:pt x="98" y="86"/>
                    <a:pt x="98" y="86"/>
                    <a:pt x="98" y="86"/>
                  </a:cubicBezTo>
                  <a:cubicBezTo>
                    <a:pt x="112" y="83"/>
                    <a:pt x="112" y="83"/>
                    <a:pt x="112" y="83"/>
                  </a:cubicBezTo>
                  <a:cubicBezTo>
                    <a:pt x="112" y="83"/>
                    <a:pt x="124" y="75"/>
                    <a:pt x="126" y="74"/>
                  </a:cubicBezTo>
                  <a:cubicBezTo>
                    <a:pt x="127" y="73"/>
                    <a:pt x="161" y="63"/>
                    <a:pt x="161" y="63"/>
                  </a:cubicBezTo>
                  <a:lnTo>
                    <a:pt x="169" y="63"/>
                  </a:lnTo>
                  <a:close/>
                </a:path>
              </a:pathLst>
            </a:custGeom>
            <a:grpFill/>
            <a:ln w="9525">
              <a:noFill/>
              <a:round/>
            </a:ln>
          </p:spPr>
          <p:txBody>
            <a:bodyPr vert="horz" wrap="square" lIns="121920" tIns="60960" rIns="121920" bIns="60960" numCol="1" anchor="t" anchorCtr="0" compatLnSpc="1"/>
            <a:lstStyle/>
            <a:p>
              <a:endParaRPr lang="en-US" sz="3555"/>
            </a:p>
          </p:txBody>
        </p:sp>
        <p:sp>
          <p:nvSpPr>
            <p:cNvPr id="86" name="Freeform 56"/>
            <p:cNvSpPr/>
            <p:nvPr/>
          </p:nvSpPr>
          <p:spPr bwMode="auto">
            <a:xfrm>
              <a:off x="4139320" y="1497431"/>
              <a:ext cx="114194" cy="45050"/>
            </a:xfrm>
            <a:custGeom>
              <a:avLst/>
              <a:gdLst/>
              <a:ahLst/>
              <a:cxnLst>
                <a:cxn ang="0">
                  <a:pos x="30" y="15"/>
                </a:cxn>
                <a:cxn ang="0">
                  <a:pos x="43" y="11"/>
                </a:cxn>
                <a:cxn ang="0">
                  <a:pos x="46" y="6"/>
                </a:cxn>
                <a:cxn ang="0">
                  <a:pos x="41" y="1"/>
                </a:cxn>
                <a:cxn ang="0">
                  <a:pos x="16" y="4"/>
                </a:cxn>
                <a:cxn ang="0">
                  <a:pos x="9" y="0"/>
                </a:cxn>
                <a:cxn ang="0">
                  <a:pos x="0" y="5"/>
                </a:cxn>
                <a:cxn ang="0">
                  <a:pos x="6" y="8"/>
                </a:cxn>
                <a:cxn ang="0">
                  <a:pos x="10" y="7"/>
                </a:cxn>
                <a:cxn ang="0">
                  <a:pos x="10" y="11"/>
                </a:cxn>
                <a:cxn ang="0">
                  <a:pos x="17" y="17"/>
                </a:cxn>
                <a:cxn ang="0">
                  <a:pos x="30" y="15"/>
                </a:cxn>
              </a:cxnLst>
              <a:rect l="0" t="0" r="r" b="b"/>
              <a:pathLst>
                <a:path w="46" h="18">
                  <a:moveTo>
                    <a:pt x="30" y="15"/>
                  </a:moveTo>
                  <a:cubicBezTo>
                    <a:pt x="43" y="11"/>
                    <a:pt x="43" y="11"/>
                    <a:pt x="43" y="11"/>
                  </a:cubicBezTo>
                  <a:cubicBezTo>
                    <a:pt x="46" y="6"/>
                    <a:pt x="46" y="6"/>
                    <a:pt x="46" y="6"/>
                  </a:cubicBezTo>
                  <a:cubicBezTo>
                    <a:pt x="41" y="1"/>
                    <a:pt x="41" y="1"/>
                    <a:pt x="41" y="1"/>
                  </a:cubicBezTo>
                  <a:cubicBezTo>
                    <a:pt x="16" y="4"/>
                    <a:pt x="16" y="4"/>
                    <a:pt x="16" y="4"/>
                  </a:cubicBezTo>
                  <a:cubicBezTo>
                    <a:pt x="9" y="0"/>
                    <a:pt x="9" y="0"/>
                    <a:pt x="9" y="0"/>
                  </a:cubicBezTo>
                  <a:cubicBezTo>
                    <a:pt x="0" y="5"/>
                    <a:pt x="0" y="5"/>
                    <a:pt x="0" y="5"/>
                  </a:cubicBezTo>
                  <a:cubicBezTo>
                    <a:pt x="0" y="5"/>
                    <a:pt x="5" y="7"/>
                    <a:pt x="6" y="8"/>
                  </a:cubicBezTo>
                  <a:cubicBezTo>
                    <a:pt x="8" y="9"/>
                    <a:pt x="10" y="7"/>
                    <a:pt x="10" y="7"/>
                  </a:cubicBezTo>
                  <a:cubicBezTo>
                    <a:pt x="10" y="11"/>
                    <a:pt x="10" y="11"/>
                    <a:pt x="10" y="11"/>
                  </a:cubicBezTo>
                  <a:cubicBezTo>
                    <a:pt x="10" y="11"/>
                    <a:pt x="18" y="15"/>
                    <a:pt x="17" y="17"/>
                  </a:cubicBezTo>
                  <a:cubicBezTo>
                    <a:pt x="16" y="18"/>
                    <a:pt x="30" y="15"/>
                    <a:pt x="30" y="15"/>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87" name="Freeform 57"/>
            <p:cNvSpPr/>
            <p:nvPr/>
          </p:nvSpPr>
          <p:spPr bwMode="auto">
            <a:xfrm>
              <a:off x="4263991" y="1656676"/>
              <a:ext cx="61812" cy="57621"/>
            </a:xfrm>
            <a:custGeom>
              <a:avLst/>
              <a:gdLst/>
              <a:ahLst/>
              <a:cxnLst>
                <a:cxn ang="0">
                  <a:pos x="3" y="16"/>
                </a:cxn>
                <a:cxn ang="0">
                  <a:pos x="0" y="18"/>
                </a:cxn>
                <a:cxn ang="0">
                  <a:pos x="0" y="21"/>
                </a:cxn>
                <a:cxn ang="0">
                  <a:pos x="2" y="23"/>
                </a:cxn>
                <a:cxn ang="0">
                  <a:pos x="6" y="23"/>
                </a:cxn>
                <a:cxn ang="0">
                  <a:pos x="10" y="22"/>
                </a:cxn>
                <a:cxn ang="0">
                  <a:pos x="13" y="21"/>
                </a:cxn>
                <a:cxn ang="0">
                  <a:pos x="14" y="20"/>
                </a:cxn>
                <a:cxn ang="0">
                  <a:pos x="20" y="19"/>
                </a:cxn>
                <a:cxn ang="0">
                  <a:pos x="20" y="17"/>
                </a:cxn>
                <a:cxn ang="0">
                  <a:pos x="22" y="15"/>
                </a:cxn>
                <a:cxn ang="0">
                  <a:pos x="22" y="8"/>
                </a:cxn>
                <a:cxn ang="0">
                  <a:pos x="25" y="6"/>
                </a:cxn>
                <a:cxn ang="0">
                  <a:pos x="24" y="1"/>
                </a:cxn>
                <a:cxn ang="0">
                  <a:pos x="19" y="0"/>
                </a:cxn>
                <a:cxn ang="0">
                  <a:pos x="15" y="0"/>
                </a:cxn>
                <a:cxn ang="0">
                  <a:pos x="13" y="1"/>
                </a:cxn>
                <a:cxn ang="0">
                  <a:pos x="11" y="3"/>
                </a:cxn>
                <a:cxn ang="0">
                  <a:pos x="9" y="5"/>
                </a:cxn>
                <a:cxn ang="0">
                  <a:pos x="11" y="5"/>
                </a:cxn>
                <a:cxn ang="0">
                  <a:pos x="9" y="7"/>
                </a:cxn>
                <a:cxn ang="0">
                  <a:pos x="7" y="7"/>
                </a:cxn>
                <a:cxn ang="0">
                  <a:pos x="6" y="6"/>
                </a:cxn>
                <a:cxn ang="0">
                  <a:pos x="3" y="6"/>
                </a:cxn>
                <a:cxn ang="0">
                  <a:pos x="2" y="7"/>
                </a:cxn>
                <a:cxn ang="0">
                  <a:pos x="3" y="10"/>
                </a:cxn>
                <a:cxn ang="0">
                  <a:pos x="2" y="11"/>
                </a:cxn>
                <a:cxn ang="0">
                  <a:pos x="4" y="13"/>
                </a:cxn>
                <a:cxn ang="0">
                  <a:pos x="6" y="13"/>
                </a:cxn>
                <a:cxn ang="0">
                  <a:pos x="5" y="15"/>
                </a:cxn>
                <a:cxn ang="0">
                  <a:pos x="3" y="16"/>
                </a:cxn>
              </a:cxnLst>
              <a:rect l="0" t="0" r="r" b="b"/>
              <a:pathLst>
                <a:path w="25" h="23">
                  <a:moveTo>
                    <a:pt x="3" y="16"/>
                  </a:moveTo>
                  <a:cubicBezTo>
                    <a:pt x="0" y="18"/>
                    <a:pt x="0" y="18"/>
                    <a:pt x="0" y="18"/>
                  </a:cubicBezTo>
                  <a:cubicBezTo>
                    <a:pt x="0" y="21"/>
                    <a:pt x="0" y="21"/>
                    <a:pt x="0" y="21"/>
                  </a:cubicBezTo>
                  <a:cubicBezTo>
                    <a:pt x="2" y="23"/>
                    <a:pt x="2" y="23"/>
                    <a:pt x="2" y="23"/>
                  </a:cubicBezTo>
                  <a:cubicBezTo>
                    <a:pt x="6" y="23"/>
                    <a:pt x="6" y="23"/>
                    <a:pt x="6" y="23"/>
                  </a:cubicBezTo>
                  <a:cubicBezTo>
                    <a:pt x="10" y="22"/>
                    <a:pt x="10" y="22"/>
                    <a:pt x="10" y="22"/>
                  </a:cubicBezTo>
                  <a:cubicBezTo>
                    <a:pt x="13" y="21"/>
                    <a:pt x="13" y="21"/>
                    <a:pt x="13" y="21"/>
                  </a:cubicBezTo>
                  <a:cubicBezTo>
                    <a:pt x="14" y="20"/>
                    <a:pt x="14" y="20"/>
                    <a:pt x="14" y="20"/>
                  </a:cubicBezTo>
                  <a:cubicBezTo>
                    <a:pt x="20" y="19"/>
                    <a:pt x="20" y="19"/>
                    <a:pt x="20" y="19"/>
                  </a:cubicBezTo>
                  <a:cubicBezTo>
                    <a:pt x="20" y="17"/>
                    <a:pt x="20" y="17"/>
                    <a:pt x="20" y="17"/>
                  </a:cubicBezTo>
                  <a:cubicBezTo>
                    <a:pt x="22" y="15"/>
                    <a:pt x="22" y="15"/>
                    <a:pt x="22" y="15"/>
                  </a:cubicBezTo>
                  <a:cubicBezTo>
                    <a:pt x="22" y="8"/>
                    <a:pt x="22" y="8"/>
                    <a:pt x="22" y="8"/>
                  </a:cubicBezTo>
                  <a:cubicBezTo>
                    <a:pt x="25" y="6"/>
                    <a:pt x="25" y="6"/>
                    <a:pt x="25" y="6"/>
                  </a:cubicBezTo>
                  <a:cubicBezTo>
                    <a:pt x="24" y="1"/>
                    <a:pt x="24" y="1"/>
                    <a:pt x="24" y="1"/>
                  </a:cubicBezTo>
                  <a:cubicBezTo>
                    <a:pt x="19" y="0"/>
                    <a:pt x="19" y="0"/>
                    <a:pt x="19" y="0"/>
                  </a:cubicBezTo>
                  <a:cubicBezTo>
                    <a:pt x="15" y="0"/>
                    <a:pt x="15" y="0"/>
                    <a:pt x="15" y="0"/>
                  </a:cubicBezTo>
                  <a:cubicBezTo>
                    <a:pt x="13" y="1"/>
                    <a:pt x="13" y="1"/>
                    <a:pt x="13" y="1"/>
                  </a:cubicBezTo>
                  <a:cubicBezTo>
                    <a:pt x="11" y="3"/>
                    <a:pt x="11" y="3"/>
                    <a:pt x="11" y="3"/>
                  </a:cubicBezTo>
                  <a:cubicBezTo>
                    <a:pt x="11" y="3"/>
                    <a:pt x="9" y="5"/>
                    <a:pt x="9" y="5"/>
                  </a:cubicBezTo>
                  <a:cubicBezTo>
                    <a:pt x="10" y="4"/>
                    <a:pt x="11" y="4"/>
                    <a:pt x="11" y="5"/>
                  </a:cubicBezTo>
                  <a:cubicBezTo>
                    <a:pt x="10" y="6"/>
                    <a:pt x="9" y="7"/>
                    <a:pt x="9" y="7"/>
                  </a:cubicBezTo>
                  <a:cubicBezTo>
                    <a:pt x="7" y="7"/>
                    <a:pt x="7" y="7"/>
                    <a:pt x="7" y="7"/>
                  </a:cubicBezTo>
                  <a:cubicBezTo>
                    <a:pt x="6" y="6"/>
                    <a:pt x="6" y="6"/>
                    <a:pt x="6" y="6"/>
                  </a:cubicBezTo>
                  <a:cubicBezTo>
                    <a:pt x="3" y="6"/>
                    <a:pt x="3" y="6"/>
                    <a:pt x="3" y="6"/>
                  </a:cubicBezTo>
                  <a:cubicBezTo>
                    <a:pt x="2" y="7"/>
                    <a:pt x="2" y="7"/>
                    <a:pt x="2" y="7"/>
                  </a:cubicBezTo>
                  <a:cubicBezTo>
                    <a:pt x="3" y="10"/>
                    <a:pt x="3" y="10"/>
                    <a:pt x="3" y="10"/>
                  </a:cubicBezTo>
                  <a:cubicBezTo>
                    <a:pt x="2" y="11"/>
                    <a:pt x="2" y="11"/>
                    <a:pt x="2" y="11"/>
                  </a:cubicBezTo>
                  <a:cubicBezTo>
                    <a:pt x="4" y="13"/>
                    <a:pt x="4" y="13"/>
                    <a:pt x="4" y="13"/>
                  </a:cubicBezTo>
                  <a:cubicBezTo>
                    <a:pt x="6" y="13"/>
                    <a:pt x="6" y="13"/>
                    <a:pt x="6" y="13"/>
                  </a:cubicBezTo>
                  <a:cubicBezTo>
                    <a:pt x="5" y="15"/>
                    <a:pt x="5" y="15"/>
                    <a:pt x="5" y="15"/>
                  </a:cubicBezTo>
                  <a:lnTo>
                    <a:pt x="3" y="16"/>
                  </a:lnTo>
                  <a:close/>
                </a:path>
              </a:pathLst>
            </a:custGeom>
            <a:grpFill/>
            <a:ln w="9525">
              <a:noFill/>
              <a:round/>
            </a:ln>
          </p:spPr>
          <p:txBody>
            <a:bodyPr vert="horz" wrap="square" lIns="121920" tIns="60960" rIns="121920" bIns="60960" numCol="1" anchor="t" anchorCtr="0" compatLnSpc="1"/>
            <a:lstStyle/>
            <a:p>
              <a:endParaRPr lang="en-US" sz="3555"/>
            </a:p>
          </p:txBody>
        </p:sp>
        <p:sp>
          <p:nvSpPr>
            <p:cNvPr id="88" name="Freeform 58"/>
            <p:cNvSpPr/>
            <p:nvPr/>
          </p:nvSpPr>
          <p:spPr bwMode="auto">
            <a:xfrm>
              <a:off x="4315326" y="1596959"/>
              <a:ext cx="94289" cy="141435"/>
            </a:xfrm>
            <a:custGeom>
              <a:avLst/>
              <a:gdLst/>
              <a:ahLst/>
              <a:cxnLst>
                <a:cxn ang="0">
                  <a:pos x="3" y="23"/>
                </a:cxn>
                <a:cxn ang="0">
                  <a:pos x="7" y="24"/>
                </a:cxn>
                <a:cxn ang="0">
                  <a:pos x="6" y="28"/>
                </a:cxn>
                <a:cxn ang="0">
                  <a:pos x="13" y="27"/>
                </a:cxn>
                <a:cxn ang="0">
                  <a:pos x="14" y="31"/>
                </a:cxn>
                <a:cxn ang="0">
                  <a:pos x="14" y="36"/>
                </a:cxn>
                <a:cxn ang="0">
                  <a:pos x="7" y="39"/>
                </a:cxn>
                <a:cxn ang="0">
                  <a:pos x="10" y="39"/>
                </a:cxn>
                <a:cxn ang="0">
                  <a:pos x="7" y="43"/>
                </a:cxn>
                <a:cxn ang="0">
                  <a:pos x="4" y="47"/>
                </a:cxn>
                <a:cxn ang="0">
                  <a:pos x="11" y="47"/>
                </a:cxn>
                <a:cxn ang="0">
                  <a:pos x="9" y="48"/>
                </a:cxn>
                <a:cxn ang="0">
                  <a:pos x="5" y="53"/>
                </a:cxn>
                <a:cxn ang="0">
                  <a:pos x="3" y="57"/>
                </a:cxn>
                <a:cxn ang="0">
                  <a:pos x="7" y="55"/>
                </a:cxn>
                <a:cxn ang="0">
                  <a:pos x="13" y="52"/>
                </a:cxn>
                <a:cxn ang="0">
                  <a:pos x="23" y="52"/>
                </a:cxn>
                <a:cxn ang="0">
                  <a:pos x="34" y="51"/>
                </a:cxn>
                <a:cxn ang="0">
                  <a:pos x="34" y="47"/>
                </a:cxn>
                <a:cxn ang="0">
                  <a:pos x="38" y="42"/>
                </a:cxn>
                <a:cxn ang="0">
                  <a:pos x="34" y="39"/>
                </a:cxn>
                <a:cxn ang="0">
                  <a:pos x="31" y="35"/>
                </a:cxn>
                <a:cxn ang="0">
                  <a:pos x="21" y="21"/>
                </a:cxn>
                <a:cxn ang="0">
                  <a:pos x="19" y="16"/>
                </a:cxn>
                <a:cxn ang="0">
                  <a:pos x="22" y="10"/>
                </a:cxn>
                <a:cxn ang="0">
                  <a:pos x="14" y="8"/>
                </a:cxn>
                <a:cxn ang="0">
                  <a:pos x="20" y="2"/>
                </a:cxn>
                <a:cxn ang="0">
                  <a:pos x="18" y="1"/>
                </a:cxn>
                <a:cxn ang="0">
                  <a:pos x="13" y="4"/>
                </a:cxn>
                <a:cxn ang="0">
                  <a:pos x="8" y="6"/>
                </a:cxn>
                <a:cxn ang="0">
                  <a:pos x="2" y="12"/>
                </a:cxn>
                <a:cxn ang="0">
                  <a:pos x="1" y="15"/>
                </a:cxn>
                <a:cxn ang="0">
                  <a:pos x="4" y="19"/>
                </a:cxn>
                <a:cxn ang="0">
                  <a:pos x="1" y="22"/>
                </a:cxn>
              </a:cxnLst>
              <a:rect l="0" t="0" r="r" b="b"/>
              <a:pathLst>
                <a:path w="38" h="57">
                  <a:moveTo>
                    <a:pt x="1" y="22"/>
                  </a:moveTo>
                  <a:cubicBezTo>
                    <a:pt x="2" y="22"/>
                    <a:pt x="3" y="23"/>
                    <a:pt x="3" y="23"/>
                  </a:cubicBezTo>
                  <a:cubicBezTo>
                    <a:pt x="2" y="24"/>
                    <a:pt x="5" y="24"/>
                    <a:pt x="5" y="24"/>
                  </a:cubicBezTo>
                  <a:cubicBezTo>
                    <a:pt x="7" y="24"/>
                    <a:pt x="7" y="24"/>
                    <a:pt x="7" y="24"/>
                  </a:cubicBezTo>
                  <a:cubicBezTo>
                    <a:pt x="6" y="26"/>
                    <a:pt x="6" y="26"/>
                    <a:pt x="6" y="26"/>
                  </a:cubicBezTo>
                  <a:cubicBezTo>
                    <a:pt x="6" y="26"/>
                    <a:pt x="6" y="27"/>
                    <a:pt x="6" y="28"/>
                  </a:cubicBezTo>
                  <a:cubicBezTo>
                    <a:pt x="7" y="28"/>
                    <a:pt x="8" y="28"/>
                    <a:pt x="8" y="28"/>
                  </a:cubicBezTo>
                  <a:cubicBezTo>
                    <a:pt x="8" y="28"/>
                    <a:pt x="12" y="27"/>
                    <a:pt x="13" y="27"/>
                  </a:cubicBezTo>
                  <a:cubicBezTo>
                    <a:pt x="13" y="28"/>
                    <a:pt x="13" y="29"/>
                    <a:pt x="13" y="29"/>
                  </a:cubicBezTo>
                  <a:cubicBezTo>
                    <a:pt x="14" y="31"/>
                    <a:pt x="14" y="31"/>
                    <a:pt x="14" y="31"/>
                  </a:cubicBezTo>
                  <a:cubicBezTo>
                    <a:pt x="14" y="31"/>
                    <a:pt x="15" y="34"/>
                    <a:pt x="15" y="35"/>
                  </a:cubicBezTo>
                  <a:cubicBezTo>
                    <a:pt x="15" y="36"/>
                    <a:pt x="14" y="36"/>
                    <a:pt x="14" y="36"/>
                  </a:cubicBezTo>
                  <a:cubicBezTo>
                    <a:pt x="14" y="36"/>
                    <a:pt x="11" y="36"/>
                    <a:pt x="10" y="36"/>
                  </a:cubicBezTo>
                  <a:cubicBezTo>
                    <a:pt x="9" y="36"/>
                    <a:pt x="8" y="37"/>
                    <a:pt x="7" y="39"/>
                  </a:cubicBezTo>
                  <a:cubicBezTo>
                    <a:pt x="6" y="40"/>
                    <a:pt x="7" y="39"/>
                    <a:pt x="7" y="39"/>
                  </a:cubicBezTo>
                  <a:cubicBezTo>
                    <a:pt x="10" y="39"/>
                    <a:pt x="10" y="39"/>
                    <a:pt x="10" y="39"/>
                  </a:cubicBezTo>
                  <a:cubicBezTo>
                    <a:pt x="10" y="39"/>
                    <a:pt x="10" y="41"/>
                    <a:pt x="10" y="42"/>
                  </a:cubicBezTo>
                  <a:cubicBezTo>
                    <a:pt x="10" y="42"/>
                    <a:pt x="8" y="43"/>
                    <a:pt x="7" y="43"/>
                  </a:cubicBezTo>
                  <a:cubicBezTo>
                    <a:pt x="7" y="43"/>
                    <a:pt x="4" y="44"/>
                    <a:pt x="4" y="44"/>
                  </a:cubicBezTo>
                  <a:cubicBezTo>
                    <a:pt x="4" y="47"/>
                    <a:pt x="4" y="47"/>
                    <a:pt x="4" y="47"/>
                  </a:cubicBezTo>
                  <a:cubicBezTo>
                    <a:pt x="8" y="47"/>
                    <a:pt x="8" y="47"/>
                    <a:pt x="8" y="47"/>
                  </a:cubicBezTo>
                  <a:cubicBezTo>
                    <a:pt x="11" y="47"/>
                    <a:pt x="11" y="47"/>
                    <a:pt x="11" y="47"/>
                  </a:cubicBezTo>
                  <a:cubicBezTo>
                    <a:pt x="12" y="48"/>
                    <a:pt x="12" y="48"/>
                    <a:pt x="12" y="48"/>
                  </a:cubicBezTo>
                  <a:cubicBezTo>
                    <a:pt x="12" y="48"/>
                    <a:pt x="9" y="49"/>
                    <a:pt x="9" y="48"/>
                  </a:cubicBezTo>
                  <a:cubicBezTo>
                    <a:pt x="8" y="48"/>
                    <a:pt x="6" y="51"/>
                    <a:pt x="6" y="51"/>
                  </a:cubicBezTo>
                  <a:cubicBezTo>
                    <a:pt x="5" y="53"/>
                    <a:pt x="5" y="53"/>
                    <a:pt x="5" y="53"/>
                  </a:cubicBezTo>
                  <a:cubicBezTo>
                    <a:pt x="1" y="56"/>
                    <a:pt x="1" y="56"/>
                    <a:pt x="1" y="56"/>
                  </a:cubicBezTo>
                  <a:cubicBezTo>
                    <a:pt x="3" y="57"/>
                    <a:pt x="3" y="57"/>
                    <a:pt x="3" y="57"/>
                  </a:cubicBezTo>
                  <a:cubicBezTo>
                    <a:pt x="4" y="55"/>
                    <a:pt x="4" y="55"/>
                    <a:pt x="4" y="55"/>
                  </a:cubicBezTo>
                  <a:cubicBezTo>
                    <a:pt x="7" y="55"/>
                    <a:pt x="7" y="55"/>
                    <a:pt x="7" y="55"/>
                  </a:cubicBezTo>
                  <a:cubicBezTo>
                    <a:pt x="11" y="55"/>
                    <a:pt x="11" y="55"/>
                    <a:pt x="11" y="55"/>
                  </a:cubicBezTo>
                  <a:cubicBezTo>
                    <a:pt x="11" y="55"/>
                    <a:pt x="13" y="52"/>
                    <a:pt x="13" y="52"/>
                  </a:cubicBezTo>
                  <a:cubicBezTo>
                    <a:pt x="14" y="52"/>
                    <a:pt x="19" y="52"/>
                    <a:pt x="19" y="52"/>
                  </a:cubicBezTo>
                  <a:cubicBezTo>
                    <a:pt x="19" y="52"/>
                    <a:pt x="23" y="51"/>
                    <a:pt x="23" y="52"/>
                  </a:cubicBezTo>
                  <a:cubicBezTo>
                    <a:pt x="24" y="52"/>
                    <a:pt x="27" y="53"/>
                    <a:pt x="27" y="53"/>
                  </a:cubicBezTo>
                  <a:cubicBezTo>
                    <a:pt x="28" y="53"/>
                    <a:pt x="34" y="51"/>
                    <a:pt x="34" y="51"/>
                  </a:cubicBezTo>
                  <a:cubicBezTo>
                    <a:pt x="34" y="51"/>
                    <a:pt x="35" y="49"/>
                    <a:pt x="36" y="48"/>
                  </a:cubicBezTo>
                  <a:cubicBezTo>
                    <a:pt x="36" y="48"/>
                    <a:pt x="34" y="47"/>
                    <a:pt x="34" y="47"/>
                  </a:cubicBezTo>
                  <a:cubicBezTo>
                    <a:pt x="33" y="46"/>
                    <a:pt x="35" y="45"/>
                    <a:pt x="36" y="45"/>
                  </a:cubicBezTo>
                  <a:cubicBezTo>
                    <a:pt x="37" y="44"/>
                    <a:pt x="37" y="43"/>
                    <a:pt x="38" y="42"/>
                  </a:cubicBezTo>
                  <a:cubicBezTo>
                    <a:pt x="38" y="41"/>
                    <a:pt x="37" y="39"/>
                    <a:pt x="37" y="39"/>
                  </a:cubicBezTo>
                  <a:cubicBezTo>
                    <a:pt x="37" y="39"/>
                    <a:pt x="35" y="39"/>
                    <a:pt x="34" y="39"/>
                  </a:cubicBezTo>
                  <a:cubicBezTo>
                    <a:pt x="33" y="38"/>
                    <a:pt x="31" y="39"/>
                    <a:pt x="31" y="39"/>
                  </a:cubicBezTo>
                  <a:cubicBezTo>
                    <a:pt x="31" y="35"/>
                    <a:pt x="31" y="35"/>
                    <a:pt x="31" y="35"/>
                  </a:cubicBezTo>
                  <a:cubicBezTo>
                    <a:pt x="31" y="35"/>
                    <a:pt x="23" y="25"/>
                    <a:pt x="23" y="25"/>
                  </a:cubicBezTo>
                  <a:cubicBezTo>
                    <a:pt x="24" y="24"/>
                    <a:pt x="22" y="21"/>
                    <a:pt x="21" y="21"/>
                  </a:cubicBezTo>
                  <a:cubicBezTo>
                    <a:pt x="20" y="21"/>
                    <a:pt x="19" y="20"/>
                    <a:pt x="18" y="19"/>
                  </a:cubicBezTo>
                  <a:cubicBezTo>
                    <a:pt x="17" y="18"/>
                    <a:pt x="19" y="16"/>
                    <a:pt x="19" y="16"/>
                  </a:cubicBezTo>
                  <a:cubicBezTo>
                    <a:pt x="19" y="16"/>
                    <a:pt x="22" y="13"/>
                    <a:pt x="23" y="13"/>
                  </a:cubicBezTo>
                  <a:cubicBezTo>
                    <a:pt x="23" y="12"/>
                    <a:pt x="22" y="10"/>
                    <a:pt x="22" y="10"/>
                  </a:cubicBezTo>
                  <a:cubicBezTo>
                    <a:pt x="21" y="10"/>
                    <a:pt x="16" y="10"/>
                    <a:pt x="16" y="10"/>
                  </a:cubicBezTo>
                  <a:cubicBezTo>
                    <a:pt x="16" y="10"/>
                    <a:pt x="14" y="9"/>
                    <a:pt x="14" y="8"/>
                  </a:cubicBezTo>
                  <a:cubicBezTo>
                    <a:pt x="14" y="8"/>
                    <a:pt x="16" y="8"/>
                    <a:pt x="16" y="8"/>
                  </a:cubicBezTo>
                  <a:cubicBezTo>
                    <a:pt x="17" y="8"/>
                    <a:pt x="20" y="2"/>
                    <a:pt x="20" y="2"/>
                  </a:cubicBezTo>
                  <a:cubicBezTo>
                    <a:pt x="21" y="2"/>
                    <a:pt x="20" y="0"/>
                    <a:pt x="20" y="0"/>
                  </a:cubicBezTo>
                  <a:cubicBezTo>
                    <a:pt x="18" y="1"/>
                    <a:pt x="18" y="1"/>
                    <a:pt x="18" y="1"/>
                  </a:cubicBezTo>
                  <a:cubicBezTo>
                    <a:pt x="16" y="4"/>
                    <a:pt x="16" y="4"/>
                    <a:pt x="16" y="4"/>
                  </a:cubicBezTo>
                  <a:cubicBezTo>
                    <a:pt x="16" y="4"/>
                    <a:pt x="14" y="5"/>
                    <a:pt x="13" y="4"/>
                  </a:cubicBezTo>
                  <a:cubicBezTo>
                    <a:pt x="12" y="4"/>
                    <a:pt x="11" y="4"/>
                    <a:pt x="10" y="4"/>
                  </a:cubicBezTo>
                  <a:cubicBezTo>
                    <a:pt x="9" y="4"/>
                    <a:pt x="8" y="6"/>
                    <a:pt x="8" y="6"/>
                  </a:cubicBezTo>
                  <a:cubicBezTo>
                    <a:pt x="8" y="6"/>
                    <a:pt x="6" y="9"/>
                    <a:pt x="5" y="9"/>
                  </a:cubicBezTo>
                  <a:cubicBezTo>
                    <a:pt x="4" y="9"/>
                    <a:pt x="2" y="11"/>
                    <a:pt x="2" y="12"/>
                  </a:cubicBezTo>
                  <a:cubicBezTo>
                    <a:pt x="2" y="12"/>
                    <a:pt x="3" y="14"/>
                    <a:pt x="3" y="14"/>
                  </a:cubicBezTo>
                  <a:cubicBezTo>
                    <a:pt x="3" y="14"/>
                    <a:pt x="2" y="15"/>
                    <a:pt x="1" y="15"/>
                  </a:cubicBezTo>
                  <a:cubicBezTo>
                    <a:pt x="1" y="15"/>
                    <a:pt x="2" y="18"/>
                    <a:pt x="2" y="18"/>
                  </a:cubicBezTo>
                  <a:cubicBezTo>
                    <a:pt x="4" y="19"/>
                    <a:pt x="4" y="19"/>
                    <a:pt x="4" y="19"/>
                  </a:cubicBezTo>
                  <a:cubicBezTo>
                    <a:pt x="4" y="19"/>
                    <a:pt x="3" y="20"/>
                    <a:pt x="2" y="20"/>
                  </a:cubicBezTo>
                  <a:cubicBezTo>
                    <a:pt x="1" y="19"/>
                    <a:pt x="0" y="21"/>
                    <a:pt x="1" y="22"/>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89" name="Freeform 59"/>
            <p:cNvSpPr/>
            <p:nvPr/>
          </p:nvSpPr>
          <p:spPr bwMode="auto">
            <a:xfrm>
              <a:off x="6174909" y="1564482"/>
              <a:ext cx="2095" cy="1048"/>
            </a:xfrm>
            <a:custGeom>
              <a:avLst/>
              <a:gdLst/>
              <a:ahLst/>
              <a:cxnLst>
                <a:cxn ang="0">
                  <a:pos x="1" y="0"/>
                </a:cxn>
                <a:cxn ang="0">
                  <a:pos x="0" y="0"/>
                </a:cxn>
                <a:cxn ang="0">
                  <a:pos x="1" y="0"/>
                </a:cxn>
              </a:cxnLst>
              <a:rect l="0" t="0" r="r" b="b"/>
              <a:pathLst>
                <a:path w="1">
                  <a:moveTo>
                    <a:pt x="1" y="0"/>
                  </a:moveTo>
                  <a:cubicBezTo>
                    <a:pt x="1" y="0"/>
                    <a:pt x="1" y="0"/>
                    <a:pt x="0" y="0"/>
                  </a:cubicBezTo>
                  <a:cubicBezTo>
                    <a:pt x="1" y="0"/>
                    <a:pt x="1" y="0"/>
                    <a:pt x="1" y="0"/>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90" name="Freeform 60"/>
            <p:cNvSpPr/>
            <p:nvPr/>
          </p:nvSpPr>
          <p:spPr bwMode="auto">
            <a:xfrm>
              <a:off x="4521713" y="1505812"/>
              <a:ext cx="195911" cy="172864"/>
            </a:xfrm>
            <a:custGeom>
              <a:avLst/>
              <a:gdLst/>
              <a:ahLst/>
              <a:cxnLst>
                <a:cxn ang="0">
                  <a:pos x="5" y="64"/>
                </a:cxn>
                <a:cxn ang="0">
                  <a:pos x="11" y="61"/>
                </a:cxn>
                <a:cxn ang="0">
                  <a:pos x="17" y="63"/>
                </a:cxn>
                <a:cxn ang="0">
                  <a:pos x="18" y="62"/>
                </a:cxn>
                <a:cxn ang="0">
                  <a:pos x="16" y="58"/>
                </a:cxn>
                <a:cxn ang="0">
                  <a:pos x="23" y="56"/>
                </a:cxn>
                <a:cxn ang="0">
                  <a:pos x="26" y="50"/>
                </a:cxn>
                <a:cxn ang="0">
                  <a:pos x="27" y="42"/>
                </a:cxn>
                <a:cxn ang="0">
                  <a:pos x="35" y="35"/>
                </a:cxn>
                <a:cxn ang="0">
                  <a:pos x="26" y="23"/>
                </a:cxn>
                <a:cxn ang="0">
                  <a:pos x="35" y="13"/>
                </a:cxn>
                <a:cxn ang="0">
                  <a:pos x="44" y="10"/>
                </a:cxn>
                <a:cxn ang="0">
                  <a:pos x="45" y="3"/>
                </a:cxn>
                <a:cxn ang="0">
                  <a:pos x="54" y="1"/>
                </a:cxn>
                <a:cxn ang="0">
                  <a:pos x="59" y="4"/>
                </a:cxn>
                <a:cxn ang="0">
                  <a:pos x="47" y="12"/>
                </a:cxn>
                <a:cxn ang="0">
                  <a:pos x="43" y="16"/>
                </a:cxn>
                <a:cxn ang="0">
                  <a:pos x="44" y="27"/>
                </a:cxn>
                <a:cxn ang="0">
                  <a:pos x="46" y="32"/>
                </a:cxn>
                <a:cxn ang="0">
                  <a:pos x="52" y="34"/>
                </a:cxn>
                <a:cxn ang="0">
                  <a:pos x="55" y="34"/>
                </a:cxn>
                <a:cxn ang="0">
                  <a:pos x="62" y="33"/>
                </a:cxn>
                <a:cxn ang="0">
                  <a:pos x="74" y="30"/>
                </a:cxn>
                <a:cxn ang="0">
                  <a:pos x="79" y="32"/>
                </a:cxn>
                <a:cxn ang="0">
                  <a:pos x="73" y="37"/>
                </a:cxn>
                <a:cxn ang="0">
                  <a:pos x="66" y="36"/>
                </a:cxn>
                <a:cxn ang="0">
                  <a:pos x="54" y="39"/>
                </a:cxn>
                <a:cxn ang="0">
                  <a:pos x="54" y="41"/>
                </a:cxn>
                <a:cxn ang="0">
                  <a:pos x="59" y="46"/>
                </a:cxn>
                <a:cxn ang="0">
                  <a:pos x="55" y="51"/>
                </a:cxn>
                <a:cxn ang="0">
                  <a:pos x="48" y="47"/>
                </a:cxn>
                <a:cxn ang="0">
                  <a:pos x="44" y="56"/>
                </a:cxn>
                <a:cxn ang="0">
                  <a:pos x="42" y="64"/>
                </a:cxn>
                <a:cxn ang="0">
                  <a:pos x="34" y="66"/>
                </a:cxn>
                <a:cxn ang="0">
                  <a:pos x="31" y="62"/>
                </a:cxn>
                <a:cxn ang="0">
                  <a:pos x="25" y="65"/>
                </a:cxn>
                <a:cxn ang="0">
                  <a:pos x="19" y="67"/>
                </a:cxn>
                <a:cxn ang="0">
                  <a:pos x="12" y="68"/>
                </a:cxn>
                <a:cxn ang="0">
                  <a:pos x="6" y="66"/>
                </a:cxn>
                <a:cxn ang="0">
                  <a:pos x="0" y="69"/>
                </a:cxn>
              </a:cxnLst>
              <a:rect l="0" t="0" r="r" b="b"/>
              <a:pathLst>
                <a:path w="79" h="70">
                  <a:moveTo>
                    <a:pt x="0" y="69"/>
                  </a:moveTo>
                  <a:cubicBezTo>
                    <a:pt x="5" y="64"/>
                    <a:pt x="5" y="64"/>
                    <a:pt x="5" y="64"/>
                  </a:cubicBezTo>
                  <a:cubicBezTo>
                    <a:pt x="6" y="60"/>
                    <a:pt x="6" y="60"/>
                    <a:pt x="6" y="60"/>
                  </a:cubicBezTo>
                  <a:cubicBezTo>
                    <a:pt x="6" y="60"/>
                    <a:pt x="11" y="61"/>
                    <a:pt x="11" y="61"/>
                  </a:cubicBezTo>
                  <a:cubicBezTo>
                    <a:pt x="11" y="62"/>
                    <a:pt x="12" y="60"/>
                    <a:pt x="14" y="61"/>
                  </a:cubicBezTo>
                  <a:cubicBezTo>
                    <a:pt x="15" y="62"/>
                    <a:pt x="16" y="62"/>
                    <a:pt x="17" y="63"/>
                  </a:cubicBezTo>
                  <a:cubicBezTo>
                    <a:pt x="17" y="64"/>
                    <a:pt x="18" y="65"/>
                    <a:pt x="18" y="64"/>
                  </a:cubicBezTo>
                  <a:cubicBezTo>
                    <a:pt x="18" y="64"/>
                    <a:pt x="18" y="62"/>
                    <a:pt x="18" y="62"/>
                  </a:cubicBezTo>
                  <a:cubicBezTo>
                    <a:pt x="18" y="62"/>
                    <a:pt x="17" y="61"/>
                    <a:pt x="16" y="60"/>
                  </a:cubicBezTo>
                  <a:cubicBezTo>
                    <a:pt x="15" y="60"/>
                    <a:pt x="15" y="58"/>
                    <a:pt x="16" y="58"/>
                  </a:cubicBezTo>
                  <a:cubicBezTo>
                    <a:pt x="17" y="57"/>
                    <a:pt x="19" y="56"/>
                    <a:pt x="20" y="57"/>
                  </a:cubicBezTo>
                  <a:cubicBezTo>
                    <a:pt x="20" y="57"/>
                    <a:pt x="23" y="56"/>
                    <a:pt x="23" y="56"/>
                  </a:cubicBezTo>
                  <a:cubicBezTo>
                    <a:pt x="23" y="56"/>
                    <a:pt x="24" y="55"/>
                    <a:pt x="24" y="54"/>
                  </a:cubicBezTo>
                  <a:cubicBezTo>
                    <a:pt x="24" y="54"/>
                    <a:pt x="26" y="50"/>
                    <a:pt x="26" y="50"/>
                  </a:cubicBezTo>
                  <a:cubicBezTo>
                    <a:pt x="26" y="50"/>
                    <a:pt x="25" y="49"/>
                    <a:pt x="24" y="48"/>
                  </a:cubicBezTo>
                  <a:cubicBezTo>
                    <a:pt x="24" y="46"/>
                    <a:pt x="26" y="42"/>
                    <a:pt x="27" y="42"/>
                  </a:cubicBezTo>
                  <a:cubicBezTo>
                    <a:pt x="27" y="42"/>
                    <a:pt x="33" y="38"/>
                    <a:pt x="33" y="38"/>
                  </a:cubicBezTo>
                  <a:cubicBezTo>
                    <a:pt x="33" y="38"/>
                    <a:pt x="36" y="36"/>
                    <a:pt x="35" y="35"/>
                  </a:cubicBezTo>
                  <a:cubicBezTo>
                    <a:pt x="34" y="34"/>
                    <a:pt x="27" y="31"/>
                    <a:pt x="27" y="30"/>
                  </a:cubicBezTo>
                  <a:cubicBezTo>
                    <a:pt x="27" y="29"/>
                    <a:pt x="26" y="25"/>
                    <a:pt x="26" y="23"/>
                  </a:cubicBezTo>
                  <a:cubicBezTo>
                    <a:pt x="27" y="22"/>
                    <a:pt x="30" y="19"/>
                    <a:pt x="30" y="18"/>
                  </a:cubicBezTo>
                  <a:cubicBezTo>
                    <a:pt x="31" y="17"/>
                    <a:pt x="34" y="13"/>
                    <a:pt x="35" y="13"/>
                  </a:cubicBezTo>
                  <a:cubicBezTo>
                    <a:pt x="35" y="13"/>
                    <a:pt x="38" y="13"/>
                    <a:pt x="38" y="13"/>
                  </a:cubicBezTo>
                  <a:cubicBezTo>
                    <a:pt x="39" y="12"/>
                    <a:pt x="45" y="10"/>
                    <a:pt x="44" y="10"/>
                  </a:cubicBezTo>
                  <a:cubicBezTo>
                    <a:pt x="43" y="9"/>
                    <a:pt x="44" y="7"/>
                    <a:pt x="44" y="7"/>
                  </a:cubicBezTo>
                  <a:cubicBezTo>
                    <a:pt x="43" y="7"/>
                    <a:pt x="44" y="3"/>
                    <a:pt x="45" y="3"/>
                  </a:cubicBezTo>
                  <a:cubicBezTo>
                    <a:pt x="46" y="2"/>
                    <a:pt x="48" y="1"/>
                    <a:pt x="49" y="1"/>
                  </a:cubicBezTo>
                  <a:cubicBezTo>
                    <a:pt x="49" y="1"/>
                    <a:pt x="53" y="1"/>
                    <a:pt x="54" y="1"/>
                  </a:cubicBezTo>
                  <a:cubicBezTo>
                    <a:pt x="55" y="1"/>
                    <a:pt x="58" y="0"/>
                    <a:pt x="59" y="1"/>
                  </a:cubicBezTo>
                  <a:cubicBezTo>
                    <a:pt x="59" y="3"/>
                    <a:pt x="60" y="3"/>
                    <a:pt x="59" y="4"/>
                  </a:cubicBezTo>
                  <a:cubicBezTo>
                    <a:pt x="58" y="4"/>
                    <a:pt x="56" y="6"/>
                    <a:pt x="54" y="8"/>
                  </a:cubicBezTo>
                  <a:cubicBezTo>
                    <a:pt x="52" y="9"/>
                    <a:pt x="48" y="12"/>
                    <a:pt x="47" y="12"/>
                  </a:cubicBezTo>
                  <a:cubicBezTo>
                    <a:pt x="46" y="13"/>
                    <a:pt x="46" y="13"/>
                    <a:pt x="45" y="14"/>
                  </a:cubicBezTo>
                  <a:cubicBezTo>
                    <a:pt x="44" y="14"/>
                    <a:pt x="44" y="13"/>
                    <a:pt x="43" y="16"/>
                  </a:cubicBezTo>
                  <a:cubicBezTo>
                    <a:pt x="43" y="19"/>
                    <a:pt x="42" y="22"/>
                    <a:pt x="43" y="23"/>
                  </a:cubicBezTo>
                  <a:cubicBezTo>
                    <a:pt x="44" y="24"/>
                    <a:pt x="44" y="26"/>
                    <a:pt x="44" y="27"/>
                  </a:cubicBezTo>
                  <a:cubicBezTo>
                    <a:pt x="43" y="28"/>
                    <a:pt x="43" y="28"/>
                    <a:pt x="44" y="29"/>
                  </a:cubicBezTo>
                  <a:cubicBezTo>
                    <a:pt x="44" y="31"/>
                    <a:pt x="46" y="32"/>
                    <a:pt x="46" y="32"/>
                  </a:cubicBezTo>
                  <a:cubicBezTo>
                    <a:pt x="46" y="33"/>
                    <a:pt x="48" y="34"/>
                    <a:pt x="48" y="34"/>
                  </a:cubicBezTo>
                  <a:cubicBezTo>
                    <a:pt x="50" y="34"/>
                    <a:pt x="51" y="34"/>
                    <a:pt x="52" y="34"/>
                  </a:cubicBezTo>
                  <a:cubicBezTo>
                    <a:pt x="52" y="35"/>
                    <a:pt x="52" y="35"/>
                    <a:pt x="52" y="35"/>
                  </a:cubicBezTo>
                  <a:cubicBezTo>
                    <a:pt x="55" y="34"/>
                    <a:pt x="55" y="34"/>
                    <a:pt x="55" y="34"/>
                  </a:cubicBezTo>
                  <a:cubicBezTo>
                    <a:pt x="55" y="34"/>
                    <a:pt x="58" y="33"/>
                    <a:pt x="59" y="33"/>
                  </a:cubicBezTo>
                  <a:cubicBezTo>
                    <a:pt x="60" y="33"/>
                    <a:pt x="61" y="32"/>
                    <a:pt x="62" y="33"/>
                  </a:cubicBezTo>
                  <a:cubicBezTo>
                    <a:pt x="63" y="33"/>
                    <a:pt x="68" y="31"/>
                    <a:pt x="69" y="32"/>
                  </a:cubicBezTo>
                  <a:cubicBezTo>
                    <a:pt x="69" y="32"/>
                    <a:pt x="74" y="30"/>
                    <a:pt x="74" y="30"/>
                  </a:cubicBezTo>
                  <a:cubicBezTo>
                    <a:pt x="74" y="31"/>
                    <a:pt x="77" y="31"/>
                    <a:pt x="77" y="31"/>
                  </a:cubicBezTo>
                  <a:cubicBezTo>
                    <a:pt x="79" y="32"/>
                    <a:pt x="79" y="32"/>
                    <a:pt x="79" y="32"/>
                  </a:cubicBezTo>
                  <a:cubicBezTo>
                    <a:pt x="79" y="33"/>
                    <a:pt x="77" y="36"/>
                    <a:pt x="76" y="36"/>
                  </a:cubicBezTo>
                  <a:cubicBezTo>
                    <a:pt x="76" y="36"/>
                    <a:pt x="74" y="37"/>
                    <a:pt x="73" y="37"/>
                  </a:cubicBezTo>
                  <a:cubicBezTo>
                    <a:pt x="72" y="37"/>
                    <a:pt x="72" y="37"/>
                    <a:pt x="70" y="37"/>
                  </a:cubicBezTo>
                  <a:cubicBezTo>
                    <a:pt x="69" y="36"/>
                    <a:pt x="67" y="36"/>
                    <a:pt x="66" y="36"/>
                  </a:cubicBezTo>
                  <a:cubicBezTo>
                    <a:pt x="66" y="36"/>
                    <a:pt x="58" y="37"/>
                    <a:pt x="58" y="37"/>
                  </a:cubicBezTo>
                  <a:cubicBezTo>
                    <a:pt x="54" y="39"/>
                    <a:pt x="54" y="39"/>
                    <a:pt x="54" y="39"/>
                  </a:cubicBezTo>
                  <a:cubicBezTo>
                    <a:pt x="54" y="41"/>
                    <a:pt x="54" y="41"/>
                    <a:pt x="54" y="41"/>
                  </a:cubicBezTo>
                  <a:cubicBezTo>
                    <a:pt x="54" y="41"/>
                    <a:pt x="54" y="41"/>
                    <a:pt x="54" y="41"/>
                  </a:cubicBezTo>
                  <a:cubicBezTo>
                    <a:pt x="58" y="44"/>
                    <a:pt x="58" y="44"/>
                    <a:pt x="58" y="44"/>
                  </a:cubicBezTo>
                  <a:cubicBezTo>
                    <a:pt x="58" y="44"/>
                    <a:pt x="60" y="44"/>
                    <a:pt x="59" y="46"/>
                  </a:cubicBezTo>
                  <a:cubicBezTo>
                    <a:pt x="59" y="48"/>
                    <a:pt x="59" y="49"/>
                    <a:pt x="58" y="50"/>
                  </a:cubicBezTo>
                  <a:cubicBezTo>
                    <a:pt x="58" y="51"/>
                    <a:pt x="56" y="52"/>
                    <a:pt x="55" y="51"/>
                  </a:cubicBezTo>
                  <a:cubicBezTo>
                    <a:pt x="55" y="50"/>
                    <a:pt x="52" y="48"/>
                    <a:pt x="52" y="47"/>
                  </a:cubicBezTo>
                  <a:cubicBezTo>
                    <a:pt x="51" y="47"/>
                    <a:pt x="49" y="47"/>
                    <a:pt x="48" y="47"/>
                  </a:cubicBezTo>
                  <a:cubicBezTo>
                    <a:pt x="47" y="47"/>
                    <a:pt x="45" y="49"/>
                    <a:pt x="45" y="51"/>
                  </a:cubicBezTo>
                  <a:cubicBezTo>
                    <a:pt x="45" y="52"/>
                    <a:pt x="44" y="55"/>
                    <a:pt x="44" y="56"/>
                  </a:cubicBezTo>
                  <a:cubicBezTo>
                    <a:pt x="45" y="58"/>
                    <a:pt x="47" y="60"/>
                    <a:pt x="46" y="62"/>
                  </a:cubicBezTo>
                  <a:cubicBezTo>
                    <a:pt x="45" y="63"/>
                    <a:pt x="43" y="63"/>
                    <a:pt x="42" y="64"/>
                  </a:cubicBezTo>
                  <a:cubicBezTo>
                    <a:pt x="41" y="64"/>
                    <a:pt x="38" y="66"/>
                    <a:pt x="38" y="66"/>
                  </a:cubicBezTo>
                  <a:cubicBezTo>
                    <a:pt x="37" y="67"/>
                    <a:pt x="34" y="68"/>
                    <a:pt x="34" y="66"/>
                  </a:cubicBezTo>
                  <a:cubicBezTo>
                    <a:pt x="34" y="65"/>
                    <a:pt x="33" y="64"/>
                    <a:pt x="33" y="64"/>
                  </a:cubicBezTo>
                  <a:cubicBezTo>
                    <a:pt x="33" y="64"/>
                    <a:pt x="32" y="62"/>
                    <a:pt x="31" y="62"/>
                  </a:cubicBezTo>
                  <a:cubicBezTo>
                    <a:pt x="31" y="63"/>
                    <a:pt x="29" y="63"/>
                    <a:pt x="29" y="63"/>
                  </a:cubicBezTo>
                  <a:cubicBezTo>
                    <a:pt x="25" y="65"/>
                    <a:pt x="25" y="65"/>
                    <a:pt x="25" y="65"/>
                  </a:cubicBezTo>
                  <a:cubicBezTo>
                    <a:pt x="25" y="65"/>
                    <a:pt x="23" y="66"/>
                    <a:pt x="23" y="67"/>
                  </a:cubicBezTo>
                  <a:cubicBezTo>
                    <a:pt x="22" y="67"/>
                    <a:pt x="20" y="67"/>
                    <a:pt x="19" y="67"/>
                  </a:cubicBezTo>
                  <a:cubicBezTo>
                    <a:pt x="18" y="68"/>
                    <a:pt x="15" y="70"/>
                    <a:pt x="14" y="69"/>
                  </a:cubicBezTo>
                  <a:cubicBezTo>
                    <a:pt x="13" y="68"/>
                    <a:pt x="13" y="70"/>
                    <a:pt x="12" y="68"/>
                  </a:cubicBezTo>
                  <a:cubicBezTo>
                    <a:pt x="11" y="66"/>
                    <a:pt x="11" y="65"/>
                    <a:pt x="10" y="65"/>
                  </a:cubicBezTo>
                  <a:cubicBezTo>
                    <a:pt x="9" y="65"/>
                    <a:pt x="6" y="66"/>
                    <a:pt x="6" y="66"/>
                  </a:cubicBezTo>
                  <a:cubicBezTo>
                    <a:pt x="6" y="67"/>
                    <a:pt x="5" y="67"/>
                    <a:pt x="5" y="68"/>
                  </a:cubicBezTo>
                  <a:cubicBezTo>
                    <a:pt x="4" y="68"/>
                    <a:pt x="0" y="69"/>
                    <a:pt x="0" y="69"/>
                  </a:cubicBezTo>
                  <a:cubicBezTo>
                    <a:pt x="0" y="69"/>
                    <a:pt x="0" y="69"/>
                    <a:pt x="0" y="69"/>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91" name="Freeform 61"/>
            <p:cNvSpPr>
              <a:spLocks noEditPoints="1"/>
            </p:cNvSpPr>
            <p:nvPr/>
          </p:nvSpPr>
          <p:spPr bwMode="auto">
            <a:xfrm>
              <a:off x="4129891" y="1353901"/>
              <a:ext cx="2257692" cy="1716073"/>
            </a:xfrm>
            <a:custGeom>
              <a:avLst/>
              <a:gdLst/>
              <a:ahLst/>
              <a:cxnLst>
                <a:cxn ang="0">
                  <a:pos x="756" y="40"/>
                </a:cxn>
                <a:cxn ang="0">
                  <a:pos x="621" y="30"/>
                </a:cxn>
                <a:cxn ang="0">
                  <a:pos x="536" y="15"/>
                </a:cxn>
                <a:cxn ang="0">
                  <a:pos x="443" y="19"/>
                </a:cxn>
                <a:cxn ang="0">
                  <a:pos x="415" y="34"/>
                </a:cxn>
                <a:cxn ang="0">
                  <a:pos x="420" y="46"/>
                </a:cxn>
                <a:cxn ang="0">
                  <a:pos x="398" y="32"/>
                </a:cxn>
                <a:cxn ang="0">
                  <a:pos x="391" y="49"/>
                </a:cxn>
                <a:cxn ang="0">
                  <a:pos x="331" y="49"/>
                </a:cxn>
                <a:cxn ang="0">
                  <a:pos x="296" y="56"/>
                </a:cxn>
                <a:cxn ang="0">
                  <a:pos x="256" y="63"/>
                </a:cxn>
                <a:cxn ang="0">
                  <a:pos x="224" y="33"/>
                </a:cxn>
                <a:cxn ang="0">
                  <a:pos x="131" y="82"/>
                </a:cxn>
                <a:cxn ang="0">
                  <a:pos x="156" y="119"/>
                </a:cxn>
                <a:cxn ang="0">
                  <a:pos x="133" y="133"/>
                </a:cxn>
                <a:cxn ang="0">
                  <a:pos x="79" y="163"/>
                </a:cxn>
                <a:cxn ang="0">
                  <a:pos x="60" y="193"/>
                </a:cxn>
                <a:cxn ang="0">
                  <a:pos x="67" y="241"/>
                </a:cxn>
                <a:cxn ang="0">
                  <a:pos x="19" y="304"/>
                </a:cxn>
                <a:cxn ang="0">
                  <a:pos x="3" y="373"/>
                </a:cxn>
                <a:cxn ang="0">
                  <a:pos x="53" y="443"/>
                </a:cxn>
                <a:cxn ang="0">
                  <a:pos x="150" y="464"/>
                </a:cxn>
                <a:cxn ang="0">
                  <a:pos x="170" y="601"/>
                </a:cxn>
                <a:cxn ang="0">
                  <a:pos x="219" y="686"/>
                </a:cxn>
                <a:cxn ang="0">
                  <a:pos x="289" y="595"/>
                </a:cxn>
                <a:cxn ang="0">
                  <a:pos x="380" y="409"/>
                </a:cxn>
                <a:cxn ang="0">
                  <a:pos x="302" y="337"/>
                </a:cxn>
                <a:cxn ang="0">
                  <a:pos x="333" y="367"/>
                </a:cxn>
                <a:cxn ang="0">
                  <a:pos x="387" y="366"/>
                </a:cxn>
                <a:cxn ang="0">
                  <a:pos x="408" y="318"/>
                </a:cxn>
                <a:cxn ang="0">
                  <a:pos x="362" y="279"/>
                </a:cxn>
                <a:cxn ang="0">
                  <a:pos x="460" y="311"/>
                </a:cxn>
                <a:cxn ang="0">
                  <a:pos x="511" y="385"/>
                </a:cxn>
                <a:cxn ang="0">
                  <a:pos x="549" y="413"/>
                </a:cxn>
                <a:cxn ang="0">
                  <a:pos x="558" y="357"/>
                </a:cxn>
                <a:cxn ang="0">
                  <a:pos x="609" y="345"/>
                </a:cxn>
                <a:cxn ang="0">
                  <a:pos x="646" y="402"/>
                </a:cxn>
                <a:cxn ang="0">
                  <a:pos x="665" y="454"/>
                </a:cxn>
                <a:cxn ang="0">
                  <a:pos x="649" y="402"/>
                </a:cxn>
                <a:cxn ang="0">
                  <a:pos x="681" y="416"/>
                </a:cxn>
                <a:cxn ang="0">
                  <a:pos x="683" y="341"/>
                </a:cxn>
                <a:cxn ang="0">
                  <a:pos x="723" y="329"/>
                </a:cxn>
                <a:cxn ang="0">
                  <a:pos x="747" y="270"/>
                </a:cxn>
                <a:cxn ang="0">
                  <a:pos x="717" y="228"/>
                </a:cxn>
                <a:cxn ang="0">
                  <a:pos x="743" y="218"/>
                </a:cxn>
                <a:cxn ang="0">
                  <a:pos x="759" y="220"/>
                </a:cxn>
                <a:cxn ang="0">
                  <a:pos x="756" y="133"/>
                </a:cxn>
                <a:cxn ang="0">
                  <a:pos x="789" y="101"/>
                </a:cxn>
                <a:cxn ang="0">
                  <a:pos x="826" y="80"/>
                </a:cxn>
                <a:cxn ang="0">
                  <a:pos x="861" y="135"/>
                </a:cxn>
                <a:cxn ang="0">
                  <a:pos x="842" y="102"/>
                </a:cxn>
                <a:cxn ang="0">
                  <a:pos x="882" y="79"/>
                </a:cxn>
                <a:cxn ang="0">
                  <a:pos x="903" y="69"/>
                </a:cxn>
                <a:cxn ang="0">
                  <a:pos x="218" y="261"/>
                </a:cxn>
                <a:cxn ang="0">
                  <a:pos x="156" y="247"/>
                </a:cxn>
                <a:cxn ang="0">
                  <a:pos x="90" y="248"/>
                </a:cxn>
                <a:cxn ang="0">
                  <a:pos x="116" y="205"/>
                </a:cxn>
                <a:cxn ang="0">
                  <a:pos x="181" y="218"/>
                </a:cxn>
                <a:cxn ang="0">
                  <a:pos x="188" y="225"/>
                </a:cxn>
                <a:cxn ang="0">
                  <a:pos x="171" y="198"/>
                </a:cxn>
                <a:cxn ang="0">
                  <a:pos x="200" y="216"/>
                </a:cxn>
                <a:cxn ang="0">
                  <a:pos x="239" y="228"/>
                </a:cxn>
              </a:cxnLst>
              <a:rect l="0" t="0" r="r" b="b"/>
              <a:pathLst>
                <a:path w="911" h="691">
                  <a:moveTo>
                    <a:pt x="909" y="65"/>
                  </a:moveTo>
                  <a:cubicBezTo>
                    <a:pt x="908" y="66"/>
                    <a:pt x="906" y="64"/>
                    <a:pt x="907" y="64"/>
                  </a:cubicBezTo>
                  <a:cubicBezTo>
                    <a:pt x="909" y="64"/>
                    <a:pt x="911" y="62"/>
                    <a:pt x="910" y="62"/>
                  </a:cubicBezTo>
                  <a:cubicBezTo>
                    <a:pt x="910" y="61"/>
                    <a:pt x="908" y="60"/>
                    <a:pt x="906" y="59"/>
                  </a:cubicBezTo>
                  <a:cubicBezTo>
                    <a:pt x="905" y="58"/>
                    <a:pt x="897" y="56"/>
                    <a:pt x="896" y="57"/>
                  </a:cubicBezTo>
                  <a:cubicBezTo>
                    <a:pt x="895" y="57"/>
                    <a:pt x="883" y="54"/>
                    <a:pt x="883" y="54"/>
                  </a:cubicBezTo>
                  <a:cubicBezTo>
                    <a:pt x="882" y="54"/>
                    <a:pt x="878" y="53"/>
                    <a:pt x="878" y="53"/>
                  </a:cubicBezTo>
                  <a:cubicBezTo>
                    <a:pt x="837" y="42"/>
                    <a:pt x="837" y="42"/>
                    <a:pt x="837" y="42"/>
                  </a:cubicBezTo>
                  <a:cubicBezTo>
                    <a:pt x="837" y="42"/>
                    <a:pt x="811" y="39"/>
                    <a:pt x="812" y="39"/>
                  </a:cubicBezTo>
                  <a:cubicBezTo>
                    <a:pt x="812" y="38"/>
                    <a:pt x="797" y="37"/>
                    <a:pt x="797" y="37"/>
                  </a:cubicBezTo>
                  <a:cubicBezTo>
                    <a:pt x="806" y="44"/>
                    <a:pt x="806" y="44"/>
                    <a:pt x="806" y="44"/>
                  </a:cubicBezTo>
                  <a:cubicBezTo>
                    <a:pt x="797" y="43"/>
                    <a:pt x="797" y="43"/>
                    <a:pt x="797" y="43"/>
                  </a:cubicBezTo>
                  <a:cubicBezTo>
                    <a:pt x="797" y="43"/>
                    <a:pt x="786" y="41"/>
                    <a:pt x="786" y="41"/>
                  </a:cubicBezTo>
                  <a:cubicBezTo>
                    <a:pt x="786" y="40"/>
                    <a:pt x="756" y="40"/>
                    <a:pt x="756" y="40"/>
                  </a:cubicBezTo>
                  <a:cubicBezTo>
                    <a:pt x="751" y="35"/>
                    <a:pt x="751" y="35"/>
                    <a:pt x="751" y="35"/>
                  </a:cubicBezTo>
                  <a:cubicBezTo>
                    <a:pt x="751" y="35"/>
                    <a:pt x="737" y="33"/>
                    <a:pt x="736" y="33"/>
                  </a:cubicBezTo>
                  <a:cubicBezTo>
                    <a:pt x="736" y="33"/>
                    <a:pt x="718" y="33"/>
                    <a:pt x="718" y="33"/>
                  </a:cubicBezTo>
                  <a:cubicBezTo>
                    <a:pt x="703" y="31"/>
                    <a:pt x="703" y="31"/>
                    <a:pt x="703" y="31"/>
                  </a:cubicBezTo>
                  <a:cubicBezTo>
                    <a:pt x="703" y="31"/>
                    <a:pt x="693" y="26"/>
                    <a:pt x="691" y="27"/>
                  </a:cubicBezTo>
                  <a:cubicBezTo>
                    <a:pt x="688" y="27"/>
                    <a:pt x="666" y="25"/>
                    <a:pt x="665" y="25"/>
                  </a:cubicBezTo>
                  <a:cubicBezTo>
                    <a:pt x="664" y="24"/>
                    <a:pt x="655" y="25"/>
                    <a:pt x="655" y="25"/>
                  </a:cubicBezTo>
                  <a:cubicBezTo>
                    <a:pt x="662" y="31"/>
                    <a:pt x="662" y="31"/>
                    <a:pt x="662" y="31"/>
                  </a:cubicBezTo>
                  <a:cubicBezTo>
                    <a:pt x="651" y="31"/>
                    <a:pt x="651" y="31"/>
                    <a:pt x="651" y="31"/>
                  </a:cubicBezTo>
                  <a:cubicBezTo>
                    <a:pt x="639" y="30"/>
                    <a:pt x="639" y="30"/>
                    <a:pt x="639" y="30"/>
                  </a:cubicBezTo>
                  <a:cubicBezTo>
                    <a:pt x="634" y="28"/>
                    <a:pt x="634" y="28"/>
                    <a:pt x="634" y="28"/>
                  </a:cubicBezTo>
                  <a:cubicBezTo>
                    <a:pt x="634" y="35"/>
                    <a:pt x="634" y="35"/>
                    <a:pt x="634" y="35"/>
                  </a:cubicBezTo>
                  <a:cubicBezTo>
                    <a:pt x="634" y="35"/>
                    <a:pt x="631" y="35"/>
                    <a:pt x="631" y="35"/>
                  </a:cubicBezTo>
                  <a:cubicBezTo>
                    <a:pt x="631" y="34"/>
                    <a:pt x="621" y="30"/>
                    <a:pt x="621" y="30"/>
                  </a:cubicBezTo>
                  <a:cubicBezTo>
                    <a:pt x="621" y="30"/>
                    <a:pt x="612" y="22"/>
                    <a:pt x="612" y="23"/>
                  </a:cubicBezTo>
                  <a:cubicBezTo>
                    <a:pt x="612" y="23"/>
                    <a:pt x="598" y="20"/>
                    <a:pt x="598" y="20"/>
                  </a:cubicBezTo>
                  <a:cubicBezTo>
                    <a:pt x="589" y="19"/>
                    <a:pt x="589" y="19"/>
                    <a:pt x="589" y="19"/>
                  </a:cubicBezTo>
                  <a:cubicBezTo>
                    <a:pt x="589" y="19"/>
                    <a:pt x="587" y="20"/>
                    <a:pt x="587" y="20"/>
                  </a:cubicBezTo>
                  <a:cubicBezTo>
                    <a:pt x="587" y="21"/>
                    <a:pt x="591" y="23"/>
                    <a:pt x="590" y="24"/>
                  </a:cubicBezTo>
                  <a:cubicBezTo>
                    <a:pt x="590" y="24"/>
                    <a:pt x="585" y="23"/>
                    <a:pt x="585" y="23"/>
                  </a:cubicBezTo>
                  <a:cubicBezTo>
                    <a:pt x="571" y="23"/>
                    <a:pt x="571" y="23"/>
                    <a:pt x="571" y="23"/>
                  </a:cubicBezTo>
                  <a:cubicBezTo>
                    <a:pt x="569" y="20"/>
                    <a:pt x="569" y="20"/>
                    <a:pt x="569" y="20"/>
                  </a:cubicBezTo>
                  <a:cubicBezTo>
                    <a:pt x="551" y="20"/>
                    <a:pt x="551" y="20"/>
                    <a:pt x="551" y="20"/>
                  </a:cubicBezTo>
                  <a:cubicBezTo>
                    <a:pt x="551" y="20"/>
                    <a:pt x="544" y="15"/>
                    <a:pt x="544" y="15"/>
                  </a:cubicBezTo>
                  <a:cubicBezTo>
                    <a:pt x="544" y="16"/>
                    <a:pt x="539" y="17"/>
                    <a:pt x="539" y="17"/>
                  </a:cubicBezTo>
                  <a:cubicBezTo>
                    <a:pt x="535" y="21"/>
                    <a:pt x="535" y="21"/>
                    <a:pt x="535" y="21"/>
                  </a:cubicBezTo>
                  <a:cubicBezTo>
                    <a:pt x="524" y="21"/>
                    <a:pt x="524" y="21"/>
                    <a:pt x="524" y="21"/>
                  </a:cubicBezTo>
                  <a:cubicBezTo>
                    <a:pt x="536" y="15"/>
                    <a:pt x="536" y="15"/>
                    <a:pt x="536" y="15"/>
                  </a:cubicBezTo>
                  <a:cubicBezTo>
                    <a:pt x="540" y="12"/>
                    <a:pt x="540" y="12"/>
                    <a:pt x="540" y="12"/>
                  </a:cubicBezTo>
                  <a:cubicBezTo>
                    <a:pt x="540" y="11"/>
                    <a:pt x="537" y="7"/>
                    <a:pt x="536" y="7"/>
                  </a:cubicBezTo>
                  <a:cubicBezTo>
                    <a:pt x="536" y="8"/>
                    <a:pt x="527" y="5"/>
                    <a:pt x="526" y="5"/>
                  </a:cubicBezTo>
                  <a:cubicBezTo>
                    <a:pt x="526" y="5"/>
                    <a:pt x="512" y="5"/>
                    <a:pt x="512" y="5"/>
                  </a:cubicBezTo>
                  <a:cubicBezTo>
                    <a:pt x="511" y="5"/>
                    <a:pt x="507" y="5"/>
                    <a:pt x="507" y="5"/>
                  </a:cubicBezTo>
                  <a:cubicBezTo>
                    <a:pt x="507" y="5"/>
                    <a:pt x="505" y="0"/>
                    <a:pt x="504" y="0"/>
                  </a:cubicBezTo>
                  <a:cubicBezTo>
                    <a:pt x="504" y="1"/>
                    <a:pt x="493" y="0"/>
                    <a:pt x="493" y="0"/>
                  </a:cubicBezTo>
                  <a:cubicBezTo>
                    <a:pt x="493" y="0"/>
                    <a:pt x="484" y="2"/>
                    <a:pt x="484" y="3"/>
                  </a:cubicBezTo>
                  <a:cubicBezTo>
                    <a:pt x="483" y="4"/>
                    <a:pt x="485" y="5"/>
                    <a:pt x="485" y="5"/>
                  </a:cubicBezTo>
                  <a:cubicBezTo>
                    <a:pt x="485" y="5"/>
                    <a:pt x="481" y="9"/>
                    <a:pt x="480" y="8"/>
                  </a:cubicBezTo>
                  <a:cubicBezTo>
                    <a:pt x="480" y="8"/>
                    <a:pt x="465" y="8"/>
                    <a:pt x="465" y="8"/>
                  </a:cubicBezTo>
                  <a:cubicBezTo>
                    <a:pt x="465" y="8"/>
                    <a:pt x="445" y="12"/>
                    <a:pt x="445" y="12"/>
                  </a:cubicBezTo>
                  <a:cubicBezTo>
                    <a:pt x="445" y="12"/>
                    <a:pt x="439" y="14"/>
                    <a:pt x="438" y="15"/>
                  </a:cubicBezTo>
                  <a:cubicBezTo>
                    <a:pt x="439" y="16"/>
                    <a:pt x="443" y="18"/>
                    <a:pt x="443" y="19"/>
                  </a:cubicBezTo>
                  <a:cubicBezTo>
                    <a:pt x="442" y="19"/>
                    <a:pt x="429" y="20"/>
                    <a:pt x="428" y="19"/>
                  </a:cubicBezTo>
                  <a:cubicBezTo>
                    <a:pt x="428" y="18"/>
                    <a:pt x="423" y="20"/>
                    <a:pt x="422" y="20"/>
                  </a:cubicBezTo>
                  <a:cubicBezTo>
                    <a:pt x="423" y="21"/>
                    <a:pt x="429" y="26"/>
                    <a:pt x="429" y="26"/>
                  </a:cubicBezTo>
                  <a:cubicBezTo>
                    <a:pt x="430" y="27"/>
                    <a:pt x="431" y="28"/>
                    <a:pt x="433" y="28"/>
                  </a:cubicBezTo>
                  <a:cubicBezTo>
                    <a:pt x="434" y="27"/>
                    <a:pt x="436" y="26"/>
                    <a:pt x="436" y="27"/>
                  </a:cubicBezTo>
                  <a:cubicBezTo>
                    <a:pt x="436" y="28"/>
                    <a:pt x="436" y="29"/>
                    <a:pt x="436" y="29"/>
                  </a:cubicBezTo>
                  <a:cubicBezTo>
                    <a:pt x="436" y="29"/>
                    <a:pt x="432" y="30"/>
                    <a:pt x="431" y="30"/>
                  </a:cubicBezTo>
                  <a:cubicBezTo>
                    <a:pt x="431" y="30"/>
                    <a:pt x="426" y="27"/>
                    <a:pt x="426" y="27"/>
                  </a:cubicBezTo>
                  <a:cubicBezTo>
                    <a:pt x="425" y="27"/>
                    <a:pt x="419" y="25"/>
                    <a:pt x="418" y="25"/>
                  </a:cubicBezTo>
                  <a:cubicBezTo>
                    <a:pt x="417" y="25"/>
                    <a:pt x="414" y="26"/>
                    <a:pt x="414" y="26"/>
                  </a:cubicBezTo>
                  <a:cubicBezTo>
                    <a:pt x="414" y="26"/>
                    <a:pt x="411" y="28"/>
                    <a:pt x="412" y="28"/>
                  </a:cubicBezTo>
                  <a:cubicBezTo>
                    <a:pt x="412" y="29"/>
                    <a:pt x="414" y="32"/>
                    <a:pt x="414" y="32"/>
                  </a:cubicBezTo>
                  <a:cubicBezTo>
                    <a:pt x="415" y="31"/>
                    <a:pt x="418" y="30"/>
                    <a:pt x="418" y="31"/>
                  </a:cubicBezTo>
                  <a:cubicBezTo>
                    <a:pt x="418" y="33"/>
                    <a:pt x="415" y="34"/>
                    <a:pt x="415" y="34"/>
                  </a:cubicBezTo>
                  <a:cubicBezTo>
                    <a:pt x="415" y="34"/>
                    <a:pt x="410" y="32"/>
                    <a:pt x="410" y="32"/>
                  </a:cubicBezTo>
                  <a:cubicBezTo>
                    <a:pt x="409" y="31"/>
                    <a:pt x="407" y="28"/>
                    <a:pt x="407" y="27"/>
                  </a:cubicBezTo>
                  <a:cubicBezTo>
                    <a:pt x="407" y="25"/>
                    <a:pt x="404" y="20"/>
                    <a:pt x="404" y="21"/>
                  </a:cubicBezTo>
                  <a:cubicBezTo>
                    <a:pt x="403" y="22"/>
                    <a:pt x="400" y="22"/>
                    <a:pt x="400" y="22"/>
                  </a:cubicBezTo>
                  <a:cubicBezTo>
                    <a:pt x="403" y="25"/>
                    <a:pt x="403" y="25"/>
                    <a:pt x="403" y="25"/>
                  </a:cubicBezTo>
                  <a:cubicBezTo>
                    <a:pt x="403" y="25"/>
                    <a:pt x="406" y="28"/>
                    <a:pt x="406" y="28"/>
                  </a:cubicBezTo>
                  <a:cubicBezTo>
                    <a:pt x="405" y="28"/>
                    <a:pt x="403" y="30"/>
                    <a:pt x="402" y="30"/>
                  </a:cubicBezTo>
                  <a:cubicBezTo>
                    <a:pt x="402" y="31"/>
                    <a:pt x="401" y="33"/>
                    <a:pt x="403" y="33"/>
                  </a:cubicBezTo>
                  <a:cubicBezTo>
                    <a:pt x="405" y="33"/>
                    <a:pt x="408" y="36"/>
                    <a:pt x="408" y="36"/>
                  </a:cubicBezTo>
                  <a:cubicBezTo>
                    <a:pt x="408" y="36"/>
                    <a:pt x="408" y="41"/>
                    <a:pt x="409" y="41"/>
                  </a:cubicBezTo>
                  <a:cubicBezTo>
                    <a:pt x="409" y="42"/>
                    <a:pt x="414" y="45"/>
                    <a:pt x="414" y="45"/>
                  </a:cubicBezTo>
                  <a:cubicBezTo>
                    <a:pt x="414" y="45"/>
                    <a:pt x="417" y="43"/>
                    <a:pt x="417" y="43"/>
                  </a:cubicBezTo>
                  <a:cubicBezTo>
                    <a:pt x="418" y="43"/>
                    <a:pt x="422" y="42"/>
                    <a:pt x="423" y="43"/>
                  </a:cubicBezTo>
                  <a:cubicBezTo>
                    <a:pt x="424" y="44"/>
                    <a:pt x="421" y="46"/>
                    <a:pt x="420" y="46"/>
                  </a:cubicBezTo>
                  <a:cubicBezTo>
                    <a:pt x="419" y="45"/>
                    <a:pt x="418" y="45"/>
                    <a:pt x="417" y="45"/>
                  </a:cubicBezTo>
                  <a:cubicBezTo>
                    <a:pt x="416" y="45"/>
                    <a:pt x="416" y="45"/>
                    <a:pt x="416" y="45"/>
                  </a:cubicBezTo>
                  <a:cubicBezTo>
                    <a:pt x="416" y="45"/>
                    <a:pt x="415" y="48"/>
                    <a:pt x="416" y="48"/>
                  </a:cubicBezTo>
                  <a:cubicBezTo>
                    <a:pt x="417" y="49"/>
                    <a:pt x="419" y="50"/>
                    <a:pt x="418" y="51"/>
                  </a:cubicBezTo>
                  <a:cubicBezTo>
                    <a:pt x="418" y="52"/>
                    <a:pt x="415" y="57"/>
                    <a:pt x="415" y="57"/>
                  </a:cubicBezTo>
                  <a:cubicBezTo>
                    <a:pt x="411" y="58"/>
                    <a:pt x="411" y="58"/>
                    <a:pt x="411" y="58"/>
                  </a:cubicBezTo>
                  <a:cubicBezTo>
                    <a:pt x="409" y="58"/>
                    <a:pt x="407" y="57"/>
                    <a:pt x="407" y="57"/>
                  </a:cubicBezTo>
                  <a:cubicBezTo>
                    <a:pt x="411" y="53"/>
                    <a:pt x="411" y="53"/>
                    <a:pt x="411" y="53"/>
                  </a:cubicBezTo>
                  <a:cubicBezTo>
                    <a:pt x="412" y="48"/>
                    <a:pt x="412" y="48"/>
                    <a:pt x="412" y="48"/>
                  </a:cubicBezTo>
                  <a:cubicBezTo>
                    <a:pt x="412" y="48"/>
                    <a:pt x="412" y="48"/>
                    <a:pt x="411" y="47"/>
                  </a:cubicBezTo>
                  <a:cubicBezTo>
                    <a:pt x="410" y="46"/>
                    <a:pt x="405" y="42"/>
                    <a:pt x="405" y="42"/>
                  </a:cubicBezTo>
                  <a:cubicBezTo>
                    <a:pt x="405" y="42"/>
                    <a:pt x="402" y="37"/>
                    <a:pt x="402" y="37"/>
                  </a:cubicBezTo>
                  <a:cubicBezTo>
                    <a:pt x="402" y="36"/>
                    <a:pt x="401" y="34"/>
                    <a:pt x="401" y="34"/>
                  </a:cubicBezTo>
                  <a:cubicBezTo>
                    <a:pt x="401" y="34"/>
                    <a:pt x="398" y="32"/>
                    <a:pt x="398" y="32"/>
                  </a:cubicBezTo>
                  <a:cubicBezTo>
                    <a:pt x="397" y="31"/>
                    <a:pt x="397" y="30"/>
                    <a:pt x="397" y="29"/>
                  </a:cubicBezTo>
                  <a:cubicBezTo>
                    <a:pt x="398" y="28"/>
                    <a:pt x="397" y="23"/>
                    <a:pt x="397" y="24"/>
                  </a:cubicBezTo>
                  <a:cubicBezTo>
                    <a:pt x="397" y="25"/>
                    <a:pt x="391" y="24"/>
                    <a:pt x="391" y="24"/>
                  </a:cubicBezTo>
                  <a:cubicBezTo>
                    <a:pt x="390" y="24"/>
                    <a:pt x="388" y="22"/>
                    <a:pt x="388" y="22"/>
                  </a:cubicBezTo>
                  <a:cubicBezTo>
                    <a:pt x="388" y="22"/>
                    <a:pt x="388" y="19"/>
                    <a:pt x="386" y="20"/>
                  </a:cubicBezTo>
                  <a:cubicBezTo>
                    <a:pt x="385" y="21"/>
                    <a:pt x="383" y="22"/>
                    <a:pt x="383" y="22"/>
                  </a:cubicBezTo>
                  <a:cubicBezTo>
                    <a:pt x="381" y="28"/>
                    <a:pt x="381" y="28"/>
                    <a:pt x="381" y="28"/>
                  </a:cubicBezTo>
                  <a:cubicBezTo>
                    <a:pt x="381" y="30"/>
                    <a:pt x="381" y="30"/>
                    <a:pt x="381" y="30"/>
                  </a:cubicBezTo>
                  <a:cubicBezTo>
                    <a:pt x="377" y="33"/>
                    <a:pt x="377" y="33"/>
                    <a:pt x="377" y="33"/>
                  </a:cubicBezTo>
                  <a:cubicBezTo>
                    <a:pt x="377" y="33"/>
                    <a:pt x="381" y="36"/>
                    <a:pt x="381" y="37"/>
                  </a:cubicBezTo>
                  <a:cubicBezTo>
                    <a:pt x="381" y="36"/>
                    <a:pt x="381" y="40"/>
                    <a:pt x="381" y="41"/>
                  </a:cubicBezTo>
                  <a:cubicBezTo>
                    <a:pt x="381" y="41"/>
                    <a:pt x="388" y="43"/>
                    <a:pt x="388" y="43"/>
                  </a:cubicBezTo>
                  <a:cubicBezTo>
                    <a:pt x="388" y="43"/>
                    <a:pt x="392" y="45"/>
                    <a:pt x="392" y="46"/>
                  </a:cubicBezTo>
                  <a:cubicBezTo>
                    <a:pt x="392" y="47"/>
                    <a:pt x="391" y="49"/>
                    <a:pt x="391" y="49"/>
                  </a:cubicBezTo>
                  <a:cubicBezTo>
                    <a:pt x="384" y="46"/>
                    <a:pt x="384" y="46"/>
                    <a:pt x="384" y="46"/>
                  </a:cubicBezTo>
                  <a:cubicBezTo>
                    <a:pt x="369" y="41"/>
                    <a:pt x="369" y="41"/>
                    <a:pt x="369" y="41"/>
                  </a:cubicBezTo>
                  <a:cubicBezTo>
                    <a:pt x="369" y="41"/>
                    <a:pt x="354" y="40"/>
                    <a:pt x="355" y="40"/>
                  </a:cubicBezTo>
                  <a:cubicBezTo>
                    <a:pt x="355" y="39"/>
                    <a:pt x="349" y="36"/>
                    <a:pt x="349" y="36"/>
                  </a:cubicBezTo>
                  <a:cubicBezTo>
                    <a:pt x="346" y="38"/>
                    <a:pt x="346" y="38"/>
                    <a:pt x="346" y="38"/>
                  </a:cubicBezTo>
                  <a:cubicBezTo>
                    <a:pt x="346" y="38"/>
                    <a:pt x="349" y="40"/>
                    <a:pt x="349" y="40"/>
                  </a:cubicBezTo>
                  <a:cubicBezTo>
                    <a:pt x="350" y="40"/>
                    <a:pt x="355" y="42"/>
                    <a:pt x="355" y="42"/>
                  </a:cubicBezTo>
                  <a:cubicBezTo>
                    <a:pt x="355" y="42"/>
                    <a:pt x="356" y="43"/>
                    <a:pt x="356" y="44"/>
                  </a:cubicBezTo>
                  <a:cubicBezTo>
                    <a:pt x="357" y="45"/>
                    <a:pt x="354" y="47"/>
                    <a:pt x="354" y="47"/>
                  </a:cubicBezTo>
                  <a:cubicBezTo>
                    <a:pt x="354" y="47"/>
                    <a:pt x="352" y="45"/>
                    <a:pt x="352" y="44"/>
                  </a:cubicBezTo>
                  <a:cubicBezTo>
                    <a:pt x="352" y="44"/>
                    <a:pt x="351" y="42"/>
                    <a:pt x="351" y="42"/>
                  </a:cubicBezTo>
                  <a:cubicBezTo>
                    <a:pt x="350" y="43"/>
                    <a:pt x="344" y="46"/>
                    <a:pt x="344" y="46"/>
                  </a:cubicBezTo>
                  <a:cubicBezTo>
                    <a:pt x="344" y="46"/>
                    <a:pt x="337" y="46"/>
                    <a:pt x="336" y="46"/>
                  </a:cubicBezTo>
                  <a:cubicBezTo>
                    <a:pt x="336" y="47"/>
                    <a:pt x="331" y="50"/>
                    <a:pt x="331" y="49"/>
                  </a:cubicBezTo>
                  <a:cubicBezTo>
                    <a:pt x="331" y="48"/>
                    <a:pt x="332" y="45"/>
                    <a:pt x="332" y="44"/>
                  </a:cubicBezTo>
                  <a:cubicBezTo>
                    <a:pt x="331" y="44"/>
                    <a:pt x="325" y="46"/>
                    <a:pt x="325" y="46"/>
                  </a:cubicBezTo>
                  <a:cubicBezTo>
                    <a:pt x="325" y="46"/>
                    <a:pt x="316" y="48"/>
                    <a:pt x="316" y="49"/>
                  </a:cubicBezTo>
                  <a:cubicBezTo>
                    <a:pt x="316" y="50"/>
                    <a:pt x="312" y="51"/>
                    <a:pt x="311" y="51"/>
                  </a:cubicBezTo>
                  <a:cubicBezTo>
                    <a:pt x="311" y="51"/>
                    <a:pt x="310" y="51"/>
                    <a:pt x="310" y="51"/>
                  </a:cubicBezTo>
                  <a:cubicBezTo>
                    <a:pt x="310" y="51"/>
                    <a:pt x="307" y="53"/>
                    <a:pt x="307" y="54"/>
                  </a:cubicBezTo>
                  <a:cubicBezTo>
                    <a:pt x="308" y="55"/>
                    <a:pt x="303" y="56"/>
                    <a:pt x="303" y="56"/>
                  </a:cubicBezTo>
                  <a:cubicBezTo>
                    <a:pt x="303" y="56"/>
                    <a:pt x="299" y="54"/>
                    <a:pt x="299" y="53"/>
                  </a:cubicBezTo>
                  <a:cubicBezTo>
                    <a:pt x="299" y="53"/>
                    <a:pt x="303" y="50"/>
                    <a:pt x="303" y="50"/>
                  </a:cubicBezTo>
                  <a:cubicBezTo>
                    <a:pt x="303" y="50"/>
                    <a:pt x="299" y="46"/>
                    <a:pt x="299" y="46"/>
                  </a:cubicBezTo>
                  <a:cubicBezTo>
                    <a:pt x="298" y="46"/>
                    <a:pt x="290" y="46"/>
                    <a:pt x="288" y="46"/>
                  </a:cubicBezTo>
                  <a:cubicBezTo>
                    <a:pt x="289" y="46"/>
                    <a:pt x="292" y="49"/>
                    <a:pt x="292" y="50"/>
                  </a:cubicBezTo>
                  <a:cubicBezTo>
                    <a:pt x="292" y="50"/>
                    <a:pt x="293" y="55"/>
                    <a:pt x="293" y="55"/>
                  </a:cubicBezTo>
                  <a:cubicBezTo>
                    <a:pt x="293" y="55"/>
                    <a:pt x="295" y="56"/>
                    <a:pt x="296" y="56"/>
                  </a:cubicBezTo>
                  <a:cubicBezTo>
                    <a:pt x="296" y="56"/>
                    <a:pt x="295" y="59"/>
                    <a:pt x="295" y="59"/>
                  </a:cubicBezTo>
                  <a:cubicBezTo>
                    <a:pt x="291" y="58"/>
                    <a:pt x="291" y="58"/>
                    <a:pt x="291" y="58"/>
                  </a:cubicBezTo>
                  <a:cubicBezTo>
                    <a:pt x="291" y="58"/>
                    <a:pt x="289" y="56"/>
                    <a:pt x="288" y="57"/>
                  </a:cubicBezTo>
                  <a:cubicBezTo>
                    <a:pt x="286" y="59"/>
                    <a:pt x="281" y="62"/>
                    <a:pt x="281" y="62"/>
                  </a:cubicBezTo>
                  <a:cubicBezTo>
                    <a:pt x="281" y="61"/>
                    <a:pt x="278" y="62"/>
                    <a:pt x="278" y="63"/>
                  </a:cubicBezTo>
                  <a:cubicBezTo>
                    <a:pt x="278" y="64"/>
                    <a:pt x="280" y="66"/>
                    <a:pt x="280" y="66"/>
                  </a:cubicBezTo>
                  <a:cubicBezTo>
                    <a:pt x="280" y="66"/>
                    <a:pt x="277" y="69"/>
                    <a:pt x="278" y="68"/>
                  </a:cubicBezTo>
                  <a:cubicBezTo>
                    <a:pt x="278" y="67"/>
                    <a:pt x="269" y="65"/>
                    <a:pt x="269" y="65"/>
                  </a:cubicBezTo>
                  <a:cubicBezTo>
                    <a:pt x="268" y="65"/>
                    <a:pt x="264" y="66"/>
                    <a:pt x="264" y="66"/>
                  </a:cubicBezTo>
                  <a:cubicBezTo>
                    <a:pt x="266" y="69"/>
                    <a:pt x="266" y="69"/>
                    <a:pt x="266" y="69"/>
                  </a:cubicBezTo>
                  <a:cubicBezTo>
                    <a:pt x="266" y="69"/>
                    <a:pt x="271" y="69"/>
                    <a:pt x="271" y="70"/>
                  </a:cubicBezTo>
                  <a:cubicBezTo>
                    <a:pt x="272" y="71"/>
                    <a:pt x="270" y="73"/>
                    <a:pt x="270" y="73"/>
                  </a:cubicBezTo>
                  <a:cubicBezTo>
                    <a:pt x="269" y="73"/>
                    <a:pt x="258" y="68"/>
                    <a:pt x="258" y="68"/>
                  </a:cubicBezTo>
                  <a:cubicBezTo>
                    <a:pt x="258" y="68"/>
                    <a:pt x="255" y="64"/>
                    <a:pt x="256" y="63"/>
                  </a:cubicBezTo>
                  <a:cubicBezTo>
                    <a:pt x="257" y="62"/>
                    <a:pt x="258" y="60"/>
                    <a:pt x="256" y="60"/>
                  </a:cubicBezTo>
                  <a:cubicBezTo>
                    <a:pt x="254" y="60"/>
                    <a:pt x="251" y="58"/>
                    <a:pt x="251" y="58"/>
                  </a:cubicBezTo>
                  <a:cubicBezTo>
                    <a:pt x="251" y="57"/>
                    <a:pt x="264" y="59"/>
                    <a:pt x="264" y="59"/>
                  </a:cubicBezTo>
                  <a:cubicBezTo>
                    <a:pt x="271" y="60"/>
                    <a:pt x="271" y="60"/>
                    <a:pt x="271" y="60"/>
                  </a:cubicBezTo>
                  <a:cubicBezTo>
                    <a:pt x="271" y="60"/>
                    <a:pt x="270" y="61"/>
                    <a:pt x="273" y="60"/>
                  </a:cubicBezTo>
                  <a:cubicBezTo>
                    <a:pt x="276" y="59"/>
                    <a:pt x="281" y="57"/>
                    <a:pt x="281" y="56"/>
                  </a:cubicBezTo>
                  <a:cubicBezTo>
                    <a:pt x="282" y="56"/>
                    <a:pt x="283" y="53"/>
                    <a:pt x="283" y="53"/>
                  </a:cubicBezTo>
                  <a:cubicBezTo>
                    <a:pt x="282" y="50"/>
                    <a:pt x="282" y="50"/>
                    <a:pt x="282" y="50"/>
                  </a:cubicBezTo>
                  <a:cubicBezTo>
                    <a:pt x="254" y="44"/>
                    <a:pt x="254" y="44"/>
                    <a:pt x="254" y="44"/>
                  </a:cubicBezTo>
                  <a:cubicBezTo>
                    <a:pt x="254" y="44"/>
                    <a:pt x="245" y="41"/>
                    <a:pt x="245" y="41"/>
                  </a:cubicBezTo>
                  <a:cubicBezTo>
                    <a:pt x="245" y="40"/>
                    <a:pt x="237" y="39"/>
                    <a:pt x="237" y="39"/>
                  </a:cubicBezTo>
                  <a:cubicBezTo>
                    <a:pt x="233" y="40"/>
                    <a:pt x="233" y="40"/>
                    <a:pt x="233" y="40"/>
                  </a:cubicBezTo>
                  <a:cubicBezTo>
                    <a:pt x="236" y="36"/>
                    <a:pt x="236" y="36"/>
                    <a:pt x="236" y="36"/>
                  </a:cubicBezTo>
                  <a:cubicBezTo>
                    <a:pt x="236" y="36"/>
                    <a:pt x="224" y="32"/>
                    <a:pt x="224" y="33"/>
                  </a:cubicBezTo>
                  <a:cubicBezTo>
                    <a:pt x="223" y="33"/>
                    <a:pt x="218" y="36"/>
                    <a:pt x="218" y="36"/>
                  </a:cubicBezTo>
                  <a:cubicBezTo>
                    <a:pt x="209" y="34"/>
                    <a:pt x="209" y="34"/>
                    <a:pt x="209" y="34"/>
                  </a:cubicBezTo>
                  <a:cubicBezTo>
                    <a:pt x="196" y="37"/>
                    <a:pt x="196" y="37"/>
                    <a:pt x="196" y="37"/>
                  </a:cubicBezTo>
                  <a:cubicBezTo>
                    <a:pt x="184" y="40"/>
                    <a:pt x="184" y="40"/>
                    <a:pt x="184" y="40"/>
                  </a:cubicBezTo>
                  <a:cubicBezTo>
                    <a:pt x="166" y="48"/>
                    <a:pt x="166" y="48"/>
                    <a:pt x="166" y="48"/>
                  </a:cubicBezTo>
                  <a:cubicBezTo>
                    <a:pt x="173" y="48"/>
                    <a:pt x="173" y="48"/>
                    <a:pt x="173" y="48"/>
                  </a:cubicBezTo>
                  <a:cubicBezTo>
                    <a:pt x="170" y="53"/>
                    <a:pt x="170" y="53"/>
                    <a:pt x="170" y="53"/>
                  </a:cubicBezTo>
                  <a:cubicBezTo>
                    <a:pt x="162" y="59"/>
                    <a:pt x="162" y="59"/>
                    <a:pt x="162" y="59"/>
                  </a:cubicBezTo>
                  <a:cubicBezTo>
                    <a:pt x="157" y="66"/>
                    <a:pt x="157" y="66"/>
                    <a:pt x="157" y="66"/>
                  </a:cubicBezTo>
                  <a:cubicBezTo>
                    <a:pt x="157" y="70"/>
                    <a:pt x="157" y="70"/>
                    <a:pt x="157" y="70"/>
                  </a:cubicBezTo>
                  <a:cubicBezTo>
                    <a:pt x="152" y="75"/>
                    <a:pt x="152" y="75"/>
                    <a:pt x="152" y="75"/>
                  </a:cubicBezTo>
                  <a:cubicBezTo>
                    <a:pt x="152" y="75"/>
                    <a:pt x="149" y="73"/>
                    <a:pt x="149" y="73"/>
                  </a:cubicBezTo>
                  <a:cubicBezTo>
                    <a:pt x="148" y="72"/>
                    <a:pt x="138" y="76"/>
                    <a:pt x="138" y="76"/>
                  </a:cubicBezTo>
                  <a:cubicBezTo>
                    <a:pt x="131" y="82"/>
                    <a:pt x="131" y="82"/>
                    <a:pt x="131" y="82"/>
                  </a:cubicBezTo>
                  <a:cubicBezTo>
                    <a:pt x="131" y="82"/>
                    <a:pt x="130" y="85"/>
                    <a:pt x="129" y="86"/>
                  </a:cubicBezTo>
                  <a:cubicBezTo>
                    <a:pt x="129" y="87"/>
                    <a:pt x="130" y="95"/>
                    <a:pt x="130" y="95"/>
                  </a:cubicBezTo>
                  <a:cubicBezTo>
                    <a:pt x="130" y="95"/>
                    <a:pt x="134" y="95"/>
                    <a:pt x="133" y="96"/>
                  </a:cubicBezTo>
                  <a:cubicBezTo>
                    <a:pt x="131" y="97"/>
                    <a:pt x="132" y="102"/>
                    <a:pt x="132" y="102"/>
                  </a:cubicBezTo>
                  <a:cubicBezTo>
                    <a:pt x="136" y="105"/>
                    <a:pt x="136" y="105"/>
                    <a:pt x="136" y="105"/>
                  </a:cubicBezTo>
                  <a:cubicBezTo>
                    <a:pt x="136" y="105"/>
                    <a:pt x="142" y="107"/>
                    <a:pt x="143" y="107"/>
                  </a:cubicBezTo>
                  <a:cubicBezTo>
                    <a:pt x="144" y="107"/>
                    <a:pt x="146" y="105"/>
                    <a:pt x="147" y="105"/>
                  </a:cubicBezTo>
                  <a:cubicBezTo>
                    <a:pt x="147" y="104"/>
                    <a:pt x="151" y="101"/>
                    <a:pt x="152" y="101"/>
                  </a:cubicBezTo>
                  <a:cubicBezTo>
                    <a:pt x="153" y="101"/>
                    <a:pt x="156" y="98"/>
                    <a:pt x="156" y="99"/>
                  </a:cubicBezTo>
                  <a:cubicBezTo>
                    <a:pt x="157" y="100"/>
                    <a:pt x="157" y="104"/>
                    <a:pt x="158" y="105"/>
                  </a:cubicBezTo>
                  <a:cubicBezTo>
                    <a:pt x="159" y="106"/>
                    <a:pt x="161" y="108"/>
                    <a:pt x="162" y="110"/>
                  </a:cubicBezTo>
                  <a:cubicBezTo>
                    <a:pt x="163" y="112"/>
                    <a:pt x="164" y="115"/>
                    <a:pt x="164" y="115"/>
                  </a:cubicBezTo>
                  <a:cubicBezTo>
                    <a:pt x="163" y="116"/>
                    <a:pt x="161" y="118"/>
                    <a:pt x="161" y="118"/>
                  </a:cubicBezTo>
                  <a:cubicBezTo>
                    <a:pt x="161" y="118"/>
                    <a:pt x="156" y="118"/>
                    <a:pt x="156" y="119"/>
                  </a:cubicBezTo>
                  <a:cubicBezTo>
                    <a:pt x="155" y="120"/>
                    <a:pt x="154" y="120"/>
                    <a:pt x="154" y="120"/>
                  </a:cubicBezTo>
                  <a:cubicBezTo>
                    <a:pt x="153" y="119"/>
                    <a:pt x="155" y="117"/>
                    <a:pt x="156" y="116"/>
                  </a:cubicBezTo>
                  <a:cubicBezTo>
                    <a:pt x="156" y="116"/>
                    <a:pt x="155" y="113"/>
                    <a:pt x="154" y="113"/>
                  </a:cubicBezTo>
                  <a:cubicBezTo>
                    <a:pt x="153" y="114"/>
                    <a:pt x="153" y="112"/>
                    <a:pt x="153" y="112"/>
                  </a:cubicBezTo>
                  <a:cubicBezTo>
                    <a:pt x="154" y="111"/>
                    <a:pt x="154" y="108"/>
                    <a:pt x="154" y="108"/>
                  </a:cubicBezTo>
                  <a:cubicBezTo>
                    <a:pt x="154" y="108"/>
                    <a:pt x="153" y="108"/>
                    <a:pt x="152" y="108"/>
                  </a:cubicBezTo>
                  <a:cubicBezTo>
                    <a:pt x="152" y="108"/>
                    <a:pt x="146" y="110"/>
                    <a:pt x="146" y="110"/>
                  </a:cubicBezTo>
                  <a:cubicBezTo>
                    <a:pt x="146" y="110"/>
                    <a:pt x="143" y="113"/>
                    <a:pt x="143" y="114"/>
                  </a:cubicBezTo>
                  <a:cubicBezTo>
                    <a:pt x="143" y="115"/>
                    <a:pt x="142" y="118"/>
                    <a:pt x="143" y="120"/>
                  </a:cubicBezTo>
                  <a:cubicBezTo>
                    <a:pt x="143" y="123"/>
                    <a:pt x="145" y="126"/>
                    <a:pt x="145" y="126"/>
                  </a:cubicBezTo>
                  <a:cubicBezTo>
                    <a:pt x="145" y="126"/>
                    <a:pt x="147" y="128"/>
                    <a:pt x="147" y="129"/>
                  </a:cubicBezTo>
                  <a:cubicBezTo>
                    <a:pt x="146" y="129"/>
                    <a:pt x="144" y="132"/>
                    <a:pt x="144" y="132"/>
                  </a:cubicBezTo>
                  <a:cubicBezTo>
                    <a:pt x="140" y="132"/>
                    <a:pt x="140" y="132"/>
                    <a:pt x="140" y="132"/>
                  </a:cubicBezTo>
                  <a:cubicBezTo>
                    <a:pt x="140" y="132"/>
                    <a:pt x="134" y="133"/>
                    <a:pt x="133" y="133"/>
                  </a:cubicBezTo>
                  <a:cubicBezTo>
                    <a:pt x="132" y="133"/>
                    <a:pt x="126" y="135"/>
                    <a:pt x="126" y="136"/>
                  </a:cubicBezTo>
                  <a:cubicBezTo>
                    <a:pt x="126" y="137"/>
                    <a:pt x="124" y="143"/>
                    <a:pt x="124" y="143"/>
                  </a:cubicBezTo>
                  <a:cubicBezTo>
                    <a:pt x="124" y="144"/>
                    <a:pt x="117" y="148"/>
                    <a:pt x="117" y="148"/>
                  </a:cubicBezTo>
                  <a:cubicBezTo>
                    <a:pt x="116" y="148"/>
                    <a:pt x="111" y="150"/>
                    <a:pt x="111" y="150"/>
                  </a:cubicBezTo>
                  <a:cubicBezTo>
                    <a:pt x="111" y="150"/>
                    <a:pt x="109" y="155"/>
                    <a:pt x="109" y="155"/>
                  </a:cubicBezTo>
                  <a:cubicBezTo>
                    <a:pt x="108" y="155"/>
                    <a:pt x="101" y="159"/>
                    <a:pt x="101" y="159"/>
                  </a:cubicBezTo>
                  <a:cubicBezTo>
                    <a:pt x="101" y="159"/>
                    <a:pt x="95" y="157"/>
                    <a:pt x="95" y="156"/>
                  </a:cubicBezTo>
                  <a:cubicBezTo>
                    <a:pt x="95" y="156"/>
                    <a:pt x="93" y="154"/>
                    <a:pt x="93" y="155"/>
                  </a:cubicBezTo>
                  <a:cubicBezTo>
                    <a:pt x="93" y="155"/>
                    <a:pt x="95" y="160"/>
                    <a:pt x="95" y="161"/>
                  </a:cubicBezTo>
                  <a:cubicBezTo>
                    <a:pt x="95" y="162"/>
                    <a:pt x="95" y="164"/>
                    <a:pt x="95" y="163"/>
                  </a:cubicBezTo>
                  <a:cubicBezTo>
                    <a:pt x="94" y="163"/>
                    <a:pt x="91" y="162"/>
                    <a:pt x="90" y="162"/>
                  </a:cubicBezTo>
                  <a:cubicBezTo>
                    <a:pt x="90" y="161"/>
                    <a:pt x="84" y="161"/>
                    <a:pt x="84" y="161"/>
                  </a:cubicBezTo>
                  <a:cubicBezTo>
                    <a:pt x="82" y="161"/>
                    <a:pt x="82" y="161"/>
                    <a:pt x="82" y="161"/>
                  </a:cubicBezTo>
                  <a:cubicBezTo>
                    <a:pt x="82" y="161"/>
                    <a:pt x="79" y="164"/>
                    <a:pt x="79" y="163"/>
                  </a:cubicBezTo>
                  <a:cubicBezTo>
                    <a:pt x="79" y="163"/>
                    <a:pt x="79" y="165"/>
                    <a:pt x="79" y="165"/>
                  </a:cubicBezTo>
                  <a:cubicBezTo>
                    <a:pt x="80" y="167"/>
                    <a:pt x="80" y="167"/>
                    <a:pt x="80" y="167"/>
                  </a:cubicBezTo>
                  <a:cubicBezTo>
                    <a:pt x="86" y="169"/>
                    <a:pt x="86" y="169"/>
                    <a:pt x="86" y="169"/>
                  </a:cubicBezTo>
                  <a:cubicBezTo>
                    <a:pt x="91" y="173"/>
                    <a:pt x="91" y="173"/>
                    <a:pt x="91" y="173"/>
                  </a:cubicBezTo>
                  <a:cubicBezTo>
                    <a:pt x="94" y="178"/>
                    <a:pt x="94" y="178"/>
                    <a:pt x="94" y="178"/>
                  </a:cubicBezTo>
                  <a:cubicBezTo>
                    <a:pt x="96" y="183"/>
                    <a:pt x="96" y="183"/>
                    <a:pt x="96" y="183"/>
                  </a:cubicBezTo>
                  <a:cubicBezTo>
                    <a:pt x="96" y="183"/>
                    <a:pt x="94" y="192"/>
                    <a:pt x="94" y="193"/>
                  </a:cubicBezTo>
                  <a:cubicBezTo>
                    <a:pt x="94" y="193"/>
                    <a:pt x="90" y="196"/>
                    <a:pt x="90" y="196"/>
                  </a:cubicBezTo>
                  <a:cubicBezTo>
                    <a:pt x="80" y="195"/>
                    <a:pt x="80" y="195"/>
                    <a:pt x="80" y="195"/>
                  </a:cubicBezTo>
                  <a:cubicBezTo>
                    <a:pt x="80" y="195"/>
                    <a:pt x="75" y="194"/>
                    <a:pt x="74" y="194"/>
                  </a:cubicBezTo>
                  <a:cubicBezTo>
                    <a:pt x="74" y="194"/>
                    <a:pt x="67" y="195"/>
                    <a:pt x="67" y="195"/>
                  </a:cubicBezTo>
                  <a:cubicBezTo>
                    <a:pt x="66" y="194"/>
                    <a:pt x="64" y="194"/>
                    <a:pt x="64" y="194"/>
                  </a:cubicBezTo>
                  <a:cubicBezTo>
                    <a:pt x="63" y="193"/>
                    <a:pt x="63" y="193"/>
                    <a:pt x="63" y="193"/>
                  </a:cubicBezTo>
                  <a:cubicBezTo>
                    <a:pt x="60" y="193"/>
                    <a:pt x="60" y="193"/>
                    <a:pt x="60" y="193"/>
                  </a:cubicBezTo>
                  <a:cubicBezTo>
                    <a:pt x="58" y="195"/>
                    <a:pt x="58" y="195"/>
                    <a:pt x="58" y="195"/>
                  </a:cubicBezTo>
                  <a:cubicBezTo>
                    <a:pt x="54" y="196"/>
                    <a:pt x="54" y="196"/>
                    <a:pt x="54" y="196"/>
                  </a:cubicBezTo>
                  <a:cubicBezTo>
                    <a:pt x="54" y="199"/>
                    <a:pt x="54" y="199"/>
                    <a:pt x="54" y="199"/>
                  </a:cubicBezTo>
                  <a:cubicBezTo>
                    <a:pt x="54" y="199"/>
                    <a:pt x="56" y="205"/>
                    <a:pt x="56" y="205"/>
                  </a:cubicBezTo>
                  <a:cubicBezTo>
                    <a:pt x="55" y="204"/>
                    <a:pt x="55" y="212"/>
                    <a:pt x="55" y="212"/>
                  </a:cubicBezTo>
                  <a:cubicBezTo>
                    <a:pt x="55" y="212"/>
                    <a:pt x="52" y="219"/>
                    <a:pt x="51" y="220"/>
                  </a:cubicBezTo>
                  <a:cubicBezTo>
                    <a:pt x="51" y="220"/>
                    <a:pt x="51" y="224"/>
                    <a:pt x="51" y="224"/>
                  </a:cubicBezTo>
                  <a:cubicBezTo>
                    <a:pt x="53" y="228"/>
                    <a:pt x="53" y="228"/>
                    <a:pt x="53" y="228"/>
                  </a:cubicBezTo>
                  <a:cubicBezTo>
                    <a:pt x="53" y="232"/>
                    <a:pt x="53" y="232"/>
                    <a:pt x="53" y="232"/>
                  </a:cubicBezTo>
                  <a:cubicBezTo>
                    <a:pt x="53" y="232"/>
                    <a:pt x="52" y="235"/>
                    <a:pt x="52" y="235"/>
                  </a:cubicBezTo>
                  <a:cubicBezTo>
                    <a:pt x="53" y="235"/>
                    <a:pt x="58" y="235"/>
                    <a:pt x="58" y="235"/>
                  </a:cubicBezTo>
                  <a:cubicBezTo>
                    <a:pt x="58" y="234"/>
                    <a:pt x="61" y="232"/>
                    <a:pt x="62" y="234"/>
                  </a:cubicBezTo>
                  <a:cubicBezTo>
                    <a:pt x="62" y="235"/>
                    <a:pt x="64" y="234"/>
                    <a:pt x="65" y="235"/>
                  </a:cubicBezTo>
                  <a:cubicBezTo>
                    <a:pt x="65" y="237"/>
                    <a:pt x="67" y="240"/>
                    <a:pt x="67" y="241"/>
                  </a:cubicBezTo>
                  <a:cubicBezTo>
                    <a:pt x="67" y="241"/>
                    <a:pt x="69" y="242"/>
                    <a:pt x="69" y="242"/>
                  </a:cubicBezTo>
                  <a:cubicBezTo>
                    <a:pt x="69" y="243"/>
                    <a:pt x="69" y="243"/>
                    <a:pt x="69" y="243"/>
                  </a:cubicBezTo>
                  <a:cubicBezTo>
                    <a:pt x="68" y="244"/>
                    <a:pt x="68" y="244"/>
                    <a:pt x="68" y="244"/>
                  </a:cubicBezTo>
                  <a:cubicBezTo>
                    <a:pt x="64" y="253"/>
                    <a:pt x="64" y="253"/>
                    <a:pt x="64" y="253"/>
                  </a:cubicBezTo>
                  <a:cubicBezTo>
                    <a:pt x="55" y="259"/>
                    <a:pt x="55" y="259"/>
                    <a:pt x="55" y="259"/>
                  </a:cubicBezTo>
                  <a:cubicBezTo>
                    <a:pt x="50" y="262"/>
                    <a:pt x="50" y="262"/>
                    <a:pt x="50" y="262"/>
                  </a:cubicBezTo>
                  <a:cubicBezTo>
                    <a:pt x="49" y="266"/>
                    <a:pt x="49" y="266"/>
                    <a:pt x="49" y="266"/>
                  </a:cubicBezTo>
                  <a:cubicBezTo>
                    <a:pt x="46" y="269"/>
                    <a:pt x="46" y="269"/>
                    <a:pt x="46" y="269"/>
                  </a:cubicBezTo>
                  <a:cubicBezTo>
                    <a:pt x="46" y="274"/>
                    <a:pt x="46" y="274"/>
                    <a:pt x="46" y="274"/>
                  </a:cubicBezTo>
                  <a:cubicBezTo>
                    <a:pt x="46" y="274"/>
                    <a:pt x="46" y="280"/>
                    <a:pt x="46" y="280"/>
                  </a:cubicBezTo>
                  <a:cubicBezTo>
                    <a:pt x="46" y="280"/>
                    <a:pt x="34" y="291"/>
                    <a:pt x="34" y="291"/>
                  </a:cubicBezTo>
                  <a:cubicBezTo>
                    <a:pt x="28" y="293"/>
                    <a:pt x="28" y="293"/>
                    <a:pt x="28" y="293"/>
                  </a:cubicBezTo>
                  <a:cubicBezTo>
                    <a:pt x="24" y="299"/>
                    <a:pt x="24" y="299"/>
                    <a:pt x="24" y="299"/>
                  </a:cubicBezTo>
                  <a:cubicBezTo>
                    <a:pt x="24" y="299"/>
                    <a:pt x="19" y="303"/>
                    <a:pt x="19" y="304"/>
                  </a:cubicBezTo>
                  <a:cubicBezTo>
                    <a:pt x="19" y="305"/>
                    <a:pt x="16" y="308"/>
                    <a:pt x="16" y="308"/>
                  </a:cubicBezTo>
                  <a:cubicBezTo>
                    <a:pt x="16" y="308"/>
                    <a:pt x="17" y="314"/>
                    <a:pt x="16" y="313"/>
                  </a:cubicBezTo>
                  <a:cubicBezTo>
                    <a:pt x="16" y="312"/>
                    <a:pt x="10" y="319"/>
                    <a:pt x="10" y="319"/>
                  </a:cubicBezTo>
                  <a:cubicBezTo>
                    <a:pt x="10" y="319"/>
                    <a:pt x="8" y="326"/>
                    <a:pt x="8" y="326"/>
                  </a:cubicBezTo>
                  <a:cubicBezTo>
                    <a:pt x="8" y="327"/>
                    <a:pt x="4" y="332"/>
                    <a:pt x="4" y="332"/>
                  </a:cubicBezTo>
                  <a:cubicBezTo>
                    <a:pt x="3" y="332"/>
                    <a:pt x="3" y="336"/>
                    <a:pt x="3" y="336"/>
                  </a:cubicBezTo>
                  <a:cubicBezTo>
                    <a:pt x="3" y="337"/>
                    <a:pt x="5" y="339"/>
                    <a:pt x="5" y="339"/>
                  </a:cubicBezTo>
                  <a:cubicBezTo>
                    <a:pt x="5" y="339"/>
                    <a:pt x="7" y="343"/>
                    <a:pt x="7" y="343"/>
                  </a:cubicBezTo>
                  <a:cubicBezTo>
                    <a:pt x="7" y="342"/>
                    <a:pt x="7" y="344"/>
                    <a:pt x="7" y="344"/>
                  </a:cubicBezTo>
                  <a:cubicBezTo>
                    <a:pt x="5" y="347"/>
                    <a:pt x="5" y="347"/>
                    <a:pt x="5" y="347"/>
                  </a:cubicBezTo>
                  <a:cubicBezTo>
                    <a:pt x="5" y="347"/>
                    <a:pt x="7" y="350"/>
                    <a:pt x="7" y="351"/>
                  </a:cubicBezTo>
                  <a:cubicBezTo>
                    <a:pt x="7" y="351"/>
                    <a:pt x="7" y="361"/>
                    <a:pt x="7" y="361"/>
                  </a:cubicBezTo>
                  <a:cubicBezTo>
                    <a:pt x="5" y="366"/>
                    <a:pt x="5" y="366"/>
                    <a:pt x="5" y="366"/>
                  </a:cubicBezTo>
                  <a:cubicBezTo>
                    <a:pt x="3" y="373"/>
                    <a:pt x="3" y="373"/>
                    <a:pt x="3" y="373"/>
                  </a:cubicBezTo>
                  <a:cubicBezTo>
                    <a:pt x="0" y="376"/>
                    <a:pt x="0" y="376"/>
                    <a:pt x="0" y="376"/>
                  </a:cubicBezTo>
                  <a:cubicBezTo>
                    <a:pt x="0" y="378"/>
                    <a:pt x="0" y="378"/>
                    <a:pt x="0" y="378"/>
                  </a:cubicBezTo>
                  <a:cubicBezTo>
                    <a:pt x="3" y="381"/>
                    <a:pt x="3" y="381"/>
                    <a:pt x="3" y="381"/>
                  </a:cubicBezTo>
                  <a:cubicBezTo>
                    <a:pt x="4" y="384"/>
                    <a:pt x="4" y="384"/>
                    <a:pt x="4" y="384"/>
                  </a:cubicBezTo>
                  <a:cubicBezTo>
                    <a:pt x="3" y="387"/>
                    <a:pt x="3" y="387"/>
                    <a:pt x="3" y="387"/>
                  </a:cubicBezTo>
                  <a:cubicBezTo>
                    <a:pt x="3" y="390"/>
                    <a:pt x="3" y="390"/>
                    <a:pt x="3" y="390"/>
                  </a:cubicBezTo>
                  <a:cubicBezTo>
                    <a:pt x="5" y="396"/>
                    <a:pt x="5" y="396"/>
                    <a:pt x="5" y="396"/>
                  </a:cubicBezTo>
                  <a:cubicBezTo>
                    <a:pt x="5" y="396"/>
                    <a:pt x="7" y="398"/>
                    <a:pt x="8" y="397"/>
                  </a:cubicBezTo>
                  <a:cubicBezTo>
                    <a:pt x="8" y="397"/>
                    <a:pt x="13" y="400"/>
                    <a:pt x="14" y="401"/>
                  </a:cubicBezTo>
                  <a:cubicBezTo>
                    <a:pt x="14" y="403"/>
                    <a:pt x="20" y="410"/>
                    <a:pt x="20" y="410"/>
                  </a:cubicBezTo>
                  <a:cubicBezTo>
                    <a:pt x="20" y="410"/>
                    <a:pt x="21" y="412"/>
                    <a:pt x="21" y="412"/>
                  </a:cubicBezTo>
                  <a:cubicBezTo>
                    <a:pt x="24" y="422"/>
                    <a:pt x="24" y="422"/>
                    <a:pt x="24" y="422"/>
                  </a:cubicBezTo>
                  <a:cubicBezTo>
                    <a:pt x="24" y="422"/>
                    <a:pt x="38" y="433"/>
                    <a:pt x="38" y="433"/>
                  </a:cubicBezTo>
                  <a:cubicBezTo>
                    <a:pt x="39" y="432"/>
                    <a:pt x="53" y="443"/>
                    <a:pt x="53" y="443"/>
                  </a:cubicBezTo>
                  <a:cubicBezTo>
                    <a:pt x="53" y="443"/>
                    <a:pt x="65" y="437"/>
                    <a:pt x="65" y="438"/>
                  </a:cubicBezTo>
                  <a:cubicBezTo>
                    <a:pt x="65" y="438"/>
                    <a:pt x="75" y="437"/>
                    <a:pt x="75" y="437"/>
                  </a:cubicBezTo>
                  <a:cubicBezTo>
                    <a:pt x="81" y="438"/>
                    <a:pt x="81" y="438"/>
                    <a:pt x="81" y="438"/>
                  </a:cubicBezTo>
                  <a:cubicBezTo>
                    <a:pt x="85" y="440"/>
                    <a:pt x="85" y="440"/>
                    <a:pt x="85" y="440"/>
                  </a:cubicBezTo>
                  <a:cubicBezTo>
                    <a:pt x="101" y="433"/>
                    <a:pt x="101" y="433"/>
                    <a:pt x="101" y="433"/>
                  </a:cubicBezTo>
                  <a:cubicBezTo>
                    <a:pt x="105" y="430"/>
                    <a:pt x="105" y="430"/>
                    <a:pt x="105" y="430"/>
                  </a:cubicBezTo>
                  <a:cubicBezTo>
                    <a:pt x="117" y="430"/>
                    <a:pt x="117" y="430"/>
                    <a:pt x="117" y="430"/>
                  </a:cubicBezTo>
                  <a:cubicBezTo>
                    <a:pt x="123" y="432"/>
                    <a:pt x="123" y="432"/>
                    <a:pt x="123" y="432"/>
                  </a:cubicBezTo>
                  <a:cubicBezTo>
                    <a:pt x="123" y="432"/>
                    <a:pt x="127" y="438"/>
                    <a:pt x="127" y="439"/>
                  </a:cubicBezTo>
                  <a:cubicBezTo>
                    <a:pt x="127" y="440"/>
                    <a:pt x="130" y="444"/>
                    <a:pt x="130" y="444"/>
                  </a:cubicBezTo>
                  <a:cubicBezTo>
                    <a:pt x="130" y="443"/>
                    <a:pt x="144" y="442"/>
                    <a:pt x="145" y="443"/>
                  </a:cubicBezTo>
                  <a:cubicBezTo>
                    <a:pt x="145" y="443"/>
                    <a:pt x="151" y="449"/>
                    <a:pt x="151" y="449"/>
                  </a:cubicBezTo>
                  <a:cubicBezTo>
                    <a:pt x="151" y="454"/>
                    <a:pt x="151" y="454"/>
                    <a:pt x="151" y="454"/>
                  </a:cubicBezTo>
                  <a:cubicBezTo>
                    <a:pt x="150" y="464"/>
                    <a:pt x="150" y="464"/>
                    <a:pt x="150" y="464"/>
                  </a:cubicBezTo>
                  <a:cubicBezTo>
                    <a:pt x="148" y="469"/>
                    <a:pt x="148" y="469"/>
                    <a:pt x="148" y="469"/>
                  </a:cubicBezTo>
                  <a:cubicBezTo>
                    <a:pt x="146" y="473"/>
                    <a:pt x="146" y="473"/>
                    <a:pt x="146" y="473"/>
                  </a:cubicBezTo>
                  <a:cubicBezTo>
                    <a:pt x="145" y="476"/>
                    <a:pt x="145" y="476"/>
                    <a:pt x="145" y="476"/>
                  </a:cubicBezTo>
                  <a:cubicBezTo>
                    <a:pt x="145" y="476"/>
                    <a:pt x="160" y="497"/>
                    <a:pt x="160" y="497"/>
                  </a:cubicBezTo>
                  <a:cubicBezTo>
                    <a:pt x="160" y="498"/>
                    <a:pt x="163" y="506"/>
                    <a:pt x="163" y="506"/>
                  </a:cubicBezTo>
                  <a:cubicBezTo>
                    <a:pt x="168" y="517"/>
                    <a:pt x="168" y="517"/>
                    <a:pt x="168" y="517"/>
                  </a:cubicBezTo>
                  <a:cubicBezTo>
                    <a:pt x="170" y="523"/>
                    <a:pt x="170" y="523"/>
                    <a:pt x="170" y="523"/>
                  </a:cubicBezTo>
                  <a:cubicBezTo>
                    <a:pt x="168" y="527"/>
                    <a:pt x="168" y="527"/>
                    <a:pt x="168" y="527"/>
                  </a:cubicBezTo>
                  <a:cubicBezTo>
                    <a:pt x="172" y="538"/>
                    <a:pt x="172" y="538"/>
                    <a:pt x="172" y="538"/>
                  </a:cubicBezTo>
                  <a:cubicBezTo>
                    <a:pt x="170" y="548"/>
                    <a:pt x="170" y="548"/>
                    <a:pt x="170" y="548"/>
                  </a:cubicBezTo>
                  <a:cubicBezTo>
                    <a:pt x="164" y="562"/>
                    <a:pt x="164" y="562"/>
                    <a:pt x="164" y="562"/>
                  </a:cubicBezTo>
                  <a:cubicBezTo>
                    <a:pt x="162" y="572"/>
                    <a:pt x="162" y="572"/>
                    <a:pt x="162" y="572"/>
                  </a:cubicBezTo>
                  <a:cubicBezTo>
                    <a:pt x="162" y="585"/>
                    <a:pt x="162" y="585"/>
                    <a:pt x="162" y="585"/>
                  </a:cubicBezTo>
                  <a:cubicBezTo>
                    <a:pt x="170" y="601"/>
                    <a:pt x="170" y="601"/>
                    <a:pt x="170" y="601"/>
                  </a:cubicBezTo>
                  <a:cubicBezTo>
                    <a:pt x="178" y="618"/>
                    <a:pt x="178" y="618"/>
                    <a:pt x="178" y="618"/>
                  </a:cubicBezTo>
                  <a:cubicBezTo>
                    <a:pt x="178" y="638"/>
                    <a:pt x="178" y="638"/>
                    <a:pt x="178" y="638"/>
                  </a:cubicBezTo>
                  <a:cubicBezTo>
                    <a:pt x="185" y="649"/>
                    <a:pt x="185" y="649"/>
                    <a:pt x="185" y="649"/>
                  </a:cubicBezTo>
                  <a:cubicBezTo>
                    <a:pt x="189" y="659"/>
                    <a:pt x="189" y="659"/>
                    <a:pt x="189" y="659"/>
                  </a:cubicBezTo>
                  <a:cubicBezTo>
                    <a:pt x="193" y="669"/>
                    <a:pt x="193" y="669"/>
                    <a:pt x="193" y="669"/>
                  </a:cubicBezTo>
                  <a:cubicBezTo>
                    <a:pt x="196" y="672"/>
                    <a:pt x="196" y="672"/>
                    <a:pt x="196" y="672"/>
                  </a:cubicBezTo>
                  <a:cubicBezTo>
                    <a:pt x="196" y="672"/>
                    <a:pt x="196" y="677"/>
                    <a:pt x="195" y="677"/>
                  </a:cubicBezTo>
                  <a:cubicBezTo>
                    <a:pt x="195" y="677"/>
                    <a:pt x="193" y="677"/>
                    <a:pt x="193" y="678"/>
                  </a:cubicBezTo>
                  <a:cubicBezTo>
                    <a:pt x="194" y="679"/>
                    <a:pt x="198" y="685"/>
                    <a:pt x="198" y="685"/>
                  </a:cubicBezTo>
                  <a:cubicBezTo>
                    <a:pt x="198" y="688"/>
                    <a:pt x="198" y="688"/>
                    <a:pt x="198" y="688"/>
                  </a:cubicBezTo>
                  <a:cubicBezTo>
                    <a:pt x="203" y="691"/>
                    <a:pt x="203" y="691"/>
                    <a:pt x="203" y="691"/>
                  </a:cubicBezTo>
                  <a:cubicBezTo>
                    <a:pt x="207" y="689"/>
                    <a:pt x="207" y="689"/>
                    <a:pt x="207" y="689"/>
                  </a:cubicBezTo>
                  <a:cubicBezTo>
                    <a:pt x="207" y="689"/>
                    <a:pt x="212" y="688"/>
                    <a:pt x="212" y="688"/>
                  </a:cubicBezTo>
                  <a:cubicBezTo>
                    <a:pt x="213" y="689"/>
                    <a:pt x="219" y="686"/>
                    <a:pt x="219" y="686"/>
                  </a:cubicBezTo>
                  <a:cubicBezTo>
                    <a:pt x="228" y="688"/>
                    <a:pt x="228" y="688"/>
                    <a:pt x="228" y="688"/>
                  </a:cubicBezTo>
                  <a:cubicBezTo>
                    <a:pt x="235" y="684"/>
                    <a:pt x="235" y="684"/>
                    <a:pt x="235" y="684"/>
                  </a:cubicBezTo>
                  <a:cubicBezTo>
                    <a:pt x="242" y="684"/>
                    <a:pt x="242" y="684"/>
                    <a:pt x="242" y="684"/>
                  </a:cubicBezTo>
                  <a:cubicBezTo>
                    <a:pt x="242" y="684"/>
                    <a:pt x="255" y="672"/>
                    <a:pt x="255" y="672"/>
                  </a:cubicBezTo>
                  <a:cubicBezTo>
                    <a:pt x="255" y="672"/>
                    <a:pt x="267" y="657"/>
                    <a:pt x="267" y="657"/>
                  </a:cubicBezTo>
                  <a:cubicBezTo>
                    <a:pt x="273" y="652"/>
                    <a:pt x="273" y="652"/>
                    <a:pt x="273" y="652"/>
                  </a:cubicBezTo>
                  <a:cubicBezTo>
                    <a:pt x="276" y="642"/>
                    <a:pt x="276" y="642"/>
                    <a:pt x="276" y="642"/>
                  </a:cubicBezTo>
                  <a:cubicBezTo>
                    <a:pt x="275" y="635"/>
                    <a:pt x="275" y="635"/>
                    <a:pt x="275" y="635"/>
                  </a:cubicBezTo>
                  <a:cubicBezTo>
                    <a:pt x="275" y="635"/>
                    <a:pt x="277" y="632"/>
                    <a:pt x="278" y="631"/>
                  </a:cubicBezTo>
                  <a:cubicBezTo>
                    <a:pt x="279" y="631"/>
                    <a:pt x="290" y="624"/>
                    <a:pt x="290" y="624"/>
                  </a:cubicBezTo>
                  <a:cubicBezTo>
                    <a:pt x="292" y="614"/>
                    <a:pt x="292" y="614"/>
                    <a:pt x="292" y="614"/>
                  </a:cubicBezTo>
                  <a:cubicBezTo>
                    <a:pt x="290" y="603"/>
                    <a:pt x="290" y="603"/>
                    <a:pt x="290" y="603"/>
                  </a:cubicBezTo>
                  <a:cubicBezTo>
                    <a:pt x="290" y="603"/>
                    <a:pt x="288" y="599"/>
                    <a:pt x="288" y="599"/>
                  </a:cubicBezTo>
                  <a:cubicBezTo>
                    <a:pt x="288" y="598"/>
                    <a:pt x="289" y="595"/>
                    <a:pt x="289" y="595"/>
                  </a:cubicBezTo>
                  <a:cubicBezTo>
                    <a:pt x="300" y="586"/>
                    <a:pt x="300" y="586"/>
                    <a:pt x="300" y="586"/>
                  </a:cubicBezTo>
                  <a:cubicBezTo>
                    <a:pt x="300" y="586"/>
                    <a:pt x="302" y="583"/>
                    <a:pt x="303" y="582"/>
                  </a:cubicBezTo>
                  <a:cubicBezTo>
                    <a:pt x="304" y="581"/>
                    <a:pt x="314" y="576"/>
                    <a:pt x="314" y="576"/>
                  </a:cubicBezTo>
                  <a:cubicBezTo>
                    <a:pt x="321" y="570"/>
                    <a:pt x="321" y="570"/>
                    <a:pt x="321" y="570"/>
                  </a:cubicBezTo>
                  <a:cubicBezTo>
                    <a:pt x="322" y="546"/>
                    <a:pt x="322" y="546"/>
                    <a:pt x="322" y="546"/>
                  </a:cubicBezTo>
                  <a:cubicBezTo>
                    <a:pt x="322" y="546"/>
                    <a:pt x="320" y="537"/>
                    <a:pt x="320" y="536"/>
                  </a:cubicBezTo>
                  <a:cubicBezTo>
                    <a:pt x="319" y="535"/>
                    <a:pt x="315" y="520"/>
                    <a:pt x="315" y="519"/>
                  </a:cubicBezTo>
                  <a:cubicBezTo>
                    <a:pt x="315" y="519"/>
                    <a:pt x="313" y="510"/>
                    <a:pt x="313" y="509"/>
                  </a:cubicBezTo>
                  <a:cubicBezTo>
                    <a:pt x="313" y="508"/>
                    <a:pt x="317" y="497"/>
                    <a:pt x="317" y="497"/>
                  </a:cubicBezTo>
                  <a:cubicBezTo>
                    <a:pt x="322" y="487"/>
                    <a:pt x="322" y="487"/>
                    <a:pt x="322" y="487"/>
                  </a:cubicBezTo>
                  <a:cubicBezTo>
                    <a:pt x="344" y="462"/>
                    <a:pt x="344" y="462"/>
                    <a:pt x="344" y="462"/>
                  </a:cubicBezTo>
                  <a:cubicBezTo>
                    <a:pt x="356" y="452"/>
                    <a:pt x="356" y="452"/>
                    <a:pt x="356" y="452"/>
                  </a:cubicBezTo>
                  <a:cubicBezTo>
                    <a:pt x="374" y="423"/>
                    <a:pt x="374" y="423"/>
                    <a:pt x="374" y="423"/>
                  </a:cubicBezTo>
                  <a:cubicBezTo>
                    <a:pt x="380" y="409"/>
                    <a:pt x="380" y="409"/>
                    <a:pt x="380" y="409"/>
                  </a:cubicBezTo>
                  <a:cubicBezTo>
                    <a:pt x="381" y="395"/>
                    <a:pt x="381" y="395"/>
                    <a:pt x="381" y="395"/>
                  </a:cubicBezTo>
                  <a:cubicBezTo>
                    <a:pt x="377" y="394"/>
                    <a:pt x="377" y="394"/>
                    <a:pt x="377" y="394"/>
                  </a:cubicBezTo>
                  <a:cubicBezTo>
                    <a:pt x="377" y="394"/>
                    <a:pt x="375" y="396"/>
                    <a:pt x="375" y="397"/>
                  </a:cubicBezTo>
                  <a:cubicBezTo>
                    <a:pt x="374" y="397"/>
                    <a:pt x="363" y="398"/>
                    <a:pt x="363" y="398"/>
                  </a:cubicBezTo>
                  <a:cubicBezTo>
                    <a:pt x="350" y="401"/>
                    <a:pt x="350" y="401"/>
                    <a:pt x="350" y="401"/>
                  </a:cubicBezTo>
                  <a:cubicBezTo>
                    <a:pt x="344" y="404"/>
                    <a:pt x="344" y="404"/>
                    <a:pt x="344" y="404"/>
                  </a:cubicBezTo>
                  <a:cubicBezTo>
                    <a:pt x="337" y="397"/>
                    <a:pt x="337" y="397"/>
                    <a:pt x="337" y="397"/>
                  </a:cubicBezTo>
                  <a:cubicBezTo>
                    <a:pt x="338" y="392"/>
                    <a:pt x="338" y="392"/>
                    <a:pt x="338" y="392"/>
                  </a:cubicBezTo>
                  <a:cubicBezTo>
                    <a:pt x="330" y="382"/>
                    <a:pt x="330" y="382"/>
                    <a:pt x="330" y="382"/>
                  </a:cubicBezTo>
                  <a:cubicBezTo>
                    <a:pt x="317" y="370"/>
                    <a:pt x="317" y="370"/>
                    <a:pt x="317" y="370"/>
                  </a:cubicBezTo>
                  <a:cubicBezTo>
                    <a:pt x="317" y="370"/>
                    <a:pt x="311" y="365"/>
                    <a:pt x="312" y="365"/>
                  </a:cubicBezTo>
                  <a:cubicBezTo>
                    <a:pt x="312" y="365"/>
                    <a:pt x="308" y="353"/>
                    <a:pt x="308" y="354"/>
                  </a:cubicBezTo>
                  <a:cubicBezTo>
                    <a:pt x="308" y="354"/>
                    <a:pt x="302" y="348"/>
                    <a:pt x="302" y="348"/>
                  </a:cubicBezTo>
                  <a:cubicBezTo>
                    <a:pt x="302" y="337"/>
                    <a:pt x="302" y="337"/>
                    <a:pt x="302" y="337"/>
                  </a:cubicBezTo>
                  <a:cubicBezTo>
                    <a:pt x="296" y="327"/>
                    <a:pt x="296" y="327"/>
                    <a:pt x="296" y="327"/>
                  </a:cubicBezTo>
                  <a:cubicBezTo>
                    <a:pt x="288" y="314"/>
                    <a:pt x="288" y="314"/>
                    <a:pt x="288" y="314"/>
                  </a:cubicBezTo>
                  <a:cubicBezTo>
                    <a:pt x="288" y="314"/>
                    <a:pt x="282" y="299"/>
                    <a:pt x="282" y="298"/>
                  </a:cubicBezTo>
                  <a:cubicBezTo>
                    <a:pt x="281" y="297"/>
                    <a:pt x="279" y="293"/>
                    <a:pt x="279" y="293"/>
                  </a:cubicBezTo>
                  <a:cubicBezTo>
                    <a:pt x="280" y="293"/>
                    <a:pt x="286" y="293"/>
                    <a:pt x="286" y="293"/>
                  </a:cubicBezTo>
                  <a:cubicBezTo>
                    <a:pt x="286" y="293"/>
                    <a:pt x="297" y="305"/>
                    <a:pt x="297" y="306"/>
                  </a:cubicBezTo>
                  <a:cubicBezTo>
                    <a:pt x="297" y="307"/>
                    <a:pt x="303" y="317"/>
                    <a:pt x="303" y="317"/>
                  </a:cubicBezTo>
                  <a:cubicBezTo>
                    <a:pt x="303" y="317"/>
                    <a:pt x="308" y="324"/>
                    <a:pt x="308" y="323"/>
                  </a:cubicBezTo>
                  <a:cubicBezTo>
                    <a:pt x="308" y="323"/>
                    <a:pt x="309" y="330"/>
                    <a:pt x="309" y="330"/>
                  </a:cubicBezTo>
                  <a:cubicBezTo>
                    <a:pt x="309" y="331"/>
                    <a:pt x="312" y="338"/>
                    <a:pt x="312" y="338"/>
                  </a:cubicBezTo>
                  <a:cubicBezTo>
                    <a:pt x="321" y="346"/>
                    <a:pt x="321" y="346"/>
                    <a:pt x="321" y="346"/>
                  </a:cubicBezTo>
                  <a:cubicBezTo>
                    <a:pt x="323" y="352"/>
                    <a:pt x="323" y="352"/>
                    <a:pt x="323" y="352"/>
                  </a:cubicBezTo>
                  <a:cubicBezTo>
                    <a:pt x="331" y="361"/>
                    <a:pt x="331" y="361"/>
                    <a:pt x="331" y="361"/>
                  </a:cubicBezTo>
                  <a:cubicBezTo>
                    <a:pt x="333" y="367"/>
                    <a:pt x="333" y="367"/>
                    <a:pt x="333" y="367"/>
                  </a:cubicBezTo>
                  <a:cubicBezTo>
                    <a:pt x="327" y="362"/>
                    <a:pt x="327" y="362"/>
                    <a:pt x="327" y="362"/>
                  </a:cubicBezTo>
                  <a:cubicBezTo>
                    <a:pt x="327" y="362"/>
                    <a:pt x="325" y="365"/>
                    <a:pt x="326" y="365"/>
                  </a:cubicBezTo>
                  <a:cubicBezTo>
                    <a:pt x="326" y="365"/>
                    <a:pt x="332" y="371"/>
                    <a:pt x="332" y="371"/>
                  </a:cubicBezTo>
                  <a:cubicBezTo>
                    <a:pt x="335" y="380"/>
                    <a:pt x="335" y="380"/>
                    <a:pt x="335" y="380"/>
                  </a:cubicBezTo>
                  <a:cubicBezTo>
                    <a:pt x="337" y="387"/>
                    <a:pt x="337" y="387"/>
                    <a:pt x="337" y="387"/>
                  </a:cubicBezTo>
                  <a:cubicBezTo>
                    <a:pt x="340" y="390"/>
                    <a:pt x="340" y="390"/>
                    <a:pt x="340" y="390"/>
                  </a:cubicBezTo>
                  <a:cubicBezTo>
                    <a:pt x="349" y="388"/>
                    <a:pt x="349" y="388"/>
                    <a:pt x="349" y="388"/>
                  </a:cubicBezTo>
                  <a:cubicBezTo>
                    <a:pt x="350" y="384"/>
                    <a:pt x="350" y="384"/>
                    <a:pt x="350" y="384"/>
                  </a:cubicBezTo>
                  <a:cubicBezTo>
                    <a:pt x="359" y="384"/>
                    <a:pt x="359" y="384"/>
                    <a:pt x="359" y="384"/>
                  </a:cubicBezTo>
                  <a:cubicBezTo>
                    <a:pt x="363" y="382"/>
                    <a:pt x="363" y="382"/>
                    <a:pt x="363" y="382"/>
                  </a:cubicBezTo>
                  <a:cubicBezTo>
                    <a:pt x="368" y="381"/>
                    <a:pt x="368" y="381"/>
                    <a:pt x="368" y="381"/>
                  </a:cubicBezTo>
                  <a:cubicBezTo>
                    <a:pt x="368" y="381"/>
                    <a:pt x="371" y="377"/>
                    <a:pt x="372" y="377"/>
                  </a:cubicBezTo>
                  <a:cubicBezTo>
                    <a:pt x="372" y="377"/>
                    <a:pt x="386" y="371"/>
                    <a:pt x="386" y="371"/>
                  </a:cubicBezTo>
                  <a:cubicBezTo>
                    <a:pt x="386" y="371"/>
                    <a:pt x="387" y="366"/>
                    <a:pt x="387" y="366"/>
                  </a:cubicBezTo>
                  <a:cubicBezTo>
                    <a:pt x="388" y="366"/>
                    <a:pt x="402" y="362"/>
                    <a:pt x="402" y="362"/>
                  </a:cubicBezTo>
                  <a:cubicBezTo>
                    <a:pt x="403" y="356"/>
                    <a:pt x="403" y="356"/>
                    <a:pt x="403" y="356"/>
                  </a:cubicBezTo>
                  <a:cubicBezTo>
                    <a:pt x="409" y="356"/>
                    <a:pt x="409" y="356"/>
                    <a:pt x="409" y="356"/>
                  </a:cubicBezTo>
                  <a:cubicBezTo>
                    <a:pt x="410" y="352"/>
                    <a:pt x="410" y="352"/>
                    <a:pt x="410" y="352"/>
                  </a:cubicBezTo>
                  <a:cubicBezTo>
                    <a:pt x="415" y="349"/>
                    <a:pt x="415" y="349"/>
                    <a:pt x="415" y="349"/>
                  </a:cubicBezTo>
                  <a:cubicBezTo>
                    <a:pt x="415" y="341"/>
                    <a:pt x="415" y="341"/>
                    <a:pt x="415" y="341"/>
                  </a:cubicBezTo>
                  <a:cubicBezTo>
                    <a:pt x="419" y="342"/>
                    <a:pt x="419" y="342"/>
                    <a:pt x="419" y="342"/>
                  </a:cubicBezTo>
                  <a:cubicBezTo>
                    <a:pt x="420" y="340"/>
                    <a:pt x="420" y="340"/>
                    <a:pt x="420" y="340"/>
                  </a:cubicBezTo>
                  <a:cubicBezTo>
                    <a:pt x="419" y="338"/>
                    <a:pt x="419" y="338"/>
                    <a:pt x="419" y="338"/>
                  </a:cubicBezTo>
                  <a:cubicBezTo>
                    <a:pt x="425" y="330"/>
                    <a:pt x="425" y="330"/>
                    <a:pt x="425" y="330"/>
                  </a:cubicBezTo>
                  <a:cubicBezTo>
                    <a:pt x="425" y="327"/>
                    <a:pt x="425" y="327"/>
                    <a:pt x="425" y="327"/>
                  </a:cubicBezTo>
                  <a:cubicBezTo>
                    <a:pt x="419" y="322"/>
                    <a:pt x="419" y="322"/>
                    <a:pt x="419" y="322"/>
                  </a:cubicBezTo>
                  <a:cubicBezTo>
                    <a:pt x="417" y="319"/>
                    <a:pt x="417" y="319"/>
                    <a:pt x="417" y="319"/>
                  </a:cubicBezTo>
                  <a:cubicBezTo>
                    <a:pt x="417" y="319"/>
                    <a:pt x="408" y="318"/>
                    <a:pt x="408" y="318"/>
                  </a:cubicBezTo>
                  <a:cubicBezTo>
                    <a:pt x="408" y="317"/>
                    <a:pt x="404" y="309"/>
                    <a:pt x="404" y="309"/>
                  </a:cubicBezTo>
                  <a:cubicBezTo>
                    <a:pt x="404" y="307"/>
                    <a:pt x="404" y="303"/>
                    <a:pt x="404" y="303"/>
                  </a:cubicBezTo>
                  <a:cubicBezTo>
                    <a:pt x="403" y="303"/>
                    <a:pt x="401" y="306"/>
                    <a:pt x="401" y="306"/>
                  </a:cubicBezTo>
                  <a:cubicBezTo>
                    <a:pt x="391" y="315"/>
                    <a:pt x="391" y="315"/>
                    <a:pt x="391" y="315"/>
                  </a:cubicBezTo>
                  <a:cubicBezTo>
                    <a:pt x="382" y="318"/>
                    <a:pt x="382" y="318"/>
                    <a:pt x="382" y="318"/>
                  </a:cubicBezTo>
                  <a:cubicBezTo>
                    <a:pt x="382" y="318"/>
                    <a:pt x="379" y="317"/>
                    <a:pt x="379" y="316"/>
                  </a:cubicBezTo>
                  <a:cubicBezTo>
                    <a:pt x="379" y="316"/>
                    <a:pt x="379" y="309"/>
                    <a:pt x="379" y="309"/>
                  </a:cubicBezTo>
                  <a:cubicBezTo>
                    <a:pt x="379" y="309"/>
                    <a:pt x="375" y="304"/>
                    <a:pt x="375" y="304"/>
                  </a:cubicBezTo>
                  <a:cubicBezTo>
                    <a:pt x="375" y="303"/>
                    <a:pt x="372" y="309"/>
                    <a:pt x="372" y="309"/>
                  </a:cubicBezTo>
                  <a:cubicBezTo>
                    <a:pt x="372" y="309"/>
                    <a:pt x="368" y="304"/>
                    <a:pt x="368" y="303"/>
                  </a:cubicBezTo>
                  <a:cubicBezTo>
                    <a:pt x="369" y="303"/>
                    <a:pt x="366" y="298"/>
                    <a:pt x="366" y="298"/>
                  </a:cubicBezTo>
                  <a:cubicBezTo>
                    <a:pt x="358" y="288"/>
                    <a:pt x="358" y="288"/>
                    <a:pt x="358" y="288"/>
                  </a:cubicBezTo>
                  <a:cubicBezTo>
                    <a:pt x="358" y="283"/>
                    <a:pt x="358" y="283"/>
                    <a:pt x="358" y="283"/>
                  </a:cubicBezTo>
                  <a:cubicBezTo>
                    <a:pt x="358" y="283"/>
                    <a:pt x="362" y="279"/>
                    <a:pt x="362" y="279"/>
                  </a:cubicBezTo>
                  <a:cubicBezTo>
                    <a:pt x="363" y="279"/>
                    <a:pt x="369" y="278"/>
                    <a:pt x="369" y="280"/>
                  </a:cubicBezTo>
                  <a:cubicBezTo>
                    <a:pt x="370" y="282"/>
                    <a:pt x="375" y="289"/>
                    <a:pt x="375" y="290"/>
                  </a:cubicBezTo>
                  <a:cubicBezTo>
                    <a:pt x="375" y="291"/>
                    <a:pt x="382" y="297"/>
                    <a:pt x="383" y="297"/>
                  </a:cubicBezTo>
                  <a:cubicBezTo>
                    <a:pt x="384" y="297"/>
                    <a:pt x="387" y="299"/>
                    <a:pt x="387" y="299"/>
                  </a:cubicBezTo>
                  <a:cubicBezTo>
                    <a:pt x="388" y="300"/>
                    <a:pt x="390" y="301"/>
                    <a:pt x="391" y="302"/>
                  </a:cubicBezTo>
                  <a:cubicBezTo>
                    <a:pt x="392" y="303"/>
                    <a:pt x="394" y="302"/>
                    <a:pt x="394" y="302"/>
                  </a:cubicBezTo>
                  <a:cubicBezTo>
                    <a:pt x="399" y="301"/>
                    <a:pt x="399" y="301"/>
                    <a:pt x="399" y="301"/>
                  </a:cubicBezTo>
                  <a:cubicBezTo>
                    <a:pt x="399" y="301"/>
                    <a:pt x="404" y="297"/>
                    <a:pt x="404" y="298"/>
                  </a:cubicBezTo>
                  <a:cubicBezTo>
                    <a:pt x="404" y="299"/>
                    <a:pt x="409" y="299"/>
                    <a:pt x="408" y="300"/>
                  </a:cubicBezTo>
                  <a:cubicBezTo>
                    <a:pt x="408" y="301"/>
                    <a:pt x="408" y="305"/>
                    <a:pt x="409" y="306"/>
                  </a:cubicBezTo>
                  <a:cubicBezTo>
                    <a:pt x="409" y="307"/>
                    <a:pt x="431" y="310"/>
                    <a:pt x="431" y="310"/>
                  </a:cubicBezTo>
                  <a:cubicBezTo>
                    <a:pt x="441" y="311"/>
                    <a:pt x="441" y="311"/>
                    <a:pt x="441" y="311"/>
                  </a:cubicBezTo>
                  <a:cubicBezTo>
                    <a:pt x="441" y="311"/>
                    <a:pt x="451" y="310"/>
                    <a:pt x="452" y="310"/>
                  </a:cubicBezTo>
                  <a:cubicBezTo>
                    <a:pt x="452" y="310"/>
                    <a:pt x="459" y="311"/>
                    <a:pt x="460" y="311"/>
                  </a:cubicBezTo>
                  <a:cubicBezTo>
                    <a:pt x="460" y="311"/>
                    <a:pt x="470" y="321"/>
                    <a:pt x="470" y="321"/>
                  </a:cubicBezTo>
                  <a:cubicBezTo>
                    <a:pt x="479" y="326"/>
                    <a:pt x="479" y="326"/>
                    <a:pt x="479" y="326"/>
                  </a:cubicBezTo>
                  <a:cubicBezTo>
                    <a:pt x="481" y="325"/>
                    <a:pt x="481" y="325"/>
                    <a:pt x="481" y="325"/>
                  </a:cubicBezTo>
                  <a:cubicBezTo>
                    <a:pt x="476" y="328"/>
                    <a:pt x="476" y="328"/>
                    <a:pt x="476" y="328"/>
                  </a:cubicBezTo>
                  <a:cubicBezTo>
                    <a:pt x="476" y="328"/>
                    <a:pt x="478" y="332"/>
                    <a:pt x="478" y="332"/>
                  </a:cubicBezTo>
                  <a:cubicBezTo>
                    <a:pt x="478" y="333"/>
                    <a:pt x="487" y="339"/>
                    <a:pt x="487" y="339"/>
                  </a:cubicBezTo>
                  <a:cubicBezTo>
                    <a:pt x="487" y="339"/>
                    <a:pt x="490" y="337"/>
                    <a:pt x="490" y="337"/>
                  </a:cubicBezTo>
                  <a:cubicBezTo>
                    <a:pt x="491" y="337"/>
                    <a:pt x="493" y="336"/>
                    <a:pt x="493" y="335"/>
                  </a:cubicBezTo>
                  <a:cubicBezTo>
                    <a:pt x="493" y="334"/>
                    <a:pt x="493" y="331"/>
                    <a:pt x="493" y="330"/>
                  </a:cubicBezTo>
                  <a:cubicBezTo>
                    <a:pt x="494" y="330"/>
                    <a:pt x="495" y="329"/>
                    <a:pt x="496" y="330"/>
                  </a:cubicBezTo>
                  <a:cubicBezTo>
                    <a:pt x="496" y="332"/>
                    <a:pt x="498" y="346"/>
                    <a:pt x="497" y="346"/>
                  </a:cubicBezTo>
                  <a:cubicBezTo>
                    <a:pt x="497" y="346"/>
                    <a:pt x="500" y="356"/>
                    <a:pt x="500" y="357"/>
                  </a:cubicBezTo>
                  <a:cubicBezTo>
                    <a:pt x="500" y="357"/>
                    <a:pt x="504" y="369"/>
                    <a:pt x="504" y="370"/>
                  </a:cubicBezTo>
                  <a:cubicBezTo>
                    <a:pt x="504" y="370"/>
                    <a:pt x="511" y="384"/>
                    <a:pt x="511" y="385"/>
                  </a:cubicBezTo>
                  <a:cubicBezTo>
                    <a:pt x="512" y="385"/>
                    <a:pt x="518" y="402"/>
                    <a:pt x="518" y="402"/>
                  </a:cubicBezTo>
                  <a:cubicBezTo>
                    <a:pt x="518" y="402"/>
                    <a:pt x="522" y="409"/>
                    <a:pt x="522" y="410"/>
                  </a:cubicBezTo>
                  <a:cubicBezTo>
                    <a:pt x="521" y="411"/>
                    <a:pt x="523" y="416"/>
                    <a:pt x="524" y="417"/>
                  </a:cubicBezTo>
                  <a:cubicBezTo>
                    <a:pt x="525" y="418"/>
                    <a:pt x="529" y="419"/>
                    <a:pt x="529" y="419"/>
                  </a:cubicBezTo>
                  <a:cubicBezTo>
                    <a:pt x="529" y="419"/>
                    <a:pt x="531" y="417"/>
                    <a:pt x="532" y="417"/>
                  </a:cubicBezTo>
                  <a:cubicBezTo>
                    <a:pt x="532" y="416"/>
                    <a:pt x="534" y="413"/>
                    <a:pt x="534" y="412"/>
                  </a:cubicBezTo>
                  <a:cubicBezTo>
                    <a:pt x="535" y="411"/>
                    <a:pt x="538" y="411"/>
                    <a:pt x="538" y="412"/>
                  </a:cubicBezTo>
                  <a:cubicBezTo>
                    <a:pt x="538" y="412"/>
                    <a:pt x="541" y="414"/>
                    <a:pt x="541" y="414"/>
                  </a:cubicBezTo>
                  <a:cubicBezTo>
                    <a:pt x="541" y="422"/>
                    <a:pt x="541" y="422"/>
                    <a:pt x="541" y="422"/>
                  </a:cubicBezTo>
                  <a:cubicBezTo>
                    <a:pt x="541" y="422"/>
                    <a:pt x="542" y="427"/>
                    <a:pt x="542" y="429"/>
                  </a:cubicBezTo>
                  <a:cubicBezTo>
                    <a:pt x="543" y="431"/>
                    <a:pt x="547" y="432"/>
                    <a:pt x="547" y="432"/>
                  </a:cubicBezTo>
                  <a:cubicBezTo>
                    <a:pt x="551" y="428"/>
                    <a:pt x="551" y="428"/>
                    <a:pt x="551" y="428"/>
                  </a:cubicBezTo>
                  <a:cubicBezTo>
                    <a:pt x="553" y="420"/>
                    <a:pt x="553" y="420"/>
                    <a:pt x="553" y="420"/>
                  </a:cubicBezTo>
                  <a:cubicBezTo>
                    <a:pt x="549" y="413"/>
                    <a:pt x="549" y="413"/>
                    <a:pt x="549" y="413"/>
                  </a:cubicBezTo>
                  <a:cubicBezTo>
                    <a:pt x="549" y="413"/>
                    <a:pt x="545" y="409"/>
                    <a:pt x="545" y="409"/>
                  </a:cubicBezTo>
                  <a:cubicBezTo>
                    <a:pt x="544" y="408"/>
                    <a:pt x="541" y="408"/>
                    <a:pt x="541" y="408"/>
                  </a:cubicBezTo>
                  <a:cubicBezTo>
                    <a:pt x="541" y="408"/>
                    <a:pt x="541" y="409"/>
                    <a:pt x="542" y="410"/>
                  </a:cubicBezTo>
                  <a:cubicBezTo>
                    <a:pt x="542" y="411"/>
                    <a:pt x="541" y="411"/>
                    <a:pt x="541" y="411"/>
                  </a:cubicBezTo>
                  <a:cubicBezTo>
                    <a:pt x="537" y="410"/>
                    <a:pt x="537" y="410"/>
                    <a:pt x="537" y="410"/>
                  </a:cubicBezTo>
                  <a:cubicBezTo>
                    <a:pt x="538" y="405"/>
                    <a:pt x="538" y="405"/>
                    <a:pt x="538" y="405"/>
                  </a:cubicBezTo>
                  <a:cubicBezTo>
                    <a:pt x="538" y="405"/>
                    <a:pt x="541" y="405"/>
                    <a:pt x="541" y="405"/>
                  </a:cubicBezTo>
                  <a:cubicBezTo>
                    <a:pt x="542" y="405"/>
                    <a:pt x="541" y="398"/>
                    <a:pt x="541" y="398"/>
                  </a:cubicBezTo>
                  <a:cubicBezTo>
                    <a:pt x="541" y="398"/>
                    <a:pt x="542" y="387"/>
                    <a:pt x="542" y="387"/>
                  </a:cubicBezTo>
                  <a:cubicBezTo>
                    <a:pt x="543" y="387"/>
                    <a:pt x="542" y="375"/>
                    <a:pt x="541" y="375"/>
                  </a:cubicBezTo>
                  <a:cubicBezTo>
                    <a:pt x="539" y="374"/>
                    <a:pt x="541" y="371"/>
                    <a:pt x="541" y="371"/>
                  </a:cubicBezTo>
                  <a:cubicBezTo>
                    <a:pt x="542" y="370"/>
                    <a:pt x="548" y="368"/>
                    <a:pt x="548" y="368"/>
                  </a:cubicBezTo>
                  <a:cubicBezTo>
                    <a:pt x="552" y="361"/>
                    <a:pt x="552" y="361"/>
                    <a:pt x="552" y="361"/>
                  </a:cubicBezTo>
                  <a:cubicBezTo>
                    <a:pt x="552" y="361"/>
                    <a:pt x="558" y="357"/>
                    <a:pt x="558" y="357"/>
                  </a:cubicBezTo>
                  <a:cubicBezTo>
                    <a:pt x="559" y="356"/>
                    <a:pt x="566" y="349"/>
                    <a:pt x="566" y="348"/>
                  </a:cubicBezTo>
                  <a:cubicBezTo>
                    <a:pt x="566" y="347"/>
                    <a:pt x="567" y="344"/>
                    <a:pt x="569" y="344"/>
                  </a:cubicBezTo>
                  <a:cubicBezTo>
                    <a:pt x="571" y="344"/>
                    <a:pt x="574" y="341"/>
                    <a:pt x="574" y="341"/>
                  </a:cubicBezTo>
                  <a:cubicBezTo>
                    <a:pt x="574" y="336"/>
                    <a:pt x="574" y="336"/>
                    <a:pt x="574" y="336"/>
                  </a:cubicBezTo>
                  <a:cubicBezTo>
                    <a:pt x="574" y="336"/>
                    <a:pt x="575" y="333"/>
                    <a:pt x="576" y="333"/>
                  </a:cubicBezTo>
                  <a:cubicBezTo>
                    <a:pt x="578" y="332"/>
                    <a:pt x="581" y="332"/>
                    <a:pt x="581" y="332"/>
                  </a:cubicBezTo>
                  <a:cubicBezTo>
                    <a:pt x="581" y="332"/>
                    <a:pt x="582" y="334"/>
                    <a:pt x="582" y="334"/>
                  </a:cubicBezTo>
                  <a:cubicBezTo>
                    <a:pt x="581" y="334"/>
                    <a:pt x="590" y="332"/>
                    <a:pt x="590" y="332"/>
                  </a:cubicBezTo>
                  <a:cubicBezTo>
                    <a:pt x="590" y="332"/>
                    <a:pt x="593" y="332"/>
                    <a:pt x="594" y="332"/>
                  </a:cubicBezTo>
                  <a:cubicBezTo>
                    <a:pt x="595" y="331"/>
                    <a:pt x="597" y="329"/>
                    <a:pt x="597" y="329"/>
                  </a:cubicBezTo>
                  <a:cubicBezTo>
                    <a:pt x="597" y="329"/>
                    <a:pt x="596" y="326"/>
                    <a:pt x="597" y="327"/>
                  </a:cubicBezTo>
                  <a:cubicBezTo>
                    <a:pt x="598" y="327"/>
                    <a:pt x="601" y="330"/>
                    <a:pt x="601" y="331"/>
                  </a:cubicBezTo>
                  <a:cubicBezTo>
                    <a:pt x="600" y="331"/>
                    <a:pt x="602" y="334"/>
                    <a:pt x="602" y="336"/>
                  </a:cubicBezTo>
                  <a:cubicBezTo>
                    <a:pt x="601" y="337"/>
                    <a:pt x="609" y="345"/>
                    <a:pt x="609" y="345"/>
                  </a:cubicBezTo>
                  <a:cubicBezTo>
                    <a:pt x="609" y="345"/>
                    <a:pt x="613" y="344"/>
                    <a:pt x="612" y="345"/>
                  </a:cubicBezTo>
                  <a:cubicBezTo>
                    <a:pt x="612" y="346"/>
                    <a:pt x="611" y="350"/>
                    <a:pt x="611" y="350"/>
                  </a:cubicBezTo>
                  <a:cubicBezTo>
                    <a:pt x="611" y="350"/>
                    <a:pt x="614" y="352"/>
                    <a:pt x="615" y="352"/>
                  </a:cubicBezTo>
                  <a:cubicBezTo>
                    <a:pt x="616" y="352"/>
                    <a:pt x="618" y="357"/>
                    <a:pt x="618" y="357"/>
                  </a:cubicBezTo>
                  <a:cubicBezTo>
                    <a:pt x="618" y="357"/>
                    <a:pt x="618" y="362"/>
                    <a:pt x="618" y="363"/>
                  </a:cubicBezTo>
                  <a:cubicBezTo>
                    <a:pt x="618" y="363"/>
                    <a:pt x="618" y="368"/>
                    <a:pt x="618" y="369"/>
                  </a:cubicBezTo>
                  <a:cubicBezTo>
                    <a:pt x="618" y="370"/>
                    <a:pt x="624" y="371"/>
                    <a:pt x="624" y="371"/>
                  </a:cubicBezTo>
                  <a:cubicBezTo>
                    <a:pt x="624" y="371"/>
                    <a:pt x="630" y="367"/>
                    <a:pt x="630" y="366"/>
                  </a:cubicBezTo>
                  <a:cubicBezTo>
                    <a:pt x="630" y="366"/>
                    <a:pt x="635" y="364"/>
                    <a:pt x="635" y="362"/>
                  </a:cubicBezTo>
                  <a:cubicBezTo>
                    <a:pt x="635" y="361"/>
                    <a:pt x="638" y="373"/>
                    <a:pt x="638" y="373"/>
                  </a:cubicBezTo>
                  <a:cubicBezTo>
                    <a:pt x="641" y="381"/>
                    <a:pt x="641" y="381"/>
                    <a:pt x="641" y="381"/>
                  </a:cubicBezTo>
                  <a:cubicBezTo>
                    <a:pt x="641" y="381"/>
                    <a:pt x="642" y="387"/>
                    <a:pt x="643" y="388"/>
                  </a:cubicBezTo>
                  <a:cubicBezTo>
                    <a:pt x="644" y="389"/>
                    <a:pt x="644" y="396"/>
                    <a:pt x="644" y="397"/>
                  </a:cubicBezTo>
                  <a:cubicBezTo>
                    <a:pt x="644" y="397"/>
                    <a:pt x="647" y="402"/>
                    <a:pt x="646" y="402"/>
                  </a:cubicBezTo>
                  <a:cubicBezTo>
                    <a:pt x="645" y="403"/>
                    <a:pt x="643" y="402"/>
                    <a:pt x="643" y="403"/>
                  </a:cubicBezTo>
                  <a:cubicBezTo>
                    <a:pt x="644" y="404"/>
                    <a:pt x="644" y="407"/>
                    <a:pt x="644" y="408"/>
                  </a:cubicBezTo>
                  <a:cubicBezTo>
                    <a:pt x="644" y="408"/>
                    <a:pt x="644" y="413"/>
                    <a:pt x="644" y="413"/>
                  </a:cubicBezTo>
                  <a:cubicBezTo>
                    <a:pt x="643" y="414"/>
                    <a:pt x="643" y="416"/>
                    <a:pt x="643" y="417"/>
                  </a:cubicBezTo>
                  <a:cubicBezTo>
                    <a:pt x="643" y="418"/>
                    <a:pt x="644" y="420"/>
                    <a:pt x="644" y="420"/>
                  </a:cubicBezTo>
                  <a:cubicBezTo>
                    <a:pt x="644" y="421"/>
                    <a:pt x="644" y="422"/>
                    <a:pt x="644" y="422"/>
                  </a:cubicBezTo>
                  <a:cubicBezTo>
                    <a:pt x="644" y="422"/>
                    <a:pt x="645" y="422"/>
                    <a:pt x="645" y="421"/>
                  </a:cubicBezTo>
                  <a:cubicBezTo>
                    <a:pt x="646" y="420"/>
                    <a:pt x="648" y="420"/>
                    <a:pt x="648" y="420"/>
                  </a:cubicBezTo>
                  <a:cubicBezTo>
                    <a:pt x="649" y="421"/>
                    <a:pt x="652" y="425"/>
                    <a:pt x="653" y="426"/>
                  </a:cubicBezTo>
                  <a:cubicBezTo>
                    <a:pt x="653" y="428"/>
                    <a:pt x="657" y="434"/>
                    <a:pt x="657" y="434"/>
                  </a:cubicBezTo>
                  <a:cubicBezTo>
                    <a:pt x="658" y="435"/>
                    <a:pt x="660" y="437"/>
                    <a:pt x="659" y="439"/>
                  </a:cubicBezTo>
                  <a:cubicBezTo>
                    <a:pt x="657" y="441"/>
                    <a:pt x="657" y="441"/>
                    <a:pt x="658" y="442"/>
                  </a:cubicBezTo>
                  <a:cubicBezTo>
                    <a:pt x="658" y="443"/>
                    <a:pt x="658" y="446"/>
                    <a:pt x="660" y="448"/>
                  </a:cubicBezTo>
                  <a:cubicBezTo>
                    <a:pt x="661" y="450"/>
                    <a:pt x="665" y="454"/>
                    <a:pt x="665" y="454"/>
                  </a:cubicBezTo>
                  <a:cubicBezTo>
                    <a:pt x="665" y="454"/>
                    <a:pt x="669" y="457"/>
                    <a:pt x="670" y="458"/>
                  </a:cubicBezTo>
                  <a:cubicBezTo>
                    <a:pt x="670" y="458"/>
                    <a:pt x="675" y="459"/>
                    <a:pt x="675" y="461"/>
                  </a:cubicBezTo>
                  <a:cubicBezTo>
                    <a:pt x="676" y="463"/>
                    <a:pt x="677" y="465"/>
                    <a:pt x="677" y="465"/>
                  </a:cubicBezTo>
                  <a:cubicBezTo>
                    <a:pt x="677" y="465"/>
                    <a:pt x="681" y="466"/>
                    <a:pt x="681" y="466"/>
                  </a:cubicBezTo>
                  <a:cubicBezTo>
                    <a:pt x="681" y="466"/>
                    <a:pt x="681" y="460"/>
                    <a:pt x="680" y="459"/>
                  </a:cubicBezTo>
                  <a:cubicBezTo>
                    <a:pt x="680" y="459"/>
                    <a:pt x="676" y="451"/>
                    <a:pt x="675" y="450"/>
                  </a:cubicBezTo>
                  <a:cubicBezTo>
                    <a:pt x="675" y="450"/>
                    <a:pt x="674" y="449"/>
                    <a:pt x="675" y="447"/>
                  </a:cubicBezTo>
                  <a:cubicBezTo>
                    <a:pt x="675" y="445"/>
                    <a:pt x="674" y="439"/>
                    <a:pt x="674" y="439"/>
                  </a:cubicBezTo>
                  <a:cubicBezTo>
                    <a:pt x="667" y="430"/>
                    <a:pt x="667" y="430"/>
                    <a:pt x="667" y="430"/>
                  </a:cubicBezTo>
                  <a:cubicBezTo>
                    <a:pt x="667" y="430"/>
                    <a:pt x="660" y="424"/>
                    <a:pt x="660" y="424"/>
                  </a:cubicBezTo>
                  <a:cubicBezTo>
                    <a:pt x="660" y="425"/>
                    <a:pt x="655" y="422"/>
                    <a:pt x="655" y="420"/>
                  </a:cubicBezTo>
                  <a:cubicBezTo>
                    <a:pt x="655" y="419"/>
                    <a:pt x="655" y="414"/>
                    <a:pt x="653" y="413"/>
                  </a:cubicBezTo>
                  <a:cubicBezTo>
                    <a:pt x="652" y="412"/>
                    <a:pt x="651" y="410"/>
                    <a:pt x="649" y="409"/>
                  </a:cubicBezTo>
                  <a:cubicBezTo>
                    <a:pt x="648" y="408"/>
                    <a:pt x="649" y="402"/>
                    <a:pt x="649" y="402"/>
                  </a:cubicBezTo>
                  <a:cubicBezTo>
                    <a:pt x="650" y="401"/>
                    <a:pt x="652" y="394"/>
                    <a:pt x="652" y="393"/>
                  </a:cubicBezTo>
                  <a:cubicBezTo>
                    <a:pt x="652" y="393"/>
                    <a:pt x="653" y="386"/>
                    <a:pt x="653" y="386"/>
                  </a:cubicBezTo>
                  <a:cubicBezTo>
                    <a:pt x="653" y="386"/>
                    <a:pt x="655" y="384"/>
                    <a:pt x="655" y="385"/>
                  </a:cubicBezTo>
                  <a:cubicBezTo>
                    <a:pt x="656" y="386"/>
                    <a:pt x="658" y="385"/>
                    <a:pt x="657" y="387"/>
                  </a:cubicBezTo>
                  <a:cubicBezTo>
                    <a:pt x="657" y="390"/>
                    <a:pt x="657" y="392"/>
                    <a:pt x="657" y="392"/>
                  </a:cubicBezTo>
                  <a:cubicBezTo>
                    <a:pt x="663" y="391"/>
                    <a:pt x="663" y="391"/>
                    <a:pt x="663" y="391"/>
                  </a:cubicBezTo>
                  <a:cubicBezTo>
                    <a:pt x="667" y="395"/>
                    <a:pt x="667" y="395"/>
                    <a:pt x="667" y="395"/>
                  </a:cubicBezTo>
                  <a:cubicBezTo>
                    <a:pt x="670" y="399"/>
                    <a:pt x="670" y="399"/>
                    <a:pt x="670" y="399"/>
                  </a:cubicBezTo>
                  <a:cubicBezTo>
                    <a:pt x="673" y="401"/>
                    <a:pt x="673" y="401"/>
                    <a:pt x="673" y="401"/>
                  </a:cubicBezTo>
                  <a:cubicBezTo>
                    <a:pt x="673" y="401"/>
                    <a:pt x="674" y="405"/>
                    <a:pt x="675" y="406"/>
                  </a:cubicBezTo>
                  <a:cubicBezTo>
                    <a:pt x="675" y="406"/>
                    <a:pt x="678" y="405"/>
                    <a:pt x="678" y="405"/>
                  </a:cubicBezTo>
                  <a:cubicBezTo>
                    <a:pt x="681" y="407"/>
                    <a:pt x="681" y="407"/>
                    <a:pt x="681" y="407"/>
                  </a:cubicBezTo>
                  <a:cubicBezTo>
                    <a:pt x="681" y="407"/>
                    <a:pt x="679" y="411"/>
                    <a:pt x="680" y="412"/>
                  </a:cubicBezTo>
                  <a:cubicBezTo>
                    <a:pt x="680" y="413"/>
                    <a:pt x="681" y="416"/>
                    <a:pt x="681" y="416"/>
                  </a:cubicBezTo>
                  <a:cubicBezTo>
                    <a:pt x="684" y="414"/>
                    <a:pt x="684" y="414"/>
                    <a:pt x="684" y="414"/>
                  </a:cubicBezTo>
                  <a:cubicBezTo>
                    <a:pt x="689" y="410"/>
                    <a:pt x="689" y="410"/>
                    <a:pt x="689" y="410"/>
                  </a:cubicBezTo>
                  <a:cubicBezTo>
                    <a:pt x="691" y="407"/>
                    <a:pt x="691" y="407"/>
                    <a:pt x="691" y="407"/>
                  </a:cubicBezTo>
                  <a:cubicBezTo>
                    <a:pt x="692" y="405"/>
                    <a:pt x="692" y="405"/>
                    <a:pt x="692" y="405"/>
                  </a:cubicBezTo>
                  <a:cubicBezTo>
                    <a:pt x="698" y="402"/>
                    <a:pt x="698" y="402"/>
                    <a:pt x="698" y="402"/>
                  </a:cubicBezTo>
                  <a:cubicBezTo>
                    <a:pt x="704" y="396"/>
                    <a:pt x="704" y="396"/>
                    <a:pt x="704" y="396"/>
                  </a:cubicBezTo>
                  <a:cubicBezTo>
                    <a:pt x="704" y="385"/>
                    <a:pt x="704" y="385"/>
                    <a:pt x="704" y="385"/>
                  </a:cubicBezTo>
                  <a:cubicBezTo>
                    <a:pt x="702" y="377"/>
                    <a:pt x="702" y="377"/>
                    <a:pt x="702" y="377"/>
                  </a:cubicBezTo>
                  <a:cubicBezTo>
                    <a:pt x="697" y="370"/>
                    <a:pt x="697" y="370"/>
                    <a:pt x="697" y="370"/>
                  </a:cubicBezTo>
                  <a:cubicBezTo>
                    <a:pt x="686" y="359"/>
                    <a:pt x="686" y="359"/>
                    <a:pt x="686" y="359"/>
                  </a:cubicBezTo>
                  <a:cubicBezTo>
                    <a:pt x="682" y="354"/>
                    <a:pt x="682" y="354"/>
                    <a:pt x="682" y="354"/>
                  </a:cubicBezTo>
                  <a:cubicBezTo>
                    <a:pt x="682" y="354"/>
                    <a:pt x="679" y="350"/>
                    <a:pt x="679" y="349"/>
                  </a:cubicBezTo>
                  <a:cubicBezTo>
                    <a:pt x="679" y="348"/>
                    <a:pt x="680" y="343"/>
                    <a:pt x="680" y="343"/>
                  </a:cubicBezTo>
                  <a:cubicBezTo>
                    <a:pt x="683" y="341"/>
                    <a:pt x="683" y="341"/>
                    <a:pt x="683" y="341"/>
                  </a:cubicBezTo>
                  <a:cubicBezTo>
                    <a:pt x="688" y="335"/>
                    <a:pt x="688" y="335"/>
                    <a:pt x="688" y="335"/>
                  </a:cubicBezTo>
                  <a:cubicBezTo>
                    <a:pt x="688" y="335"/>
                    <a:pt x="692" y="333"/>
                    <a:pt x="693" y="333"/>
                  </a:cubicBezTo>
                  <a:cubicBezTo>
                    <a:pt x="694" y="334"/>
                    <a:pt x="699" y="334"/>
                    <a:pt x="699" y="334"/>
                  </a:cubicBezTo>
                  <a:cubicBezTo>
                    <a:pt x="699" y="335"/>
                    <a:pt x="700" y="334"/>
                    <a:pt x="699" y="335"/>
                  </a:cubicBezTo>
                  <a:cubicBezTo>
                    <a:pt x="699" y="336"/>
                    <a:pt x="699" y="341"/>
                    <a:pt x="700" y="341"/>
                  </a:cubicBezTo>
                  <a:cubicBezTo>
                    <a:pt x="700" y="342"/>
                    <a:pt x="702" y="342"/>
                    <a:pt x="702" y="342"/>
                  </a:cubicBezTo>
                  <a:cubicBezTo>
                    <a:pt x="702" y="342"/>
                    <a:pt x="704" y="342"/>
                    <a:pt x="704" y="341"/>
                  </a:cubicBezTo>
                  <a:cubicBezTo>
                    <a:pt x="704" y="340"/>
                    <a:pt x="704" y="336"/>
                    <a:pt x="704" y="336"/>
                  </a:cubicBezTo>
                  <a:cubicBezTo>
                    <a:pt x="704" y="335"/>
                    <a:pt x="705" y="335"/>
                    <a:pt x="705" y="335"/>
                  </a:cubicBezTo>
                  <a:cubicBezTo>
                    <a:pt x="706" y="335"/>
                    <a:pt x="708" y="335"/>
                    <a:pt x="708" y="335"/>
                  </a:cubicBezTo>
                  <a:cubicBezTo>
                    <a:pt x="711" y="332"/>
                    <a:pt x="711" y="332"/>
                    <a:pt x="711" y="332"/>
                  </a:cubicBezTo>
                  <a:cubicBezTo>
                    <a:pt x="715" y="334"/>
                    <a:pt x="715" y="334"/>
                    <a:pt x="715" y="334"/>
                  </a:cubicBezTo>
                  <a:cubicBezTo>
                    <a:pt x="720" y="330"/>
                    <a:pt x="720" y="330"/>
                    <a:pt x="720" y="330"/>
                  </a:cubicBezTo>
                  <a:cubicBezTo>
                    <a:pt x="720" y="330"/>
                    <a:pt x="722" y="329"/>
                    <a:pt x="723" y="329"/>
                  </a:cubicBezTo>
                  <a:cubicBezTo>
                    <a:pt x="723" y="330"/>
                    <a:pt x="727" y="326"/>
                    <a:pt x="727" y="326"/>
                  </a:cubicBezTo>
                  <a:cubicBezTo>
                    <a:pt x="732" y="325"/>
                    <a:pt x="732" y="325"/>
                    <a:pt x="732" y="325"/>
                  </a:cubicBezTo>
                  <a:cubicBezTo>
                    <a:pt x="735" y="324"/>
                    <a:pt x="735" y="324"/>
                    <a:pt x="735" y="324"/>
                  </a:cubicBezTo>
                  <a:cubicBezTo>
                    <a:pt x="735" y="324"/>
                    <a:pt x="737" y="320"/>
                    <a:pt x="737" y="321"/>
                  </a:cubicBezTo>
                  <a:cubicBezTo>
                    <a:pt x="737" y="321"/>
                    <a:pt x="746" y="311"/>
                    <a:pt x="746" y="311"/>
                  </a:cubicBezTo>
                  <a:cubicBezTo>
                    <a:pt x="749" y="304"/>
                    <a:pt x="749" y="304"/>
                    <a:pt x="749" y="304"/>
                  </a:cubicBezTo>
                  <a:cubicBezTo>
                    <a:pt x="753" y="293"/>
                    <a:pt x="753" y="293"/>
                    <a:pt x="753" y="293"/>
                  </a:cubicBezTo>
                  <a:cubicBezTo>
                    <a:pt x="755" y="280"/>
                    <a:pt x="755" y="280"/>
                    <a:pt x="755" y="280"/>
                  </a:cubicBezTo>
                  <a:cubicBezTo>
                    <a:pt x="755" y="276"/>
                    <a:pt x="755" y="276"/>
                    <a:pt x="755" y="276"/>
                  </a:cubicBezTo>
                  <a:cubicBezTo>
                    <a:pt x="755" y="276"/>
                    <a:pt x="752" y="279"/>
                    <a:pt x="751" y="279"/>
                  </a:cubicBezTo>
                  <a:cubicBezTo>
                    <a:pt x="751" y="279"/>
                    <a:pt x="748" y="278"/>
                    <a:pt x="748" y="278"/>
                  </a:cubicBezTo>
                  <a:cubicBezTo>
                    <a:pt x="750" y="275"/>
                    <a:pt x="750" y="275"/>
                    <a:pt x="750" y="275"/>
                  </a:cubicBezTo>
                  <a:cubicBezTo>
                    <a:pt x="750" y="275"/>
                    <a:pt x="751" y="272"/>
                    <a:pt x="751" y="271"/>
                  </a:cubicBezTo>
                  <a:cubicBezTo>
                    <a:pt x="750" y="271"/>
                    <a:pt x="747" y="270"/>
                    <a:pt x="747" y="270"/>
                  </a:cubicBezTo>
                  <a:cubicBezTo>
                    <a:pt x="747" y="270"/>
                    <a:pt x="748" y="267"/>
                    <a:pt x="749" y="267"/>
                  </a:cubicBezTo>
                  <a:cubicBezTo>
                    <a:pt x="748" y="267"/>
                    <a:pt x="743" y="262"/>
                    <a:pt x="743" y="262"/>
                  </a:cubicBezTo>
                  <a:cubicBezTo>
                    <a:pt x="743" y="262"/>
                    <a:pt x="736" y="252"/>
                    <a:pt x="736" y="252"/>
                  </a:cubicBezTo>
                  <a:cubicBezTo>
                    <a:pt x="735" y="253"/>
                    <a:pt x="730" y="249"/>
                    <a:pt x="729" y="249"/>
                  </a:cubicBezTo>
                  <a:cubicBezTo>
                    <a:pt x="729" y="249"/>
                    <a:pt x="729" y="249"/>
                    <a:pt x="728" y="248"/>
                  </a:cubicBezTo>
                  <a:cubicBezTo>
                    <a:pt x="728" y="247"/>
                    <a:pt x="733" y="240"/>
                    <a:pt x="733" y="240"/>
                  </a:cubicBezTo>
                  <a:cubicBezTo>
                    <a:pt x="733" y="239"/>
                    <a:pt x="738" y="234"/>
                    <a:pt x="739" y="234"/>
                  </a:cubicBezTo>
                  <a:cubicBezTo>
                    <a:pt x="739" y="235"/>
                    <a:pt x="742" y="235"/>
                    <a:pt x="742" y="235"/>
                  </a:cubicBezTo>
                  <a:cubicBezTo>
                    <a:pt x="742" y="235"/>
                    <a:pt x="742" y="231"/>
                    <a:pt x="741" y="231"/>
                  </a:cubicBezTo>
                  <a:cubicBezTo>
                    <a:pt x="741" y="231"/>
                    <a:pt x="730" y="230"/>
                    <a:pt x="730" y="230"/>
                  </a:cubicBezTo>
                  <a:cubicBezTo>
                    <a:pt x="730" y="230"/>
                    <a:pt x="725" y="233"/>
                    <a:pt x="725" y="233"/>
                  </a:cubicBezTo>
                  <a:cubicBezTo>
                    <a:pt x="725" y="234"/>
                    <a:pt x="722" y="234"/>
                    <a:pt x="722" y="234"/>
                  </a:cubicBezTo>
                  <a:cubicBezTo>
                    <a:pt x="721" y="230"/>
                    <a:pt x="721" y="230"/>
                    <a:pt x="721" y="230"/>
                  </a:cubicBezTo>
                  <a:cubicBezTo>
                    <a:pt x="717" y="228"/>
                    <a:pt x="717" y="228"/>
                    <a:pt x="717" y="228"/>
                  </a:cubicBezTo>
                  <a:cubicBezTo>
                    <a:pt x="712" y="226"/>
                    <a:pt x="712" y="226"/>
                    <a:pt x="712" y="226"/>
                  </a:cubicBezTo>
                  <a:cubicBezTo>
                    <a:pt x="712" y="223"/>
                    <a:pt x="712" y="223"/>
                    <a:pt x="712" y="223"/>
                  </a:cubicBezTo>
                  <a:cubicBezTo>
                    <a:pt x="712" y="223"/>
                    <a:pt x="715" y="222"/>
                    <a:pt x="716" y="221"/>
                  </a:cubicBezTo>
                  <a:cubicBezTo>
                    <a:pt x="716" y="221"/>
                    <a:pt x="720" y="219"/>
                    <a:pt x="720" y="218"/>
                  </a:cubicBezTo>
                  <a:cubicBezTo>
                    <a:pt x="720" y="216"/>
                    <a:pt x="723" y="213"/>
                    <a:pt x="723" y="213"/>
                  </a:cubicBezTo>
                  <a:cubicBezTo>
                    <a:pt x="724" y="213"/>
                    <a:pt x="726" y="211"/>
                    <a:pt x="726" y="211"/>
                  </a:cubicBezTo>
                  <a:cubicBezTo>
                    <a:pt x="727" y="211"/>
                    <a:pt x="730" y="214"/>
                    <a:pt x="729" y="214"/>
                  </a:cubicBezTo>
                  <a:cubicBezTo>
                    <a:pt x="729" y="214"/>
                    <a:pt x="727" y="217"/>
                    <a:pt x="728" y="218"/>
                  </a:cubicBezTo>
                  <a:cubicBezTo>
                    <a:pt x="728" y="219"/>
                    <a:pt x="730" y="222"/>
                    <a:pt x="730" y="223"/>
                  </a:cubicBezTo>
                  <a:cubicBezTo>
                    <a:pt x="730" y="223"/>
                    <a:pt x="729" y="225"/>
                    <a:pt x="729" y="225"/>
                  </a:cubicBezTo>
                  <a:cubicBezTo>
                    <a:pt x="731" y="224"/>
                    <a:pt x="731" y="224"/>
                    <a:pt x="731" y="224"/>
                  </a:cubicBezTo>
                  <a:cubicBezTo>
                    <a:pt x="731" y="224"/>
                    <a:pt x="734" y="222"/>
                    <a:pt x="734" y="222"/>
                  </a:cubicBezTo>
                  <a:cubicBezTo>
                    <a:pt x="734" y="221"/>
                    <a:pt x="736" y="219"/>
                    <a:pt x="737" y="219"/>
                  </a:cubicBezTo>
                  <a:cubicBezTo>
                    <a:pt x="737" y="219"/>
                    <a:pt x="743" y="218"/>
                    <a:pt x="743" y="218"/>
                  </a:cubicBezTo>
                  <a:cubicBezTo>
                    <a:pt x="743" y="219"/>
                    <a:pt x="748" y="220"/>
                    <a:pt x="748" y="220"/>
                  </a:cubicBezTo>
                  <a:cubicBezTo>
                    <a:pt x="749" y="229"/>
                    <a:pt x="749" y="229"/>
                    <a:pt x="749" y="229"/>
                  </a:cubicBezTo>
                  <a:cubicBezTo>
                    <a:pt x="749" y="229"/>
                    <a:pt x="762" y="232"/>
                    <a:pt x="762" y="233"/>
                  </a:cubicBezTo>
                  <a:cubicBezTo>
                    <a:pt x="762" y="234"/>
                    <a:pt x="760" y="235"/>
                    <a:pt x="760" y="235"/>
                  </a:cubicBezTo>
                  <a:cubicBezTo>
                    <a:pt x="760" y="235"/>
                    <a:pt x="760" y="238"/>
                    <a:pt x="761" y="238"/>
                  </a:cubicBezTo>
                  <a:cubicBezTo>
                    <a:pt x="761" y="238"/>
                    <a:pt x="764" y="240"/>
                    <a:pt x="764" y="241"/>
                  </a:cubicBezTo>
                  <a:cubicBezTo>
                    <a:pt x="765" y="242"/>
                    <a:pt x="765" y="246"/>
                    <a:pt x="765" y="246"/>
                  </a:cubicBezTo>
                  <a:cubicBezTo>
                    <a:pt x="765" y="246"/>
                    <a:pt x="764" y="250"/>
                    <a:pt x="764" y="250"/>
                  </a:cubicBezTo>
                  <a:cubicBezTo>
                    <a:pt x="764" y="251"/>
                    <a:pt x="768" y="253"/>
                    <a:pt x="768" y="253"/>
                  </a:cubicBezTo>
                  <a:cubicBezTo>
                    <a:pt x="777" y="250"/>
                    <a:pt x="777" y="250"/>
                    <a:pt x="777" y="250"/>
                  </a:cubicBezTo>
                  <a:cubicBezTo>
                    <a:pt x="777" y="250"/>
                    <a:pt x="782" y="246"/>
                    <a:pt x="782" y="246"/>
                  </a:cubicBezTo>
                  <a:cubicBezTo>
                    <a:pt x="782" y="245"/>
                    <a:pt x="776" y="232"/>
                    <a:pt x="776" y="232"/>
                  </a:cubicBezTo>
                  <a:cubicBezTo>
                    <a:pt x="764" y="224"/>
                    <a:pt x="764" y="224"/>
                    <a:pt x="764" y="224"/>
                  </a:cubicBezTo>
                  <a:cubicBezTo>
                    <a:pt x="759" y="220"/>
                    <a:pt x="759" y="220"/>
                    <a:pt x="759" y="220"/>
                  </a:cubicBezTo>
                  <a:cubicBezTo>
                    <a:pt x="766" y="213"/>
                    <a:pt x="766" y="213"/>
                    <a:pt x="766" y="213"/>
                  </a:cubicBezTo>
                  <a:cubicBezTo>
                    <a:pt x="766" y="206"/>
                    <a:pt x="766" y="206"/>
                    <a:pt x="766" y="206"/>
                  </a:cubicBezTo>
                  <a:cubicBezTo>
                    <a:pt x="766" y="206"/>
                    <a:pt x="767" y="200"/>
                    <a:pt x="768" y="200"/>
                  </a:cubicBezTo>
                  <a:cubicBezTo>
                    <a:pt x="768" y="200"/>
                    <a:pt x="772" y="197"/>
                    <a:pt x="772" y="197"/>
                  </a:cubicBezTo>
                  <a:cubicBezTo>
                    <a:pt x="777" y="201"/>
                    <a:pt x="777" y="201"/>
                    <a:pt x="777" y="201"/>
                  </a:cubicBezTo>
                  <a:cubicBezTo>
                    <a:pt x="785" y="196"/>
                    <a:pt x="785" y="196"/>
                    <a:pt x="785" y="196"/>
                  </a:cubicBezTo>
                  <a:cubicBezTo>
                    <a:pt x="789" y="181"/>
                    <a:pt x="789" y="181"/>
                    <a:pt x="789" y="181"/>
                  </a:cubicBezTo>
                  <a:cubicBezTo>
                    <a:pt x="789" y="160"/>
                    <a:pt x="789" y="160"/>
                    <a:pt x="789" y="160"/>
                  </a:cubicBezTo>
                  <a:cubicBezTo>
                    <a:pt x="783" y="148"/>
                    <a:pt x="783" y="148"/>
                    <a:pt x="783" y="148"/>
                  </a:cubicBezTo>
                  <a:cubicBezTo>
                    <a:pt x="783" y="148"/>
                    <a:pt x="779" y="141"/>
                    <a:pt x="779" y="141"/>
                  </a:cubicBezTo>
                  <a:cubicBezTo>
                    <a:pt x="778" y="141"/>
                    <a:pt x="774" y="133"/>
                    <a:pt x="774" y="133"/>
                  </a:cubicBezTo>
                  <a:cubicBezTo>
                    <a:pt x="763" y="129"/>
                    <a:pt x="763" y="129"/>
                    <a:pt x="763" y="129"/>
                  </a:cubicBezTo>
                  <a:cubicBezTo>
                    <a:pt x="759" y="129"/>
                    <a:pt x="759" y="129"/>
                    <a:pt x="759" y="129"/>
                  </a:cubicBezTo>
                  <a:cubicBezTo>
                    <a:pt x="756" y="133"/>
                    <a:pt x="756" y="133"/>
                    <a:pt x="756" y="133"/>
                  </a:cubicBezTo>
                  <a:cubicBezTo>
                    <a:pt x="753" y="130"/>
                    <a:pt x="753" y="130"/>
                    <a:pt x="753" y="130"/>
                  </a:cubicBezTo>
                  <a:cubicBezTo>
                    <a:pt x="749" y="122"/>
                    <a:pt x="749" y="122"/>
                    <a:pt x="749" y="122"/>
                  </a:cubicBezTo>
                  <a:cubicBezTo>
                    <a:pt x="749" y="127"/>
                    <a:pt x="749" y="127"/>
                    <a:pt x="749" y="127"/>
                  </a:cubicBezTo>
                  <a:cubicBezTo>
                    <a:pt x="749" y="127"/>
                    <a:pt x="750" y="130"/>
                    <a:pt x="749" y="130"/>
                  </a:cubicBezTo>
                  <a:cubicBezTo>
                    <a:pt x="749" y="131"/>
                    <a:pt x="746" y="126"/>
                    <a:pt x="746" y="126"/>
                  </a:cubicBezTo>
                  <a:cubicBezTo>
                    <a:pt x="746" y="126"/>
                    <a:pt x="741" y="125"/>
                    <a:pt x="741" y="125"/>
                  </a:cubicBezTo>
                  <a:cubicBezTo>
                    <a:pt x="741" y="125"/>
                    <a:pt x="738" y="124"/>
                    <a:pt x="738" y="124"/>
                  </a:cubicBezTo>
                  <a:cubicBezTo>
                    <a:pt x="738" y="124"/>
                    <a:pt x="746" y="115"/>
                    <a:pt x="745" y="116"/>
                  </a:cubicBezTo>
                  <a:cubicBezTo>
                    <a:pt x="744" y="116"/>
                    <a:pt x="746" y="104"/>
                    <a:pt x="746" y="104"/>
                  </a:cubicBezTo>
                  <a:cubicBezTo>
                    <a:pt x="746" y="104"/>
                    <a:pt x="749" y="99"/>
                    <a:pt x="749" y="99"/>
                  </a:cubicBezTo>
                  <a:cubicBezTo>
                    <a:pt x="749" y="100"/>
                    <a:pt x="760" y="98"/>
                    <a:pt x="760" y="98"/>
                  </a:cubicBezTo>
                  <a:cubicBezTo>
                    <a:pt x="760" y="98"/>
                    <a:pt x="778" y="98"/>
                    <a:pt x="778" y="98"/>
                  </a:cubicBezTo>
                  <a:cubicBezTo>
                    <a:pt x="778" y="98"/>
                    <a:pt x="788" y="98"/>
                    <a:pt x="788" y="98"/>
                  </a:cubicBezTo>
                  <a:cubicBezTo>
                    <a:pt x="788" y="98"/>
                    <a:pt x="788" y="100"/>
                    <a:pt x="789" y="101"/>
                  </a:cubicBezTo>
                  <a:cubicBezTo>
                    <a:pt x="789" y="101"/>
                    <a:pt x="797" y="100"/>
                    <a:pt x="797" y="100"/>
                  </a:cubicBezTo>
                  <a:cubicBezTo>
                    <a:pt x="803" y="99"/>
                    <a:pt x="803" y="99"/>
                    <a:pt x="803" y="99"/>
                  </a:cubicBezTo>
                  <a:cubicBezTo>
                    <a:pt x="805" y="99"/>
                    <a:pt x="805" y="99"/>
                    <a:pt x="805" y="99"/>
                  </a:cubicBezTo>
                  <a:cubicBezTo>
                    <a:pt x="805" y="99"/>
                    <a:pt x="802" y="95"/>
                    <a:pt x="802" y="95"/>
                  </a:cubicBezTo>
                  <a:cubicBezTo>
                    <a:pt x="801" y="95"/>
                    <a:pt x="798" y="94"/>
                    <a:pt x="798" y="94"/>
                  </a:cubicBezTo>
                  <a:cubicBezTo>
                    <a:pt x="797" y="94"/>
                    <a:pt x="800" y="88"/>
                    <a:pt x="800" y="87"/>
                  </a:cubicBezTo>
                  <a:cubicBezTo>
                    <a:pt x="800" y="86"/>
                    <a:pt x="799" y="82"/>
                    <a:pt x="801" y="83"/>
                  </a:cubicBezTo>
                  <a:cubicBezTo>
                    <a:pt x="802" y="83"/>
                    <a:pt x="811" y="83"/>
                    <a:pt x="811" y="83"/>
                  </a:cubicBezTo>
                  <a:cubicBezTo>
                    <a:pt x="811" y="83"/>
                    <a:pt x="814" y="86"/>
                    <a:pt x="814" y="87"/>
                  </a:cubicBezTo>
                  <a:cubicBezTo>
                    <a:pt x="814" y="88"/>
                    <a:pt x="820" y="92"/>
                    <a:pt x="820" y="92"/>
                  </a:cubicBezTo>
                  <a:cubicBezTo>
                    <a:pt x="820" y="92"/>
                    <a:pt x="823" y="88"/>
                    <a:pt x="823" y="88"/>
                  </a:cubicBezTo>
                  <a:cubicBezTo>
                    <a:pt x="823" y="87"/>
                    <a:pt x="825" y="85"/>
                    <a:pt x="825" y="85"/>
                  </a:cubicBezTo>
                  <a:cubicBezTo>
                    <a:pt x="825" y="84"/>
                    <a:pt x="822" y="81"/>
                    <a:pt x="822" y="81"/>
                  </a:cubicBezTo>
                  <a:cubicBezTo>
                    <a:pt x="822" y="81"/>
                    <a:pt x="825" y="78"/>
                    <a:pt x="826" y="80"/>
                  </a:cubicBezTo>
                  <a:cubicBezTo>
                    <a:pt x="828" y="81"/>
                    <a:pt x="831" y="88"/>
                    <a:pt x="831" y="88"/>
                  </a:cubicBezTo>
                  <a:cubicBezTo>
                    <a:pt x="831" y="88"/>
                    <a:pt x="828" y="95"/>
                    <a:pt x="828" y="96"/>
                  </a:cubicBezTo>
                  <a:cubicBezTo>
                    <a:pt x="828" y="97"/>
                    <a:pt x="827" y="103"/>
                    <a:pt x="827" y="104"/>
                  </a:cubicBezTo>
                  <a:cubicBezTo>
                    <a:pt x="827" y="104"/>
                    <a:pt x="824" y="107"/>
                    <a:pt x="824" y="107"/>
                  </a:cubicBezTo>
                  <a:cubicBezTo>
                    <a:pt x="824" y="107"/>
                    <a:pt x="822" y="107"/>
                    <a:pt x="822" y="108"/>
                  </a:cubicBezTo>
                  <a:cubicBezTo>
                    <a:pt x="822" y="108"/>
                    <a:pt x="824" y="113"/>
                    <a:pt x="824" y="113"/>
                  </a:cubicBezTo>
                  <a:cubicBezTo>
                    <a:pt x="824" y="113"/>
                    <a:pt x="825" y="118"/>
                    <a:pt x="826" y="118"/>
                  </a:cubicBezTo>
                  <a:cubicBezTo>
                    <a:pt x="826" y="118"/>
                    <a:pt x="842" y="132"/>
                    <a:pt x="842" y="132"/>
                  </a:cubicBezTo>
                  <a:cubicBezTo>
                    <a:pt x="852" y="142"/>
                    <a:pt x="852" y="142"/>
                    <a:pt x="852" y="142"/>
                  </a:cubicBezTo>
                  <a:cubicBezTo>
                    <a:pt x="859" y="148"/>
                    <a:pt x="859" y="148"/>
                    <a:pt x="859" y="148"/>
                  </a:cubicBezTo>
                  <a:cubicBezTo>
                    <a:pt x="861" y="148"/>
                    <a:pt x="861" y="148"/>
                    <a:pt x="861" y="148"/>
                  </a:cubicBezTo>
                  <a:cubicBezTo>
                    <a:pt x="861" y="148"/>
                    <a:pt x="863" y="140"/>
                    <a:pt x="862" y="140"/>
                  </a:cubicBezTo>
                  <a:cubicBezTo>
                    <a:pt x="861" y="140"/>
                    <a:pt x="859" y="138"/>
                    <a:pt x="859" y="137"/>
                  </a:cubicBezTo>
                  <a:cubicBezTo>
                    <a:pt x="859" y="137"/>
                    <a:pt x="860" y="134"/>
                    <a:pt x="861" y="135"/>
                  </a:cubicBezTo>
                  <a:cubicBezTo>
                    <a:pt x="862" y="135"/>
                    <a:pt x="864" y="135"/>
                    <a:pt x="864" y="135"/>
                  </a:cubicBezTo>
                  <a:cubicBezTo>
                    <a:pt x="859" y="129"/>
                    <a:pt x="859" y="129"/>
                    <a:pt x="859" y="129"/>
                  </a:cubicBezTo>
                  <a:cubicBezTo>
                    <a:pt x="861" y="126"/>
                    <a:pt x="861" y="126"/>
                    <a:pt x="861" y="126"/>
                  </a:cubicBezTo>
                  <a:cubicBezTo>
                    <a:pt x="865" y="127"/>
                    <a:pt x="865" y="127"/>
                    <a:pt x="865" y="127"/>
                  </a:cubicBezTo>
                  <a:cubicBezTo>
                    <a:pt x="860" y="122"/>
                    <a:pt x="860" y="122"/>
                    <a:pt x="860" y="122"/>
                  </a:cubicBezTo>
                  <a:cubicBezTo>
                    <a:pt x="857" y="117"/>
                    <a:pt x="857" y="117"/>
                    <a:pt x="857" y="117"/>
                  </a:cubicBezTo>
                  <a:cubicBezTo>
                    <a:pt x="857" y="117"/>
                    <a:pt x="860" y="117"/>
                    <a:pt x="860" y="118"/>
                  </a:cubicBezTo>
                  <a:cubicBezTo>
                    <a:pt x="860" y="118"/>
                    <a:pt x="863" y="116"/>
                    <a:pt x="862" y="115"/>
                  </a:cubicBezTo>
                  <a:cubicBezTo>
                    <a:pt x="861" y="115"/>
                    <a:pt x="855" y="113"/>
                    <a:pt x="855" y="113"/>
                  </a:cubicBezTo>
                  <a:cubicBezTo>
                    <a:pt x="855" y="112"/>
                    <a:pt x="852" y="112"/>
                    <a:pt x="852" y="111"/>
                  </a:cubicBezTo>
                  <a:cubicBezTo>
                    <a:pt x="852" y="110"/>
                    <a:pt x="852" y="108"/>
                    <a:pt x="852" y="108"/>
                  </a:cubicBezTo>
                  <a:cubicBezTo>
                    <a:pt x="851" y="108"/>
                    <a:pt x="847" y="105"/>
                    <a:pt x="847" y="105"/>
                  </a:cubicBezTo>
                  <a:cubicBezTo>
                    <a:pt x="843" y="106"/>
                    <a:pt x="843" y="106"/>
                    <a:pt x="843" y="106"/>
                  </a:cubicBezTo>
                  <a:cubicBezTo>
                    <a:pt x="842" y="102"/>
                    <a:pt x="842" y="102"/>
                    <a:pt x="842" y="102"/>
                  </a:cubicBezTo>
                  <a:cubicBezTo>
                    <a:pt x="843" y="100"/>
                    <a:pt x="843" y="100"/>
                    <a:pt x="843" y="100"/>
                  </a:cubicBezTo>
                  <a:cubicBezTo>
                    <a:pt x="843" y="100"/>
                    <a:pt x="839" y="95"/>
                    <a:pt x="839" y="95"/>
                  </a:cubicBezTo>
                  <a:cubicBezTo>
                    <a:pt x="839" y="95"/>
                    <a:pt x="846" y="93"/>
                    <a:pt x="847" y="93"/>
                  </a:cubicBezTo>
                  <a:cubicBezTo>
                    <a:pt x="847" y="93"/>
                    <a:pt x="850" y="92"/>
                    <a:pt x="850" y="93"/>
                  </a:cubicBezTo>
                  <a:cubicBezTo>
                    <a:pt x="850" y="95"/>
                    <a:pt x="852" y="96"/>
                    <a:pt x="852" y="96"/>
                  </a:cubicBezTo>
                  <a:cubicBezTo>
                    <a:pt x="855" y="93"/>
                    <a:pt x="855" y="93"/>
                    <a:pt x="855" y="93"/>
                  </a:cubicBezTo>
                  <a:cubicBezTo>
                    <a:pt x="855" y="93"/>
                    <a:pt x="858" y="91"/>
                    <a:pt x="858" y="91"/>
                  </a:cubicBezTo>
                  <a:cubicBezTo>
                    <a:pt x="859" y="92"/>
                    <a:pt x="864" y="93"/>
                    <a:pt x="865" y="93"/>
                  </a:cubicBezTo>
                  <a:cubicBezTo>
                    <a:pt x="865" y="94"/>
                    <a:pt x="868" y="95"/>
                    <a:pt x="869" y="95"/>
                  </a:cubicBezTo>
                  <a:cubicBezTo>
                    <a:pt x="869" y="95"/>
                    <a:pt x="869" y="93"/>
                    <a:pt x="869" y="93"/>
                  </a:cubicBezTo>
                  <a:cubicBezTo>
                    <a:pt x="869" y="91"/>
                    <a:pt x="869" y="91"/>
                    <a:pt x="869" y="91"/>
                  </a:cubicBezTo>
                  <a:cubicBezTo>
                    <a:pt x="873" y="85"/>
                    <a:pt x="873" y="85"/>
                    <a:pt x="873" y="85"/>
                  </a:cubicBezTo>
                  <a:cubicBezTo>
                    <a:pt x="873" y="85"/>
                    <a:pt x="875" y="82"/>
                    <a:pt x="877" y="82"/>
                  </a:cubicBezTo>
                  <a:cubicBezTo>
                    <a:pt x="878" y="82"/>
                    <a:pt x="882" y="79"/>
                    <a:pt x="882" y="79"/>
                  </a:cubicBezTo>
                  <a:cubicBezTo>
                    <a:pt x="883" y="80"/>
                    <a:pt x="888" y="79"/>
                    <a:pt x="889" y="81"/>
                  </a:cubicBezTo>
                  <a:cubicBezTo>
                    <a:pt x="889" y="82"/>
                    <a:pt x="892" y="80"/>
                    <a:pt x="892" y="80"/>
                  </a:cubicBezTo>
                  <a:cubicBezTo>
                    <a:pt x="892" y="80"/>
                    <a:pt x="890" y="77"/>
                    <a:pt x="889" y="77"/>
                  </a:cubicBezTo>
                  <a:cubicBezTo>
                    <a:pt x="889" y="78"/>
                    <a:pt x="880" y="74"/>
                    <a:pt x="880" y="74"/>
                  </a:cubicBezTo>
                  <a:cubicBezTo>
                    <a:pt x="880" y="74"/>
                    <a:pt x="874" y="71"/>
                    <a:pt x="874" y="71"/>
                  </a:cubicBezTo>
                  <a:cubicBezTo>
                    <a:pt x="874" y="71"/>
                    <a:pt x="871" y="69"/>
                    <a:pt x="870" y="69"/>
                  </a:cubicBezTo>
                  <a:cubicBezTo>
                    <a:pt x="870" y="69"/>
                    <a:pt x="873" y="68"/>
                    <a:pt x="874" y="68"/>
                  </a:cubicBezTo>
                  <a:cubicBezTo>
                    <a:pt x="875" y="68"/>
                    <a:pt x="877" y="65"/>
                    <a:pt x="877" y="65"/>
                  </a:cubicBezTo>
                  <a:cubicBezTo>
                    <a:pt x="877" y="65"/>
                    <a:pt x="876" y="62"/>
                    <a:pt x="875" y="62"/>
                  </a:cubicBezTo>
                  <a:cubicBezTo>
                    <a:pt x="875" y="61"/>
                    <a:pt x="879" y="62"/>
                    <a:pt x="880" y="62"/>
                  </a:cubicBezTo>
                  <a:cubicBezTo>
                    <a:pt x="882" y="63"/>
                    <a:pt x="889" y="63"/>
                    <a:pt x="889" y="64"/>
                  </a:cubicBezTo>
                  <a:cubicBezTo>
                    <a:pt x="888" y="64"/>
                    <a:pt x="893" y="64"/>
                    <a:pt x="893" y="65"/>
                  </a:cubicBezTo>
                  <a:cubicBezTo>
                    <a:pt x="893" y="67"/>
                    <a:pt x="895" y="67"/>
                    <a:pt x="896" y="68"/>
                  </a:cubicBezTo>
                  <a:cubicBezTo>
                    <a:pt x="896" y="68"/>
                    <a:pt x="902" y="69"/>
                    <a:pt x="903" y="69"/>
                  </a:cubicBezTo>
                  <a:cubicBezTo>
                    <a:pt x="903" y="70"/>
                    <a:pt x="909" y="69"/>
                    <a:pt x="909" y="70"/>
                  </a:cubicBezTo>
                  <a:cubicBezTo>
                    <a:pt x="909" y="71"/>
                    <a:pt x="911" y="70"/>
                    <a:pt x="911" y="70"/>
                  </a:cubicBezTo>
                  <a:cubicBezTo>
                    <a:pt x="911" y="70"/>
                    <a:pt x="910" y="65"/>
                    <a:pt x="909" y="65"/>
                  </a:cubicBezTo>
                  <a:close/>
                  <a:moveTo>
                    <a:pt x="290" y="248"/>
                  </a:moveTo>
                  <a:cubicBezTo>
                    <a:pt x="288" y="251"/>
                    <a:pt x="288" y="255"/>
                    <a:pt x="287" y="258"/>
                  </a:cubicBezTo>
                  <a:cubicBezTo>
                    <a:pt x="285" y="261"/>
                    <a:pt x="284" y="263"/>
                    <a:pt x="283" y="264"/>
                  </a:cubicBezTo>
                  <a:cubicBezTo>
                    <a:pt x="282" y="266"/>
                    <a:pt x="282" y="269"/>
                    <a:pt x="280" y="270"/>
                  </a:cubicBezTo>
                  <a:cubicBezTo>
                    <a:pt x="278" y="271"/>
                    <a:pt x="275" y="273"/>
                    <a:pt x="274" y="272"/>
                  </a:cubicBezTo>
                  <a:cubicBezTo>
                    <a:pt x="272" y="271"/>
                    <a:pt x="265" y="271"/>
                    <a:pt x="264" y="271"/>
                  </a:cubicBezTo>
                  <a:cubicBezTo>
                    <a:pt x="264" y="271"/>
                    <a:pt x="256" y="271"/>
                    <a:pt x="255" y="273"/>
                  </a:cubicBezTo>
                  <a:cubicBezTo>
                    <a:pt x="254" y="274"/>
                    <a:pt x="248" y="273"/>
                    <a:pt x="247" y="273"/>
                  </a:cubicBezTo>
                  <a:cubicBezTo>
                    <a:pt x="246" y="272"/>
                    <a:pt x="234" y="267"/>
                    <a:pt x="233" y="267"/>
                  </a:cubicBezTo>
                  <a:cubicBezTo>
                    <a:pt x="232" y="267"/>
                    <a:pt x="226" y="264"/>
                    <a:pt x="225" y="264"/>
                  </a:cubicBezTo>
                  <a:cubicBezTo>
                    <a:pt x="224" y="263"/>
                    <a:pt x="218" y="262"/>
                    <a:pt x="218" y="261"/>
                  </a:cubicBezTo>
                  <a:cubicBezTo>
                    <a:pt x="218" y="261"/>
                    <a:pt x="218" y="260"/>
                    <a:pt x="217" y="260"/>
                  </a:cubicBezTo>
                  <a:cubicBezTo>
                    <a:pt x="216" y="260"/>
                    <a:pt x="210" y="262"/>
                    <a:pt x="209" y="263"/>
                  </a:cubicBezTo>
                  <a:cubicBezTo>
                    <a:pt x="208" y="264"/>
                    <a:pt x="205" y="266"/>
                    <a:pt x="205" y="266"/>
                  </a:cubicBezTo>
                  <a:cubicBezTo>
                    <a:pt x="205" y="266"/>
                    <a:pt x="203" y="269"/>
                    <a:pt x="203" y="271"/>
                  </a:cubicBezTo>
                  <a:cubicBezTo>
                    <a:pt x="203" y="273"/>
                    <a:pt x="206" y="275"/>
                    <a:pt x="205" y="276"/>
                  </a:cubicBezTo>
                  <a:cubicBezTo>
                    <a:pt x="204" y="277"/>
                    <a:pt x="200" y="278"/>
                    <a:pt x="200" y="278"/>
                  </a:cubicBezTo>
                  <a:cubicBezTo>
                    <a:pt x="200" y="278"/>
                    <a:pt x="197" y="275"/>
                    <a:pt x="196" y="275"/>
                  </a:cubicBezTo>
                  <a:cubicBezTo>
                    <a:pt x="194" y="274"/>
                    <a:pt x="183" y="272"/>
                    <a:pt x="183" y="272"/>
                  </a:cubicBezTo>
                  <a:cubicBezTo>
                    <a:pt x="179" y="267"/>
                    <a:pt x="179" y="267"/>
                    <a:pt x="179" y="267"/>
                  </a:cubicBezTo>
                  <a:cubicBezTo>
                    <a:pt x="179" y="267"/>
                    <a:pt x="172" y="262"/>
                    <a:pt x="171" y="262"/>
                  </a:cubicBezTo>
                  <a:cubicBezTo>
                    <a:pt x="170" y="262"/>
                    <a:pt x="162" y="262"/>
                    <a:pt x="161" y="261"/>
                  </a:cubicBezTo>
                  <a:cubicBezTo>
                    <a:pt x="160" y="260"/>
                    <a:pt x="156" y="255"/>
                    <a:pt x="154" y="255"/>
                  </a:cubicBezTo>
                  <a:cubicBezTo>
                    <a:pt x="152" y="256"/>
                    <a:pt x="153" y="253"/>
                    <a:pt x="154" y="252"/>
                  </a:cubicBezTo>
                  <a:cubicBezTo>
                    <a:pt x="154" y="252"/>
                    <a:pt x="156" y="248"/>
                    <a:pt x="156" y="247"/>
                  </a:cubicBezTo>
                  <a:cubicBezTo>
                    <a:pt x="156" y="246"/>
                    <a:pt x="157" y="242"/>
                    <a:pt x="155" y="241"/>
                  </a:cubicBezTo>
                  <a:cubicBezTo>
                    <a:pt x="153" y="240"/>
                    <a:pt x="154" y="236"/>
                    <a:pt x="154" y="236"/>
                  </a:cubicBezTo>
                  <a:cubicBezTo>
                    <a:pt x="154" y="236"/>
                    <a:pt x="157" y="235"/>
                    <a:pt x="156" y="235"/>
                  </a:cubicBezTo>
                  <a:cubicBezTo>
                    <a:pt x="155" y="235"/>
                    <a:pt x="151" y="235"/>
                    <a:pt x="150" y="234"/>
                  </a:cubicBezTo>
                  <a:cubicBezTo>
                    <a:pt x="149" y="233"/>
                    <a:pt x="149" y="232"/>
                    <a:pt x="148" y="233"/>
                  </a:cubicBezTo>
                  <a:cubicBezTo>
                    <a:pt x="147" y="233"/>
                    <a:pt x="141" y="234"/>
                    <a:pt x="140" y="234"/>
                  </a:cubicBezTo>
                  <a:cubicBezTo>
                    <a:pt x="140" y="234"/>
                    <a:pt x="134" y="235"/>
                    <a:pt x="133" y="235"/>
                  </a:cubicBezTo>
                  <a:cubicBezTo>
                    <a:pt x="132" y="235"/>
                    <a:pt x="133" y="235"/>
                    <a:pt x="132" y="235"/>
                  </a:cubicBezTo>
                  <a:cubicBezTo>
                    <a:pt x="131" y="234"/>
                    <a:pt x="126" y="237"/>
                    <a:pt x="126" y="237"/>
                  </a:cubicBezTo>
                  <a:cubicBezTo>
                    <a:pt x="126" y="238"/>
                    <a:pt x="121" y="237"/>
                    <a:pt x="120" y="237"/>
                  </a:cubicBezTo>
                  <a:cubicBezTo>
                    <a:pt x="119" y="238"/>
                    <a:pt x="112" y="238"/>
                    <a:pt x="112" y="238"/>
                  </a:cubicBezTo>
                  <a:cubicBezTo>
                    <a:pt x="101" y="240"/>
                    <a:pt x="101" y="240"/>
                    <a:pt x="101" y="240"/>
                  </a:cubicBezTo>
                  <a:cubicBezTo>
                    <a:pt x="101" y="240"/>
                    <a:pt x="93" y="243"/>
                    <a:pt x="93" y="245"/>
                  </a:cubicBezTo>
                  <a:cubicBezTo>
                    <a:pt x="93" y="246"/>
                    <a:pt x="90" y="248"/>
                    <a:pt x="90" y="248"/>
                  </a:cubicBezTo>
                  <a:cubicBezTo>
                    <a:pt x="89" y="249"/>
                    <a:pt x="85" y="248"/>
                    <a:pt x="85" y="248"/>
                  </a:cubicBezTo>
                  <a:cubicBezTo>
                    <a:pt x="84" y="247"/>
                    <a:pt x="77" y="248"/>
                    <a:pt x="77" y="248"/>
                  </a:cubicBezTo>
                  <a:cubicBezTo>
                    <a:pt x="77" y="248"/>
                    <a:pt x="74" y="246"/>
                    <a:pt x="73" y="247"/>
                  </a:cubicBezTo>
                  <a:cubicBezTo>
                    <a:pt x="72" y="248"/>
                    <a:pt x="72" y="244"/>
                    <a:pt x="72" y="244"/>
                  </a:cubicBezTo>
                  <a:cubicBezTo>
                    <a:pt x="73" y="241"/>
                    <a:pt x="73" y="241"/>
                    <a:pt x="73" y="241"/>
                  </a:cubicBezTo>
                  <a:cubicBezTo>
                    <a:pt x="77" y="238"/>
                    <a:pt x="77" y="238"/>
                    <a:pt x="77" y="238"/>
                  </a:cubicBezTo>
                  <a:cubicBezTo>
                    <a:pt x="87" y="236"/>
                    <a:pt x="87" y="236"/>
                    <a:pt x="87" y="236"/>
                  </a:cubicBezTo>
                  <a:cubicBezTo>
                    <a:pt x="92" y="233"/>
                    <a:pt x="92" y="233"/>
                    <a:pt x="92" y="233"/>
                  </a:cubicBezTo>
                  <a:cubicBezTo>
                    <a:pt x="96" y="232"/>
                    <a:pt x="96" y="232"/>
                    <a:pt x="96" y="232"/>
                  </a:cubicBezTo>
                  <a:cubicBezTo>
                    <a:pt x="97" y="226"/>
                    <a:pt x="97" y="226"/>
                    <a:pt x="97" y="226"/>
                  </a:cubicBezTo>
                  <a:cubicBezTo>
                    <a:pt x="97" y="226"/>
                    <a:pt x="101" y="226"/>
                    <a:pt x="101" y="225"/>
                  </a:cubicBezTo>
                  <a:cubicBezTo>
                    <a:pt x="101" y="224"/>
                    <a:pt x="100" y="221"/>
                    <a:pt x="100" y="221"/>
                  </a:cubicBezTo>
                  <a:cubicBezTo>
                    <a:pt x="107" y="210"/>
                    <a:pt x="107" y="210"/>
                    <a:pt x="107" y="210"/>
                  </a:cubicBezTo>
                  <a:cubicBezTo>
                    <a:pt x="116" y="205"/>
                    <a:pt x="116" y="205"/>
                    <a:pt x="116" y="205"/>
                  </a:cubicBezTo>
                  <a:cubicBezTo>
                    <a:pt x="118" y="202"/>
                    <a:pt x="118" y="202"/>
                    <a:pt x="118" y="202"/>
                  </a:cubicBezTo>
                  <a:cubicBezTo>
                    <a:pt x="118" y="202"/>
                    <a:pt x="117" y="198"/>
                    <a:pt x="118" y="197"/>
                  </a:cubicBezTo>
                  <a:cubicBezTo>
                    <a:pt x="118" y="196"/>
                    <a:pt x="125" y="195"/>
                    <a:pt x="125" y="195"/>
                  </a:cubicBezTo>
                  <a:cubicBezTo>
                    <a:pt x="133" y="198"/>
                    <a:pt x="133" y="198"/>
                    <a:pt x="133" y="198"/>
                  </a:cubicBezTo>
                  <a:cubicBezTo>
                    <a:pt x="133" y="198"/>
                    <a:pt x="137" y="195"/>
                    <a:pt x="138" y="194"/>
                  </a:cubicBezTo>
                  <a:cubicBezTo>
                    <a:pt x="139" y="194"/>
                    <a:pt x="144" y="191"/>
                    <a:pt x="144" y="191"/>
                  </a:cubicBezTo>
                  <a:cubicBezTo>
                    <a:pt x="144" y="191"/>
                    <a:pt x="144" y="189"/>
                    <a:pt x="145" y="189"/>
                  </a:cubicBezTo>
                  <a:cubicBezTo>
                    <a:pt x="146" y="189"/>
                    <a:pt x="150" y="188"/>
                    <a:pt x="151" y="190"/>
                  </a:cubicBezTo>
                  <a:cubicBezTo>
                    <a:pt x="151" y="192"/>
                    <a:pt x="155" y="198"/>
                    <a:pt x="155" y="198"/>
                  </a:cubicBezTo>
                  <a:cubicBezTo>
                    <a:pt x="160" y="204"/>
                    <a:pt x="160" y="204"/>
                    <a:pt x="160" y="204"/>
                  </a:cubicBezTo>
                  <a:cubicBezTo>
                    <a:pt x="166" y="208"/>
                    <a:pt x="166" y="208"/>
                    <a:pt x="166" y="208"/>
                  </a:cubicBezTo>
                  <a:cubicBezTo>
                    <a:pt x="172" y="210"/>
                    <a:pt x="172" y="210"/>
                    <a:pt x="172" y="210"/>
                  </a:cubicBezTo>
                  <a:cubicBezTo>
                    <a:pt x="172" y="210"/>
                    <a:pt x="176" y="214"/>
                    <a:pt x="177" y="214"/>
                  </a:cubicBezTo>
                  <a:cubicBezTo>
                    <a:pt x="177" y="214"/>
                    <a:pt x="181" y="218"/>
                    <a:pt x="181" y="218"/>
                  </a:cubicBezTo>
                  <a:cubicBezTo>
                    <a:pt x="183" y="222"/>
                    <a:pt x="183" y="222"/>
                    <a:pt x="183" y="222"/>
                  </a:cubicBezTo>
                  <a:cubicBezTo>
                    <a:pt x="183" y="222"/>
                    <a:pt x="182" y="224"/>
                    <a:pt x="181" y="226"/>
                  </a:cubicBezTo>
                  <a:cubicBezTo>
                    <a:pt x="180" y="227"/>
                    <a:pt x="177" y="230"/>
                    <a:pt x="176" y="230"/>
                  </a:cubicBezTo>
                  <a:cubicBezTo>
                    <a:pt x="175" y="229"/>
                    <a:pt x="170" y="228"/>
                    <a:pt x="170" y="228"/>
                  </a:cubicBezTo>
                  <a:cubicBezTo>
                    <a:pt x="164" y="229"/>
                    <a:pt x="164" y="229"/>
                    <a:pt x="164" y="229"/>
                  </a:cubicBezTo>
                  <a:cubicBezTo>
                    <a:pt x="164" y="229"/>
                    <a:pt x="163" y="231"/>
                    <a:pt x="165" y="232"/>
                  </a:cubicBezTo>
                  <a:cubicBezTo>
                    <a:pt x="166" y="233"/>
                    <a:pt x="168" y="233"/>
                    <a:pt x="170" y="234"/>
                  </a:cubicBezTo>
                  <a:cubicBezTo>
                    <a:pt x="172" y="235"/>
                    <a:pt x="176" y="237"/>
                    <a:pt x="176" y="237"/>
                  </a:cubicBezTo>
                  <a:cubicBezTo>
                    <a:pt x="176" y="237"/>
                    <a:pt x="179" y="237"/>
                    <a:pt x="179" y="238"/>
                  </a:cubicBezTo>
                  <a:cubicBezTo>
                    <a:pt x="179" y="238"/>
                    <a:pt x="180" y="236"/>
                    <a:pt x="179" y="234"/>
                  </a:cubicBezTo>
                  <a:cubicBezTo>
                    <a:pt x="179" y="232"/>
                    <a:pt x="179" y="230"/>
                    <a:pt x="181" y="230"/>
                  </a:cubicBezTo>
                  <a:cubicBezTo>
                    <a:pt x="182" y="229"/>
                    <a:pt x="185" y="230"/>
                    <a:pt x="185" y="229"/>
                  </a:cubicBezTo>
                  <a:cubicBezTo>
                    <a:pt x="185" y="228"/>
                    <a:pt x="186" y="227"/>
                    <a:pt x="186" y="227"/>
                  </a:cubicBezTo>
                  <a:cubicBezTo>
                    <a:pt x="188" y="225"/>
                    <a:pt x="188" y="225"/>
                    <a:pt x="188" y="225"/>
                  </a:cubicBezTo>
                  <a:cubicBezTo>
                    <a:pt x="188" y="223"/>
                    <a:pt x="188" y="223"/>
                    <a:pt x="188" y="223"/>
                  </a:cubicBezTo>
                  <a:cubicBezTo>
                    <a:pt x="190" y="221"/>
                    <a:pt x="190" y="221"/>
                    <a:pt x="190" y="221"/>
                  </a:cubicBezTo>
                  <a:cubicBezTo>
                    <a:pt x="190" y="221"/>
                    <a:pt x="189" y="220"/>
                    <a:pt x="188" y="219"/>
                  </a:cubicBezTo>
                  <a:cubicBezTo>
                    <a:pt x="187" y="218"/>
                    <a:pt x="186" y="217"/>
                    <a:pt x="186" y="216"/>
                  </a:cubicBezTo>
                  <a:cubicBezTo>
                    <a:pt x="187" y="215"/>
                    <a:pt x="189" y="213"/>
                    <a:pt x="191" y="214"/>
                  </a:cubicBezTo>
                  <a:cubicBezTo>
                    <a:pt x="192" y="215"/>
                    <a:pt x="195" y="215"/>
                    <a:pt x="195" y="216"/>
                  </a:cubicBezTo>
                  <a:cubicBezTo>
                    <a:pt x="195" y="218"/>
                    <a:pt x="195" y="219"/>
                    <a:pt x="196" y="218"/>
                  </a:cubicBezTo>
                  <a:cubicBezTo>
                    <a:pt x="196" y="217"/>
                    <a:pt x="196" y="214"/>
                    <a:pt x="196" y="214"/>
                  </a:cubicBezTo>
                  <a:cubicBezTo>
                    <a:pt x="196" y="214"/>
                    <a:pt x="194" y="211"/>
                    <a:pt x="192" y="211"/>
                  </a:cubicBezTo>
                  <a:cubicBezTo>
                    <a:pt x="191" y="210"/>
                    <a:pt x="186" y="208"/>
                    <a:pt x="185" y="208"/>
                  </a:cubicBezTo>
                  <a:cubicBezTo>
                    <a:pt x="184" y="207"/>
                    <a:pt x="182" y="206"/>
                    <a:pt x="182" y="206"/>
                  </a:cubicBezTo>
                  <a:cubicBezTo>
                    <a:pt x="182" y="206"/>
                    <a:pt x="183" y="204"/>
                    <a:pt x="181" y="204"/>
                  </a:cubicBezTo>
                  <a:cubicBezTo>
                    <a:pt x="180" y="204"/>
                    <a:pt x="176" y="203"/>
                    <a:pt x="176" y="203"/>
                  </a:cubicBezTo>
                  <a:cubicBezTo>
                    <a:pt x="176" y="202"/>
                    <a:pt x="171" y="199"/>
                    <a:pt x="171" y="198"/>
                  </a:cubicBezTo>
                  <a:cubicBezTo>
                    <a:pt x="171" y="197"/>
                    <a:pt x="167" y="192"/>
                    <a:pt x="167" y="192"/>
                  </a:cubicBezTo>
                  <a:cubicBezTo>
                    <a:pt x="167" y="192"/>
                    <a:pt x="165" y="190"/>
                    <a:pt x="165" y="189"/>
                  </a:cubicBezTo>
                  <a:cubicBezTo>
                    <a:pt x="164" y="188"/>
                    <a:pt x="164" y="187"/>
                    <a:pt x="164" y="185"/>
                  </a:cubicBezTo>
                  <a:cubicBezTo>
                    <a:pt x="163" y="183"/>
                    <a:pt x="168" y="178"/>
                    <a:pt x="168" y="179"/>
                  </a:cubicBezTo>
                  <a:cubicBezTo>
                    <a:pt x="168" y="180"/>
                    <a:pt x="169" y="181"/>
                    <a:pt x="170" y="183"/>
                  </a:cubicBezTo>
                  <a:cubicBezTo>
                    <a:pt x="171" y="185"/>
                    <a:pt x="175" y="189"/>
                    <a:pt x="176" y="190"/>
                  </a:cubicBezTo>
                  <a:cubicBezTo>
                    <a:pt x="176" y="192"/>
                    <a:pt x="181" y="196"/>
                    <a:pt x="183" y="196"/>
                  </a:cubicBezTo>
                  <a:cubicBezTo>
                    <a:pt x="184" y="197"/>
                    <a:pt x="184" y="198"/>
                    <a:pt x="187" y="199"/>
                  </a:cubicBezTo>
                  <a:cubicBezTo>
                    <a:pt x="189" y="200"/>
                    <a:pt x="189" y="200"/>
                    <a:pt x="192" y="202"/>
                  </a:cubicBezTo>
                  <a:cubicBezTo>
                    <a:pt x="195" y="203"/>
                    <a:pt x="196" y="204"/>
                    <a:pt x="196" y="204"/>
                  </a:cubicBezTo>
                  <a:cubicBezTo>
                    <a:pt x="197" y="205"/>
                    <a:pt x="199" y="205"/>
                    <a:pt x="199" y="206"/>
                  </a:cubicBezTo>
                  <a:cubicBezTo>
                    <a:pt x="200" y="207"/>
                    <a:pt x="201" y="208"/>
                    <a:pt x="201" y="209"/>
                  </a:cubicBezTo>
                  <a:cubicBezTo>
                    <a:pt x="201" y="210"/>
                    <a:pt x="202" y="210"/>
                    <a:pt x="201" y="212"/>
                  </a:cubicBezTo>
                  <a:cubicBezTo>
                    <a:pt x="201" y="215"/>
                    <a:pt x="200" y="215"/>
                    <a:pt x="200" y="216"/>
                  </a:cubicBezTo>
                  <a:cubicBezTo>
                    <a:pt x="201" y="216"/>
                    <a:pt x="205" y="225"/>
                    <a:pt x="207" y="225"/>
                  </a:cubicBezTo>
                  <a:cubicBezTo>
                    <a:pt x="208" y="225"/>
                    <a:pt x="213" y="227"/>
                    <a:pt x="213" y="230"/>
                  </a:cubicBezTo>
                  <a:cubicBezTo>
                    <a:pt x="212" y="233"/>
                    <a:pt x="216" y="237"/>
                    <a:pt x="216" y="237"/>
                  </a:cubicBezTo>
                  <a:cubicBezTo>
                    <a:pt x="216" y="237"/>
                    <a:pt x="219" y="237"/>
                    <a:pt x="221" y="237"/>
                  </a:cubicBezTo>
                  <a:cubicBezTo>
                    <a:pt x="221" y="236"/>
                    <a:pt x="221" y="233"/>
                    <a:pt x="223" y="232"/>
                  </a:cubicBezTo>
                  <a:cubicBezTo>
                    <a:pt x="225" y="231"/>
                    <a:pt x="228" y="230"/>
                    <a:pt x="227" y="228"/>
                  </a:cubicBezTo>
                  <a:cubicBezTo>
                    <a:pt x="227" y="227"/>
                    <a:pt x="226" y="225"/>
                    <a:pt x="225" y="224"/>
                  </a:cubicBezTo>
                  <a:cubicBezTo>
                    <a:pt x="223" y="222"/>
                    <a:pt x="221" y="221"/>
                    <a:pt x="220" y="219"/>
                  </a:cubicBezTo>
                  <a:cubicBezTo>
                    <a:pt x="220" y="217"/>
                    <a:pt x="219" y="214"/>
                    <a:pt x="221" y="215"/>
                  </a:cubicBezTo>
                  <a:cubicBezTo>
                    <a:pt x="223" y="215"/>
                    <a:pt x="225" y="220"/>
                    <a:pt x="226" y="217"/>
                  </a:cubicBezTo>
                  <a:cubicBezTo>
                    <a:pt x="227" y="214"/>
                    <a:pt x="230" y="212"/>
                    <a:pt x="231" y="212"/>
                  </a:cubicBezTo>
                  <a:cubicBezTo>
                    <a:pt x="233" y="213"/>
                    <a:pt x="236" y="214"/>
                    <a:pt x="236" y="215"/>
                  </a:cubicBezTo>
                  <a:cubicBezTo>
                    <a:pt x="236" y="216"/>
                    <a:pt x="238" y="224"/>
                    <a:pt x="238" y="224"/>
                  </a:cubicBezTo>
                  <a:cubicBezTo>
                    <a:pt x="238" y="224"/>
                    <a:pt x="239" y="225"/>
                    <a:pt x="239" y="228"/>
                  </a:cubicBezTo>
                  <a:cubicBezTo>
                    <a:pt x="240" y="232"/>
                    <a:pt x="243" y="233"/>
                    <a:pt x="243" y="234"/>
                  </a:cubicBezTo>
                  <a:cubicBezTo>
                    <a:pt x="242" y="235"/>
                    <a:pt x="241" y="236"/>
                    <a:pt x="244" y="236"/>
                  </a:cubicBezTo>
                  <a:cubicBezTo>
                    <a:pt x="248" y="237"/>
                    <a:pt x="252" y="237"/>
                    <a:pt x="252" y="238"/>
                  </a:cubicBezTo>
                  <a:cubicBezTo>
                    <a:pt x="252" y="239"/>
                    <a:pt x="255" y="240"/>
                    <a:pt x="255" y="241"/>
                  </a:cubicBezTo>
                  <a:cubicBezTo>
                    <a:pt x="256" y="241"/>
                    <a:pt x="259" y="243"/>
                    <a:pt x="259" y="241"/>
                  </a:cubicBezTo>
                  <a:cubicBezTo>
                    <a:pt x="260" y="240"/>
                    <a:pt x="261" y="237"/>
                    <a:pt x="261" y="237"/>
                  </a:cubicBezTo>
                  <a:cubicBezTo>
                    <a:pt x="262" y="238"/>
                    <a:pt x="268" y="238"/>
                    <a:pt x="269" y="240"/>
                  </a:cubicBezTo>
                  <a:cubicBezTo>
                    <a:pt x="269" y="242"/>
                    <a:pt x="273" y="242"/>
                    <a:pt x="273" y="242"/>
                  </a:cubicBezTo>
                  <a:cubicBezTo>
                    <a:pt x="273" y="243"/>
                    <a:pt x="277" y="241"/>
                    <a:pt x="277" y="241"/>
                  </a:cubicBezTo>
                  <a:cubicBezTo>
                    <a:pt x="277" y="241"/>
                    <a:pt x="282" y="237"/>
                    <a:pt x="283" y="238"/>
                  </a:cubicBezTo>
                  <a:cubicBezTo>
                    <a:pt x="285" y="239"/>
                    <a:pt x="289" y="235"/>
                    <a:pt x="288" y="238"/>
                  </a:cubicBezTo>
                  <a:cubicBezTo>
                    <a:pt x="288" y="242"/>
                    <a:pt x="291" y="244"/>
                    <a:pt x="290" y="248"/>
                  </a:cubicBezTo>
                  <a:close/>
                </a:path>
              </a:pathLst>
            </a:custGeom>
            <a:grpFill/>
            <a:ln w="9525">
              <a:noFill/>
              <a:round/>
            </a:ln>
          </p:spPr>
          <p:txBody>
            <a:bodyPr vert="horz" wrap="square" lIns="121920" tIns="60960" rIns="121920" bIns="60960" numCol="1" anchor="t" anchorCtr="0" compatLnSpc="1"/>
            <a:lstStyle/>
            <a:p>
              <a:endParaRPr lang="en-US" sz="3555" dirty="0"/>
            </a:p>
          </p:txBody>
        </p:sp>
        <p:sp>
          <p:nvSpPr>
            <p:cNvPr id="92" name="Freeform 62"/>
            <p:cNvSpPr/>
            <p:nvPr/>
          </p:nvSpPr>
          <p:spPr bwMode="auto">
            <a:xfrm>
              <a:off x="4729148" y="1781348"/>
              <a:ext cx="179149" cy="96385"/>
            </a:xfrm>
            <a:custGeom>
              <a:avLst/>
              <a:gdLst/>
              <a:ahLst/>
              <a:cxnLst>
                <a:cxn ang="0">
                  <a:pos x="71" y="33"/>
                </a:cxn>
                <a:cxn ang="0">
                  <a:pos x="66" y="39"/>
                </a:cxn>
                <a:cxn ang="0">
                  <a:pos x="57" y="37"/>
                </a:cxn>
                <a:cxn ang="0">
                  <a:pos x="51" y="37"/>
                </a:cxn>
                <a:cxn ang="0">
                  <a:pos x="46" y="36"/>
                </a:cxn>
                <a:cxn ang="0">
                  <a:pos x="41" y="34"/>
                </a:cxn>
                <a:cxn ang="0">
                  <a:pos x="36" y="31"/>
                </a:cxn>
                <a:cxn ang="0">
                  <a:pos x="27" y="33"/>
                </a:cxn>
                <a:cxn ang="0">
                  <a:pos x="19" y="36"/>
                </a:cxn>
                <a:cxn ang="0">
                  <a:pos x="17" y="38"/>
                </a:cxn>
                <a:cxn ang="0">
                  <a:pos x="8" y="36"/>
                </a:cxn>
                <a:cxn ang="0">
                  <a:pos x="2" y="33"/>
                </a:cxn>
                <a:cxn ang="0">
                  <a:pos x="0" y="30"/>
                </a:cxn>
                <a:cxn ang="0">
                  <a:pos x="2" y="30"/>
                </a:cxn>
                <a:cxn ang="0">
                  <a:pos x="1" y="26"/>
                </a:cxn>
                <a:cxn ang="0">
                  <a:pos x="2" y="24"/>
                </a:cxn>
                <a:cxn ang="0">
                  <a:pos x="4" y="22"/>
                </a:cxn>
                <a:cxn ang="0">
                  <a:pos x="6" y="15"/>
                </a:cxn>
                <a:cxn ang="0">
                  <a:pos x="9" y="14"/>
                </a:cxn>
                <a:cxn ang="0">
                  <a:pos x="9" y="11"/>
                </a:cxn>
                <a:cxn ang="0">
                  <a:pos x="12" y="8"/>
                </a:cxn>
                <a:cxn ang="0">
                  <a:pos x="16" y="4"/>
                </a:cxn>
                <a:cxn ang="0">
                  <a:pos x="21" y="6"/>
                </a:cxn>
                <a:cxn ang="0">
                  <a:pos x="26" y="7"/>
                </a:cxn>
                <a:cxn ang="0">
                  <a:pos x="22" y="11"/>
                </a:cxn>
                <a:cxn ang="0">
                  <a:pos x="26" y="12"/>
                </a:cxn>
                <a:cxn ang="0">
                  <a:pos x="28" y="16"/>
                </a:cxn>
                <a:cxn ang="0">
                  <a:pos x="32" y="17"/>
                </a:cxn>
                <a:cxn ang="0">
                  <a:pos x="33" y="15"/>
                </a:cxn>
                <a:cxn ang="0">
                  <a:pos x="40" y="13"/>
                </a:cxn>
                <a:cxn ang="0">
                  <a:pos x="42" y="12"/>
                </a:cxn>
                <a:cxn ang="0">
                  <a:pos x="38" y="11"/>
                </a:cxn>
                <a:cxn ang="0">
                  <a:pos x="36" y="9"/>
                </a:cxn>
                <a:cxn ang="0">
                  <a:pos x="39" y="3"/>
                </a:cxn>
                <a:cxn ang="0">
                  <a:pos x="48" y="1"/>
                </a:cxn>
                <a:cxn ang="0">
                  <a:pos x="53" y="0"/>
                </a:cxn>
                <a:cxn ang="0">
                  <a:pos x="49" y="4"/>
                </a:cxn>
                <a:cxn ang="0">
                  <a:pos x="48" y="8"/>
                </a:cxn>
                <a:cxn ang="0">
                  <a:pos x="44" y="11"/>
                </a:cxn>
                <a:cxn ang="0">
                  <a:pos x="45" y="13"/>
                </a:cxn>
                <a:cxn ang="0">
                  <a:pos x="48" y="15"/>
                </a:cxn>
                <a:cxn ang="0">
                  <a:pos x="59" y="20"/>
                </a:cxn>
                <a:cxn ang="0">
                  <a:pos x="65" y="27"/>
                </a:cxn>
                <a:cxn ang="0">
                  <a:pos x="70" y="31"/>
                </a:cxn>
                <a:cxn ang="0">
                  <a:pos x="71" y="33"/>
                </a:cxn>
              </a:cxnLst>
              <a:rect l="0" t="0" r="r" b="b"/>
              <a:pathLst>
                <a:path w="72" h="39">
                  <a:moveTo>
                    <a:pt x="71" y="33"/>
                  </a:moveTo>
                  <a:cubicBezTo>
                    <a:pt x="71" y="34"/>
                    <a:pt x="66" y="39"/>
                    <a:pt x="66" y="39"/>
                  </a:cubicBezTo>
                  <a:cubicBezTo>
                    <a:pt x="57" y="37"/>
                    <a:pt x="57" y="37"/>
                    <a:pt x="57" y="37"/>
                  </a:cubicBezTo>
                  <a:cubicBezTo>
                    <a:pt x="51" y="37"/>
                    <a:pt x="51" y="37"/>
                    <a:pt x="51" y="37"/>
                  </a:cubicBezTo>
                  <a:cubicBezTo>
                    <a:pt x="46" y="36"/>
                    <a:pt x="46" y="36"/>
                    <a:pt x="46" y="36"/>
                  </a:cubicBezTo>
                  <a:cubicBezTo>
                    <a:pt x="46" y="36"/>
                    <a:pt x="42" y="34"/>
                    <a:pt x="41" y="34"/>
                  </a:cubicBezTo>
                  <a:cubicBezTo>
                    <a:pt x="41" y="33"/>
                    <a:pt x="36" y="31"/>
                    <a:pt x="36" y="31"/>
                  </a:cubicBezTo>
                  <a:cubicBezTo>
                    <a:pt x="27" y="33"/>
                    <a:pt x="27" y="33"/>
                    <a:pt x="27" y="33"/>
                  </a:cubicBezTo>
                  <a:cubicBezTo>
                    <a:pt x="19" y="36"/>
                    <a:pt x="19" y="36"/>
                    <a:pt x="19" y="36"/>
                  </a:cubicBezTo>
                  <a:cubicBezTo>
                    <a:pt x="17" y="38"/>
                    <a:pt x="17" y="38"/>
                    <a:pt x="17" y="38"/>
                  </a:cubicBezTo>
                  <a:cubicBezTo>
                    <a:pt x="8" y="36"/>
                    <a:pt x="8" y="36"/>
                    <a:pt x="8" y="36"/>
                  </a:cubicBezTo>
                  <a:cubicBezTo>
                    <a:pt x="2" y="33"/>
                    <a:pt x="2" y="33"/>
                    <a:pt x="2" y="33"/>
                  </a:cubicBezTo>
                  <a:cubicBezTo>
                    <a:pt x="0" y="30"/>
                    <a:pt x="0" y="30"/>
                    <a:pt x="0" y="30"/>
                  </a:cubicBezTo>
                  <a:cubicBezTo>
                    <a:pt x="2" y="30"/>
                    <a:pt x="2" y="30"/>
                    <a:pt x="2" y="30"/>
                  </a:cubicBezTo>
                  <a:cubicBezTo>
                    <a:pt x="1" y="26"/>
                    <a:pt x="1" y="26"/>
                    <a:pt x="1" y="26"/>
                  </a:cubicBezTo>
                  <a:cubicBezTo>
                    <a:pt x="2" y="24"/>
                    <a:pt x="2" y="24"/>
                    <a:pt x="2" y="24"/>
                  </a:cubicBezTo>
                  <a:cubicBezTo>
                    <a:pt x="4" y="22"/>
                    <a:pt x="4" y="22"/>
                    <a:pt x="4" y="22"/>
                  </a:cubicBezTo>
                  <a:cubicBezTo>
                    <a:pt x="6" y="15"/>
                    <a:pt x="6" y="15"/>
                    <a:pt x="6" y="15"/>
                  </a:cubicBezTo>
                  <a:cubicBezTo>
                    <a:pt x="9" y="14"/>
                    <a:pt x="9" y="14"/>
                    <a:pt x="9" y="14"/>
                  </a:cubicBezTo>
                  <a:cubicBezTo>
                    <a:pt x="9" y="11"/>
                    <a:pt x="9" y="11"/>
                    <a:pt x="9" y="11"/>
                  </a:cubicBezTo>
                  <a:cubicBezTo>
                    <a:pt x="9" y="11"/>
                    <a:pt x="12" y="8"/>
                    <a:pt x="12" y="8"/>
                  </a:cubicBezTo>
                  <a:cubicBezTo>
                    <a:pt x="13" y="7"/>
                    <a:pt x="16" y="4"/>
                    <a:pt x="16" y="4"/>
                  </a:cubicBezTo>
                  <a:cubicBezTo>
                    <a:pt x="21" y="6"/>
                    <a:pt x="21" y="6"/>
                    <a:pt x="21" y="6"/>
                  </a:cubicBezTo>
                  <a:cubicBezTo>
                    <a:pt x="21" y="6"/>
                    <a:pt x="27" y="7"/>
                    <a:pt x="26" y="7"/>
                  </a:cubicBezTo>
                  <a:cubicBezTo>
                    <a:pt x="25" y="7"/>
                    <a:pt x="22" y="11"/>
                    <a:pt x="22" y="11"/>
                  </a:cubicBezTo>
                  <a:cubicBezTo>
                    <a:pt x="22" y="11"/>
                    <a:pt x="25" y="12"/>
                    <a:pt x="26" y="12"/>
                  </a:cubicBezTo>
                  <a:cubicBezTo>
                    <a:pt x="27" y="13"/>
                    <a:pt x="29" y="14"/>
                    <a:pt x="28" y="16"/>
                  </a:cubicBezTo>
                  <a:cubicBezTo>
                    <a:pt x="28" y="17"/>
                    <a:pt x="32" y="17"/>
                    <a:pt x="32" y="17"/>
                  </a:cubicBezTo>
                  <a:cubicBezTo>
                    <a:pt x="33" y="15"/>
                    <a:pt x="33" y="15"/>
                    <a:pt x="33" y="15"/>
                  </a:cubicBezTo>
                  <a:cubicBezTo>
                    <a:pt x="40" y="13"/>
                    <a:pt x="40" y="13"/>
                    <a:pt x="40" y="13"/>
                  </a:cubicBezTo>
                  <a:cubicBezTo>
                    <a:pt x="42" y="12"/>
                    <a:pt x="42" y="12"/>
                    <a:pt x="42" y="12"/>
                  </a:cubicBezTo>
                  <a:cubicBezTo>
                    <a:pt x="38" y="11"/>
                    <a:pt x="38" y="11"/>
                    <a:pt x="38" y="11"/>
                  </a:cubicBezTo>
                  <a:cubicBezTo>
                    <a:pt x="38" y="11"/>
                    <a:pt x="35" y="9"/>
                    <a:pt x="36" y="9"/>
                  </a:cubicBezTo>
                  <a:cubicBezTo>
                    <a:pt x="36" y="8"/>
                    <a:pt x="39" y="3"/>
                    <a:pt x="39" y="3"/>
                  </a:cubicBezTo>
                  <a:cubicBezTo>
                    <a:pt x="39" y="3"/>
                    <a:pt x="47" y="1"/>
                    <a:pt x="48" y="1"/>
                  </a:cubicBezTo>
                  <a:cubicBezTo>
                    <a:pt x="49" y="1"/>
                    <a:pt x="53" y="0"/>
                    <a:pt x="53" y="0"/>
                  </a:cubicBezTo>
                  <a:cubicBezTo>
                    <a:pt x="53" y="0"/>
                    <a:pt x="50" y="4"/>
                    <a:pt x="49" y="4"/>
                  </a:cubicBezTo>
                  <a:cubicBezTo>
                    <a:pt x="49" y="5"/>
                    <a:pt x="49" y="7"/>
                    <a:pt x="48" y="8"/>
                  </a:cubicBezTo>
                  <a:cubicBezTo>
                    <a:pt x="47" y="9"/>
                    <a:pt x="45" y="10"/>
                    <a:pt x="44" y="11"/>
                  </a:cubicBezTo>
                  <a:cubicBezTo>
                    <a:pt x="44" y="11"/>
                    <a:pt x="44" y="13"/>
                    <a:pt x="45" y="13"/>
                  </a:cubicBezTo>
                  <a:cubicBezTo>
                    <a:pt x="46" y="14"/>
                    <a:pt x="48" y="15"/>
                    <a:pt x="48" y="15"/>
                  </a:cubicBezTo>
                  <a:cubicBezTo>
                    <a:pt x="59" y="20"/>
                    <a:pt x="59" y="20"/>
                    <a:pt x="59" y="20"/>
                  </a:cubicBezTo>
                  <a:cubicBezTo>
                    <a:pt x="65" y="27"/>
                    <a:pt x="65" y="27"/>
                    <a:pt x="65" y="27"/>
                  </a:cubicBezTo>
                  <a:cubicBezTo>
                    <a:pt x="70" y="31"/>
                    <a:pt x="70" y="31"/>
                    <a:pt x="70" y="31"/>
                  </a:cubicBezTo>
                  <a:cubicBezTo>
                    <a:pt x="70" y="31"/>
                    <a:pt x="72" y="33"/>
                    <a:pt x="71" y="33"/>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93" name="Freeform 63"/>
            <p:cNvSpPr/>
            <p:nvPr/>
          </p:nvSpPr>
          <p:spPr bwMode="auto">
            <a:xfrm>
              <a:off x="4968013" y="1781348"/>
              <a:ext cx="105813" cy="163436"/>
            </a:xfrm>
            <a:custGeom>
              <a:avLst/>
              <a:gdLst/>
              <a:ahLst/>
              <a:cxnLst>
                <a:cxn ang="0">
                  <a:pos x="36" y="65"/>
                </a:cxn>
                <a:cxn ang="0">
                  <a:pos x="30" y="66"/>
                </a:cxn>
                <a:cxn ang="0">
                  <a:pos x="25" y="63"/>
                </a:cxn>
                <a:cxn ang="0">
                  <a:pos x="23" y="60"/>
                </a:cxn>
                <a:cxn ang="0">
                  <a:pos x="19" y="60"/>
                </a:cxn>
                <a:cxn ang="0">
                  <a:pos x="15" y="57"/>
                </a:cxn>
                <a:cxn ang="0">
                  <a:pos x="16" y="53"/>
                </a:cxn>
                <a:cxn ang="0">
                  <a:pos x="19" y="50"/>
                </a:cxn>
                <a:cxn ang="0">
                  <a:pos x="18" y="45"/>
                </a:cxn>
                <a:cxn ang="0">
                  <a:pos x="20" y="44"/>
                </a:cxn>
                <a:cxn ang="0">
                  <a:pos x="21" y="44"/>
                </a:cxn>
                <a:cxn ang="0">
                  <a:pos x="21" y="42"/>
                </a:cxn>
                <a:cxn ang="0">
                  <a:pos x="15" y="37"/>
                </a:cxn>
                <a:cxn ang="0">
                  <a:pos x="9" y="31"/>
                </a:cxn>
                <a:cxn ang="0">
                  <a:pos x="5" y="28"/>
                </a:cxn>
                <a:cxn ang="0">
                  <a:pos x="3" y="24"/>
                </a:cxn>
                <a:cxn ang="0">
                  <a:pos x="5" y="20"/>
                </a:cxn>
                <a:cxn ang="0">
                  <a:pos x="1" y="19"/>
                </a:cxn>
                <a:cxn ang="0">
                  <a:pos x="0" y="16"/>
                </a:cxn>
                <a:cxn ang="0">
                  <a:pos x="0" y="15"/>
                </a:cxn>
                <a:cxn ang="0">
                  <a:pos x="4" y="10"/>
                </a:cxn>
                <a:cxn ang="0">
                  <a:pos x="8" y="9"/>
                </a:cxn>
                <a:cxn ang="0">
                  <a:pos x="11" y="6"/>
                </a:cxn>
                <a:cxn ang="0">
                  <a:pos x="16" y="2"/>
                </a:cxn>
                <a:cxn ang="0">
                  <a:pos x="20" y="1"/>
                </a:cxn>
                <a:cxn ang="0">
                  <a:pos x="27" y="4"/>
                </a:cxn>
                <a:cxn ang="0">
                  <a:pos x="29" y="5"/>
                </a:cxn>
                <a:cxn ang="0">
                  <a:pos x="27" y="12"/>
                </a:cxn>
                <a:cxn ang="0">
                  <a:pos x="22" y="11"/>
                </a:cxn>
                <a:cxn ang="0">
                  <a:pos x="19" y="15"/>
                </a:cxn>
                <a:cxn ang="0">
                  <a:pos x="16" y="16"/>
                </a:cxn>
                <a:cxn ang="0">
                  <a:pos x="18" y="19"/>
                </a:cxn>
                <a:cxn ang="0">
                  <a:pos x="23" y="23"/>
                </a:cxn>
                <a:cxn ang="0">
                  <a:pos x="30" y="29"/>
                </a:cxn>
                <a:cxn ang="0">
                  <a:pos x="31" y="31"/>
                </a:cxn>
                <a:cxn ang="0">
                  <a:pos x="31" y="37"/>
                </a:cxn>
                <a:cxn ang="0">
                  <a:pos x="33" y="36"/>
                </a:cxn>
                <a:cxn ang="0">
                  <a:pos x="36" y="32"/>
                </a:cxn>
                <a:cxn ang="0">
                  <a:pos x="40" y="37"/>
                </a:cxn>
                <a:cxn ang="0">
                  <a:pos x="42" y="40"/>
                </a:cxn>
                <a:cxn ang="0">
                  <a:pos x="37" y="41"/>
                </a:cxn>
                <a:cxn ang="0">
                  <a:pos x="34" y="40"/>
                </a:cxn>
                <a:cxn ang="0">
                  <a:pos x="33" y="43"/>
                </a:cxn>
                <a:cxn ang="0">
                  <a:pos x="36" y="47"/>
                </a:cxn>
                <a:cxn ang="0">
                  <a:pos x="39" y="49"/>
                </a:cxn>
                <a:cxn ang="0">
                  <a:pos x="41" y="54"/>
                </a:cxn>
                <a:cxn ang="0">
                  <a:pos x="41" y="59"/>
                </a:cxn>
                <a:cxn ang="0">
                  <a:pos x="43" y="62"/>
                </a:cxn>
                <a:cxn ang="0">
                  <a:pos x="43" y="64"/>
                </a:cxn>
                <a:cxn ang="0">
                  <a:pos x="36" y="65"/>
                </a:cxn>
              </a:cxnLst>
              <a:rect l="0" t="0" r="r" b="b"/>
              <a:pathLst>
                <a:path w="43" h="66">
                  <a:moveTo>
                    <a:pt x="36" y="65"/>
                  </a:moveTo>
                  <a:cubicBezTo>
                    <a:pt x="30" y="66"/>
                    <a:pt x="30" y="66"/>
                    <a:pt x="30" y="66"/>
                  </a:cubicBezTo>
                  <a:cubicBezTo>
                    <a:pt x="30" y="66"/>
                    <a:pt x="25" y="64"/>
                    <a:pt x="25" y="63"/>
                  </a:cubicBezTo>
                  <a:cubicBezTo>
                    <a:pt x="24" y="62"/>
                    <a:pt x="23" y="59"/>
                    <a:pt x="23" y="60"/>
                  </a:cubicBezTo>
                  <a:cubicBezTo>
                    <a:pt x="22" y="60"/>
                    <a:pt x="19" y="61"/>
                    <a:pt x="19" y="60"/>
                  </a:cubicBezTo>
                  <a:cubicBezTo>
                    <a:pt x="18" y="60"/>
                    <a:pt x="15" y="58"/>
                    <a:pt x="15" y="57"/>
                  </a:cubicBezTo>
                  <a:cubicBezTo>
                    <a:pt x="15" y="56"/>
                    <a:pt x="15" y="54"/>
                    <a:pt x="16" y="53"/>
                  </a:cubicBezTo>
                  <a:cubicBezTo>
                    <a:pt x="17" y="52"/>
                    <a:pt x="19" y="50"/>
                    <a:pt x="19" y="50"/>
                  </a:cubicBezTo>
                  <a:cubicBezTo>
                    <a:pt x="19" y="49"/>
                    <a:pt x="18" y="46"/>
                    <a:pt x="18" y="45"/>
                  </a:cubicBezTo>
                  <a:cubicBezTo>
                    <a:pt x="18" y="45"/>
                    <a:pt x="18" y="44"/>
                    <a:pt x="20" y="44"/>
                  </a:cubicBezTo>
                  <a:cubicBezTo>
                    <a:pt x="21" y="44"/>
                    <a:pt x="21" y="44"/>
                    <a:pt x="21" y="44"/>
                  </a:cubicBezTo>
                  <a:cubicBezTo>
                    <a:pt x="21" y="44"/>
                    <a:pt x="22" y="43"/>
                    <a:pt x="21" y="42"/>
                  </a:cubicBezTo>
                  <a:cubicBezTo>
                    <a:pt x="20" y="41"/>
                    <a:pt x="16" y="38"/>
                    <a:pt x="15" y="37"/>
                  </a:cubicBezTo>
                  <a:cubicBezTo>
                    <a:pt x="15" y="37"/>
                    <a:pt x="10" y="32"/>
                    <a:pt x="9" y="31"/>
                  </a:cubicBezTo>
                  <a:cubicBezTo>
                    <a:pt x="8" y="30"/>
                    <a:pt x="5" y="28"/>
                    <a:pt x="5" y="28"/>
                  </a:cubicBezTo>
                  <a:cubicBezTo>
                    <a:pt x="3" y="24"/>
                    <a:pt x="3" y="24"/>
                    <a:pt x="3" y="24"/>
                  </a:cubicBezTo>
                  <a:cubicBezTo>
                    <a:pt x="5" y="20"/>
                    <a:pt x="5" y="20"/>
                    <a:pt x="5" y="20"/>
                  </a:cubicBezTo>
                  <a:cubicBezTo>
                    <a:pt x="1" y="19"/>
                    <a:pt x="1" y="19"/>
                    <a:pt x="1" y="19"/>
                  </a:cubicBezTo>
                  <a:cubicBezTo>
                    <a:pt x="0" y="16"/>
                    <a:pt x="0" y="16"/>
                    <a:pt x="0" y="16"/>
                  </a:cubicBezTo>
                  <a:cubicBezTo>
                    <a:pt x="0" y="15"/>
                    <a:pt x="0" y="15"/>
                    <a:pt x="0" y="15"/>
                  </a:cubicBezTo>
                  <a:cubicBezTo>
                    <a:pt x="4" y="10"/>
                    <a:pt x="4" y="10"/>
                    <a:pt x="4" y="10"/>
                  </a:cubicBezTo>
                  <a:cubicBezTo>
                    <a:pt x="4" y="10"/>
                    <a:pt x="7" y="8"/>
                    <a:pt x="8" y="9"/>
                  </a:cubicBezTo>
                  <a:cubicBezTo>
                    <a:pt x="9" y="9"/>
                    <a:pt x="10" y="7"/>
                    <a:pt x="11" y="6"/>
                  </a:cubicBezTo>
                  <a:cubicBezTo>
                    <a:pt x="11" y="6"/>
                    <a:pt x="15" y="3"/>
                    <a:pt x="16" y="2"/>
                  </a:cubicBezTo>
                  <a:cubicBezTo>
                    <a:pt x="17" y="2"/>
                    <a:pt x="19" y="0"/>
                    <a:pt x="20" y="1"/>
                  </a:cubicBezTo>
                  <a:cubicBezTo>
                    <a:pt x="21" y="2"/>
                    <a:pt x="27" y="4"/>
                    <a:pt x="27" y="4"/>
                  </a:cubicBezTo>
                  <a:cubicBezTo>
                    <a:pt x="27" y="4"/>
                    <a:pt x="29" y="4"/>
                    <a:pt x="29" y="5"/>
                  </a:cubicBezTo>
                  <a:cubicBezTo>
                    <a:pt x="29" y="6"/>
                    <a:pt x="27" y="12"/>
                    <a:pt x="27" y="12"/>
                  </a:cubicBezTo>
                  <a:cubicBezTo>
                    <a:pt x="27" y="12"/>
                    <a:pt x="22" y="11"/>
                    <a:pt x="22" y="11"/>
                  </a:cubicBezTo>
                  <a:cubicBezTo>
                    <a:pt x="21" y="12"/>
                    <a:pt x="18" y="13"/>
                    <a:pt x="19" y="15"/>
                  </a:cubicBezTo>
                  <a:cubicBezTo>
                    <a:pt x="19" y="17"/>
                    <a:pt x="16" y="16"/>
                    <a:pt x="16" y="16"/>
                  </a:cubicBezTo>
                  <a:cubicBezTo>
                    <a:pt x="17" y="17"/>
                    <a:pt x="17" y="19"/>
                    <a:pt x="18" y="19"/>
                  </a:cubicBezTo>
                  <a:cubicBezTo>
                    <a:pt x="19" y="20"/>
                    <a:pt x="23" y="22"/>
                    <a:pt x="23" y="23"/>
                  </a:cubicBezTo>
                  <a:cubicBezTo>
                    <a:pt x="24" y="25"/>
                    <a:pt x="30" y="29"/>
                    <a:pt x="30" y="29"/>
                  </a:cubicBezTo>
                  <a:cubicBezTo>
                    <a:pt x="30" y="29"/>
                    <a:pt x="31" y="30"/>
                    <a:pt x="31" y="31"/>
                  </a:cubicBezTo>
                  <a:cubicBezTo>
                    <a:pt x="30" y="32"/>
                    <a:pt x="30" y="37"/>
                    <a:pt x="31" y="37"/>
                  </a:cubicBezTo>
                  <a:cubicBezTo>
                    <a:pt x="31" y="37"/>
                    <a:pt x="33" y="36"/>
                    <a:pt x="33" y="36"/>
                  </a:cubicBezTo>
                  <a:cubicBezTo>
                    <a:pt x="33" y="36"/>
                    <a:pt x="35" y="32"/>
                    <a:pt x="36" y="32"/>
                  </a:cubicBezTo>
                  <a:cubicBezTo>
                    <a:pt x="37" y="33"/>
                    <a:pt x="40" y="35"/>
                    <a:pt x="40" y="37"/>
                  </a:cubicBezTo>
                  <a:cubicBezTo>
                    <a:pt x="41" y="38"/>
                    <a:pt x="42" y="40"/>
                    <a:pt x="42" y="40"/>
                  </a:cubicBezTo>
                  <a:cubicBezTo>
                    <a:pt x="41" y="41"/>
                    <a:pt x="38" y="41"/>
                    <a:pt x="37" y="41"/>
                  </a:cubicBezTo>
                  <a:cubicBezTo>
                    <a:pt x="36" y="41"/>
                    <a:pt x="34" y="39"/>
                    <a:pt x="34" y="40"/>
                  </a:cubicBezTo>
                  <a:cubicBezTo>
                    <a:pt x="33" y="40"/>
                    <a:pt x="32" y="42"/>
                    <a:pt x="33" y="43"/>
                  </a:cubicBezTo>
                  <a:cubicBezTo>
                    <a:pt x="34" y="44"/>
                    <a:pt x="35" y="47"/>
                    <a:pt x="36" y="47"/>
                  </a:cubicBezTo>
                  <a:cubicBezTo>
                    <a:pt x="36" y="48"/>
                    <a:pt x="37" y="47"/>
                    <a:pt x="39" y="49"/>
                  </a:cubicBezTo>
                  <a:cubicBezTo>
                    <a:pt x="41" y="51"/>
                    <a:pt x="42" y="52"/>
                    <a:pt x="41" y="54"/>
                  </a:cubicBezTo>
                  <a:cubicBezTo>
                    <a:pt x="41" y="56"/>
                    <a:pt x="41" y="58"/>
                    <a:pt x="41" y="59"/>
                  </a:cubicBezTo>
                  <a:cubicBezTo>
                    <a:pt x="42" y="60"/>
                    <a:pt x="42" y="61"/>
                    <a:pt x="43" y="62"/>
                  </a:cubicBezTo>
                  <a:cubicBezTo>
                    <a:pt x="43" y="63"/>
                    <a:pt x="43" y="64"/>
                    <a:pt x="43" y="64"/>
                  </a:cubicBezTo>
                  <a:lnTo>
                    <a:pt x="36" y="65"/>
                  </a:lnTo>
                  <a:close/>
                </a:path>
              </a:pathLst>
            </a:custGeom>
            <a:grpFill/>
            <a:ln w="9525">
              <a:noFill/>
              <a:round/>
            </a:ln>
          </p:spPr>
          <p:txBody>
            <a:bodyPr vert="horz" wrap="square" lIns="121920" tIns="60960" rIns="121920" bIns="60960" numCol="1" anchor="t" anchorCtr="0" compatLnSpc="1"/>
            <a:lstStyle/>
            <a:p>
              <a:endParaRPr lang="en-US" sz="3555"/>
            </a:p>
          </p:txBody>
        </p:sp>
        <p:sp>
          <p:nvSpPr>
            <p:cNvPr id="94" name="Freeform 64"/>
            <p:cNvSpPr/>
            <p:nvPr/>
          </p:nvSpPr>
          <p:spPr bwMode="auto">
            <a:xfrm>
              <a:off x="4843343" y="1468096"/>
              <a:ext cx="1048" cy="1048"/>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95" name="Freeform 65"/>
            <p:cNvSpPr/>
            <p:nvPr/>
          </p:nvSpPr>
          <p:spPr bwMode="auto">
            <a:xfrm>
              <a:off x="6283865" y="1589625"/>
              <a:ext cx="1048" cy="2095"/>
            </a:xfrm>
            <a:custGeom>
              <a:avLst/>
              <a:gdLst/>
              <a:ahLst/>
              <a:cxnLst>
                <a:cxn ang="0">
                  <a:pos x="0" y="0"/>
                </a:cxn>
                <a:cxn ang="0">
                  <a:pos x="0" y="0"/>
                </a:cxn>
                <a:cxn ang="0">
                  <a:pos x="0" y="0"/>
                </a:cxn>
              </a:cxnLst>
              <a:rect l="0" t="0" r="r" b="b"/>
              <a:pathLst>
                <a:path h="1">
                  <a:moveTo>
                    <a:pt x="0" y="0"/>
                  </a:moveTo>
                  <a:cubicBezTo>
                    <a:pt x="0" y="0"/>
                    <a:pt x="0" y="0"/>
                    <a:pt x="0" y="0"/>
                  </a:cubicBezTo>
                  <a:cubicBezTo>
                    <a:pt x="0" y="0"/>
                    <a:pt x="0" y="1"/>
                    <a:pt x="0" y="0"/>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96" name="Freeform 66"/>
            <p:cNvSpPr/>
            <p:nvPr/>
          </p:nvSpPr>
          <p:spPr bwMode="auto">
            <a:xfrm>
              <a:off x="5215259" y="1388474"/>
              <a:ext cx="1048" cy="2095"/>
            </a:xfrm>
            <a:custGeom>
              <a:avLst/>
              <a:gdLst/>
              <a:ahLst/>
              <a:cxnLst>
                <a:cxn ang="0">
                  <a:pos x="0" y="1"/>
                </a:cxn>
                <a:cxn ang="0">
                  <a:pos x="0" y="1"/>
                </a:cxn>
                <a:cxn ang="0">
                  <a:pos x="0" y="0"/>
                </a:cxn>
                <a:cxn ang="0">
                  <a:pos x="0" y="1"/>
                </a:cxn>
              </a:cxnLst>
              <a:rect l="0" t="0" r="r" b="b"/>
              <a:pathLst>
                <a:path h="1">
                  <a:moveTo>
                    <a:pt x="0" y="1"/>
                  </a:moveTo>
                  <a:cubicBezTo>
                    <a:pt x="0" y="1"/>
                    <a:pt x="0" y="1"/>
                    <a:pt x="0" y="1"/>
                  </a:cubicBezTo>
                  <a:cubicBezTo>
                    <a:pt x="0" y="1"/>
                    <a:pt x="0" y="0"/>
                    <a:pt x="0" y="0"/>
                  </a:cubicBezTo>
                  <a:cubicBezTo>
                    <a:pt x="0" y="0"/>
                    <a:pt x="0" y="1"/>
                    <a:pt x="0" y="1"/>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97" name="Freeform 67"/>
            <p:cNvSpPr/>
            <p:nvPr/>
          </p:nvSpPr>
          <p:spPr bwMode="auto">
            <a:xfrm>
              <a:off x="4952298" y="2709578"/>
              <a:ext cx="108956" cy="221057"/>
            </a:xfrm>
            <a:custGeom>
              <a:avLst/>
              <a:gdLst/>
              <a:ahLst/>
              <a:cxnLst>
                <a:cxn ang="0">
                  <a:pos x="38" y="3"/>
                </a:cxn>
                <a:cxn ang="0">
                  <a:pos x="33" y="9"/>
                </a:cxn>
                <a:cxn ang="0">
                  <a:pos x="27" y="17"/>
                </a:cxn>
                <a:cxn ang="0">
                  <a:pos x="22" y="22"/>
                </a:cxn>
                <a:cxn ang="0">
                  <a:pos x="12" y="26"/>
                </a:cxn>
                <a:cxn ang="0">
                  <a:pos x="10" y="27"/>
                </a:cxn>
                <a:cxn ang="0">
                  <a:pos x="7" y="33"/>
                </a:cxn>
                <a:cxn ang="0">
                  <a:pos x="7" y="40"/>
                </a:cxn>
                <a:cxn ang="0">
                  <a:pos x="9" y="46"/>
                </a:cxn>
                <a:cxn ang="0">
                  <a:pos x="9" y="52"/>
                </a:cxn>
                <a:cxn ang="0">
                  <a:pos x="6" y="59"/>
                </a:cxn>
                <a:cxn ang="0">
                  <a:pos x="2" y="64"/>
                </a:cxn>
                <a:cxn ang="0">
                  <a:pos x="2" y="70"/>
                </a:cxn>
                <a:cxn ang="0">
                  <a:pos x="1" y="76"/>
                </a:cxn>
                <a:cxn ang="0">
                  <a:pos x="4" y="83"/>
                </a:cxn>
                <a:cxn ang="0">
                  <a:pos x="7" y="85"/>
                </a:cxn>
                <a:cxn ang="0">
                  <a:pos x="11" y="88"/>
                </a:cxn>
                <a:cxn ang="0">
                  <a:pos x="16" y="87"/>
                </a:cxn>
                <a:cxn ang="0">
                  <a:pos x="21" y="84"/>
                </a:cxn>
                <a:cxn ang="0">
                  <a:pos x="24" y="80"/>
                </a:cxn>
                <a:cxn ang="0">
                  <a:pos x="25" y="77"/>
                </a:cxn>
                <a:cxn ang="0">
                  <a:pos x="28" y="67"/>
                </a:cxn>
                <a:cxn ang="0">
                  <a:pos x="31" y="57"/>
                </a:cxn>
                <a:cxn ang="0">
                  <a:pos x="34" y="47"/>
                </a:cxn>
                <a:cxn ang="0">
                  <a:pos x="35" y="40"/>
                </a:cxn>
                <a:cxn ang="0">
                  <a:pos x="39" y="31"/>
                </a:cxn>
                <a:cxn ang="0">
                  <a:pos x="39" y="25"/>
                </a:cxn>
                <a:cxn ang="0">
                  <a:pos x="43" y="23"/>
                </a:cxn>
                <a:cxn ang="0">
                  <a:pos x="43" y="22"/>
                </a:cxn>
                <a:cxn ang="0">
                  <a:pos x="44" y="11"/>
                </a:cxn>
                <a:cxn ang="0">
                  <a:pos x="40" y="1"/>
                </a:cxn>
                <a:cxn ang="0">
                  <a:pos x="38" y="3"/>
                </a:cxn>
              </a:cxnLst>
              <a:rect l="0" t="0" r="r" b="b"/>
              <a:pathLst>
                <a:path w="44" h="89">
                  <a:moveTo>
                    <a:pt x="38" y="3"/>
                  </a:moveTo>
                  <a:cubicBezTo>
                    <a:pt x="38" y="3"/>
                    <a:pt x="33" y="8"/>
                    <a:pt x="33" y="9"/>
                  </a:cubicBezTo>
                  <a:cubicBezTo>
                    <a:pt x="32" y="10"/>
                    <a:pt x="28" y="15"/>
                    <a:pt x="27" y="17"/>
                  </a:cubicBezTo>
                  <a:cubicBezTo>
                    <a:pt x="27" y="18"/>
                    <a:pt x="22" y="22"/>
                    <a:pt x="22" y="22"/>
                  </a:cubicBezTo>
                  <a:cubicBezTo>
                    <a:pt x="12" y="26"/>
                    <a:pt x="12" y="26"/>
                    <a:pt x="12" y="26"/>
                  </a:cubicBezTo>
                  <a:cubicBezTo>
                    <a:pt x="12" y="26"/>
                    <a:pt x="9" y="26"/>
                    <a:pt x="10" y="27"/>
                  </a:cubicBezTo>
                  <a:cubicBezTo>
                    <a:pt x="10" y="27"/>
                    <a:pt x="10" y="30"/>
                    <a:pt x="7" y="33"/>
                  </a:cubicBezTo>
                  <a:cubicBezTo>
                    <a:pt x="5" y="36"/>
                    <a:pt x="7" y="40"/>
                    <a:pt x="7" y="40"/>
                  </a:cubicBezTo>
                  <a:cubicBezTo>
                    <a:pt x="9" y="46"/>
                    <a:pt x="9" y="46"/>
                    <a:pt x="9" y="46"/>
                  </a:cubicBezTo>
                  <a:cubicBezTo>
                    <a:pt x="9" y="52"/>
                    <a:pt x="9" y="52"/>
                    <a:pt x="9" y="52"/>
                  </a:cubicBezTo>
                  <a:cubicBezTo>
                    <a:pt x="9" y="52"/>
                    <a:pt x="7" y="59"/>
                    <a:pt x="6" y="59"/>
                  </a:cubicBezTo>
                  <a:cubicBezTo>
                    <a:pt x="5" y="59"/>
                    <a:pt x="3" y="61"/>
                    <a:pt x="2" y="64"/>
                  </a:cubicBezTo>
                  <a:cubicBezTo>
                    <a:pt x="1" y="68"/>
                    <a:pt x="2" y="70"/>
                    <a:pt x="2" y="70"/>
                  </a:cubicBezTo>
                  <a:cubicBezTo>
                    <a:pt x="2" y="70"/>
                    <a:pt x="2" y="75"/>
                    <a:pt x="1" y="76"/>
                  </a:cubicBezTo>
                  <a:cubicBezTo>
                    <a:pt x="0" y="76"/>
                    <a:pt x="3" y="81"/>
                    <a:pt x="4" y="83"/>
                  </a:cubicBezTo>
                  <a:cubicBezTo>
                    <a:pt x="5" y="84"/>
                    <a:pt x="7" y="85"/>
                    <a:pt x="7" y="85"/>
                  </a:cubicBezTo>
                  <a:cubicBezTo>
                    <a:pt x="7" y="85"/>
                    <a:pt x="10" y="87"/>
                    <a:pt x="11" y="88"/>
                  </a:cubicBezTo>
                  <a:cubicBezTo>
                    <a:pt x="12" y="89"/>
                    <a:pt x="16" y="87"/>
                    <a:pt x="16" y="87"/>
                  </a:cubicBezTo>
                  <a:cubicBezTo>
                    <a:pt x="16" y="87"/>
                    <a:pt x="20" y="85"/>
                    <a:pt x="21" y="84"/>
                  </a:cubicBezTo>
                  <a:cubicBezTo>
                    <a:pt x="22" y="84"/>
                    <a:pt x="22" y="84"/>
                    <a:pt x="24" y="80"/>
                  </a:cubicBezTo>
                  <a:cubicBezTo>
                    <a:pt x="26" y="77"/>
                    <a:pt x="25" y="78"/>
                    <a:pt x="25" y="77"/>
                  </a:cubicBezTo>
                  <a:cubicBezTo>
                    <a:pt x="26" y="76"/>
                    <a:pt x="27" y="72"/>
                    <a:pt x="28" y="67"/>
                  </a:cubicBezTo>
                  <a:cubicBezTo>
                    <a:pt x="29" y="61"/>
                    <a:pt x="30" y="62"/>
                    <a:pt x="31" y="57"/>
                  </a:cubicBezTo>
                  <a:cubicBezTo>
                    <a:pt x="32" y="52"/>
                    <a:pt x="34" y="51"/>
                    <a:pt x="34" y="47"/>
                  </a:cubicBezTo>
                  <a:cubicBezTo>
                    <a:pt x="34" y="43"/>
                    <a:pt x="35" y="41"/>
                    <a:pt x="35" y="40"/>
                  </a:cubicBezTo>
                  <a:cubicBezTo>
                    <a:pt x="35" y="39"/>
                    <a:pt x="39" y="34"/>
                    <a:pt x="39" y="31"/>
                  </a:cubicBezTo>
                  <a:cubicBezTo>
                    <a:pt x="39" y="28"/>
                    <a:pt x="39" y="26"/>
                    <a:pt x="39" y="25"/>
                  </a:cubicBezTo>
                  <a:cubicBezTo>
                    <a:pt x="38" y="24"/>
                    <a:pt x="42" y="25"/>
                    <a:pt x="43" y="23"/>
                  </a:cubicBezTo>
                  <a:cubicBezTo>
                    <a:pt x="44" y="21"/>
                    <a:pt x="43" y="23"/>
                    <a:pt x="43" y="22"/>
                  </a:cubicBezTo>
                  <a:cubicBezTo>
                    <a:pt x="44" y="21"/>
                    <a:pt x="44" y="15"/>
                    <a:pt x="44" y="11"/>
                  </a:cubicBezTo>
                  <a:cubicBezTo>
                    <a:pt x="44" y="8"/>
                    <a:pt x="41" y="2"/>
                    <a:pt x="40" y="1"/>
                  </a:cubicBezTo>
                  <a:cubicBezTo>
                    <a:pt x="40" y="0"/>
                    <a:pt x="38" y="3"/>
                    <a:pt x="38" y="3"/>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98" name="Freeform 68"/>
            <p:cNvSpPr/>
            <p:nvPr/>
          </p:nvSpPr>
          <p:spPr bwMode="auto">
            <a:xfrm>
              <a:off x="5681465" y="2434042"/>
              <a:ext cx="168672" cy="181246"/>
            </a:xfrm>
            <a:custGeom>
              <a:avLst/>
              <a:gdLst/>
              <a:ahLst/>
              <a:cxnLst>
                <a:cxn ang="0">
                  <a:pos x="62" y="67"/>
                </a:cxn>
                <a:cxn ang="0">
                  <a:pos x="62" y="63"/>
                </a:cxn>
                <a:cxn ang="0">
                  <a:pos x="65" y="54"/>
                </a:cxn>
                <a:cxn ang="0">
                  <a:pos x="64" y="51"/>
                </a:cxn>
                <a:cxn ang="0">
                  <a:pos x="60" y="52"/>
                </a:cxn>
                <a:cxn ang="0">
                  <a:pos x="57" y="45"/>
                </a:cxn>
                <a:cxn ang="0">
                  <a:pos x="49" y="39"/>
                </a:cxn>
                <a:cxn ang="0">
                  <a:pos x="52" y="35"/>
                </a:cxn>
                <a:cxn ang="0">
                  <a:pos x="40" y="25"/>
                </a:cxn>
                <a:cxn ang="0">
                  <a:pos x="31" y="20"/>
                </a:cxn>
                <a:cxn ang="0">
                  <a:pos x="25" y="11"/>
                </a:cxn>
                <a:cxn ang="0">
                  <a:pos x="3" y="0"/>
                </a:cxn>
                <a:cxn ang="0">
                  <a:pos x="0" y="4"/>
                </a:cxn>
                <a:cxn ang="0">
                  <a:pos x="4" y="6"/>
                </a:cxn>
                <a:cxn ang="0">
                  <a:pos x="7" y="7"/>
                </a:cxn>
                <a:cxn ang="0">
                  <a:pos x="12" y="14"/>
                </a:cxn>
                <a:cxn ang="0">
                  <a:pos x="15" y="19"/>
                </a:cxn>
                <a:cxn ang="0">
                  <a:pos x="22" y="22"/>
                </a:cxn>
                <a:cxn ang="0">
                  <a:pos x="24" y="28"/>
                </a:cxn>
                <a:cxn ang="0">
                  <a:pos x="27" y="33"/>
                </a:cxn>
                <a:cxn ang="0">
                  <a:pos x="34" y="48"/>
                </a:cxn>
                <a:cxn ang="0">
                  <a:pos x="38" y="60"/>
                </a:cxn>
                <a:cxn ang="0">
                  <a:pos x="49" y="70"/>
                </a:cxn>
                <a:cxn ang="0">
                  <a:pos x="58" y="73"/>
                </a:cxn>
                <a:cxn ang="0">
                  <a:pos x="62" y="67"/>
                </a:cxn>
              </a:cxnLst>
              <a:rect l="0" t="0" r="r" b="b"/>
              <a:pathLst>
                <a:path w="68" h="73">
                  <a:moveTo>
                    <a:pt x="62" y="67"/>
                  </a:moveTo>
                  <a:cubicBezTo>
                    <a:pt x="63" y="65"/>
                    <a:pt x="62" y="64"/>
                    <a:pt x="62" y="63"/>
                  </a:cubicBezTo>
                  <a:cubicBezTo>
                    <a:pt x="61" y="62"/>
                    <a:pt x="63" y="56"/>
                    <a:pt x="65" y="54"/>
                  </a:cubicBezTo>
                  <a:cubicBezTo>
                    <a:pt x="68" y="52"/>
                    <a:pt x="64" y="51"/>
                    <a:pt x="64" y="51"/>
                  </a:cubicBezTo>
                  <a:cubicBezTo>
                    <a:pt x="60" y="52"/>
                    <a:pt x="60" y="52"/>
                    <a:pt x="60" y="52"/>
                  </a:cubicBezTo>
                  <a:cubicBezTo>
                    <a:pt x="57" y="45"/>
                    <a:pt x="57" y="45"/>
                    <a:pt x="57" y="45"/>
                  </a:cubicBezTo>
                  <a:cubicBezTo>
                    <a:pt x="57" y="45"/>
                    <a:pt x="51" y="41"/>
                    <a:pt x="49" y="39"/>
                  </a:cubicBezTo>
                  <a:cubicBezTo>
                    <a:pt x="47" y="38"/>
                    <a:pt x="52" y="35"/>
                    <a:pt x="52" y="35"/>
                  </a:cubicBezTo>
                  <a:cubicBezTo>
                    <a:pt x="52" y="35"/>
                    <a:pt x="41" y="25"/>
                    <a:pt x="40" y="25"/>
                  </a:cubicBezTo>
                  <a:cubicBezTo>
                    <a:pt x="38" y="25"/>
                    <a:pt x="32" y="20"/>
                    <a:pt x="31" y="20"/>
                  </a:cubicBezTo>
                  <a:cubicBezTo>
                    <a:pt x="30" y="20"/>
                    <a:pt x="25" y="11"/>
                    <a:pt x="25" y="11"/>
                  </a:cubicBezTo>
                  <a:cubicBezTo>
                    <a:pt x="3" y="0"/>
                    <a:pt x="3" y="0"/>
                    <a:pt x="3" y="0"/>
                  </a:cubicBezTo>
                  <a:cubicBezTo>
                    <a:pt x="3" y="0"/>
                    <a:pt x="0" y="3"/>
                    <a:pt x="0" y="4"/>
                  </a:cubicBezTo>
                  <a:cubicBezTo>
                    <a:pt x="0" y="5"/>
                    <a:pt x="4" y="6"/>
                    <a:pt x="4" y="6"/>
                  </a:cubicBezTo>
                  <a:cubicBezTo>
                    <a:pt x="4" y="6"/>
                    <a:pt x="6" y="7"/>
                    <a:pt x="7" y="7"/>
                  </a:cubicBezTo>
                  <a:cubicBezTo>
                    <a:pt x="8" y="8"/>
                    <a:pt x="12" y="11"/>
                    <a:pt x="12" y="14"/>
                  </a:cubicBezTo>
                  <a:cubicBezTo>
                    <a:pt x="13" y="16"/>
                    <a:pt x="13" y="17"/>
                    <a:pt x="15" y="19"/>
                  </a:cubicBezTo>
                  <a:cubicBezTo>
                    <a:pt x="18" y="21"/>
                    <a:pt x="22" y="22"/>
                    <a:pt x="22" y="22"/>
                  </a:cubicBezTo>
                  <a:cubicBezTo>
                    <a:pt x="22" y="22"/>
                    <a:pt x="23" y="27"/>
                    <a:pt x="24" y="28"/>
                  </a:cubicBezTo>
                  <a:cubicBezTo>
                    <a:pt x="26" y="28"/>
                    <a:pt x="27" y="31"/>
                    <a:pt x="27" y="33"/>
                  </a:cubicBezTo>
                  <a:cubicBezTo>
                    <a:pt x="28" y="35"/>
                    <a:pt x="34" y="44"/>
                    <a:pt x="34" y="48"/>
                  </a:cubicBezTo>
                  <a:cubicBezTo>
                    <a:pt x="33" y="51"/>
                    <a:pt x="38" y="60"/>
                    <a:pt x="38" y="60"/>
                  </a:cubicBezTo>
                  <a:cubicBezTo>
                    <a:pt x="38" y="60"/>
                    <a:pt x="49" y="68"/>
                    <a:pt x="49" y="70"/>
                  </a:cubicBezTo>
                  <a:cubicBezTo>
                    <a:pt x="50" y="71"/>
                    <a:pt x="58" y="73"/>
                    <a:pt x="58" y="73"/>
                  </a:cubicBezTo>
                  <a:cubicBezTo>
                    <a:pt x="58" y="73"/>
                    <a:pt x="61" y="70"/>
                    <a:pt x="62" y="67"/>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99" name="Freeform 69"/>
            <p:cNvSpPr/>
            <p:nvPr/>
          </p:nvSpPr>
          <p:spPr bwMode="auto">
            <a:xfrm>
              <a:off x="5877376" y="2404708"/>
              <a:ext cx="141433" cy="183341"/>
            </a:xfrm>
            <a:custGeom>
              <a:avLst/>
              <a:gdLst/>
              <a:ahLst/>
              <a:cxnLst>
                <a:cxn ang="0">
                  <a:pos x="57" y="14"/>
                </a:cxn>
                <a:cxn ang="0">
                  <a:pos x="53" y="9"/>
                </a:cxn>
                <a:cxn ang="0">
                  <a:pos x="45" y="1"/>
                </a:cxn>
                <a:cxn ang="0">
                  <a:pos x="43" y="5"/>
                </a:cxn>
                <a:cxn ang="0">
                  <a:pos x="38" y="13"/>
                </a:cxn>
                <a:cxn ang="0">
                  <a:pos x="28" y="20"/>
                </a:cxn>
                <a:cxn ang="0">
                  <a:pos x="21" y="27"/>
                </a:cxn>
                <a:cxn ang="0">
                  <a:pos x="14" y="31"/>
                </a:cxn>
                <a:cxn ang="0">
                  <a:pos x="11" y="38"/>
                </a:cxn>
                <a:cxn ang="0">
                  <a:pos x="2" y="36"/>
                </a:cxn>
                <a:cxn ang="0">
                  <a:pos x="3" y="39"/>
                </a:cxn>
                <a:cxn ang="0">
                  <a:pos x="1" y="44"/>
                </a:cxn>
                <a:cxn ang="0">
                  <a:pos x="2" y="51"/>
                </a:cxn>
                <a:cxn ang="0">
                  <a:pos x="5" y="55"/>
                </a:cxn>
                <a:cxn ang="0">
                  <a:pos x="6" y="64"/>
                </a:cxn>
                <a:cxn ang="0">
                  <a:pos x="9" y="69"/>
                </a:cxn>
                <a:cxn ang="0">
                  <a:pos x="14" y="69"/>
                </a:cxn>
                <a:cxn ang="0">
                  <a:pos x="20" y="69"/>
                </a:cxn>
                <a:cxn ang="0">
                  <a:pos x="27" y="72"/>
                </a:cxn>
                <a:cxn ang="0">
                  <a:pos x="34" y="73"/>
                </a:cxn>
                <a:cxn ang="0">
                  <a:pos x="41" y="71"/>
                </a:cxn>
                <a:cxn ang="0">
                  <a:pos x="41" y="63"/>
                </a:cxn>
                <a:cxn ang="0">
                  <a:pos x="44" y="58"/>
                </a:cxn>
                <a:cxn ang="0">
                  <a:pos x="48" y="53"/>
                </a:cxn>
                <a:cxn ang="0">
                  <a:pos x="49" y="45"/>
                </a:cxn>
                <a:cxn ang="0">
                  <a:pos x="55" y="42"/>
                </a:cxn>
                <a:cxn ang="0">
                  <a:pos x="55" y="40"/>
                </a:cxn>
                <a:cxn ang="0">
                  <a:pos x="50" y="33"/>
                </a:cxn>
                <a:cxn ang="0">
                  <a:pos x="53" y="22"/>
                </a:cxn>
                <a:cxn ang="0">
                  <a:pos x="57" y="14"/>
                </a:cxn>
              </a:cxnLst>
              <a:rect l="0" t="0" r="r" b="b"/>
              <a:pathLst>
                <a:path w="57" h="74">
                  <a:moveTo>
                    <a:pt x="57" y="14"/>
                  </a:moveTo>
                  <a:cubicBezTo>
                    <a:pt x="57" y="13"/>
                    <a:pt x="54" y="10"/>
                    <a:pt x="53" y="9"/>
                  </a:cubicBezTo>
                  <a:cubicBezTo>
                    <a:pt x="52" y="7"/>
                    <a:pt x="46" y="2"/>
                    <a:pt x="45" y="1"/>
                  </a:cubicBezTo>
                  <a:cubicBezTo>
                    <a:pt x="44" y="0"/>
                    <a:pt x="45" y="1"/>
                    <a:pt x="43" y="5"/>
                  </a:cubicBezTo>
                  <a:cubicBezTo>
                    <a:pt x="41" y="8"/>
                    <a:pt x="39" y="12"/>
                    <a:pt x="38" y="13"/>
                  </a:cubicBezTo>
                  <a:cubicBezTo>
                    <a:pt x="37" y="13"/>
                    <a:pt x="30" y="18"/>
                    <a:pt x="28" y="20"/>
                  </a:cubicBezTo>
                  <a:cubicBezTo>
                    <a:pt x="26" y="22"/>
                    <a:pt x="22" y="28"/>
                    <a:pt x="21" y="27"/>
                  </a:cubicBezTo>
                  <a:cubicBezTo>
                    <a:pt x="20" y="26"/>
                    <a:pt x="14" y="31"/>
                    <a:pt x="14" y="31"/>
                  </a:cubicBezTo>
                  <a:cubicBezTo>
                    <a:pt x="11" y="38"/>
                    <a:pt x="11" y="38"/>
                    <a:pt x="11" y="38"/>
                  </a:cubicBezTo>
                  <a:cubicBezTo>
                    <a:pt x="2" y="36"/>
                    <a:pt x="2" y="36"/>
                    <a:pt x="2" y="36"/>
                  </a:cubicBezTo>
                  <a:cubicBezTo>
                    <a:pt x="3" y="39"/>
                    <a:pt x="3" y="39"/>
                    <a:pt x="3" y="39"/>
                  </a:cubicBezTo>
                  <a:cubicBezTo>
                    <a:pt x="3" y="39"/>
                    <a:pt x="0" y="43"/>
                    <a:pt x="1" y="44"/>
                  </a:cubicBezTo>
                  <a:cubicBezTo>
                    <a:pt x="1" y="45"/>
                    <a:pt x="1" y="49"/>
                    <a:pt x="2" y="51"/>
                  </a:cubicBezTo>
                  <a:cubicBezTo>
                    <a:pt x="3" y="53"/>
                    <a:pt x="4" y="54"/>
                    <a:pt x="5" y="55"/>
                  </a:cubicBezTo>
                  <a:cubicBezTo>
                    <a:pt x="7" y="56"/>
                    <a:pt x="7" y="61"/>
                    <a:pt x="6" y="64"/>
                  </a:cubicBezTo>
                  <a:cubicBezTo>
                    <a:pt x="5" y="67"/>
                    <a:pt x="8" y="68"/>
                    <a:pt x="9" y="69"/>
                  </a:cubicBezTo>
                  <a:cubicBezTo>
                    <a:pt x="10" y="70"/>
                    <a:pt x="13" y="70"/>
                    <a:pt x="14" y="69"/>
                  </a:cubicBezTo>
                  <a:cubicBezTo>
                    <a:pt x="15" y="69"/>
                    <a:pt x="18" y="68"/>
                    <a:pt x="20" y="69"/>
                  </a:cubicBezTo>
                  <a:cubicBezTo>
                    <a:pt x="21" y="70"/>
                    <a:pt x="25" y="70"/>
                    <a:pt x="27" y="72"/>
                  </a:cubicBezTo>
                  <a:cubicBezTo>
                    <a:pt x="28" y="73"/>
                    <a:pt x="33" y="72"/>
                    <a:pt x="34" y="73"/>
                  </a:cubicBezTo>
                  <a:cubicBezTo>
                    <a:pt x="35" y="74"/>
                    <a:pt x="40" y="72"/>
                    <a:pt x="41" y="71"/>
                  </a:cubicBezTo>
                  <a:cubicBezTo>
                    <a:pt x="43" y="70"/>
                    <a:pt x="41" y="67"/>
                    <a:pt x="41" y="63"/>
                  </a:cubicBezTo>
                  <a:cubicBezTo>
                    <a:pt x="41" y="59"/>
                    <a:pt x="42" y="59"/>
                    <a:pt x="44" y="58"/>
                  </a:cubicBezTo>
                  <a:cubicBezTo>
                    <a:pt x="46" y="56"/>
                    <a:pt x="48" y="55"/>
                    <a:pt x="48" y="53"/>
                  </a:cubicBezTo>
                  <a:cubicBezTo>
                    <a:pt x="49" y="50"/>
                    <a:pt x="49" y="47"/>
                    <a:pt x="49" y="45"/>
                  </a:cubicBezTo>
                  <a:cubicBezTo>
                    <a:pt x="49" y="43"/>
                    <a:pt x="54" y="43"/>
                    <a:pt x="55" y="42"/>
                  </a:cubicBezTo>
                  <a:cubicBezTo>
                    <a:pt x="56" y="42"/>
                    <a:pt x="55" y="40"/>
                    <a:pt x="55" y="40"/>
                  </a:cubicBezTo>
                  <a:cubicBezTo>
                    <a:pt x="55" y="39"/>
                    <a:pt x="51" y="34"/>
                    <a:pt x="50" y="33"/>
                  </a:cubicBezTo>
                  <a:cubicBezTo>
                    <a:pt x="49" y="31"/>
                    <a:pt x="51" y="23"/>
                    <a:pt x="53" y="22"/>
                  </a:cubicBezTo>
                  <a:cubicBezTo>
                    <a:pt x="54" y="20"/>
                    <a:pt x="57" y="15"/>
                    <a:pt x="57" y="14"/>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100" name="Freeform 70"/>
            <p:cNvSpPr/>
            <p:nvPr/>
          </p:nvSpPr>
          <p:spPr bwMode="auto">
            <a:xfrm>
              <a:off x="5824993" y="2613193"/>
              <a:ext cx="300676" cy="76479"/>
            </a:xfrm>
            <a:custGeom>
              <a:avLst/>
              <a:gdLst/>
              <a:ahLst/>
              <a:cxnLst>
                <a:cxn ang="0">
                  <a:pos x="34" y="16"/>
                </a:cxn>
                <a:cxn ang="0">
                  <a:pos x="42" y="17"/>
                </a:cxn>
                <a:cxn ang="0">
                  <a:pos x="51" y="20"/>
                </a:cxn>
                <a:cxn ang="0">
                  <a:pos x="58" y="20"/>
                </a:cxn>
                <a:cxn ang="0">
                  <a:pos x="67" y="19"/>
                </a:cxn>
                <a:cxn ang="0">
                  <a:pos x="77" y="20"/>
                </a:cxn>
                <a:cxn ang="0">
                  <a:pos x="84" y="19"/>
                </a:cxn>
                <a:cxn ang="0">
                  <a:pos x="89" y="20"/>
                </a:cxn>
                <a:cxn ang="0">
                  <a:pos x="95" y="21"/>
                </a:cxn>
                <a:cxn ang="0">
                  <a:pos x="101" y="19"/>
                </a:cxn>
                <a:cxn ang="0">
                  <a:pos x="112" y="17"/>
                </a:cxn>
                <a:cxn ang="0">
                  <a:pos x="110" y="18"/>
                </a:cxn>
                <a:cxn ang="0">
                  <a:pos x="102" y="24"/>
                </a:cxn>
                <a:cxn ang="0">
                  <a:pos x="100" y="26"/>
                </a:cxn>
                <a:cxn ang="0">
                  <a:pos x="100" y="30"/>
                </a:cxn>
                <a:cxn ang="0">
                  <a:pos x="110" y="21"/>
                </a:cxn>
                <a:cxn ang="0">
                  <a:pos x="114" y="18"/>
                </a:cxn>
                <a:cxn ang="0">
                  <a:pos x="119" y="16"/>
                </a:cxn>
                <a:cxn ang="0">
                  <a:pos x="121" y="15"/>
                </a:cxn>
                <a:cxn ang="0">
                  <a:pos x="118" y="14"/>
                </a:cxn>
                <a:cxn ang="0">
                  <a:pos x="114" y="14"/>
                </a:cxn>
                <a:cxn ang="0">
                  <a:pos x="105" y="15"/>
                </a:cxn>
                <a:cxn ang="0">
                  <a:pos x="99" y="15"/>
                </a:cxn>
                <a:cxn ang="0">
                  <a:pos x="94" y="14"/>
                </a:cxn>
                <a:cxn ang="0">
                  <a:pos x="86" y="17"/>
                </a:cxn>
                <a:cxn ang="0">
                  <a:pos x="79" y="16"/>
                </a:cxn>
                <a:cxn ang="0">
                  <a:pos x="75" y="15"/>
                </a:cxn>
                <a:cxn ang="0">
                  <a:pos x="70" y="14"/>
                </a:cxn>
                <a:cxn ang="0">
                  <a:pos x="65" y="13"/>
                </a:cxn>
                <a:cxn ang="0">
                  <a:pos x="61" y="14"/>
                </a:cxn>
                <a:cxn ang="0">
                  <a:pos x="55" y="14"/>
                </a:cxn>
                <a:cxn ang="0">
                  <a:pos x="44" y="11"/>
                </a:cxn>
                <a:cxn ang="0">
                  <a:pos x="46" y="8"/>
                </a:cxn>
                <a:cxn ang="0">
                  <a:pos x="48" y="6"/>
                </a:cxn>
                <a:cxn ang="0">
                  <a:pos x="41" y="5"/>
                </a:cxn>
                <a:cxn ang="0">
                  <a:pos x="36" y="5"/>
                </a:cxn>
                <a:cxn ang="0">
                  <a:pos x="29" y="2"/>
                </a:cxn>
                <a:cxn ang="0">
                  <a:pos x="27" y="7"/>
                </a:cxn>
                <a:cxn ang="0">
                  <a:pos x="17" y="6"/>
                </a:cxn>
                <a:cxn ang="0">
                  <a:pos x="14" y="2"/>
                </a:cxn>
                <a:cxn ang="0">
                  <a:pos x="12" y="0"/>
                </a:cxn>
                <a:cxn ang="0">
                  <a:pos x="7" y="1"/>
                </a:cxn>
                <a:cxn ang="0">
                  <a:pos x="4" y="1"/>
                </a:cxn>
                <a:cxn ang="0">
                  <a:pos x="0" y="6"/>
                </a:cxn>
                <a:cxn ang="0">
                  <a:pos x="10" y="8"/>
                </a:cxn>
                <a:cxn ang="0">
                  <a:pos x="16" y="13"/>
                </a:cxn>
                <a:cxn ang="0">
                  <a:pos x="24" y="15"/>
                </a:cxn>
                <a:cxn ang="0">
                  <a:pos x="34" y="16"/>
                </a:cxn>
              </a:cxnLst>
              <a:rect l="0" t="0" r="r" b="b"/>
              <a:pathLst>
                <a:path w="121" h="31">
                  <a:moveTo>
                    <a:pt x="34" y="16"/>
                  </a:moveTo>
                  <a:cubicBezTo>
                    <a:pt x="35" y="16"/>
                    <a:pt x="37" y="16"/>
                    <a:pt x="42" y="17"/>
                  </a:cubicBezTo>
                  <a:cubicBezTo>
                    <a:pt x="46" y="19"/>
                    <a:pt x="51" y="19"/>
                    <a:pt x="51" y="20"/>
                  </a:cubicBezTo>
                  <a:cubicBezTo>
                    <a:pt x="52" y="21"/>
                    <a:pt x="56" y="20"/>
                    <a:pt x="58" y="20"/>
                  </a:cubicBezTo>
                  <a:cubicBezTo>
                    <a:pt x="60" y="20"/>
                    <a:pt x="65" y="15"/>
                    <a:pt x="67" y="19"/>
                  </a:cubicBezTo>
                  <a:cubicBezTo>
                    <a:pt x="70" y="22"/>
                    <a:pt x="76" y="20"/>
                    <a:pt x="77" y="20"/>
                  </a:cubicBezTo>
                  <a:cubicBezTo>
                    <a:pt x="78" y="21"/>
                    <a:pt x="81" y="19"/>
                    <a:pt x="84" y="19"/>
                  </a:cubicBezTo>
                  <a:cubicBezTo>
                    <a:pt x="88" y="19"/>
                    <a:pt x="88" y="20"/>
                    <a:pt x="89" y="20"/>
                  </a:cubicBezTo>
                  <a:cubicBezTo>
                    <a:pt x="90" y="20"/>
                    <a:pt x="93" y="21"/>
                    <a:pt x="95" y="21"/>
                  </a:cubicBezTo>
                  <a:cubicBezTo>
                    <a:pt x="96" y="21"/>
                    <a:pt x="98" y="19"/>
                    <a:pt x="101" y="19"/>
                  </a:cubicBezTo>
                  <a:cubicBezTo>
                    <a:pt x="104" y="19"/>
                    <a:pt x="112" y="17"/>
                    <a:pt x="112" y="17"/>
                  </a:cubicBezTo>
                  <a:cubicBezTo>
                    <a:pt x="112" y="17"/>
                    <a:pt x="112" y="17"/>
                    <a:pt x="110" y="18"/>
                  </a:cubicBezTo>
                  <a:cubicBezTo>
                    <a:pt x="108" y="20"/>
                    <a:pt x="102" y="24"/>
                    <a:pt x="102" y="24"/>
                  </a:cubicBezTo>
                  <a:cubicBezTo>
                    <a:pt x="102" y="24"/>
                    <a:pt x="101" y="24"/>
                    <a:pt x="100" y="26"/>
                  </a:cubicBezTo>
                  <a:cubicBezTo>
                    <a:pt x="100" y="28"/>
                    <a:pt x="98" y="31"/>
                    <a:pt x="100" y="30"/>
                  </a:cubicBezTo>
                  <a:cubicBezTo>
                    <a:pt x="102" y="28"/>
                    <a:pt x="109" y="22"/>
                    <a:pt x="110" y="21"/>
                  </a:cubicBezTo>
                  <a:cubicBezTo>
                    <a:pt x="112" y="20"/>
                    <a:pt x="112" y="19"/>
                    <a:pt x="114" y="18"/>
                  </a:cubicBezTo>
                  <a:cubicBezTo>
                    <a:pt x="116" y="17"/>
                    <a:pt x="119" y="16"/>
                    <a:pt x="119" y="16"/>
                  </a:cubicBezTo>
                  <a:cubicBezTo>
                    <a:pt x="121" y="15"/>
                    <a:pt x="121" y="15"/>
                    <a:pt x="121" y="15"/>
                  </a:cubicBezTo>
                  <a:cubicBezTo>
                    <a:pt x="121" y="15"/>
                    <a:pt x="119" y="14"/>
                    <a:pt x="118" y="14"/>
                  </a:cubicBezTo>
                  <a:cubicBezTo>
                    <a:pt x="117" y="14"/>
                    <a:pt x="116" y="13"/>
                    <a:pt x="114" y="14"/>
                  </a:cubicBezTo>
                  <a:cubicBezTo>
                    <a:pt x="111" y="14"/>
                    <a:pt x="105" y="15"/>
                    <a:pt x="105" y="15"/>
                  </a:cubicBezTo>
                  <a:cubicBezTo>
                    <a:pt x="105" y="15"/>
                    <a:pt x="102" y="16"/>
                    <a:pt x="99" y="15"/>
                  </a:cubicBezTo>
                  <a:cubicBezTo>
                    <a:pt x="97" y="14"/>
                    <a:pt x="94" y="13"/>
                    <a:pt x="94" y="14"/>
                  </a:cubicBezTo>
                  <a:cubicBezTo>
                    <a:pt x="93" y="15"/>
                    <a:pt x="87" y="17"/>
                    <a:pt x="86" y="17"/>
                  </a:cubicBezTo>
                  <a:cubicBezTo>
                    <a:pt x="85" y="17"/>
                    <a:pt x="82" y="16"/>
                    <a:pt x="79" y="16"/>
                  </a:cubicBezTo>
                  <a:cubicBezTo>
                    <a:pt x="77" y="15"/>
                    <a:pt x="76" y="15"/>
                    <a:pt x="75" y="15"/>
                  </a:cubicBezTo>
                  <a:cubicBezTo>
                    <a:pt x="73" y="15"/>
                    <a:pt x="73" y="14"/>
                    <a:pt x="70" y="14"/>
                  </a:cubicBezTo>
                  <a:cubicBezTo>
                    <a:pt x="66" y="14"/>
                    <a:pt x="65" y="13"/>
                    <a:pt x="65" y="13"/>
                  </a:cubicBezTo>
                  <a:cubicBezTo>
                    <a:pt x="64" y="13"/>
                    <a:pt x="62" y="14"/>
                    <a:pt x="61" y="14"/>
                  </a:cubicBezTo>
                  <a:cubicBezTo>
                    <a:pt x="59" y="15"/>
                    <a:pt x="56" y="15"/>
                    <a:pt x="55" y="14"/>
                  </a:cubicBezTo>
                  <a:cubicBezTo>
                    <a:pt x="54" y="13"/>
                    <a:pt x="44" y="11"/>
                    <a:pt x="44" y="11"/>
                  </a:cubicBezTo>
                  <a:cubicBezTo>
                    <a:pt x="44" y="11"/>
                    <a:pt x="43" y="9"/>
                    <a:pt x="46" y="8"/>
                  </a:cubicBezTo>
                  <a:cubicBezTo>
                    <a:pt x="49" y="7"/>
                    <a:pt x="48" y="7"/>
                    <a:pt x="48" y="6"/>
                  </a:cubicBezTo>
                  <a:cubicBezTo>
                    <a:pt x="47" y="5"/>
                    <a:pt x="43" y="5"/>
                    <a:pt x="41" y="5"/>
                  </a:cubicBezTo>
                  <a:cubicBezTo>
                    <a:pt x="40" y="6"/>
                    <a:pt x="37" y="6"/>
                    <a:pt x="36" y="5"/>
                  </a:cubicBezTo>
                  <a:cubicBezTo>
                    <a:pt x="34" y="4"/>
                    <a:pt x="30" y="0"/>
                    <a:pt x="29" y="2"/>
                  </a:cubicBezTo>
                  <a:cubicBezTo>
                    <a:pt x="28" y="4"/>
                    <a:pt x="29" y="7"/>
                    <a:pt x="27" y="7"/>
                  </a:cubicBezTo>
                  <a:cubicBezTo>
                    <a:pt x="26" y="6"/>
                    <a:pt x="17" y="7"/>
                    <a:pt x="17" y="6"/>
                  </a:cubicBezTo>
                  <a:cubicBezTo>
                    <a:pt x="17" y="5"/>
                    <a:pt x="15" y="3"/>
                    <a:pt x="14" y="2"/>
                  </a:cubicBezTo>
                  <a:cubicBezTo>
                    <a:pt x="13" y="2"/>
                    <a:pt x="14" y="1"/>
                    <a:pt x="12" y="0"/>
                  </a:cubicBezTo>
                  <a:cubicBezTo>
                    <a:pt x="10" y="0"/>
                    <a:pt x="7" y="1"/>
                    <a:pt x="7" y="1"/>
                  </a:cubicBezTo>
                  <a:cubicBezTo>
                    <a:pt x="4" y="1"/>
                    <a:pt x="4" y="1"/>
                    <a:pt x="4" y="1"/>
                  </a:cubicBezTo>
                  <a:cubicBezTo>
                    <a:pt x="0" y="6"/>
                    <a:pt x="0" y="6"/>
                    <a:pt x="0" y="6"/>
                  </a:cubicBezTo>
                  <a:cubicBezTo>
                    <a:pt x="0" y="6"/>
                    <a:pt x="9" y="7"/>
                    <a:pt x="10" y="8"/>
                  </a:cubicBezTo>
                  <a:cubicBezTo>
                    <a:pt x="11" y="9"/>
                    <a:pt x="16" y="13"/>
                    <a:pt x="16" y="13"/>
                  </a:cubicBezTo>
                  <a:cubicBezTo>
                    <a:pt x="16" y="13"/>
                    <a:pt x="22" y="14"/>
                    <a:pt x="24" y="15"/>
                  </a:cubicBezTo>
                  <a:cubicBezTo>
                    <a:pt x="25" y="15"/>
                    <a:pt x="33" y="15"/>
                    <a:pt x="34" y="16"/>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101" name="Freeform 71"/>
            <p:cNvSpPr/>
            <p:nvPr/>
          </p:nvSpPr>
          <p:spPr bwMode="auto">
            <a:xfrm>
              <a:off x="5852232" y="2205652"/>
              <a:ext cx="32477" cy="27239"/>
            </a:xfrm>
            <a:custGeom>
              <a:avLst/>
              <a:gdLst/>
              <a:ahLst/>
              <a:cxnLst>
                <a:cxn ang="0">
                  <a:pos x="12" y="1"/>
                </a:cxn>
                <a:cxn ang="0">
                  <a:pos x="9" y="0"/>
                </a:cxn>
                <a:cxn ang="0">
                  <a:pos x="5" y="2"/>
                </a:cxn>
                <a:cxn ang="0">
                  <a:pos x="4" y="1"/>
                </a:cxn>
                <a:cxn ang="0">
                  <a:pos x="0" y="6"/>
                </a:cxn>
                <a:cxn ang="0">
                  <a:pos x="2" y="11"/>
                </a:cxn>
                <a:cxn ang="0">
                  <a:pos x="7" y="11"/>
                </a:cxn>
                <a:cxn ang="0">
                  <a:pos x="10" y="9"/>
                </a:cxn>
                <a:cxn ang="0">
                  <a:pos x="12" y="4"/>
                </a:cxn>
                <a:cxn ang="0">
                  <a:pos x="12" y="1"/>
                </a:cxn>
              </a:cxnLst>
              <a:rect l="0" t="0" r="r" b="b"/>
              <a:pathLst>
                <a:path w="13" h="11">
                  <a:moveTo>
                    <a:pt x="12" y="1"/>
                  </a:moveTo>
                  <a:cubicBezTo>
                    <a:pt x="11" y="0"/>
                    <a:pt x="9" y="0"/>
                    <a:pt x="9" y="0"/>
                  </a:cubicBezTo>
                  <a:cubicBezTo>
                    <a:pt x="5" y="2"/>
                    <a:pt x="5" y="2"/>
                    <a:pt x="5" y="2"/>
                  </a:cubicBezTo>
                  <a:cubicBezTo>
                    <a:pt x="4" y="1"/>
                    <a:pt x="4" y="1"/>
                    <a:pt x="4" y="1"/>
                  </a:cubicBezTo>
                  <a:cubicBezTo>
                    <a:pt x="0" y="6"/>
                    <a:pt x="0" y="6"/>
                    <a:pt x="0" y="6"/>
                  </a:cubicBezTo>
                  <a:cubicBezTo>
                    <a:pt x="0" y="6"/>
                    <a:pt x="1" y="11"/>
                    <a:pt x="2" y="11"/>
                  </a:cubicBezTo>
                  <a:cubicBezTo>
                    <a:pt x="3" y="11"/>
                    <a:pt x="7" y="11"/>
                    <a:pt x="7" y="11"/>
                  </a:cubicBezTo>
                  <a:cubicBezTo>
                    <a:pt x="10" y="9"/>
                    <a:pt x="10" y="9"/>
                    <a:pt x="10" y="9"/>
                  </a:cubicBezTo>
                  <a:cubicBezTo>
                    <a:pt x="12" y="4"/>
                    <a:pt x="12" y="4"/>
                    <a:pt x="12" y="4"/>
                  </a:cubicBezTo>
                  <a:cubicBezTo>
                    <a:pt x="12" y="4"/>
                    <a:pt x="13" y="2"/>
                    <a:pt x="12" y="1"/>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102" name="Freeform 72"/>
            <p:cNvSpPr/>
            <p:nvPr/>
          </p:nvSpPr>
          <p:spPr bwMode="auto">
            <a:xfrm>
              <a:off x="5996808" y="2120791"/>
              <a:ext cx="27239" cy="54479"/>
            </a:xfrm>
            <a:custGeom>
              <a:avLst/>
              <a:gdLst/>
              <a:ahLst/>
              <a:cxnLst>
                <a:cxn ang="0">
                  <a:pos x="6" y="22"/>
                </a:cxn>
                <a:cxn ang="0">
                  <a:pos x="8" y="18"/>
                </a:cxn>
                <a:cxn ang="0">
                  <a:pos x="9" y="14"/>
                </a:cxn>
                <a:cxn ang="0">
                  <a:pos x="10" y="8"/>
                </a:cxn>
                <a:cxn ang="0">
                  <a:pos x="9" y="3"/>
                </a:cxn>
                <a:cxn ang="0">
                  <a:pos x="8" y="0"/>
                </a:cxn>
                <a:cxn ang="0">
                  <a:pos x="4" y="1"/>
                </a:cxn>
                <a:cxn ang="0">
                  <a:pos x="1" y="8"/>
                </a:cxn>
                <a:cxn ang="0">
                  <a:pos x="1" y="15"/>
                </a:cxn>
                <a:cxn ang="0">
                  <a:pos x="4" y="20"/>
                </a:cxn>
                <a:cxn ang="0">
                  <a:pos x="6" y="22"/>
                </a:cxn>
              </a:cxnLst>
              <a:rect l="0" t="0" r="r" b="b"/>
              <a:pathLst>
                <a:path w="11" h="22">
                  <a:moveTo>
                    <a:pt x="6" y="22"/>
                  </a:moveTo>
                  <a:cubicBezTo>
                    <a:pt x="8" y="18"/>
                    <a:pt x="8" y="18"/>
                    <a:pt x="8" y="18"/>
                  </a:cubicBezTo>
                  <a:cubicBezTo>
                    <a:pt x="8" y="18"/>
                    <a:pt x="9" y="15"/>
                    <a:pt x="9" y="14"/>
                  </a:cubicBezTo>
                  <a:cubicBezTo>
                    <a:pt x="9" y="13"/>
                    <a:pt x="11" y="10"/>
                    <a:pt x="10" y="8"/>
                  </a:cubicBezTo>
                  <a:cubicBezTo>
                    <a:pt x="9" y="7"/>
                    <a:pt x="9" y="4"/>
                    <a:pt x="9" y="3"/>
                  </a:cubicBezTo>
                  <a:cubicBezTo>
                    <a:pt x="8" y="2"/>
                    <a:pt x="8" y="0"/>
                    <a:pt x="8" y="0"/>
                  </a:cubicBezTo>
                  <a:cubicBezTo>
                    <a:pt x="4" y="1"/>
                    <a:pt x="4" y="1"/>
                    <a:pt x="4" y="1"/>
                  </a:cubicBezTo>
                  <a:cubicBezTo>
                    <a:pt x="3" y="2"/>
                    <a:pt x="1" y="8"/>
                    <a:pt x="1" y="8"/>
                  </a:cubicBezTo>
                  <a:cubicBezTo>
                    <a:pt x="1" y="8"/>
                    <a:pt x="0" y="14"/>
                    <a:pt x="1" y="15"/>
                  </a:cubicBezTo>
                  <a:cubicBezTo>
                    <a:pt x="2" y="17"/>
                    <a:pt x="4" y="20"/>
                    <a:pt x="4" y="20"/>
                  </a:cubicBezTo>
                  <a:lnTo>
                    <a:pt x="6" y="22"/>
                  </a:lnTo>
                  <a:close/>
                </a:path>
              </a:pathLst>
            </a:custGeom>
            <a:grpFill/>
            <a:ln w="9525">
              <a:noFill/>
              <a:round/>
            </a:ln>
          </p:spPr>
          <p:txBody>
            <a:bodyPr vert="horz" wrap="square" lIns="121920" tIns="60960" rIns="121920" bIns="60960" numCol="1" anchor="t" anchorCtr="0" compatLnSpc="1"/>
            <a:lstStyle/>
            <a:p>
              <a:endParaRPr lang="en-US" sz="3555"/>
            </a:p>
          </p:txBody>
        </p:sp>
        <p:sp>
          <p:nvSpPr>
            <p:cNvPr id="103" name="Freeform 73"/>
            <p:cNvSpPr/>
            <p:nvPr/>
          </p:nvSpPr>
          <p:spPr bwMode="auto">
            <a:xfrm>
              <a:off x="6011475" y="2222414"/>
              <a:ext cx="111051" cy="216866"/>
            </a:xfrm>
            <a:custGeom>
              <a:avLst/>
              <a:gdLst/>
              <a:ahLst/>
              <a:cxnLst>
                <a:cxn ang="0">
                  <a:pos x="43" y="76"/>
                </a:cxn>
                <a:cxn ang="0">
                  <a:pos x="41" y="57"/>
                </a:cxn>
                <a:cxn ang="0">
                  <a:pos x="35" y="50"/>
                </a:cxn>
                <a:cxn ang="0">
                  <a:pos x="34" y="42"/>
                </a:cxn>
                <a:cxn ang="0">
                  <a:pos x="28" y="39"/>
                </a:cxn>
                <a:cxn ang="0">
                  <a:pos x="27" y="33"/>
                </a:cxn>
                <a:cxn ang="0">
                  <a:pos x="19" y="29"/>
                </a:cxn>
                <a:cxn ang="0">
                  <a:pos x="12" y="25"/>
                </a:cxn>
                <a:cxn ang="0">
                  <a:pos x="14" y="14"/>
                </a:cxn>
                <a:cxn ang="0">
                  <a:pos x="12" y="3"/>
                </a:cxn>
                <a:cxn ang="0">
                  <a:pos x="5" y="2"/>
                </a:cxn>
                <a:cxn ang="0">
                  <a:pos x="0" y="18"/>
                </a:cxn>
                <a:cxn ang="0">
                  <a:pos x="6" y="29"/>
                </a:cxn>
                <a:cxn ang="0">
                  <a:pos x="10" y="40"/>
                </a:cxn>
                <a:cxn ang="0">
                  <a:pos x="13" y="33"/>
                </a:cxn>
                <a:cxn ang="0">
                  <a:pos x="25" y="42"/>
                </a:cxn>
                <a:cxn ang="0">
                  <a:pos x="25" y="48"/>
                </a:cxn>
                <a:cxn ang="0">
                  <a:pos x="16" y="47"/>
                </a:cxn>
                <a:cxn ang="0">
                  <a:pos x="21" y="56"/>
                </a:cxn>
                <a:cxn ang="0">
                  <a:pos x="27" y="61"/>
                </a:cxn>
                <a:cxn ang="0">
                  <a:pos x="29" y="55"/>
                </a:cxn>
                <a:cxn ang="0">
                  <a:pos x="31" y="48"/>
                </a:cxn>
                <a:cxn ang="0">
                  <a:pos x="35" y="59"/>
                </a:cxn>
                <a:cxn ang="0">
                  <a:pos x="31" y="65"/>
                </a:cxn>
                <a:cxn ang="0">
                  <a:pos x="29" y="65"/>
                </a:cxn>
                <a:cxn ang="0">
                  <a:pos x="23" y="69"/>
                </a:cxn>
                <a:cxn ang="0">
                  <a:pos x="19" y="76"/>
                </a:cxn>
                <a:cxn ang="0">
                  <a:pos x="24" y="72"/>
                </a:cxn>
                <a:cxn ang="0">
                  <a:pos x="28" y="72"/>
                </a:cxn>
                <a:cxn ang="0">
                  <a:pos x="31" y="79"/>
                </a:cxn>
                <a:cxn ang="0">
                  <a:pos x="38" y="86"/>
                </a:cxn>
                <a:cxn ang="0">
                  <a:pos x="40" y="77"/>
                </a:cxn>
              </a:cxnLst>
              <a:rect l="0" t="0" r="r" b="b"/>
              <a:pathLst>
                <a:path w="45" h="87">
                  <a:moveTo>
                    <a:pt x="40" y="77"/>
                  </a:moveTo>
                  <a:cubicBezTo>
                    <a:pt x="43" y="78"/>
                    <a:pt x="44" y="77"/>
                    <a:pt x="43" y="76"/>
                  </a:cubicBezTo>
                  <a:cubicBezTo>
                    <a:pt x="43" y="75"/>
                    <a:pt x="42" y="68"/>
                    <a:pt x="41" y="66"/>
                  </a:cubicBezTo>
                  <a:cubicBezTo>
                    <a:pt x="41" y="63"/>
                    <a:pt x="45" y="61"/>
                    <a:pt x="41" y="57"/>
                  </a:cubicBezTo>
                  <a:cubicBezTo>
                    <a:pt x="36" y="54"/>
                    <a:pt x="36" y="54"/>
                    <a:pt x="36" y="54"/>
                  </a:cubicBezTo>
                  <a:cubicBezTo>
                    <a:pt x="35" y="53"/>
                    <a:pt x="35" y="50"/>
                    <a:pt x="35" y="50"/>
                  </a:cubicBezTo>
                  <a:cubicBezTo>
                    <a:pt x="35" y="50"/>
                    <a:pt x="36" y="47"/>
                    <a:pt x="36" y="46"/>
                  </a:cubicBezTo>
                  <a:cubicBezTo>
                    <a:pt x="35" y="45"/>
                    <a:pt x="34" y="43"/>
                    <a:pt x="34" y="42"/>
                  </a:cubicBezTo>
                  <a:cubicBezTo>
                    <a:pt x="33" y="41"/>
                    <a:pt x="33" y="41"/>
                    <a:pt x="31" y="41"/>
                  </a:cubicBezTo>
                  <a:cubicBezTo>
                    <a:pt x="29" y="41"/>
                    <a:pt x="29" y="39"/>
                    <a:pt x="28" y="39"/>
                  </a:cubicBezTo>
                  <a:cubicBezTo>
                    <a:pt x="27" y="39"/>
                    <a:pt x="24" y="42"/>
                    <a:pt x="26" y="38"/>
                  </a:cubicBezTo>
                  <a:cubicBezTo>
                    <a:pt x="28" y="34"/>
                    <a:pt x="27" y="33"/>
                    <a:pt x="27" y="33"/>
                  </a:cubicBezTo>
                  <a:cubicBezTo>
                    <a:pt x="27" y="32"/>
                    <a:pt x="25" y="31"/>
                    <a:pt x="24" y="31"/>
                  </a:cubicBezTo>
                  <a:cubicBezTo>
                    <a:pt x="22" y="31"/>
                    <a:pt x="21" y="29"/>
                    <a:pt x="19" y="29"/>
                  </a:cubicBezTo>
                  <a:cubicBezTo>
                    <a:pt x="16" y="30"/>
                    <a:pt x="15" y="28"/>
                    <a:pt x="14" y="28"/>
                  </a:cubicBezTo>
                  <a:cubicBezTo>
                    <a:pt x="13" y="28"/>
                    <a:pt x="12" y="27"/>
                    <a:pt x="12" y="25"/>
                  </a:cubicBezTo>
                  <a:cubicBezTo>
                    <a:pt x="12" y="23"/>
                    <a:pt x="12" y="19"/>
                    <a:pt x="12" y="18"/>
                  </a:cubicBezTo>
                  <a:cubicBezTo>
                    <a:pt x="12" y="17"/>
                    <a:pt x="14" y="14"/>
                    <a:pt x="14" y="14"/>
                  </a:cubicBezTo>
                  <a:cubicBezTo>
                    <a:pt x="14" y="14"/>
                    <a:pt x="15" y="13"/>
                    <a:pt x="14" y="11"/>
                  </a:cubicBezTo>
                  <a:cubicBezTo>
                    <a:pt x="13" y="9"/>
                    <a:pt x="12" y="5"/>
                    <a:pt x="12" y="3"/>
                  </a:cubicBezTo>
                  <a:cubicBezTo>
                    <a:pt x="12" y="2"/>
                    <a:pt x="9" y="0"/>
                    <a:pt x="9" y="0"/>
                  </a:cubicBezTo>
                  <a:cubicBezTo>
                    <a:pt x="5" y="2"/>
                    <a:pt x="5" y="2"/>
                    <a:pt x="5" y="2"/>
                  </a:cubicBezTo>
                  <a:cubicBezTo>
                    <a:pt x="3" y="16"/>
                    <a:pt x="3" y="16"/>
                    <a:pt x="3" y="16"/>
                  </a:cubicBezTo>
                  <a:cubicBezTo>
                    <a:pt x="3" y="16"/>
                    <a:pt x="0" y="17"/>
                    <a:pt x="0" y="18"/>
                  </a:cubicBezTo>
                  <a:cubicBezTo>
                    <a:pt x="1" y="19"/>
                    <a:pt x="1" y="25"/>
                    <a:pt x="2" y="26"/>
                  </a:cubicBezTo>
                  <a:cubicBezTo>
                    <a:pt x="4" y="28"/>
                    <a:pt x="6" y="29"/>
                    <a:pt x="6" y="29"/>
                  </a:cubicBezTo>
                  <a:cubicBezTo>
                    <a:pt x="7" y="31"/>
                    <a:pt x="5" y="34"/>
                    <a:pt x="5" y="34"/>
                  </a:cubicBezTo>
                  <a:cubicBezTo>
                    <a:pt x="5" y="34"/>
                    <a:pt x="9" y="39"/>
                    <a:pt x="10" y="40"/>
                  </a:cubicBezTo>
                  <a:cubicBezTo>
                    <a:pt x="10" y="41"/>
                    <a:pt x="12" y="41"/>
                    <a:pt x="12" y="41"/>
                  </a:cubicBezTo>
                  <a:cubicBezTo>
                    <a:pt x="12" y="41"/>
                    <a:pt x="11" y="32"/>
                    <a:pt x="13" y="33"/>
                  </a:cubicBezTo>
                  <a:cubicBezTo>
                    <a:pt x="15" y="35"/>
                    <a:pt x="20" y="35"/>
                    <a:pt x="20" y="37"/>
                  </a:cubicBezTo>
                  <a:cubicBezTo>
                    <a:pt x="20" y="39"/>
                    <a:pt x="24" y="41"/>
                    <a:pt x="25" y="42"/>
                  </a:cubicBezTo>
                  <a:cubicBezTo>
                    <a:pt x="25" y="44"/>
                    <a:pt x="29" y="45"/>
                    <a:pt x="29" y="47"/>
                  </a:cubicBezTo>
                  <a:cubicBezTo>
                    <a:pt x="29" y="48"/>
                    <a:pt x="26" y="48"/>
                    <a:pt x="25" y="48"/>
                  </a:cubicBezTo>
                  <a:cubicBezTo>
                    <a:pt x="23" y="49"/>
                    <a:pt x="18" y="45"/>
                    <a:pt x="18" y="45"/>
                  </a:cubicBezTo>
                  <a:cubicBezTo>
                    <a:pt x="18" y="45"/>
                    <a:pt x="17" y="45"/>
                    <a:pt x="16" y="47"/>
                  </a:cubicBezTo>
                  <a:cubicBezTo>
                    <a:pt x="16" y="48"/>
                    <a:pt x="17" y="53"/>
                    <a:pt x="18" y="55"/>
                  </a:cubicBezTo>
                  <a:cubicBezTo>
                    <a:pt x="19" y="56"/>
                    <a:pt x="21" y="55"/>
                    <a:pt x="21" y="56"/>
                  </a:cubicBezTo>
                  <a:cubicBezTo>
                    <a:pt x="22" y="57"/>
                    <a:pt x="21" y="59"/>
                    <a:pt x="22" y="60"/>
                  </a:cubicBezTo>
                  <a:cubicBezTo>
                    <a:pt x="23" y="62"/>
                    <a:pt x="26" y="62"/>
                    <a:pt x="27" y="61"/>
                  </a:cubicBezTo>
                  <a:cubicBezTo>
                    <a:pt x="28" y="61"/>
                    <a:pt x="31" y="59"/>
                    <a:pt x="31" y="59"/>
                  </a:cubicBezTo>
                  <a:cubicBezTo>
                    <a:pt x="31" y="59"/>
                    <a:pt x="31" y="55"/>
                    <a:pt x="29" y="55"/>
                  </a:cubicBezTo>
                  <a:cubicBezTo>
                    <a:pt x="28" y="54"/>
                    <a:pt x="26" y="52"/>
                    <a:pt x="27" y="51"/>
                  </a:cubicBezTo>
                  <a:cubicBezTo>
                    <a:pt x="28" y="50"/>
                    <a:pt x="30" y="48"/>
                    <a:pt x="31" y="48"/>
                  </a:cubicBezTo>
                  <a:cubicBezTo>
                    <a:pt x="32" y="49"/>
                    <a:pt x="34" y="53"/>
                    <a:pt x="34" y="54"/>
                  </a:cubicBezTo>
                  <a:cubicBezTo>
                    <a:pt x="34" y="55"/>
                    <a:pt x="34" y="55"/>
                    <a:pt x="35" y="59"/>
                  </a:cubicBezTo>
                  <a:cubicBezTo>
                    <a:pt x="36" y="62"/>
                    <a:pt x="37" y="62"/>
                    <a:pt x="35" y="62"/>
                  </a:cubicBezTo>
                  <a:cubicBezTo>
                    <a:pt x="34" y="63"/>
                    <a:pt x="32" y="65"/>
                    <a:pt x="31" y="65"/>
                  </a:cubicBezTo>
                  <a:cubicBezTo>
                    <a:pt x="31" y="66"/>
                    <a:pt x="31" y="66"/>
                    <a:pt x="31" y="66"/>
                  </a:cubicBezTo>
                  <a:cubicBezTo>
                    <a:pt x="31" y="66"/>
                    <a:pt x="30" y="65"/>
                    <a:pt x="29" y="65"/>
                  </a:cubicBezTo>
                  <a:cubicBezTo>
                    <a:pt x="25" y="65"/>
                    <a:pt x="26" y="63"/>
                    <a:pt x="25" y="65"/>
                  </a:cubicBezTo>
                  <a:cubicBezTo>
                    <a:pt x="24" y="67"/>
                    <a:pt x="23" y="69"/>
                    <a:pt x="23" y="69"/>
                  </a:cubicBezTo>
                  <a:cubicBezTo>
                    <a:pt x="20" y="70"/>
                    <a:pt x="20" y="70"/>
                    <a:pt x="20" y="70"/>
                  </a:cubicBezTo>
                  <a:cubicBezTo>
                    <a:pt x="20" y="70"/>
                    <a:pt x="19" y="75"/>
                    <a:pt x="19" y="76"/>
                  </a:cubicBezTo>
                  <a:cubicBezTo>
                    <a:pt x="19" y="78"/>
                    <a:pt x="19" y="78"/>
                    <a:pt x="19" y="78"/>
                  </a:cubicBezTo>
                  <a:cubicBezTo>
                    <a:pt x="19" y="78"/>
                    <a:pt x="23" y="72"/>
                    <a:pt x="24" y="72"/>
                  </a:cubicBezTo>
                  <a:cubicBezTo>
                    <a:pt x="25" y="72"/>
                    <a:pt x="25" y="73"/>
                    <a:pt x="26" y="72"/>
                  </a:cubicBezTo>
                  <a:cubicBezTo>
                    <a:pt x="27" y="71"/>
                    <a:pt x="28" y="72"/>
                    <a:pt x="28" y="72"/>
                  </a:cubicBezTo>
                  <a:cubicBezTo>
                    <a:pt x="28" y="72"/>
                    <a:pt x="30" y="71"/>
                    <a:pt x="30" y="74"/>
                  </a:cubicBezTo>
                  <a:cubicBezTo>
                    <a:pt x="30" y="76"/>
                    <a:pt x="30" y="77"/>
                    <a:pt x="31" y="79"/>
                  </a:cubicBezTo>
                  <a:cubicBezTo>
                    <a:pt x="32" y="82"/>
                    <a:pt x="34" y="83"/>
                    <a:pt x="35" y="84"/>
                  </a:cubicBezTo>
                  <a:cubicBezTo>
                    <a:pt x="36" y="85"/>
                    <a:pt x="37" y="85"/>
                    <a:pt x="38" y="86"/>
                  </a:cubicBezTo>
                  <a:cubicBezTo>
                    <a:pt x="39" y="87"/>
                    <a:pt x="39" y="83"/>
                    <a:pt x="39" y="81"/>
                  </a:cubicBezTo>
                  <a:cubicBezTo>
                    <a:pt x="38" y="78"/>
                    <a:pt x="37" y="76"/>
                    <a:pt x="40" y="77"/>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104" name="Freeform 74"/>
            <p:cNvSpPr/>
            <p:nvPr/>
          </p:nvSpPr>
          <p:spPr bwMode="auto">
            <a:xfrm>
              <a:off x="6015666" y="2490616"/>
              <a:ext cx="90098" cy="124672"/>
            </a:xfrm>
            <a:custGeom>
              <a:avLst/>
              <a:gdLst/>
              <a:ahLst/>
              <a:cxnLst>
                <a:cxn ang="0">
                  <a:pos x="16" y="8"/>
                </a:cxn>
                <a:cxn ang="0">
                  <a:pos x="24" y="12"/>
                </a:cxn>
                <a:cxn ang="0">
                  <a:pos x="31" y="10"/>
                </a:cxn>
                <a:cxn ang="0">
                  <a:pos x="34" y="8"/>
                </a:cxn>
                <a:cxn ang="0">
                  <a:pos x="36" y="4"/>
                </a:cxn>
                <a:cxn ang="0">
                  <a:pos x="35" y="1"/>
                </a:cxn>
                <a:cxn ang="0">
                  <a:pos x="27" y="6"/>
                </a:cxn>
                <a:cxn ang="0">
                  <a:pos x="19" y="5"/>
                </a:cxn>
                <a:cxn ang="0">
                  <a:pos x="9" y="4"/>
                </a:cxn>
                <a:cxn ang="0">
                  <a:pos x="5" y="10"/>
                </a:cxn>
                <a:cxn ang="0">
                  <a:pos x="5" y="13"/>
                </a:cxn>
                <a:cxn ang="0">
                  <a:pos x="4" y="18"/>
                </a:cxn>
                <a:cxn ang="0">
                  <a:pos x="0" y="29"/>
                </a:cxn>
                <a:cxn ang="0">
                  <a:pos x="3" y="40"/>
                </a:cxn>
                <a:cxn ang="0">
                  <a:pos x="3" y="49"/>
                </a:cxn>
                <a:cxn ang="0">
                  <a:pos x="9" y="48"/>
                </a:cxn>
                <a:cxn ang="0">
                  <a:pos x="10" y="40"/>
                </a:cxn>
                <a:cxn ang="0">
                  <a:pos x="9" y="30"/>
                </a:cxn>
                <a:cxn ang="0">
                  <a:pos x="14" y="34"/>
                </a:cxn>
                <a:cxn ang="0">
                  <a:pos x="13" y="37"/>
                </a:cxn>
                <a:cxn ang="0">
                  <a:pos x="16" y="42"/>
                </a:cxn>
                <a:cxn ang="0">
                  <a:pos x="17" y="46"/>
                </a:cxn>
                <a:cxn ang="0">
                  <a:pos x="20" y="47"/>
                </a:cxn>
                <a:cxn ang="0">
                  <a:pos x="24" y="45"/>
                </a:cxn>
                <a:cxn ang="0">
                  <a:pos x="24" y="39"/>
                </a:cxn>
                <a:cxn ang="0">
                  <a:pos x="20" y="33"/>
                </a:cxn>
                <a:cxn ang="0">
                  <a:pos x="19" y="27"/>
                </a:cxn>
                <a:cxn ang="0">
                  <a:pos x="17" y="24"/>
                </a:cxn>
                <a:cxn ang="0">
                  <a:pos x="21" y="22"/>
                </a:cxn>
                <a:cxn ang="0">
                  <a:pos x="24" y="18"/>
                </a:cxn>
                <a:cxn ang="0">
                  <a:pos x="22" y="17"/>
                </a:cxn>
                <a:cxn ang="0">
                  <a:pos x="16" y="18"/>
                </a:cxn>
                <a:cxn ang="0">
                  <a:pos x="13" y="20"/>
                </a:cxn>
                <a:cxn ang="0">
                  <a:pos x="11" y="20"/>
                </a:cxn>
                <a:cxn ang="0">
                  <a:pos x="10" y="18"/>
                </a:cxn>
                <a:cxn ang="0">
                  <a:pos x="8" y="15"/>
                </a:cxn>
                <a:cxn ang="0">
                  <a:pos x="9" y="9"/>
                </a:cxn>
                <a:cxn ang="0">
                  <a:pos x="16" y="8"/>
                </a:cxn>
              </a:cxnLst>
              <a:rect l="0" t="0" r="r" b="b"/>
              <a:pathLst>
                <a:path w="36" h="50">
                  <a:moveTo>
                    <a:pt x="16" y="8"/>
                  </a:moveTo>
                  <a:cubicBezTo>
                    <a:pt x="19" y="10"/>
                    <a:pt x="21" y="11"/>
                    <a:pt x="24" y="12"/>
                  </a:cubicBezTo>
                  <a:cubicBezTo>
                    <a:pt x="27" y="12"/>
                    <a:pt x="30" y="10"/>
                    <a:pt x="31" y="10"/>
                  </a:cubicBezTo>
                  <a:cubicBezTo>
                    <a:pt x="31" y="11"/>
                    <a:pt x="34" y="8"/>
                    <a:pt x="34" y="8"/>
                  </a:cubicBezTo>
                  <a:cubicBezTo>
                    <a:pt x="34" y="8"/>
                    <a:pt x="36" y="5"/>
                    <a:pt x="36" y="4"/>
                  </a:cubicBezTo>
                  <a:cubicBezTo>
                    <a:pt x="36" y="3"/>
                    <a:pt x="35" y="0"/>
                    <a:pt x="35" y="1"/>
                  </a:cubicBezTo>
                  <a:cubicBezTo>
                    <a:pt x="34" y="2"/>
                    <a:pt x="28" y="5"/>
                    <a:pt x="27" y="6"/>
                  </a:cubicBezTo>
                  <a:cubicBezTo>
                    <a:pt x="25" y="6"/>
                    <a:pt x="22" y="5"/>
                    <a:pt x="19" y="5"/>
                  </a:cubicBezTo>
                  <a:cubicBezTo>
                    <a:pt x="17" y="5"/>
                    <a:pt x="10" y="3"/>
                    <a:pt x="9" y="4"/>
                  </a:cubicBezTo>
                  <a:cubicBezTo>
                    <a:pt x="8" y="5"/>
                    <a:pt x="5" y="8"/>
                    <a:pt x="5" y="10"/>
                  </a:cubicBezTo>
                  <a:cubicBezTo>
                    <a:pt x="5" y="12"/>
                    <a:pt x="5" y="12"/>
                    <a:pt x="5" y="13"/>
                  </a:cubicBezTo>
                  <a:cubicBezTo>
                    <a:pt x="5" y="14"/>
                    <a:pt x="4" y="19"/>
                    <a:pt x="4" y="18"/>
                  </a:cubicBezTo>
                  <a:cubicBezTo>
                    <a:pt x="0" y="29"/>
                    <a:pt x="0" y="29"/>
                    <a:pt x="0" y="29"/>
                  </a:cubicBezTo>
                  <a:cubicBezTo>
                    <a:pt x="0" y="29"/>
                    <a:pt x="3" y="38"/>
                    <a:pt x="3" y="40"/>
                  </a:cubicBezTo>
                  <a:cubicBezTo>
                    <a:pt x="3" y="41"/>
                    <a:pt x="2" y="50"/>
                    <a:pt x="3" y="49"/>
                  </a:cubicBezTo>
                  <a:cubicBezTo>
                    <a:pt x="4" y="48"/>
                    <a:pt x="9" y="48"/>
                    <a:pt x="9" y="48"/>
                  </a:cubicBezTo>
                  <a:cubicBezTo>
                    <a:pt x="9" y="48"/>
                    <a:pt x="10" y="42"/>
                    <a:pt x="10" y="40"/>
                  </a:cubicBezTo>
                  <a:cubicBezTo>
                    <a:pt x="10" y="37"/>
                    <a:pt x="7" y="29"/>
                    <a:pt x="9" y="30"/>
                  </a:cubicBezTo>
                  <a:cubicBezTo>
                    <a:pt x="12" y="30"/>
                    <a:pt x="14" y="34"/>
                    <a:pt x="14" y="34"/>
                  </a:cubicBezTo>
                  <a:cubicBezTo>
                    <a:pt x="14" y="34"/>
                    <a:pt x="12" y="35"/>
                    <a:pt x="13" y="37"/>
                  </a:cubicBezTo>
                  <a:cubicBezTo>
                    <a:pt x="14" y="38"/>
                    <a:pt x="16" y="40"/>
                    <a:pt x="16" y="42"/>
                  </a:cubicBezTo>
                  <a:cubicBezTo>
                    <a:pt x="15" y="45"/>
                    <a:pt x="17" y="47"/>
                    <a:pt x="17" y="46"/>
                  </a:cubicBezTo>
                  <a:cubicBezTo>
                    <a:pt x="17" y="45"/>
                    <a:pt x="20" y="46"/>
                    <a:pt x="20" y="47"/>
                  </a:cubicBezTo>
                  <a:cubicBezTo>
                    <a:pt x="20" y="47"/>
                    <a:pt x="23" y="45"/>
                    <a:pt x="24" y="45"/>
                  </a:cubicBezTo>
                  <a:cubicBezTo>
                    <a:pt x="24" y="44"/>
                    <a:pt x="24" y="40"/>
                    <a:pt x="24" y="39"/>
                  </a:cubicBezTo>
                  <a:cubicBezTo>
                    <a:pt x="23" y="38"/>
                    <a:pt x="23" y="36"/>
                    <a:pt x="20" y="33"/>
                  </a:cubicBezTo>
                  <a:cubicBezTo>
                    <a:pt x="18" y="31"/>
                    <a:pt x="21" y="30"/>
                    <a:pt x="19" y="27"/>
                  </a:cubicBezTo>
                  <a:cubicBezTo>
                    <a:pt x="17" y="24"/>
                    <a:pt x="16" y="25"/>
                    <a:pt x="17" y="24"/>
                  </a:cubicBezTo>
                  <a:cubicBezTo>
                    <a:pt x="17" y="23"/>
                    <a:pt x="19" y="23"/>
                    <a:pt x="21" y="22"/>
                  </a:cubicBezTo>
                  <a:cubicBezTo>
                    <a:pt x="23" y="21"/>
                    <a:pt x="24" y="18"/>
                    <a:pt x="24" y="18"/>
                  </a:cubicBezTo>
                  <a:cubicBezTo>
                    <a:pt x="24" y="17"/>
                    <a:pt x="25" y="18"/>
                    <a:pt x="22" y="17"/>
                  </a:cubicBezTo>
                  <a:cubicBezTo>
                    <a:pt x="20" y="16"/>
                    <a:pt x="17" y="16"/>
                    <a:pt x="16" y="18"/>
                  </a:cubicBezTo>
                  <a:cubicBezTo>
                    <a:pt x="14" y="20"/>
                    <a:pt x="13" y="20"/>
                    <a:pt x="13" y="20"/>
                  </a:cubicBezTo>
                  <a:cubicBezTo>
                    <a:pt x="13" y="20"/>
                    <a:pt x="13" y="20"/>
                    <a:pt x="11" y="20"/>
                  </a:cubicBezTo>
                  <a:cubicBezTo>
                    <a:pt x="10" y="20"/>
                    <a:pt x="10" y="18"/>
                    <a:pt x="10" y="18"/>
                  </a:cubicBezTo>
                  <a:cubicBezTo>
                    <a:pt x="9" y="18"/>
                    <a:pt x="9" y="17"/>
                    <a:pt x="8" y="15"/>
                  </a:cubicBezTo>
                  <a:cubicBezTo>
                    <a:pt x="7" y="13"/>
                    <a:pt x="8" y="9"/>
                    <a:pt x="9" y="9"/>
                  </a:cubicBezTo>
                  <a:cubicBezTo>
                    <a:pt x="10" y="8"/>
                    <a:pt x="12" y="6"/>
                    <a:pt x="16" y="8"/>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105" name="Freeform 75"/>
            <p:cNvSpPr/>
            <p:nvPr/>
          </p:nvSpPr>
          <p:spPr bwMode="auto">
            <a:xfrm>
              <a:off x="6075382" y="2602716"/>
              <a:ext cx="1048" cy="1048"/>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106" name="Freeform 76"/>
            <p:cNvSpPr/>
            <p:nvPr/>
          </p:nvSpPr>
          <p:spPr bwMode="auto">
            <a:xfrm>
              <a:off x="6177004" y="2528332"/>
              <a:ext cx="270294" cy="159245"/>
            </a:xfrm>
            <a:custGeom>
              <a:avLst/>
              <a:gdLst/>
              <a:ahLst/>
              <a:cxnLst>
                <a:cxn ang="0">
                  <a:pos x="84" y="30"/>
                </a:cxn>
                <a:cxn ang="0">
                  <a:pos x="82" y="24"/>
                </a:cxn>
                <a:cxn ang="0">
                  <a:pos x="58" y="11"/>
                </a:cxn>
                <a:cxn ang="0">
                  <a:pos x="42" y="6"/>
                </a:cxn>
                <a:cxn ang="0">
                  <a:pos x="36" y="9"/>
                </a:cxn>
                <a:cxn ang="0">
                  <a:pos x="31" y="15"/>
                </a:cxn>
                <a:cxn ang="0">
                  <a:pos x="28" y="17"/>
                </a:cxn>
                <a:cxn ang="0">
                  <a:pos x="25" y="16"/>
                </a:cxn>
                <a:cxn ang="0">
                  <a:pos x="22" y="11"/>
                </a:cxn>
                <a:cxn ang="0">
                  <a:pos x="19" y="6"/>
                </a:cxn>
                <a:cxn ang="0">
                  <a:pos x="18" y="0"/>
                </a:cxn>
                <a:cxn ang="0">
                  <a:pos x="13" y="1"/>
                </a:cxn>
                <a:cxn ang="0">
                  <a:pos x="9" y="0"/>
                </a:cxn>
                <a:cxn ang="0">
                  <a:pos x="1" y="2"/>
                </a:cxn>
                <a:cxn ang="0">
                  <a:pos x="0" y="3"/>
                </a:cxn>
                <a:cxn ang="0">
                  <a:pos x="5" y="9"/>
                </a:cxn>
                <a:cxn ang="0">
                  <a:pos x="12" y="13"/>
                </a:cxn>
                <a:cxn ang="0">
                  <a:pos x="11" y="17"/>
                </a:cxn>
                <a:cxn ang="0">
                  <a:pos x="14" y="23"/>
                </a:cxn>
                <a:cxn ang="0">
                  <a:pos x="19" y="22"/>
                </a:cxn>
                <a:cxn ang="0">
                  <a:pos x="25" y="25"/>
                </a:cxn>
                <a:cxn ang="0">
                  <a:pos x="38" y="29"/>
                </a:cxn>
                <a:cxn ang="0">
                  <a:pos x="42" y="33"/>
                </a:cxn>
                <a:cxn ang="0">
                  <a:pos x="44" y="43"/>
                </a:cxn>
                <a:cxn ang="0">
                  <a:pos x="39" y="48"/>
                </a:cxn>
                <a:cxn ang="0">
                  <a:pos x="46" y="48"/>
                </a:cxn>
                <a:cxn ang="0">
                  <a:pos x="52" y="51"/>
                </a:cxn>
                <a:cxn ang="0">
                  <a:pos x="59" y="55"/>
                </a:cxn>
                <a:cxn ang="0">
                  <a:pos x="67" y="55"/>
                </a:cxn>
                <a:cxn ang="0">
                  <a:pos x="72" y="49"/>
                </a:cxn>
                <a:cxn ang="0">
                  <a:pos x="79" y="45"/>
                </a:cxn>
                <a:cxn ang="0">
                  <a:pos x="86" y="51"/>
                </a:cxn>
                <a:cxn ang="0">
                  <a:pos x="93" y="59"/>
                </a:cxn>
                <a:cxn ang="0">
                  <a:pos x="102" y="62"/>
                </a:cxn>
                <a:cxn ang="0">
                  <a:pos x="107" y="63"/>
                </a:cxn>
                <a:cxn ang="0">
                  <a:pos x="105" y="58"/>
                </a:cxn>
                <a:cxn ang="0">
                  <a:pos x="97" y="52"/>
                </a:cxn>
                <a:cxn ang="0">
                  <a:pos x="92" y="44"/>
                </a:cxn>
                <a:cxn ang="0">
                  <a:pos x="90" y="41"/>
                </a:cxn>
                <a:cxn ang="0">
                  <a:pos x="96" y="39"/>
                </a:cxn>
                <a:cxn ang="0">
                  <a:pos x="90" y="32"/>
                </a:cxn>
                <a:cxn ang="0">
                  <a:pos x="84" y="30"/>
                </a:cxn>
              </a:cxnLst>
              <a:rect l="0" t="0" r="r" b="b"/>
              <a:pathLst>
                <a:path w="109" h="64">
                  <a:moveTo>
                    <a:pt x="84" y="30"/>
                  </a:moveTo>
                  <a:cubicBezTo>
                    <a:pt x="83" y="28"/>
                    <a:pt x="83" y="26"/>
                    <a:pt x="82" y="24"/>
                  </a:cubicBezTo>
                  <a:cubicBezTo>
                    <a:pt x="81" y="23"/>
                    <a:pt x="61" y="12"/>
                    <a:pt x="58" y="11"/>
                  </a:cubicBezTo>
                  <a:cubicBezTo>
                    <a:pt x="55" y="10"/>
                    <a:pt x="42" y="6"/>
                    <a:pt x="42" y="6"/>
                  </a:cubicBezTo>
                  <a:cubicBezTo>
                    <a:pt x="42" y="6"/>
                    <a:pt x="36" y="8"/>
                    <a:pt x="36" y="9"/>
                  </a:cubicBezTo>
                  <a:cubicBezTo>
                    <a:pt x="36" y="10"/>
                    <a:pt x="32" y="14"/>
                    <a:pt x="31" y="15"/>
                  </a:cubicBezTo>
                  <a:cubicBezTo>
                    <a:pt x="30" y="16"/>
                    <a:pt x="30" y="18"/>
                    <a:pt x="28" y="17"/>
                  </a:cubicBezTo>
                  <a:cubicBezTo>
                    <a:pt x="26" y="17"/>
                    <a:pt x="26" y="17"/>
                    <a:pt x="25" y="16"/>
                  </a:cubicBezTo>
                  <a:cubicBezTo>
                    <a:pt x="24" y="15"/>
                    <a:pt x="23" y="12"/>
                    <a:pt x="22" y="11"/>
                  </a:cubicBezTo>
                  <a:cubicBezTo>
                    <a:pt x="21" y="10"/>
                    <a:pt x="18" y="9"/>
                    <a:pt x="19" y="6"/>
                  </a:cubicBezTo>
                  <a:cubicBezTo>
                    <a:pt x="19" y="4"/>
                    <a:pt x="20" y="0"/>
                    <a:pt x="18" y="0"/>
                  </a:cubicBezTo>
                  <a:cubicBezTo>
                    <a:pt x="17" y="0"/>
                    <a:pt x="14" y="2"/>
                    <a:pt x="13" y="1"/>
                  </a:cubicBezTo>
                  <a:cubicBezTo>
                    <a:pt x="12" y="0"/>
                    <a:pt x="9" y="0"/>
                    <a:pt x="9" y="0"/>
                  </a:cubicBezTo>
                  <a:cubicBezTo>
                    <a:pt x="1" y="2"/>
                    <a:pt x="1" y="2"/>
                    <a:pt x="1" y="2"/>
                  </a:cubicBezTo>
                  <a:cubicBezTo>
                    <a:pt x="0" y="3"/>
                    <a:pt x="0" y="3"/>
                    <a:pt x="0" y="3"/>
                  </a:cubicBezTo>
                  <a:cubicBezTo>
                    <a:pt x="0" y="3"/>
                    <a:pt x="3" y="9"/>
                    <a:pt x="5" y="9"/>
                  </a:cubicBezTo>
                  <a:cubicBezTo>
                    <a:pt x="8" y="8"/>
                    <a:pt x="12" y="13"/>
                    <a:pt x="12" y="13"/>
                  </a:cubicBezTo>
                  <a:cubicBezTo>
                    <a:pt x="12" y="13"/>
                    <a:pt x="10" y="16"/>
                    <a:pt x="11" y="17"/>
                  </a:cubicBezTo>
                  <a:cubicBezTo>
                    <a:pt x="12" y="18"/>
                    <a:pt x="14" y="23"/>
                    <a:pt x="14" y="23"/>
                  </a:cubicBezTo>
                  <a:cubicBezTo>
                    <a:pt x="19" y="22"/>
                    <a:pt x="19" y="22"/>
                    <a:pt x="19" y="22"/>
                  </a:cubicBezTo>
                  <a:cubicBezTo>
                    <a:pt x="25" y="25"/>
                    <a:pt x="25" y="25"/>
                    <a:pt x="25" y="25"/>
                  </a:cubicBezTo>
                  <a:cubicBezTo>
                    <a:pt x="38" y="29"/>
                    <a:pt x="38" y="29"/>
                    <a:pt x="38" y="29"/>
                  </a:cubicBezTo>
                  <a:cubicBezTo>
                    <a:pt x="42" y="33"/>
                    <a:pt x="42" y="33"/>
                    <a:pt x="42" y="33"/>
                  </a:cubicBezTo>
                  <a:cubicBezTo>
                    <a:pt x="44" y="43"/>
                    <a:pt x="44" y="43"/>
                    <a:pt x="44" y="43"/>
                  </a:cubicBezTo>
                  <a:cubicBezTo>
                    <a:pt x="44" y="43"/>
                    <a:pt x="39" y="47"/>
                    <a:pt x="39" y="48"/>
                  </a:cubicBezTo>
                  <a:cubicBezTo>
                    <a:pt x="39" y="50"/>
                    <a:pt x="46" y="48"/>
                    <a:pt x="46" y="48"/>
                  </a:cubicBezTo>
                  <a:cubicBezTo>
                    <a:pt x="52" y="51"/>
                    <a:pt x="52" y="51"/>
                    <a:pt x="52" y="51"/>
                  </a:cubicBezTo>
                  <a:cubicBezTo>
                    <a:pt x="59" y="55"/>
                    <a:pt x="59" y="55"/>
                    <a:pt x="59" y="55"/>
                  </a:cubicBezTo>
                  <a:cubicBezTo>
                    <a:pt x="67" y="55"/>
                    <a:pt x="67" y="55"/>
                    <a:pt x="67" y="55"/>
                  </a:cubicBezTo>
                  <a:cubicBezTo>
                    <a:pt x="72" y="49"/>
                    <a:pt x="72" y="49"/>
                    <a:pt x="72" y="49"/>
                  </a:cubicBezTo>
                  <a:cubicBezTo>
                    <a:pt x="72" y="49"/>
                    <a:pt x="79" y="43"/>
                    <a:pt x="79" y="45"/>
                  </a:cubicBezTo>
                  <a:cubicBezTo>
                    <a:pt x="79" y="46"/>
                    <a:pt x="85" y="48"/>
                    <a:pt x="86" y="51"/>
                  </a:cubicBezTo>
                  <a:cubicBezTo>
                    <a:pt x="87" y="54"/>
                    <a:pt x="93" y="59"/>
                    <a:pt x="93" y="59"/>
                  </a:cubicBezTo>
                  <a:cubicBezTo>
                    <a:pt x="93" y="59"/>
                    <a:pt x="101" y="62"/>
                    <a:pt x="102" y="62"/>
                  </a:cubicBezTo>
                  <a:cubicBezTo>
                    <a:pt x="103" y="62"/>
                    <a:pt x="105" y="63"/>
                    <a:pt x="107" y="63"/>
                  </a:cubicBezTo>
                  <a:cubicBezTo>
                    <a:pt x="109" y="64"/>
                    <a:pt x="105" y="58"/>
                    <a:pt x="105" y="58"/>
                  </a:cubicBezTo>
                  <a:cubicBezTo>
                    <a:pt x="105" y="58"/>
                    <a:pt x="98" y="54"/>
                    <a:pt x="97" y="52"/>
                  </a:cubicBezTo>
                  <a:cubicBezTo>
                    <a:pt x="97" y="50"/>
                    <a:pt x="91" y="46"/>
                    <a:pt x="92" y="44"/>
                  </a:cubicBezTo>
                  <a:cubicBezTo>
                    <a:pt x="92" y="42"/>
                    <a:pt x="89" y="41"/>
                    <a:pt x="90" y="41"/>
                  </a:cubicBezTo>
                  <a:cubicBezTo>
                    <a:pt x="92" y="41"/>
                    <a:pt x="97" y="40"/>
                    <a:pt x="96" y="39"/>
                  </a:cubicBezTo>
                  <a:cubicBezTo>
                    <a:pt x="96" y="38"/>
                    <a:pt x="92" y="32"/>
                    <a:pt x="90" y="32"/>
                  </a:cubicBezTo>
                  <a:cubicBezTo>
                    <a:pt x="89" y="32"/>
                    <a:pt x="84" y="32"/>
                    <a:pt x="84" y="30"/>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107" name="Freeform 77"/>
            <p:cNvSpPr/>
            <p:nvPr/>
          </p:nvSpPr>
          <p:spPr bwMode="auto">
            <a:xfrm>
              <a:off x="5882614" y="2689672"/>
              <a:ext cx="552113" cy="449448"/>
            </a:xfrm>
            <a:custGeom>
              <a:avLst/>
              <a:gdLst/>
              <a:ahLst/>
              <a:cxnLst>
                <a:cxn ang="0">
                  <a:pos x="210" y="72"/>
                </a:cxn>
                <a:cxn ang="0">
                  <a:pos x="209" y="62"/>
                </a:cxn>
                <a:cxn ang="0">
                  <a:pos x="195" y="41"/>
                </a:cxn>
                <a:cxn ang="0">
                  <a:pos x="192" y="22"/>
                </a:cxn>
                <a:cxn ang="0">
                  <a:pos x="185" y="12"/>
                </a:cxn>
                <a:cxn ang="0">
                  <a:pos x="180" y="0"/>
                </a:cxn>
                <a:cxn ang="0">
                  <a:pos x="175" y="21"/>
                </a:cxn>
                <a:cxn ang="0">
                  <a:pos x="166" y="44"/>
                </a:cxn>
                <a:cxn ang="0">
                  <a:pos x="154" y="39"/>
                </a:cxn>
                <a:cxn ang="0">
                  <a:pos x="144" y="29"/>
                </a:cxn>
                <a:cxn ang="0">
                  <a:pos x="144" y="19"/>
                </a:cxn>
                <a:cxn ang="0">
                  <a:pos x="151" y="12"/>
                </a:cxn>
                <a:cxn ang="0">
                  <a:pos x="148" y="6"/>
                </a:cxn>
                <a:cxn ang="0">
                  <a:pos x="134" y="6"/>
                </a:cxn>
                <a:cxn ang="0">
                  <a:pos x="124" y="1"/>
                </a:cxn>
                <a:cxn ang="0">
                  <a:pos x="126" y="8"/>
                </a:cxn>
                <a:cxn ang="0">
                  <a:pos x="117" y="10"/>
                </a:cxn>
                <a:cxn ang="0">
                  <a:pos x="110" y="19"/>
                </a:cxn>
                <a:cxn ang="0">
                  <a:pos x="109" y="25"/>
                </a:cxn>
                <a:cxn ang="0">
                  <a:pos x="97" y="21"/>
                </a:cxn>
                <a:cxn ang="0">
                  <a:pos x="87" y="22"/>
                </a:cxn>
                <a:cxn ang="0">
                  <a:pos x="81" y="27"/>
                </a:cxn>
                <a:cxn ang="0">
                  <a:pos x="73" y="36"/>
                </a:cxn>
                <a:cxn ang="0">
                  <a:pos x="70" y="35"/>
                </a:cxn>
                <a:cxn ang="0">
                  <a:pos x="63" y="47"/>
                </a:cxn>
                <a:cxn ang="0">
                  <a:pos x="42" y="60"/>
                </a:cxn>
                <a:cxn ang="0">
                  <a:pos x="28" y="64"/>
                </a:cxn>
                <a:cxn ang="0">
                  <a:pos x="16" y="73"/>
                </a:cxn>
                <a:cxn ang="0">
                  <a:pos x="12" y="74"/>
                </a:cxn>
                <a:cxn ang="0">
                  <a:pos x="8" y="87"/>
                </a:cxn>
                <a:cxn ang="0">
                  <a:pos x="7" y="95"/>
                </a:cxn>
                <a:cxn ang="0">
                  <a:pos x="8" y="103"/>
                </a:cxn>
                <a:cxn ang="0">
                  <a:pos x="10" y="119"/>
                </a:cxn>
                <a:cxn ang="0">
                  <a:pos x="9" y="131"/>
                </a:cxn>
                <a:cxn ang="0">
                  <a:pos x="3" y="146"/>
                </a:cxn>
                <a:cxn ang="0">
                  <a:pos x="2" y="153"/>
                </a:cxn>
                <a:cxn ang="0">
                  <a:pos x="16" y="154"/>
                </a:cxn>
                <a:cxn ang="0">
                  <a:pos x="29" y="147"/>
                </a:cxn>
                <a:cxn ang="0">
                  <a:pos x="45" y="148"/>
                </a:cxn>
                <a:cxn ang="0">
                  <a:pos x="62" y="137"/>
                </a:cxn>
                <a:cxn ang="0">
                  <a:pos x="83" y="133"/>
                </a:cxn>
                <a:cxn ang="0">
                  <a:pos x="106" y="141"/>
                </a:cxn>
                <a:cxn ang="0">
                  <a:pos x="107" y="151"/>
                </a:cxn>
                <a:cxn ang="0">
                  <a:pos x="116" y="147"/>
                </a:cxn>
                <a:cxn ang="0">
                  <a:pos x="125" y="141"/>
                </a:cxn>
                <a:cxn ang="0">
                  <a:pos x="118" y="150"/>
                </a:cxn>
                <a:cxn ang="0">
                  <a:pos x="118" y="153"/>
                </a:cxn>
                <a:cxn ang="0">
                  <a:pos x="123" y="151"/>
                </a:cxn>
                <a:cxn ang="0">
                  <a:pos x="117" y="158"/>
                </a:cxn>
                <a:cxn ang="0">
                  <a:pos x="113" y="162"/>
                </a:cxn>
                <a:cxn ang="0">
                  <a:pos x="121" y="158"/>
                </a:cxn>
                <a:cxn ang="0">
                  <a:pos x="125" y="161"/>
                </a:cxn>
                <a:cxn ang="0">
                  <a:pos x="126" y="173"/>
                </a:cxn>
                <a:cxn ang="0">
                  <a:pos x="138" y="178"/>
                </a:cxn>
                <a:cxn ang="0">
                  <a:pos x="149" y="174"/>
                </a:cxn>
                <a:cxn ang="0">
                  <a:pos x="152" y="181"/>
                </a:cxn>
                <a:cxn ang="0">
                  <a:pos x="173" y="171"/>
                </a:cxn>
                <a:cxn ang="0">
                  <a:pos x="198" y="142"/>
                </a:cxn>
                <a:cxn ang="0">
                  <a:pos x="210" y="130"/>
                </a:cxn>
                <a:cxn ang="0">
                  <a:pos x="221" y="103"/>
                </a:cxn>
                <a:cxn ang="0">
                  <a:pos x="216" y="82"/>
                </a:cxn>
              </a:cxnLst>
              <a:rect l="0" t="0" r="r" b="b"/>
              <a:pathLst>
                <a:path w="223" h="181">
                  <a:moveTo>
                    <a:pt x="214" y="73"/>
                  </a:moveTo>
                  <a:cubicBezTo>
                    <a:pt x="214" y="73"/>
                    <a:pt x="210" y="71"/>
                    <a:pt x="210" y="72"/>
                  </a:cubicBezTo>
                  <a:cubicBezTo>
                    <a:pt x="209" y="72"/>
                    <a:pt x="208" y="66"/>
                    <a:pt x="208" y="66"/>
                  </a:cubicBezTo>
                  <a:cubicBezTo>
                    <a:pt x="209" y="62"/>
                    <a:pt x="209" y="62"/>
                    <a:pt x="209" y="62"/>
                  </a:cubicBezTo>
                  <a:cubicBezTo>
                    <a:pt x="209" y="62"/>
                    <a:pt x="199" y="50"/>
                    <a:pt x="199" y="51"/>
                  </a:cubicBezTo>
                  <a:cubicBezTo>
                    <a:pt x="199" y="52"/>
                    <a:pt x="195" y="41"/>
                    <a:pt x="195" y="41"/>
                  </a:cubicBezTo>
                  <a:cubicBezTo>
                    <a:pt x="195" y="29"/>
                    <a:pt x="195" y="29"/>
                    <a:pt x="195" y="29"/>
                  </a:cubicBezTo>
                  <a:cubicBezTo>
                    <a:pt x="192" y="22"/>
                    <a:pt x="192" y="22"/>
                    <a:pt x="192" y="22"/>
                  </a:cubicBezTo>
                  <a:cubicBezTo>
                    <a:pt x="187" y="23"/>
                    <a:pt x="187" y="23"/>
                    <a:pt x="187" y="23"/>
                  </a:cubicBezTo>
                  <a:cubicBezTo>
                    <a:pt x="185" y="12"/>
                    <a:pt x="185" y="12"/>
                    <a:pt x="185" y="12"/>
                  </a:cubicBezTo>
                  <a:cubicBezTo>
                    <a:pt x="182" y="1"/>
                    <a:pt x="182" y="1"/>
                    <a:pt x="182" y="1"/>
                  </a:cubicBezTo>
                  <a:cubicBezTo>
                    <a:pt x="180" y="0"/>
                    <a:pt x="180" y="0"/>
                    <a:pt x="180" y="0"/>
                  </a:cubicBezTo>
                  <a:cubicBezTo>
                    <a:pt x="177" y="7"/>
                    <a:pt x="177" y="7"/>
                    <a:pt x="177" y="7"/>
                  </a:cubicBezTo>
                  <a:cubicBezTo>
                    <a:pt x="177" y="7"/>
                    <a:pt x="176" y="18"/>
                    <a:pt x="175" y="21"/>
                  </a:cubicBezTo>
                  <a:cubicBezTo>
                    <a:pt x="174" y="25"/>
                    <a:pt x="174" y="30"/>
                    <a:pt x="172" y="33"/>
                  </a:cubicBezTo>
                  <a:cubicBezTo>
                    <a:pt x="170" y="36"/>
                    <a:pt x="166" y="44"/>
                    <a:pt x="166" y="44"/>
                  </a:cubicBezTo>
                  <a:cubicBezTo>
                    <a:pt x="166" y="44"/>
                    <a:pt x="161" y="44"/>
                    <a:pt x="160" y="43"/>
                  </a:cubicBezTo>
                  <a:cubicBezTo>
                    <a:pt x="159" y="42"/>
                    <a:pt x="154" y="39"/>
                    <a:pt x="154" y="39"/>
                  </a:cubicBezTo>
                  <a:cubicBezTo>
                    <a:pt x="150" y="34"/>
                    <a:pt x="150" y="34"/>
                    <a:pt x="150" y="34"/>
                  </a:cubicBezTo>
                  <a:cubicBezTo>
                    <a:pt x="144" y="29"/>
                    <a:pt x="144" y="29"/>
                    <a:pt x="144" y="29"/>
                  </a:cubicBezTo>
                  <a:cubicBezTo>
                    <a:pt x="144" y="29"/>
                    <a:pt x="141" y="24"/>
                    <a:pt x="140" y="25"/>
                  </a:cubicBezTo>
                  <a:cubicBezTo>
                    <a:pt x="140" y="25"/>
                    <a:pt x="143" y="20"/>
                    <a:pt x="144" y="19"/>
                  </a:cubicBezTo>
                  <a:cubicBezTo>
                    <a:pt x="145" y="19"/>
                    <a:pt x="145" y="16"/>
                    <a:pt x="145" y="16"/>
                  </a:cubicBezTo>
                  <a:cubicBezTo>
                    <a:pt x="151" y="12"/>
                    <a:pt x="151" y="12"/>
                    <a:pt x="151" y="12"/>
                  </a:cubicBezTo>
                  <a:cubicBezTo>
                    <a:pt x="151" y="12"/>
                    <a:pt x="151" y="10"/>
                    <a:pt x="151" y="9"/>
                  </a:cubicBezTo>
                  <a:cubicBezTo>
                    <a:pt x="150" y="8"/>
                    <a:pt x="150" y="6"/>
                    <a:pt x="148" y="6"/>
                  </a:cubicBezTo>
                  <a:cubicBezTo>
                    <a:pt x="147" y="6"/>
                    <a:pt x="140" y="9"/>
                    <a:pt x="140" y="9"/>
                  </a:cubicBezTo>
                  <a:cubicBezTo>
                    <a:pt x="134" y="6"/>
                    <a:pt x="134" y="6"/>
                    <a:pt x="134" y="6"/>
                  </a:cubicBezTo>
                  <a:cubicBezTo>
                    <a:pt x="134" y="6"/>
                    <a:pt x="129" y="4"/>
                    <a:pt x="128" y="3"/>
                  </a:cubicBezTo>
                  <a:cubicBezTo>
                    <a:pt x="127" y="1"/>
                    <a:pt x="125" y="0"/>
                    <a:pt x="124" y="1"/>
                  </a:cubicBezTo>
                  <a:cubicBezTo>
                    <a:pt x="123" y="1"/>
                    <a:pt x="124" y="5"/>
                    <a:pt x="124" y="5"/>
                  </a:cubicBezTo>
                  <a:cubicBezTo>
                    <a:pt x="124" y="5"/>
                    <a:pt x="125" y="7"/>
                    <a:pt x="126" y="8"/>
                  </a:cubicBezTo>
                  <a:cubicBezTo>
                    <a:pt x="125" y="8"/>
                    <a:pt x="123" y="9"/>
                    <a:pt x="123" y="9"/>
                  </a:cubicBezTo>
                  <a:cubicBezTo>
                    <a:pt x="117" y="10"/>
                    <a:pt x="117" y="10"/>
                    <a:pt x="117" y="10"/>
                  </a:cubicBezTo>
                  <a:cubicBezTo>
                    <a:pt x="113" y="13"/>
                    <a:pt x="113" y="13"/>
                    <a:pt x="113" y="13"/>
                  </a:cubicBezTo>
                  <a:cubicBezTo>
                    <a:pt x="110" y="19"/>
                    <a:pt x="110" y="19"/>
                    <a:pt x="110" y="19"/>
                  </a:cubicBezTo>
                  <a:cubicBezTo>
                    <a:pt x="108" y="23"/>
                    <a:pt x="108" y="23"/>
                    <a:pt x="108" y="23"/>
                  </a:cubicBezTo>
                  <a:cubicBezTo>
                    <a:pt x="108" y="23"/>
                    <a:pt x="110" y="25"/>
                    <a:pt x="109" y="25"/>
                  </a:cubicBezTo>
                  <a:cubicBezTo>
                    <a:pt x="109" y="25"/>
                    <a:pt x="100" y="27"/>
                    <a:pt x="100" y="27"/>
                  </a:cubicBezTo>
                  <a:cubicBezTo>
                    <a:pt x="100" y="27"/>
                    <a:pt x="98" y="22"/>
                    <a:pt x="97" y="21"/>
                  </a:cubicBezTo>
                  <a:cubicBezTo>
                    <a:pt x="96" y="20"/>
                    <a:pt x="93" y="19"/>
                    <a:pt x="92" y="19"/>
                  </a:cubicBezTo>
                  <a:cubicBezTo>
                    <a:pt x="91" y="19"/>
                    <a:pt x="87" y="22"/>
                    <a:pt x="87" y="22"/>
                  </a:cubicBezTo>
                  <a:cubicBezTo>
                    <a:pt x="86" y="28"/>
                    <a:pt x="86" y="28"/>
                    <a:pt x="86" y="28"/>
                  </a:cubicBezTo>
                  <a:cubicBezTo>
                    <a:pt x="81" y="27"/>
                    <a:pt x="81" y="27"/>
                    <a:pt x="81" y="27"/>
                  </a:cubicBezTo>
                  <a:cubicBezTo>
                    <a:pt x="77" y="34"/>
                    <a:pt x="77" y="34"/>
                    <a:pt x="77" y="34"/>
                  </a:cubicBezTo>
                  <a:cubicBezTo>
                    <a:pt x="73" y="36"/>
                    <a:pt x="73" y="36"/>
                    <a:pt x="73" y="36"/>
                  </a:cubicBezTo>
                  <a:cubicBezTo>
                    <a:pt x="71" y="41"/>
                    <a:pt x="71" y="41"/>
                    <a:pt x="71" y="41"/>
                  </a:cubicBezTo>
                  <a:cubicBezTo>
                    <a:pt x="70" y="35"/>
                    <a:pt x="70" y="35"/>
                    <a:pt x="70" y="35"/>
                  </a:cubicBezTo>
                  <a:cubicBezTo>
                    <a:pt x="65" y="40"/>
                    <a:pt x="65" y="40"/>
                    <a:pt x="65" y="40"/>
                  </a:cubicBezTo>
                  <a:cubicBezTo>
                    <a:pt x="63" y="47"/>
                    <a:pt x="63" y="47"/>
                    <a:pt x="63" y="47"/>
                  </a:cubicBezTo>
                  <a:cubicBezTo>
                    <a:pt x="63" y="47"/>
                    <a:pt x="57" y="53"/>
                    <a:pt x="56" y="54"/>
                  </a:cubicBezTo>
                  <a:cubicBezTo>
                    <a:pt x="56" y="55"/>
                    <a:pt x="42" y="60"/>
                    <a:pt x="42" y="60"/>
                  </a:cubicBezTo>
                  <a:cubicBezTo>
                    <a:pt x="34" y="63"/>
                    <a:pt x="34" y="63"/>
                    <a:pt x="34" y="63"/>
                  </a:cubicBezTo>
                  <a:cubicBezTo>
                    <a:pt x="34" y="63"/>
                    <a:pt x="29" y="64"/>
                    <a:pt x="28" y="64"/>
                  </a:cubicBezTo>
                  <a:cubicBezTo>
                    <a:pt x="27" y="64"/>
                    <a:pt x="19" y="70"/>
                    <a:pt x="19" y="70"/>
                  </a:cubicBezTo>
                  <a:cubicBezTo>
                    <a:pt x="16" y="73"/>
                    <a:pt x="16" y="73"/>
                    <a:pt x="16" y="73"/>
                  </a:cubicBezTo>
                  <a:cubicBezTo>
                    <a:pt x="15" y="70"/>
                    <a:pt x="15" y="70"/>
                    <a:pt x="15" y="70"/>
                  </a:cubicBezTo>
                  <a:cubicBezTo>
                    <a:pt x="12" y="74"/>
                    <a:pt x="12" y="74"/>
                    <a:pt x="12" y="74"/>
                  </a:cubicBezTo>
                  <a:cubicBezTo>
                    <a:pt x="12" y="82"/>
                    <a:pt x="12" y="82"/>
                    <a:pt x="12" y="82"/>
                  </a:cubicBezTo>
                  <a:cubicBezTo>
                    <a:pt x="8" y="87"/>
                    <a:pt x="8" y="87"/>
                    <a:pt x="8" y="87"/>
                  </a:cubicBezTo>
                  <a:cubicBezTo>
                    <a:pt x="10" y="94"/>
                    <a:pt x="10" y="94"/>
                    <a:pt x="10" y="94"/>
                  </a:cubicBezTo>
                  <a:cubicBezTo>
                    <a:pt x="7" y="95"/>
                    <a:pt x="7" y="95"/>
                    <a:pt x="7" y="95"/>
                  </a:cubicBezTo>
                  <a:cubicBezTo>
                    <a:pt x="5" y="97"/>
                    <a:pt x="5" y="97"/>
                    <a:pt x="5" y="97"/>
                  </a:cubicBezTo>
                  <a:cubicBezTo>
                    <a:pt x="8" y="103"/>
                    <a:pt x="8" y="103"/>
                    <a:pt x="8" y="103"/>
                  </a:cubicBezTo>
                  <a:cubicBezTo>
                    <a:pt x="9" y="113"/>
                    <a:pt x="9" y="113"/>
                    <a:pt x="9" y="113"/>
                  </a:cubicBezTo>
                  <a:cubicBezTo>
                    <a:pt x="9" y="113"/>
                    <a:pt x="10" y="117"/>
                    <a:pt x="10" y="119"/>
                  </a:cubicBezTo>
                  <a:cubicBezTo>
                    <a:pt x="10" y="120"/>
                    <a:pt x="8" y="122"/>
                    <a:pt x="8" y="124"/>
                  </a:cubicBezTo>
                  <a:cubicBezTo>
                    <a:pt x="8" y="125"/>
                    <a:pt x="9" y="130"/>
                    <a:pt x="9" y="131"/>
                  </a:cubicBezTo>
                  <a:cubicBezTo>
                    <a:pt x="9" y="132"/>
                    <a:pt x="6" y="141"/>
                    <a:pt x="6" y="141"/>
                  </a:cubicBezTo>
                  <a:cubicBezTo>
                    <a:pt x="3" y="146"/>
                    <a:pt x="3" y="146"/>
                    <a:pt x="3" y="146"/>
                  </a:cubicBezTo>
                  <a:cubicBezTo>
                    <a:pt x="0" y="147"/>
                    <a:pt x="0" y="147"/>
                    <a:pt x="0" y="147"/>
                  </a:cubicBezTo>
                  <a:cubicBezTo>
                    <a:pt x="0" y="147"/>
                    <a:pt x="1" y="153"/>
                    <a:pt x="2" y="153"/>
                  </a:cubicBezTo>
                  <a:cubicBezTo>
                    <a:pt x="3" y="153"/>
                    <a:pt x="6" y="154"/>
                    <a:pt x="8" y="155"/>
                  </a:cubicBezTo>
                  <a:cubicBezTo>
                    <a:pt x="11" y="156"/>
                    <a:pt x="15" y="154"/>
                    <a:pt x="16" y="154"/>
                  </a:cubicBezTo>
                  <a:cubicBezTo>
                    <a:pt x="17" y="154"/>
                    <a:pt x="24" y="150"/>
                    <a:pt x="24" y="150"/>
                  </a:cubicBezTo>
                  <a:cubicBezTo>
                    <a:pt x="24" y="150"/>
                    <a:pt x="28" y="147"/>
                    <a:pt x="29" y="147"/>
                  </a:cubicBezTo>
                  <a:cubicBezTo>
                    <a:pt x="30" y="148"/>
                    <a:pt x="36" y="147"/>
                    <a:pt x="37" y="147"/>
                  </a:cubicBezTo>
                  <a:cubicBezTo>
                    <a:pt x="38" y="148"/>
                    <a:pt x="45" y="148"/>
                    <a:pt x="45" y="148"/>
                  </a:cubicBezTo>
                  <a:cubicBezTo>
                    <a:pt x="50" y="143"/>
                    <a:pt x="50" y="143"/>
                    <a:pt x="50" y="143"/>
                  </a:cubicBezTo>
                  <a:cubicBezTo>
                    <a:pt x="62" y="137"/>
                    <a:pt x="62" y="137"/>
                    <a:pt x="62" y="137"/>
                  </a:cubicBezTo>
                  <a:cubicBezTo>
                    <a:pt x="68" y="137"/>
                    <a:pt x="68" y="137"/>
                    <a:pt x="68" y="137"/>
                  </a:cubicBezTo>
                  <a:cubicBezTo>
                    <a:pt x="83" y="133"/>
                    <a:pt x="83" y="133"/>
                    <a:pt x="83" y="133"/>
                  </a:cubicBezTo>
                  <a:cubicBezTo>
                    <a:pt x="95" y="134"/>
                    <a:pt x="95" y="134"/>
                    <a:pt x="95" y="134"/>
                  </a:cubicBezTo>
                  <a:cubicBezTo>
                    <a:pt x="95" y="134"/>
                    <a:pt x="106" y="142"/>
                    <a:pt x="106" y="141"/>
                  </a:cubicBezTo>
                  <a:cubicBezTo>
                    <a:pt x="106" y="140"/>
                    <a:pt x="108" y="145"/>
                    <a:pt x="108" y="145"/>
                  </a:cubicBezTo>
                  <a:cubicBezTo>
                    <a:pt x="107" y="151"/>
                    <a:pt x="107" y="151"/>
                    <a:pt x="107" y="151"/>
                  </a:cubicBezTo>
                  <a:cubicBezTo>
                    <a:pt x="107" y="151"/>
                    <a:pt x="111" y="154"/>
                    <a:pt x="111" y="153"/>
                  </a:cubicBezTo>
                  <a:cubicBezTo>
                    <a:pt x="111" y="152"/>
                    <a:pt x="115" y="148"/>
                    <a:pt x="116" y="147"/>
                  </a:cubicBezTo>
                  <a:cubicBezTo>
                    <a:pt x="117" y="146"/>
                    <a:pt x="120" y="145"/>
                    <a:pt x="122" y="143"/>
                  </a:cubicBezTo>
                  <a:cubicBezTo>
                    <a:pt x="124" y="142"/>
                    <a:pt x="125" y="141"/>
                    <a:pt x="125" y="141"/>
                  </a:cubicBezTo>
                  <a:cubicBezTo>
                    <a:pt x="125" y="141"/>
                    <a:pt x="122" y="147"/>
                    <a:pt x="122" y="147"/>
                  </a:cubicBezTo>
                  <a:cubicBezTo>
                    <a:pt x="121" y="147"/>
                    <a:pt x="119" y="149"/>
                    <a:pt x="118" y="150"/>
                  </a:cubicBezTo>
                  <a:cubicBezTo>
                    <a:pt x="117" y="152"/>
                    <a:pt x="115" y="153"/>
                    <a:pt x="115" y="153"/>
                  </a:cubicBezTo>
                  <a:cubicBezTo>
                    <a:pt x="115" y="154"/>
                    <a:pt x="117" y="154"/>
                    <a:pt x="118" y="153"/>
                  </a:cubicBezTo>
                  <a:cubicBezTo>
                    <a:pt x="119" y="153"/>
                    <a:pt x="121" y="151"/>
                    <a:pt x="122" y="150"/>
                  </a:cubicBezTo>
                  <a:cubicBezTo>
                    <a:pt x="123" y="150"/>
                    <a:pt x="124" y="150"/>
                    <a:pt x="123" y="151"/>
                  </a:cubicBezTo>
                  <a:cubicBezTo>
                    <a:pt x="123" y="153"/>
                    <a:pt x="123" y="155"/>
                    <a:pt x="122" y="155"/>
                  </a:cubicBezTo>
                  <a:cubicBezTo>
                    <a:pt x="121" y="156"/>
                    <a:pt x="119" y="157"/>
                    <a:pt x="117" y="158"/>
                  </a:cubicBezTo>
                  <a:cubicBezTo>
                    <a:pt x="115" y="159"/>
                    <a:pt x="113" y="158"/>
                    <a:pt x="112" y="159"/>
                  </a:cubicBezTo>
                  <a:cubicBezTo>
                    <a:pt x="111" y="160"/>
                    <a:pt x="113" y="161"/>
                    <a:pt x="113" y="162"/>
                  </a:cubicBezTo>
                  <a:cubicBezTo>
                    <a:pt x="114" y="163"/>
                    <a:pt x="115" y="164"/>
                    <a:pt x="117" y="162"/>
                  </a:cubicBezTo>
                  <a:cubicBezTo>
                    <a:pt x="118" y="160"/>
                    <a:pt x="120" y="158"/>
                    <a:pt x="121" y="158"/>
                  </a:cubicBezTo>
                  <a:cubicBezTo>
                    <a:pt x="122" y="157"/>
                    <a:pt x="123" y="155"/>
                    <a:pt x="123" y="157"/>
                  </a:cubicBezTo>
                  <a:cubicBezTo>
                    <a:pt x="123" y="158"/>
                    <a:pt x="124" y="160"/>
                    <a:pt x="125" y="161"/>
                  </a:cubicBezTo>
                  <a:cubicBezTo>
                    <a:pt x="125" y="163"/>
                    <a:pt x="122" y="165"/>
                    <a:pt x="123" y="166"/>
                  </a:cubicBezTo>
                  <a:cubicBezTo>
                    <a:pt x="123" y="166"/>
                    <a:pt x="126" y="173"/>
                    <a:pt x="126" y="173"/>
                  </a:cubicBezTo>
                  <a:cubicBezTo>
                    <a:pt x="126" y="173"/>
                    <a:pt x="128" y="176"/>
                    <a:pt x="130" y="176"/>
                  </a:cubicBezTo>
                  <a:cubicBezTo>
                    <a:pt x="133" y="176"/>
                    <a:pt x="137" y="178"/>
                    <a:pt x="138" y="178"/>
                  </a:cubicBezTo>
                  <a:cubicBezTo>
                    <a:pt x="139" y="178"/>
                    <a:pt x="144" y="178"/>
                    <a:pt x="144" y="177"/>
                  </a:cubicBezTo>
                  <a:cubicBezTo>
                    <a:pt x="145" y="175"/>
                    <a:pt x="149" y="173"/>
                    <a:pt x="149" y="174"/>
                  </a:cubicBezTo>
                  <a:cubicBezTo>
                    <a:pt x="148" y="175"/>
                    <a:pt x="149" y="177"/>
                    <a:pt x="150" y="178"/>
                  </a:cubicBezTo>
                  <a:cubicBezTo>
                    <a:pt x="151" y="178"/>
                    <a:pt x="152" y="181"/>
                    <a:pt x="152" y="181"/>
                  </a:cubicBezTo>
                  <a:cubicBezTo>
                    <a:pt x="164" y="172"/>
                    <a:pt x="164" y="172"/>
                    <a:pt x="164" y="172"/>
                  </a:cubicBezTo>
                  <a:cubicBezTo>
                    <a:pt x="164" y="172"/>
                    <a:pt x="173" y="170"/>
                    <a:pt x="173" y="171"/>
                  </a:cubicBezTo>
                  <a:cubicBezTo>
                    <a:pt x="174" y="172"/>
                    <a:pt x="179" y="164"/>
                    <a:pt x="179" y="164"/>
                  </a:cubicBezTo>
                  <a:cubicBezTo>
                    <a:pt x="198" y="142"/>
                    <a:pt x="198" y="142"/>
                    <a:pt x="198" y="142"/>
                  </a:cubicBezTo>
                  <a:cubicBezTo>
                    <a:pt x="205" y="137"/>
                    <a:pt x="205" y="137"/>
                    <a:pt x="205" y="137"/>
                  </a:cubicBezTo>
                  <a:cubicBezTo>
                    <a:pt x="210" y="130"/>
                    <a:pt x="210" y="130"/>
                    <a:pt x="210" y="130"/>
                  </a:cubicBezTo>
                  <a:cubicBezTo>
                    <a:pt x="217" y="117"/>
                    <a:pt x="217" y="117"/>
                    <a:pt x="217" y="117"/>
                  </a:cubicBezTo>
                  <a:cubicBezTo>
                    <a:pt x="221" y="103"/>
                    <a:pt x="221" y="103"/>
                    <a:pt x="221" y="103"/>
                  </a:cubicBezTo>
                  <a:cubicBezTo>
                    <a:pt x="223" y="92"/>
                    <a:pt x="223" y="92"/>
                    <a:pt x="223" y="92"/>
                  </a:cubicBezTo>
                  <a:cubicBezTo>
                    <a:pt x="216" y="82"/>
                    <a:pt x="216" y="82"/>
                    <a:pt x="216" y="82"/>
                  </a:cubicBezTo>
                  <a:lnTo>
                    <a:pt x="214" y="73"/>
                  </a:lnTo>
                  <a:close/>
                </a:path>
              </a:pathLst>
            </a:custGeom>
            <a:grpFill/>
            <a:ln w="9525">
              <a:noFill/>
              <a:round/>
            </a:ln>
          </p:spPr>
          <p:txBody>
            <a:bodyPr vert="horz" wrap="square" lIns="121920" tIns="60960" rIns="121920" bIns="60960" numCol="1" anchor="t" anchorCtr="0" compatLnSpc="1"/>
            <a:lstStyle/>
            <a:p>
              <a:endParaRPr lang="en-US" sz="3555"/>
            </a:p>
          </p:txBody>
        </p:sp>
        <p:sp>
          <p:nvSpPr>
            <p:cNvPr id="108" name="Freeform 78"/>
            <p:cNvSpPr/>
            <p:nvPr/>
          </p:nvSpPr>
          <p:spPr bwMode="auto">
            <a:xfrm>
              <a:off x="6209482" y="3153787"/>
              <a:ext cx="56573" cy="52383"/>
            </a:xfrm>
            <a:custGeom>
              <a:avLst/>
              <a:gdLst/>
              <a:ahLst/>
              <a:cxnLst>
                <a:cxn ang="0">
                  <a:pos x="11" y="5"/>
                </a:cxn>
                <a:cxn ang="0">
                  <a:pos x="6" y="1"/>
                </a:cxn>
                <a:cxn ang="0">
                  <a:pos x="6" y="0"/>
                </a:cxn>
                <a:cxn ang="0">
                  <a:pos x="3" y="10"/>
                </a:cxn>
                <a:cxn ang="0">
                  <a:pos x="0" y="20"/>
                </a:cxn>
                <a:cxn ang="0">
                  <a:pos x="6" y="21"/>
                </a:cxn>
                <a:cxn ang="0">
                  <a:pos x="17" y="14"/>
                </a:cxn>
                <a:cxn ang="0">
                  <a:pos x="23" y="3"/>
                </a:cxn>
                <a:cxn ang="0">
                  <a:pos x="11" y="5"/>
                </a:cxn>
              </a:cxnLst>
              <a:rect l="0" t="0" r="r" b="b"/>
              <a:pathLst>
                <a:path w="23" h="21">
                  <a:moveTo>
                    <a:pt x="11" y="5"/>
                  </a:moveTo>
                  <a:cubicBezTo>
                    <a:pt x="11" y="5"/>
                    <a:pt x="6" y="2"/>
                    <a:pt x="6" y="1"/>
                  </a:cubicBezTo>
                  <a:cubicBezTo>
                    <a:pt x="6" y="0"/>
                    <a:pt x="6" y="0"/>
                    <a:pt x="6" y="0"/>
                  </a:cubicBezTo>
                  <a:cubicBezTo>
                    <a:pt x="3" y="10"/>
                    <a:pt x="3" y="10"/>
                    <a:pt x="3" y="10"/>
                  </a:cubicBezTo>
                  <a:cubicBezTo>
                    <a:pt x="0" y="20"/>
                    <a:pt x="0" y="20"/>
                    <a:pt x="0" y="20"/>
                  </a:cubicBezTo>
                  <a:cubicBezTo>
                    <a:pt x="0" y="20"/>
                    <a:pt x="5" y="21"/>
                    <a:pt x="6" y="21"/>
                  </a:cubicBezTo>
                  <a:cubicBezTo>
                    <a:pt x="7" y="21"/>
                    <a:pt x="16" y="16"/>
                    <a:pt x="17" y="14"/>
                  </a:cubicBezTo>
                  <a:cubicBezTo>
                    <a:pt x="17" y="13"/>
                    <a:pt x="23" y="3"/>
                    <a:pt x="23" y="3"/>
                  </a:cubicBezTo>
                  <a:cubicBezTo>
                    <a:pt x="23" y="3"/>
                    <a:pt x="13" y="5"/>
                    <a:pt x="11" y="5"/>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109" name="Freeform 79"/>
            <p:cNvSpPr/>
            <p:nvPr/>
          </p:nvSpPr>
          <p:spPr bwMode="auto">
            <a:xfrm>
              <a:off x="6442061" y="3064736"/>
              <a:ext cx="243055" cy="193818"/>
            </a:xfrm>
            <a:custGeom>
              <a:avLst/>
              <a:gdLst/>
              <a:ahLst/>
              <a:cxnLst>
                <a:cxn ang="0">
                  <a:pos x="90" y="22"/>
                </a:cxn>
                <a:cxn ang="0">
                  <a:pos x="86" y="19"/>
                </a:cxn>
                <a:cxn ang="0">
                  <a:pos x="86" y="14"/>
                </a:cxn>
                <a:cxn ang="0">
                  <a:pos x="83" y="15"/>
                </a:cxn>
                <a:cxn ang="0">
                  <a:pos x="85" y="4"/>
                </a:cxn>
                <a:cxn ang="0">
                  <a:pos x="79" y="0"/>
                </a:cxn>
                <a:cxn ang="0">
                  <a:pos x="78" y="17"/>
                </a:cxn>
                <a:cxn ang="0">
                  <a:pos x="74" y="27"/>
                </a:cxn>
                <a:cxn ang="0">
                  <a:pos x="65" y="30"/>
                </a:cxn>
                <a:cxn ang="0">
                  <a:pos x="70" y="34"/>
                </a:cxn>
                <a:cxn ang="0">
                  <a:pos x="69" y="37"/>
                </a:cxn>
                <a:cxn ang="0">
                  <a:pos x="64" y="42"/>
                </a:cxn>
                <a:cxn ang="0">
                  <a:pos x="62" y="39"/>
                </a:cxn>
                <a:cxn ang="0">
                  <a:pos x="57" y="41"/>
                </a:cxn>
                <a:cxn ang="0">
                  <a:pos x="53" y="39"/>
                </a:cxn>
                <a:cxn ang="0">
                  <a:pos x="44" y="47"/>
                </a:cxn>
                <a:cxn ang="0">
                  <a:pos x="31" y="54"/>
                </a:cxn>
                <a:cxn ang="0">
                  <a:pos x="0" y="73"/>
                </a:cxn>
                <a:cxn ang="0">
                  <a:pos x="4" y="75"/>
                </a:cxn>
                <a:cxn ang="0">
                  <a:pos x="8" y="77"/>
                </a:cxn>
                <a:cxn ang="0">
                  <a:pos x="18" y="73"/>
                </a:cxn>
                <a:cxn ang="0">
                  <a:pos x="28" y="65"/>
                </a:cxn>
                <a:cxn ang="0">
                  <a:pos x="33" y="61"/>
                </a:cxn>
                <a:cxn ang="0">
                  <a:pos x="42" y="60"/>
                </a:cxn>
                <a:cxn ang="0">
                  <a:pos x="45" y="54"/>
                </a:cxn>
                <a:cxn ang="0">
                  <a:pos x="54" y="49"/>
                </a:cxn>
                <a:cxn ang="0">
                  <a:pos x="60" y="43"/>
                </a:cxn>
                <a:cxn ang="0">
                  <a:pos x="64" y="45"/>
                </a:cxn>
                <a:cxn ang="0">
                  <a:pos x="70" y="42"/>
                </a:cxn>
                <a:cxn ang="0">
                  <a:pos x="81" y="35"/>
                </a:cxn>
                <a:cxn ang="0">
                  <a:pos x="83" y="30"/>
                </a:cxn>
                <a:cxn ang="0">
                  <a:pos x="87" y="30"/>
                </a:cxn>
                <a:cxn ang="0">
                  <a:pos x="93" y="25"/>
                </a:cxn>
                <a:cxn ang="0">
                  <a:pos x="98" y="18"/>
                </a:cxn>
                <a:cxn ang="0">
                  <a:pos x="90" y="22"/>
                </a:cxn>
              </a:cxnLst>
              <a:rect l="0" t="0" r="r" b="b"/>
              <a:pathLst>
                <a:path w="98" h="78">
                  <a:moveTo>
                    <a:pt x="90" y="22"/>
                  </a:moveTo>
                  <a:cubicBezTo>
                    <a:pt x="86" y="19"/>
                    <a:pt x="86" y="19"/>
                    <a:pt x="86" y="19"/>
                  </a:cubicBezTo>
                  <a:cubicBezTo>
                    <a:pt x="86" y="19"/>
                    <a:pt x="87" y="14"/>
                    <a:pt x="86" y="14"/>
                  </a:cubicBezTo>
                  <a:cubicBezTo>
                    <a:pt x="85" y="14"/>
                    <a:pt x="83" y="15"/>
                    <a:pt x="83" y="15"/>
                  </a:cubicBezTo>
                  <a:cubicBezTo>
                    <a:pt x="85" y="4"/>
                    <a:pt x="85" y="4"/>
                    <a:pt x="85" y="4"/>
                  </a:cubicBezTo>
                  <a:cubicBezTo>
                    <a:pt x="79" y="0"/>
                    <a:pt x="79" y="0"/>
                    <a:pt x="79" y="0"/>
                  </a:cubicBezTo>
                  <a:cubicBezTo>
                    <a:pt x="78" y="17"/>
                    <a:pt x="78" y="17"/>
                    <a:pt x="78" y="17"/>
                  </a:cubicBezTo>
                  <a:cubicBezTo>
                    <a:pt x="74" y="27"/>
                    <a:pt x="74" y="27"/>
                    <a:pt x="74" y="27"/>
                  </a:cubicBezTo>
                  <a:cubicBezTo>
                    <a:pt x="65" y="30"/>
                    <a:pt x="65" y="30"/>
                    <a:pt x="65" y="30"/>
                  </a:cubicBezTo>
                  <a:cubicBezTo>
                    <a:pt x="65" y="30"/>
                    <a:pt x="69" y="34"/>
                    <a:pt x="70" y="34"/>
                  </a:cubicBezTo>
                  <a:cubicBezTo>
                    <a:pt x="71" y="34"/>
                    <a:pt x="69" y="37"/>
                    <a:pt x="69" y="37"/>
                  </a:cubicBezTo>
                  <a:cubicBezTo>
                    <a:pt x="64" y="42"/>
                    <a:pt x="64" y="42"/>
                    <a:pt x="64" y="42"/>
                  </a:cubicBezTo>
                  <a:cubicBezTo>
                    <a:pt x="64" y="42"/>
                    <a:pt x="62" y="41"/>
                    <a:pt x="62" y="39"/>
                  </a:cubicBezTo>
                  <a:cubicBezTo>
                    <a:pt x="62" y="36"/>
                    <a:pt x="57" y="41"/>
                    <a:pt x="57" y="41"/>
                  </a:cubicBezTo>
                  <a:cubicBezTo>
                    <a:pt x="53" y="39"/>
                    <a:pt x="53" y="39"/>
                    <a:pt x="53" y="39"/>
                  </a:cubicBezTo>
                  <a:cubicBezTo>
                    <a:pt x="44" y="47"/>
                    <a:pt x="44" y="47"/>
                    <a:pt x="44" y="47"/>
                  </a:cubicBezTo>
                  <a:cubicBezTo>
                    <a:pt x="31" y="54"/>
                    <a:pt x="31" y="54"/>
                    <a:pt x="31" y="54"/>
                  </a:cubicBezTo>
                  <a:cubicBezTo>
                    <a:pt x="0" y="73"/>
                    <a:pt x="0" y="73"/>
                    <a:pt x="0" y="73"/>
                  </a:cubicBezTo>
                  <a:cubicBezTo>
                    <a:pt x="4" y="75"/>
                    <a:pt x="4" y="75"/>
                    <a:pt x="4" y="75"/>
                  </a:cubicBezTo>
                  <a:cubicBezTo>
                    <a:pt x="4" y="75"/>
                    <a:pt x="8" y="77"/>
                    <a:pt x="8" y="77"/>
                  </a:cubicBezTo>
                  <a:cubicBezTo>
                    <a:pt x="9" y="78"/>
                    <a:pt x="18" y="73"/>
                    <a:pt x="18" y="73"/>
                  </a:cubicBezTo>
                  <a:cubicBezTo>
                    <a:pt x="28" y="65"/>
                    <a:pt x="28" y="65"/>
                    <a:pt x="28" y="65"/>
                  </a:cubicBezTo>
                  <a:cubicBezTo>
                    <a:pt x="33" y="61"/>
                    <a:pt x="33" y="61"/>
                    <a:pt x="33" y="61"/>
                  </a:cubicBezTo>
                  <a:cubicBezTo>
                    <a:pt x="33" y="61"/>
                    <a:pt x="43" y="58"/>
                    <a:pt x="42" y="60"/>
                  </a:cubicBezTo>
                  <a:cubicBezTo>
                    <a:pt x="42" y="61"/>
                    <a:pt x="45" y="54"/>
                    <a:pt x="45" y="54"/>
                  </a:cubicBezTo>
                  <a:cubicBezTo>
                    <a:pt x="54" y="49"/>
                    <a:pt x="54" y="49"/>
                    <a:pt x="54" y="49"/>
                  </a:cubicBezTo>
                  <a:cubicBezTo>
                    <a:pt x="60" y="43"/>
                    <a:pt x="60" y="43"/>
                    <a:pt x="60" y="43"/>
                  </a:cubicBezTo>
                  <a:cubicBezTo>
                    <a:pt x="64" y="45"/>
                    <a:pt x="64" y="45"/>
                    <a:pt x="64" y="45"/>
                  </a:cubicBezTo>
                  <a:cubicBezTo>
                    <a:pt x="70" y="42"/>
                    <a:pt x="70" y="42"/>
                    <a:pt x="70" y="42"/>
                  </a:cubicBezTo>
                  <a:cubicBezTo>
                    <a:pt x="81" y="35"/>
                    <a:pt x="81" y="35"/>
                    <a:pt x="81" y="35"/>
                  </a:cubicBezTo>
                  <a:cubicBezTo>
                    <a:pt x="83" y="30"/>
                    <a:pt x="83" y="30"/>
                    <a:pt x="83" y="30"/>
                  </a:cubicBezTo>
                  <a:cubicBezTo>
                    <a:pt x="87" y="30"/>
                    <a:pt x="87" y="30"/>
                    <a:pt x="87" y="30"/>
                  </a:cubicBezTo>
                  <a:cubicBezTo>
                    <a:pt x="93" y="25"/>
                    <a:pt x="93" y="25"/>
                    <a:pt x="93" y="25"/>
                  </a:cubicBezTo>
                  <a:cubicBezTo>
                    <a:pt x="98" y="18"/>
                    <a:pt x="98" y="18"/>
                    <a:pt x="98" y="18"/>
                  </a:cubicBezTo>
                  <a:lnTo>
                    <a:pt x="90" y="22"/>
                  </a:lnTo>
                  <a:close/>
                </a:path>
              </a:pathLst>
            </a:custGeom>
            <a:grpFill/>
            <a:ln w="9525">
              <a:noFill/>
              <a:round/>
            </a:ln>
          </p:spPr>
          <p:txBody>
            <a:bodyPr vert="horz" wrap="square" lIns="121920" tIns="60960" rIns="121920" bIns="60960" numCol="1" anchor="t" anchorCtr="0" compatLnSpc="1"/>
            <a:lstStyle/>
            <a:p>
              <a:endParaRPr lang="en-US" sz="3555"/>
            </a:p>
          </p:txBody>
        </p:sp>
        <p:sp>
          <p:nvSpPr>
            <p:cNvPr id="110" name="Freeform 80"/>
            <p:cNvSpPr/>
            <p:nvPr/>
          </p:nvSpPr>
          <p:spPr bwMode="auto">
            <a:xfrm>
              <a:off x="3475108" y="1299423"/>
              <a:ext cx="419061" cy="96385"/>
            </a:xfrm>
            <a:custGeom>
              <a:avLst/>
              <a:gdLst/>
              <a:ahLst/>
              <a:cxnLst>
                <a:cxn ang="0">
                  <a:pos x="2" y="34"/>
                </a:cxn>
                <a:cxn ang="0">
                  <a:pos x="12" y="36"/>
                </a:cxn>
                <a:cxn ang="0">
                  <a:pos x="21" y="36"/>
                </a:cxn>
                <a:cxn ang="0">
                  <a:pos x="26" y="37"/>
                </a:cxn>
                <a:cxn ang="0">
                  <a:pos x="29" y="33"/>
                </a:cxn>
                <a:cxn ang="0">
                  <a:pos x="31" y="30"/>
                </a:cxn>
                <a:cxn ang="0">
                  <a:pos x="36" y="33"/>
                </a:cxn>
                <a:cxn ang="0">
                  <a:pos x="34" y="35"/>
                </a:cxn>
                <a:cxn ang="0">
                  <a:pos x="42" y="37"/>
                </a:cxn>
                <a:cxn ang="0">
                  <a:pos x="46" y="38"/>
                </a:cxn>
                <a:cxn ang="0">
                  <a:pos x="56" y="38"/>
                </a:cxn>
                <a:cxn ang="0">
                  <a:pos x="65" y="36"/>
                </a:cxn>
                <a:cxn ang="0">
                  <a:pos x="74" y="36"/>
                </a:cxn>
                <a:cxn ang="0">
                  <a:pos x="78" y="33"/>
                </a:cxn>
                <a:cxn ang="0">
                  <a:pos x="68" y="31"/>
                </a:cxn>
                <a:cxn ang="0">
                  <a:pos x="55" y="31"/>
                </a:cxn>
                <a:cxn ang="0">
                  <a:pos x="50" y="32"/>
                </a:cxn>
                <a:cxn ang="0">
                  <a:pos x="60" y="27"/>
                </a:cxn>
                <a:cxn ang="0">
                  <a:pos x="73" y="27"/>
                </a:cxn>
                <a:cxn ang="0">
                  <a:pos x="81" y="28"/>
                </a:cxn>
                <a:cxn ang="0">
                  <a:pos x="82" y="26"/>
                </a:cxn>
                <a:cxn ang="0">
                  <a:pos x="83" y="24"/>
                </a:cxn>
                <a:cxn ang="0">
                  <a:pos x="86" y="27"/>
                </a:cxn>
                <a:cxn ang="0">
                  <a:pos x="108" y="17"/>
                </a:cxn>
                <a:cxn ang="0">
                  <a:pos x="124" y="12"/>
                </a:cxn>
                <a:cxn ang="0">
                  <a:pos x="142" y="7"/>
                </a:cxn>
                <a:cxn ang="0">
                  <a:pos x="156" y="4"/>
                </a:cxn>
                <a:cxn ang="0">
                  <a:pos x="166" y="2"/>
                </a:cxn>
                <a:cxn ang="0">
                  <a:pos x="166" y="0"/>
                </a:cxn>
                <a:cxn ang="0">
                  <a:pos x="134" y="0"/>
                </a:cxn>
                <a:cxn ang="0">
                  <a:pos x="112" y="1"/>
                </a:cxn>
                <a:cxn ang="0">
                  <a:pos x="91" y="4"/>
                </a:cxn>
                <a:cxn ang="0">
                  <a:pos x="67" y="6"/>
                </a:cxn>
                <a:cxn ang="0">
                  <a:pos x="60" y="6"/>
                </a:cxn>
                <a:cxn ang="0">
                  <a:pos x="49" y="11"/>
                </a:cxn>
                <a:cxn ang="0">
                  <a:pos x="48" y="9"/>
                </a:cxn>
                <a:cxn ang="0">
                  <a:pos x="46" y="18"/>
                </a:cxn>
                <a:cxn ang="0">
                  <a:pos x="55" y="22"/>
                </a:cxn>
                <a:cxn ang="0">
                  <a:pos x="61" y="21"/>
                </a:cxn>
                <a:cxn ang="0">
                  <a:pos x="53" y="26"/>
                </a:cxn>
                <a:cxn ang="0">
                  <a:pos x="40" y="29"/>
                </a:cxn>
                <a:cxn ang="0">
                  <a:pos x="34" y="25"/>
                </a:cxn>
                <a:cxn ang="0">
                  <a:pos x="27" y="24"/>
                </a:cxn>
                <a:cxn ang="0">
                  <a:pos x="24" y="26"/>
                </a:cxn>
                <a:cxn ang="0">
                  <a:pos x="21" y="33"/>
                </a:cxn>
                <a:cxn ang="0">
                  <a:pos x="16" y="33"/>
                </a:cxn>
                <a:cxn ang="0">
                  <a:pos x="14" y="27"/>
                </a:cxn>
                <a:cxn ang="0">
                  <a:pos x="4" y="28"/>
                </a:cxn>
                <a:cxn ang="0">
                  <a:pos x="2" y="34"/>
                </a:cxn>
              </a:cxnLst>
              <a:rect l="0" t="0" r="r" b="b"/>
              <a:pathLst>
                <a:path w="169" h="39">
                  <a:moveTo>
                    <a:pt x="2" y="34"/>
                  </a:moveTo>
                  <a:cubicBezTo>
                    <a:pt x="5" y="35"/>
                    <a:pt x="7" y="36"/>
                    <a:pt x="12" y="36"/>
                  </a:cubicBezTo>
                  <a:cubicBezTo>
                    <a:pt x="17" y="36"/>
                    <a:pt x="18" y="36"/>
                    <a:pt x="21" y="36"/>
                  </a:cubicBezTo>
                  <a:cubicBezTo>
                    <a:pt x="23" y="37"/>
                    <a:pt x="25" y="39"/>
                    <a:pt x="26" y="37"/>
                  </a:cubicBezTo>
                  <a:cubicBezTo>
                    <a:pt x="27" y="35"/>
                    <a:pt x="28" y="35"/>
                    <a:pt x="29" y="33"/>
                  </a:cubicBezTo>
                  <a:cubicBezTo>
                    <a:pt x="30" y="32"/>
                    <a:pt x="29" y="31"/>
                    <a:pt x="31" y="30"/>
                  </a:cubicBezTo>
                  <a:cubicBezTo>
                    <a:pt x="33" y="29"/>
                    <a:pt x="36" y="33"/>
                    <a:pt x="36" y="33"/>
                  </a:cubicBezTo>
                  <a:cubicBezTo>
                    <a:pt x="36" y="33"/>
                    <a:pt x="32" y="35"/>
                    <a:pt x="34" y="35"/>
                  </a:cubicBezTo>
                  <a:cubicBezTo>
                    <a:pt x="35" y="36"/>
                    <a:pt x="40" y="36"/>
                    <a:pt x="42" y="37"/>
                  </a:cubicBezTo>
                  <a:cubicBezTo>
                    <a:pt x="44" y="37"/>
                    <a:pt x="42" y="38"/>
                    <a:pt x="46" y="38"/>
                  </a:cubicBezTo>
                  <a:cubicBezTo>
                    <a:pt x="50" y="38"/>
                    <a:pt x="51" y="38"/>
                    <a:pt x="56" y="38"/>
                  </a:cubicBezTo>
                  <a:cubicBezTo>
                    <a:pt x="61" y="38"/>
                    <a:pt x="64" y="36"/>
                    <a:pt x="65" y="36"/>
                  </a:cubicBezTo>
                  <a:cubicBezTo>
                    <a:pt x="67" y="37"/>
                    <a:pt x="72" y="37"/>
                    <a:pt x="74" y="36"/>
                  </a:cubicBezTo>
                  <a:cubicBezTo>
                    <a:pt x="76" y="36"/>
                    <a:pt x="79" y="33"/>
                    <a:pt x="78" y="33"/>
                  </a:cubicBezTo>
                  <a:cubicBezTo>
                    <a:pt x="76" y="33"/>
                    <a:pt x="70" y="31"/>
                    <a:pt x="68" y="31"/>
                  </a:cubicBezTo>
                  <a:cubicBezTo>
                    <a:pt x="65" y="30"/>
                    <a:pt x="57" y="30"/>
                    <a:pt x="55" y="31"/>
                  </a:cubicBezTo>
                  <a:cubicBezTo>
                    <a:pt x="53" y="32"/>
                    <a:pt x="51" y="33"/>
                    <a:pt x="50" y="32"/>
                  </a:cubicBezTo>
                  <a:cubicBezTo>
                    <a:pt x="49" y="31"/>
                    <a:pt x="55" y="26"/>
                    <a:pt x="60" y="27"/>
                  </a:cubicBezTo>
                  <a:cubicBezTo>
                    <a:pt x="64" y="28"/>
                    <a:pt x="71" y="26"/>
                    <a:pt x="73" y="27"/>
                  </a:cubicBezTo>
                  <a:cubicBezTo>
                    <a:pt x="75" y="27"/>
                    <a:pt x="81" y="28"/>
                    <a:pt x="81" y="28"/>
                  </a:cubicBezTo>
                  <a:cubicBezTo>
                    <a:pt x="81" y="28"/>
                    <a:pt x="82" y="27"/>
                    <a:pt x="82" y="26"/>
                  </a:cubicBezTo>
                  <a:cubicBezTo>
                    <a:pt x="83" y="25"/>
                    <a:pt x="83" y="24"/>
                    <a:pt x="83" y="24"/>
                  </a:cubicBezTo>
                  <a:cubicBezTo>
                    <a:pt x="86" y="27"/>
                    <a:pt x="86" y="27"/>
                    <a:pt x="86" y="27"/>
                  </a:cubicBezTo>
                  <a:cubicBezTo>
                    <a:pt x="86" y="27"/>
                    <a:pt x="107" y="19"/>
                    <a:pt x="108" y="17"/>
                  </a:cubicBezTo>
                  <a:cubicBezTo>
                    <a:pt x="109" y="15"/>
                    <a:pt x="122" y="11"/>
                    <a:pt x="124" y="12"/>
                  </a:cubicBezTo>
                  <a:cubicBezTo>
                    <a:pt x="126" y="12"/>
                    <a:pt x="139" y="6"/>
                    <a:pt x="142" y="7"/>
                  </a:cubicBezTo>
                  <a:cubicBezTo>
                    <a:pt x="144" y="8"/>
                    <a:pt x="156" y="4"/>
                    <a:pt x="156" y="4"/>
                  </a:cubicBezTo>
                  <a:cubicBezTo>
                    <a:pt x="156" y="4"/>
                    <a:pt x="164" y="2"/>
                    <a:pt x="166" y="2"/>
                  </a:cubicBezTo>
                  <a:cubicBezTo>
                    <a:pt x="168" y="2"/>
                    <a:pt x="169" y="0"/>
                    <a:pt x="166" y="0"/>
                  </a:cubicBezTo>
                  <a:cubicBezTo>
                    <a:pt x="163" y="1"/>
                    <a:pt x="139" y="1"/>
                    <a:pt x="134" y="0"/>
                  </a:cubicBezTo>
                  <a:cubicBezTo>
                    <a:pt x="128" y="0"/>
                    <a:pt x="114" y="0"/>
                    <a:pt x="112" y="1"/>
                  </a:cubicBezTo>
                  <a:cubicBezTo>
                    <a:pt x="109" y="1"/>
                    <a:pt x="97" y="5"/>
                    <a:pt x="91" y="4"/>
                  </a:cubicBezTo>
                  <a:cubicBezTo>
                    <a:pt x="86" y="4"/>
                    <a:pt x="68" y="7"/>
                    <a:pt x="67" y="6"/>
                  </a:cubicBezTo>
                  <a:cubicBezTo>
                    <a:pt x="66" y="6"/>
                    <a:pt x="59" y="6"/>
                    <a:pt x="60" y="6"/>
                  </a:cubicBezTo>
                  <a:cubicBezTo>
                    <a:pt x="61" y="6"/>
                    <a:pt x="51" y="14"/>
                    <a:pt x="49" y="11"/>
                  </a:cubicBezTo>
                  <a:cubicBezTo>
                    <a:pt x="48" y="9"/>
                    <a:pt x="49" y="7"/>
                    <a:pt x="48" y="9"/>
                  </a:cubicBezTo>
                  <a:cubicBezTo>
                    <a:pt x="46" y="11"/>
                    <a:pt x="46" y="18"/>
                    <a:pt x="46" y="18"/>
                  </a:cubicBezTo>
                  <a:cubicBezTo>
                    <a:pt x="48" y="19"/>
                    <a:pt x="52" y="24"/>
                    <a:pt x="55" y="22"/>
                  </a:cubicBezTo>
                  <a:cubicBezTo>
                    <a:pt x="58" y="20"/>
                    <a:pt x="60" y="21"/>
                    <a:pt x="61" y="21"/>
                  </a:cubicBezTo>
                  <a:cubicBezTo>
                    <a:pt x="62" y="22"/>
                    <a:pt x="56" y="26"/>
                    <a:pt x="53" y="26"/>
                  </a:cubicBezTo>
                  <a:cubicBezTo>
                    <a:pt x="50" y="26"/>
                    <a:pt x="40" y="29"/>
                    <a:pt x="40" y="29"/>
                  </a:cubicBezTo>
                  <a:cubicBezTo>
                    <a:pt x="40" y="29"/>
                    <a:pt x="35" y="25"/>
                    <a:pt x="34" y="25"/>
                  </a:cubicBezTo>
                  <a:cubicBezTo>
                    <a:pt x="33" y="25"/>
                    <a:pt x="28" y="24"/>
                    <a:pt x="27" y="24"/>
                  </a:cubicBezTo>
                  <a:cubicBezTo>
                    <a:pt x="26" y="24"/>
                    <a:pt x="25" y="23"/>
                    <a:pt x="24" y="26"/>
                  </a:cubicBezTo>
                  <a:cubicBezTo>
                    <a:pt x="24" y="29"/>
                    <a:pt x="25" y="34"/>
                    <a:pt x="21" y="33"/>
                  </a:cubicBezTo>
                  <a:cubicBezTo>
                    <a:pt x="18" y="32"/>
                    <a:pt x="17" y="34"/>
                    <a:pt x="16" y="33"/>
                  </a:cubicBezTo>
                  <a:cubicBezTo>
                    <a:pt x="14" y="32"/>
                    <a:pt x="18" y="27"/>
                    <a:pt x="14" y="27"/>
                  </a:cubicBezTo>
                  <a:cubicBezTo>
                    <a:pt x="9" y="26"/>
                    <a:pt x="7" y="23"/>
                    <a:pt x="4" y="28"/>
                  </a:cubicBezTo>
                  <a:cubicBezTo>
                    <a:pt x="1" y="33"/>
                    <a:pt x="0" y="33"/>
                    <a:pt x="2" y="34"/>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111" name="Freeform 81"/>
            <p:cNvSpPr/>
            <p:nvPr/>
          </p:nvSpPr>
          <p:spPr bwMode="auto">
            <a:xfrm>
              <a:off x="3188051" y="1388474"/>
              <a:ext cx="205340" cy="89051"/>
            </a:xfrm>
            <a:custGeom>
              <a:avLst/>
              <a:gdLst/>
              <a:ahLst/>
              <a:cxnLst>
                <a:cxn ang="0">
                  <a:pos x="3" y="18"/>
                </a:cxn>
                <a:cxn ang="0">
                  <a:pos x="12" y="19"/>
                </a:cxn>
                <a:cxn ang="0">
                  <a:pos x="20" y="17"/>
                </a:cxn>
                <a:cxn ang="0">
                  <a:pos x="28" y="12"/>
                </a:cxn>
                <a:cxn ang="0">
                  <a:pos x="25" y="16"/>
                </a:cxn>
                <a:cxn ang="0">
                  <a:pos x="24" y="20"/>
                </a:cxn>
                <a:cxn ang="0">
                  <a:pos x="21" y="26"/>
                </a:cxn>
                <a:cxn ang="0">
                  <a:pos x="20" y="28"/>
                </a:cxn>
                <a:cxn ang="0">
                  <a:pos x="28" y="31"/>
                </a:cxn>
                <a:cxn ang="0">
                  <a:pos x="28" y="34"/>
                </a:cxn>
                <a:cxn ang="0">
                  <a:pos x="33" y="34"/>
                </a:cxn>
                <a:cxn ang="0">
                  <a:pos x="44" y="30"/>
                </a:cxn>
                <a:cxn ang="0">
                  <a:pos x="51" y="29"/>
                </a:cxn>
                <a:cxn ang="0">
                  <a:pos x="57" y="28"/>
                </a:cxn>
                <a:cxn ang="0">
                  <a:pos x="61" y="29"/>
                </a:cxn>
                <a:cxn ang="0">
                  <a:pos x="67" y="29"/>
                </a:cxn>
                <a:cxn ang="0">
                  <a:pos x="75" y="31"/>
                </a:cxn>
                <a:cxn ang="0">
                  <a:pos x="80" y="28"/>
                </a:cxn>
                <a:cxn ang="0">
                  <a:pos x="82" y="25"/>
                </a:cxn>
                <a:cxn ang="0">
                  <a:pos x="79" y="18"/>
                </a:cxn>
                <a:cxn ang="0">
                  <a:pos x="82" y="11"/>
                </a:cxn>
                <a:cxn ang="0">
                  <a:pos x="81" y="6"/>
                </a:cxn>
                <a:cxn ang="0">
                  <a:pos x="75" y="8"/>
                </a:cxn>
                <a:cxn ang="0">
                  <a:pos x="74" y="8"/>
                </a:cxn>
                <a:cxn ang="0">
                  <a:pos x="70" y="13"/>
                </a:cxn>
                <a:cxn ang="0">
                  <a:pos x="67" y="15"/>
                </a:cxn>
                <a:cxn ang="0">
                  <a:pos x="65" y="11"/>
                </a:cxn>
                <a:cxn ang="0">
                  <a:pos x="60" y="11"/>
                </a:cxn>
                <a:cxn ang="0">
                  <a:pos x="52" y="9"/>
                </a:cxn>
                <a:cxn ang="0">
                  <a:pos x="48" y="6"/>
                </a:cxn>
                <a:cxn ang="0">
                  <a:pos x="43" y="1"/>
                </a:cxn>
                <a:cxn ang="0">
                  <a:pos x="29" y="1"/>
                </a:cxn>
                <a:cxn ang="0">
                  <a:pos x="22" y="1"/>
                </a:cxn>
                <a:cxn ang="0">
                  <a:pos x="19" y="4"/>
                </a:cxn>
                <a:cxn ang="0">
                  <a:pos x="16" y="8"/>
                </a:cxn>
                <a:cxn ang="0">
                  <a:pos x="0" y="14"/>
                </a:cxn>
                <a:cxn ang="0">
                  <a:pos x="3" y="18"/>
                </a:cxn>
              </a:cxnLst>
              <a:rect l="0" t="0" r="r" b="b"/>
              <a:pathLst>
                <a:path w="83" h="36">
                  <a:moveTo>
                    <a:pt x="3" y="18"/>
                  </a:moveTo>
                  <a:cubicBezTo>
                    <a:pt x="2" y="20"/>
                    <a:pt x="11" y="20"/>
                    <a:pt x="12" y="19"/>
                  </a:cubicBezTo>
                  <a:cubicBezTo>
                    <a:pt x="13" y="18"/>
                    <a:pt x="18" y="19"/>
                    <a:pt x="20" y="17"/>
                  </a:cubicBezTo>
                  <a:cubicBezTo>
                    <a:pt x="21" y="15"/>
                    <a:pt x="27" y="11"/>
                    <a:pt x="28" y="12"/>
                  </a:cubicBezTo>
                  <a:cubicBezTo>
                    <a:pt x="29" y="12"/>
                    <a:pt x="26" y="15"/>
                    <a:pt x="25" y="16"/>
                  </a:cubicBezTo>
                  <a:cubicBezTo>
                    <a:pt x="24" y="16"/>
                    <a:pt x="29" y="16"/>
                    <a:pt x="24" y="20"/>
                  </a:cubicBezTo>
                  <a:cubicBezTo>
                    <a:pt x="20" y="23"/>
                    <a:pt x="21" y="26"/>
                    <a:pt x="21" y="26"/>
                  </a:cubicBezTo>
                  <a:cubicBezTo>
                    <a:pt x="21" y="26"/>
                    <a:pt x="18" y="27"/>
                    <a:pt x="20" y="28"/>
                  </a:cubicBezTo>
                  <a:cubicBezTo>
                    <a:pt x="23" y="29"/>
                    <a:pt x="28" y="31"/>
                    <a:pt x="28" y="31"/>
                  </a:cubicBezTo>
                  <a:cubicBezTo>
                    <a:pt x="28" y="31"/>
                    <a:pt x="28" y="33"/>
                    <a:pt x="28" y="34"/>
                  </a:cubicBezTo>
                  <a:cubicBezTo>
                    <a:pt x="28" y="34"/>
                    <a:pt x="29" y="36"/>
                    <a:pt x="33" y="34"/>
                  </a:cubicBezTo>
                  <a:cubicBezTo>
                    <a:pt x="36" y="32"/>
                    <a:pt x="43" y="29"/>
                    <a:pt x="44" y="30"/>
                  </a:cubicBezTo>
                  <a:cubicBezTo>
                    <a:pt x="45" y="31"/>
                    <a:pt x="48" y="30"/>
                    <a:pt x="51" y="29"/>
                  </a:cubicBezTo>
                  <a:cubicBezTo>
                    <a:pt x="54" y="29"/>
                    <a:pt x="57" y="28"/>
                    <a:pt x="57" y="28"/>
                  </a:cubicBezTo>
                  <a:cubicBezTo>
                    <a:pt x="61" y="29"/>
                    <a:pt x="61" y="29"/>
                    <a:pt x="61" y="29"/>
                  </a:cubicBezTo>
                  <a:cubicBezTo>
                    <a:pt x="63" y="30"/>
                    <a:pt x="64" y="28"/>
                    <a:pt x="67" y="29"/>
                  </a:cubicBezTo>
                  <a:cubicBezTo>
                    <a:pt x="71" y="31"/>
                    <a:pt x="75" y="31"/>
                    <a:pt x="75" y="31"/>
                  </a:cubicBezTo>
                  <a:cubicBezTo>
                    <a:pt x="75" y="31"/>
                    <a:pt x="79" y="28"/>
                    <a:pt x="80" y="28"/>
                  </a:cubicBezTo>
                  <a:cubicBezTo>
                    <a:pt x="81" y="27"/>
                    <a:pt x="83" y="27"/>
                    <a:pt x="82" y="25"/>
                  </a:cubicBezTo>
                  <a:cubicBezTo>
                    <a:pt x="81" y="22"/>
                    <a:pt x="78" y="19"/>
                    <a:pt x="79" y="18"/>
                  </a:cubicBezTo>
                  <a:cubicBezTo>
                    <a:pt x="80" y="18"/>
                    <a:pt x="82" y="17"/>
                    <a:pt x="82" y="11"/>
                  </a:cubicBezTo>
                  <a:cubicBezTo>
                    <a:pt x="81" y="5"/>
                    <a:pt x="82" y="6"/>
                    <a:pt x="81" y="6"/>
                  </a:cubicBezTo>
                  <a:cubicBezTo>
                    <a:pt x="79" y="7"/>
                    <a:pt x="75" y="8"/>
                    <a:pt x="75" y="8"/>
                  </a:cubicBezTo>
                  <a:cubicBezTo>
                    <a:pt x="74" y="8"/>
                    <a:pt x="74" y="8"/>
                    <a:pt x="74" y="8"/>
                  </a:cubicBezTo>
                  <a:cubicBezTo>
                    <a:pt x="73" y="10"/>
                    <a:pt x="71" y="11"/>
                    <a:pt x="70" y="13"/>
                  </a:cubicBezTo>
                  <a:cubicBezTo>
                    <a:pt x="69" y="15"/>
                    <a:pt x="67" y="16"/>
                    <a:pt x="67" y="15"/>
                  </a:cubicBezTo>
                  <a:cubicBezTo>
                    <a:pt x="67" y="13"/>
                    <a:pt x="65" y="13"/>
                    <a:pt x="65" y="11"/>
                  </a:cubicBezTo>
                  <a:cubicBezTo>
                    <a:pt x="65" y="10"/>
                    <a:pt x="62" y="10"/>
                    <a:pt x="60" y="11"/>
                  </a:cubicBezTo>
                  <a:cubicBezTo>
                    <a:pt x="58" y="11"/>
                    <a:pt x="54" y="8"/>
                    <a:pt x="52" y="9"/>
                  </a:cubicBezTo>
                  <a:cubicBezTo>
                    <a:pt x="51" y="10"/>
                    <a:pt x="49" y="8"/>
                    <a:pt x="48" y="6"/>
                  </a:cubicBezTo>
                  <a:cubicBezTo>
                    <a:pt x="47" y="3"/>
                    <a:pt x="45" y="0"/>
                    <a:pt x="43" y="1"/>
                  </a:cubicBezTo>
                  <a:cubicBezTo>
                    <a:pt x="41" y="1"/>
                    <a:pt x="29" y="1"/>
                    <a:pt x="29" y="1"/>
                  </a:cubicBezTo>
                  <a:cubicBezTo>
                    <a:pt x="22" y="1"/>
                    <a:pt x="22" y="1"/>
                    <a:pt x="22" y="1"/>
                  </a:cubicBezTo>
                  <a:cubicBezTo>
                    <a:pt x="22" y="1"/>
                    <a:pt x="19" y="2"/>
                    <a:pt x="19" y="4"/>
                  </a:cubicBezTo>
                  <a:cubicBezTo>
                    <a:pt x="19" y="6"/>
                    <a:pt x="18" y="8"/>
                    <a:pt x="16" y="8"/>
                  </a:cubicBezTo>
                  <a:cubicBezTo>
                    <a:pt x="14" y="9"/>
                    <a:pt x="0" y="14"/>
                    <a:pt x="0" y="14"/>
                  </a:cubicBezTo>
                  <a:cubicBezTo>
                    <a:pt x="0" y="14"/>
                    <a:pt x="4" y="16"/>
                    <a:pt x="3" y="18"/>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112" name="Freeform 82"/>
            <p:cNvSpPr/>
            <p:nvPr/>
          </p:nvSpPr>
          <p:spPr bwMode="auto">
            <a:xfrm>
              <a:off x="3420630" y="1395808"/>
              <a:ext cx="69145" cy="37716"/>
            </a:xfrm>
            <a:custGeom>
              <a:avLst/>
              <a:gdLst/>
              <a:ahLst/>
              <a:cxnLst>
                <a:cxn ang="0">
                  <a:pos x="9" y="7"/>
                </a:cxn>
                <a:cxn ang="0">
                  <a:pos x="6" y="7"/>
                </a:cxn>
                <a:cxn ang="0">
                  <a:pos x="4" y="4"/>
                </a:cxn>
                <a:cxn ang="0">
                  <a:pos x="0" y="8"/>
                </a:cxn>
                <a:cxn ang="0">
                  <a:pos x="5" y="11"/>
                </a:cxn>
                <a:cxn ang="0">
                  <a:pos x="7" y="14"/>
                </a:cxn>
                <a:cxn ang="0">
                  <a:pos x="18" y="11"/>
                </a:cxn>
                <a:cxn ang="0">
                  <a:pos x="24" y="8"/>
                </a:cxn>
                <a:cxn ang="0">
                  <a:pos x="24" y="7"/>
                </a:cxn>
                <a:cxn ang="0">
                  <a:pos x="24" y="4"/>
                </a:cxn>
                <a:cxn ang="0">
                  <a:pos x="25" y="0"/>
                </a:cxn>
                <a:cxn ang="0">
                  <a:pos x="14" y="1"/>
                </a:cxn>
                <a:cxn ang="0">
                  <a:pos x="9" y="3"/>
                </a:cxn>
                <a:cxn ang="0">
                  <a:pos x="9" y="7"/>
                </a:cxn>
              </a:cxnLst>
              <a:rect l="0" t="0" r="r" b="b"/>
              <a:pathLst>
                <a:path w="28" h="15">
                  <a:moveTo>
                    <a:pt x="9" y="7"/>
                  </a:moveTo>
                  <a:cubicBezTo>
                    <a:pt x="6" y="7"/>
                    <a:pt x="6" y="7"/>
                    <a:pt x="6" y="7"/>
                  </a:cubicBezTo>
                  <a:cubicBezTo>
                    <a:pt x="6" y="7"/>
                    <a:pt x="5" y="4"/>
                    <a:pt x="4" y="4"/>
                  </a:cubicBezTo>
                  <a:cubicBezTo>
                    <a:pt x="3" y="4"/>
                    <a:pt x="0" y="8"/>
                    <a:pt x="0" y="8"/>
                  </a:cubicBezTo>
                  <a:cubicBezTo>
                    <a:pt x="0" y="8"/>
                    <a:pt x="5" y="9"/>
                    <a:pt x="5" y="11"/>
                  </a:cubicBezTo>
                  <a:cubicBezTo>
                    <a:pt x="6" y="12"/>
                    <a:pt x="7" y="13"/>
                    <a:pt x="7" y="14"/>
                  </a:cubicBezTo>
                  <a:cubicBezTo>
                    <a:pt x="7" y="15"/>
                    <a:pt x="18" y="11"/>
                    <a:pt x="18" y="11"/>
                  </a:cubicBezTo>
                  <a:cubicBezTo>
                    <a:pt x="24" y="8"/>
                    <a:pt x="24" y="8"/>
                    <a:pt x="24" y="8"/>
                  </a:cubicBezTo>
                  <a:cubicBezTo>
                    <a:pt x="24" y="8"/>
                    <a:pt x="24" y="9"/>
                    <a:pt x="24" y="7"/>
                  </a:cubicBezTo>
                  <a:cubicBezTo>
                    <a:pt x="25" y="6"/>
                    <a:pt x="24" y="4"/>
                    <a:pt x="24" y="4"/>
                  </a:cubicBezTo>
                  <a:cubicBezTo>
                    <a:pt x="25" y="4"/>
                    <a:pt x="28" y="0"/>
                    <a:pt x="25" y="0"/>
                  </a:cubicBezTo>
                  <a:cubicBezTo>
                    <a:pt x="22" y="1"/>
                    <a:pt x="17" y="0"/>
                    <a:pt x="14" y="1"/>
                  </a:cubicBezTo>
                  <a:cubicBezTo>
                    <a:pt x="12" y="2"/>
                    <a:pt x="9" y="0"/>
                    <a:pt x="9" y="3"/>
                  </a:cubicBezTo>
                  <a:cubicBezTo>
                    <a:pt x="9" y="5"/>
                    <a:pt x="9" y="7"/>
                    <a:pt x="9" y="7"/>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113" name="Freeform 83"/>
            <p:cNvSpPr/>
            <p:nvPr/>
          </p:nvSpPr>
          <p:spPr bwMode="auto">
            <a:xfrm>
              <a:off x="3282340" y="1351806"/>
              <a:ext cx="152957" cy="49240"/>
            </a:xfrm>
            <a:custGeom>
              <a:avLst/>
              <a:gdLst/>
              <a:ahLst/>
              <a:cxnLst>
                <a:cxn ang="0">
                  <a:pos x="14" y="11"/>
                </a:cxn>
                <a:cxn ang="0">
                  <a:pos x="18" y="15"/>
                </a:cxn>
                <a:cxn ang="0">
                  <a:pos x="28" y="19"/>
                </a:cxn>
                <a:cxn ang="0">
                  <a:pos x="30" y="19"/>
                </a:cxn>
                <a:cxn ang="0">
                  <a:pos x="41" y="15"/>
                </a:cxn>
                <a:cxn ang="0">
                  <a:pos x="48" y="15"/>
                </a:cxn>
                <a:cxn ang="0">
                  <a:pos x="55" y="15"/>
                </a:cxn>
                <a:cxn ang="0">
                  <a:pos x="60" y="13"/>
                </a:cxn>
                <a:cxn ang="0">
                  <a:pos x="62" y="10"/>
                </a:cxn>
                <a:cxn ang="0">
                  <a:pos x="58" y="9"/>
                </a:cxn>
                <a:cxn ang="0">
                  <a:pos x="59" y="6"/>
                </a:cxn>
                <a:cxn ang="0">
                  <a:pos x="55" y="6"/>
                </a:cxn>
                <a:cxn ang="0">
                  <a:pos x="45" y="12"/>
                </a:cxn>
                <a:cxn ang="0">
                  <a:pos x="40" y="10"/>
                </a:cxn>
                <a:cxn ang="0">
                  <a:pos x="36" y="8"/>
                </a:cxn>
                <a:cxn ang="0">
                  <a:pos x="30" y="7"/>
                </a:cxn>
                <a:cxn ang="0">
                  <a:pos x="33" y="4"/>
                </a:cxn>
                <a:cxn ang="0">
                  <a:pos x="32" y="1"/>
                </a:cxn>
                <a:cxn ang="0">
                  <a:pos x="14" y="4"/>
                </a:cxn>
                <a:cxn ang="0">
                  <a:pos x="6" y="7"/>
                </a:cxn>
                <a:cxn ang="0">
                  <a:pos x="0" y="8"/>
                </a:cxn>
                <a:cxn ang="0">
                  <a:pos x="4" y="10"/>
                </a:cxn>
                <a:cxn ang="0">
                  <a:pos x="14" y="11"/>
                </a:cxn>
              </a:cxnLst>
              <a:rect l="0" t="0" r="r" b="b"/>
              <a:pathLst>
                <a:path w="62" h="20">
                  <a:moveTo>
                    <a:pt x="14" y="11"/>
                  </a:moveTo>
                  <a:cubicBezTo>
                    <a:pt x="14" y="11"/>
                    <a:pt x="15" y="16"/>
                    <a:pt x="18" y="15"/>
                  </a:cubicBezTo>
                  <a:cubicBezTo>
                    <a:pt x="20" y="13"/>
                    <a:pt x="28" y="18"/>
                    <a:pt x="28" y="19"/>
                  </a:cubicBezTo>
                  <a:cubicBezTo>
                    <a:pt x="28" y="20"/>
                    <a:pt x="30" y="19"/>
                    <a:pt x="30" y="19"/>
                  </a:cubicBezTo>
                  <a:cubicBezTo>
                    <a:pt x="41" y="15"/>
                    <a:pt x="41" y="15"/>
                    <a:pt x="41" y="15"/>
                  </a:cubicBezTo>
                  <a:cubicBezTo>
                    <a:pt x="48" y="15"/>
                    <a:pt x="48" y="15"/>
                    <a:pt x="48" y="15"/>
                  </a:cubicBezTo>
                  <a:cubicBezTo>
                    <a:pt x="48" y="15"/>
                    <a:pt x="54" y="14"/>
                    <a:pt x="55" y="15"/>
                  </a:cubicBezTo>
                  <a:cubicBezTo>
                    <a:pt x="55" y="15"/>
                    <a:pt x="60" y="13"/>
                    <a:pt x="60" y="13"/>
                  </a:cubicBezTo>
                  <a:cubicBezTo>
                    <a:pt x="62" y="10"/>
                    <a:pt x="62" y="10"/>
                    <a:pt x="62" y="10"/>
                  </a:cubicBezTo>
                  <a:cubicBezTo>
                    <a:pt x="58" y="9"/>
                    <a:pt x="58" y="9"/>
                    <a:pt x="58" y="9"/>
                  </a:cubicBezTo>
                  <a:cubicBezTo>
                    <a:pt x="59" y="6"/>
                    <a:pt x="59" y="6"/>
                    <a:pt x="59" y="6"/>
                  </a:cubicBezTo>
                  <a:cubicBezTo>
                    <a:pt x="59" y="6"/>
                    <a:pt x="58" y="4"/>
                    <a:pt x="55" y="6"/>
                  </a:cubicBezTo>
                  <a:cubicBezTo>
                    <a:pt x="52" y="8"/>
                    <a:pt x="44" y="13"/>
                    <a:pt x="45" y="12"/>
                  </a:cubicBezTo>
                  <a:cubicBezTo>
                    <a:pt x="45" y="11"/>
                    <a:pt x="41" y="12"/>
                    <a:pt x="40" y="10"/>
                  </a:cubicBezTo>
                  <a:cubicBezTo>
                    <a:pt x="38" y="8"/>
                    <a:pt x="36" y="8"/>
                    <a:pt x="36" y="8"/>
                  </a:cubicBezTo>
                  <a:cubicBezTo>
                    <a:pt x="36" y="8"/>
                    <a:pt x="32" y="6"/>
                    <a:pt x="30" y="7"/>
                  </a:cubicBezTo>
                  <a:cubicBezTo>
                    <a:pt x="28" y="8"/>
                    <a:pt x="33" y="4"/>
                    <a:pt x="33" y="4"/>
                  </a:cubicBezTo>
                  <a:cubicBezTo>
                    <a:pt x="33" y="4"/>
                    <a:pt x="34" y="0"/>
                    <a:pt x="32" y="1"/>
                  </a:cubicBezTo>
                  <a:cubicBezTo>
                    <a:pt x="30" y="1"/>
                    <a:pt x="14" y="4"/>
                    <a:pt x="14" y="4"/>
                  </a:cubicBezTo>
                  <a:cubicBezTo>
                    <a:pt x="14" y="4"/>
                    <a:pt x="8" y="8"/>
                    <a:pt x="6" y="7"/>
                  </a:cubicBezTo>
                  <a:cubicBezTo>
                    <a:pt x="5" y="6"/>
                    <a:pt x="0" y="8"/>
                    <a:pt x="0" y="8"/>
                  </a:cubicBezTo>
                  <a:cubicBezTo>
                    <a:pt x="4" y="10"/>
                    <a:pt x="4" y="10"/>
                    <a:pt x="4" y="10"/>
                  </a:cubicBezTo>
                  <a:cubicBezTo>
                    <a:pt x="5" y="9"/>
                    <a:pt x="14" y="11"/>
                    <a:pt x="14" y="11"/>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114" name="Freeform 84"/>
            <p:cNvSpPr/>
            <p:nvPr/>
          </p:nvSpPr>
          <p:spPr bwMode="auto">
            <a:xfrm>
              <a:off x="3489775" y="1333996"/>
              <a:ext cx="54478" cy="19906"/>
            </a:xfrm>
            <a:custGeom>
              <a:avLst/>
              <a:gdLst/>
              <a:ahLst/>
              <a:cxnLst>
                <a:cxn ang="0">
                  <a:pos x="1" y="5"/>
                </a:cxn>
                <a:cxn ang="0">
                  <a:pos x="11" y="8"/>
                </a:cxn>
                <a:cxn ang="0">
                  <a:pos x="16" y="8"/>
                </a:cxn>
                <a:cxn ang="0">
                  <a:pos x="20" y="4"/>
                </a:cxn>
                <a:cxn ang="0">
                  <a:pos x="11" y="1"/>
                </a:cxn>
                <a:cxn ang="0">
                  <a:pos x="5" y="0"/>
                </a:cxn>
                <a:cxn ang="0">
                  <a:pos x="2" y="1"/>
                </a:cxn>
                <a:cxn ang="0">
                  <a:pos x="1" y="5"/>
                </a:cxn>
              </a:cxnLst>
              <a:rect l="0" t="0" r="r" b="b"/>
              <a:pathLst>
                <a:path w="22" h="8">
                  <a:moveTo>
                    <a:pt x="1" y="5"/>
                  </a:moveTo>
                  <a:cubicBezTo>
                    <a:pt x="2" y="5"/>
                    <a:pt x="10" y="7"/>
                    <a:pt x="11" y="8"/>
                  </a:cubicBezTo>
                  <a:cubicBezTo>
                    <a:pt x="12" y="8"/>
                    <a:pt x="15" y="8"/>
                    <a:pt x="16" y="8"/>
                  </a:cubicBezTo>
                  <a:cubicBezTo>
                    <a:pt x="17" y="8"/>
                    <a:pt x="22" y="5"/>
                    <a:pt x="20" y="4"/>
                  </a:cubicBezTo>
                  <a:cubicBezTo>
                    <a:pt x="18" y="3"/>
                    <a:pt x="12" y="2"/>
                    <a:pt x="11" y="1"/>
                  </a:cubicBezTo>
                  <a:cubicBezTo>
                    <a:pt x="10" y="1"/>
                    <a:pt x="5" y="0"/>
                    <a:pt x="5" y="0"/>
                  </a:cubicBezTo>
                  <a:cubicBezTo>
                    <a:pt x="2" y="1"/>
                    <a:pt x="2" y="1"/>
                    <a:pt x="2" y="1"/>
                  </a:cubicBezTo>
                  <a:cubicBezTo>
                    <a:pt x="1" y="2"/>
                    <a:pt x="0" y="4"/>
                    <a:pt x="1" y="5"/>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115" name="Freeform 85"/>
            <p:cNvSpPr/>
            <p:nvPr/>
          </p:nvSpPr>
          <p:spPr bwMode="auto">
            <a:xfrm>
              <a:off x="3400725" y="1333996"/>
              <a:ext cx="41906" cy="27239"/>
            </a:xfrm>
            <a:custGeom>
              <a:avLst/>
              <a:gdLst/>
              <a:ahLst/>
              <a:cxnLst>
                <a:cxn ang="0">
                  <a:pos x="7" y="10"/>
                </a:cxn>
                <a:cxn ang="0">
                  <a:pos x="12" y="8"/>
                </a:cxn>
                <a:cxn ang="0">
                  <a:pos x="16" y="4"/>
                </a:cxn>
                <a:cxn ang="0">
                  <a:pos x="17" y="3"/>
                </a:cxn>
                <a:cxn ang="0">
                  <a:pos x="13" y="1"/>
                </a:cxn>
                <a:cxn ang="0">
                  <a:pos x="5" y="5"/>
                </a:cxn>
                <a:cxn ang="0">
                  <a:pos x="5" y="7"/>
                </a:cxn>
                <a:cxn ang="0">
                  <a:pos x="0" y="9"/>
                </a:cxn>
                <a:cxn ang="0">
                  <a:pos x="7" y="10"/>
                </a:cxn>
              </a:cxnLst>
              <a:rect l="0" t="0" r="r" b="b"/>
              <a:pathLst>
                <a:path w="17" h="11">
                  <a:moveTo>
                    <a:pt x="7" y="10"/>
                  </a:moveTo>
                  <a:cubicBezTo>
                    <a:pt x="8" y="9"/>
                    <a:pt x="12" y="8"/>
                    <a:pt x="12" y="8"/>
                  </a:cubicBezTo>
                  <a:cubicBezTo>
                    <a:pt x="16" y="4"/>
                    <a:pt x="16" y="4"/>
                    <a:pt x="16" y="4"/>
                  </a:cubicBezTo>
                  <a:cubicBezTo>
                    <a:pt x="17" y="3"/>
                    <a:pt x="17" y="3"/>
                    <a:pt x="17" y="3"/>
                  </a:cubicBezTo>
                  <a:cubicBezTo>
                    <a:pt x="17" y="3"/>
                    <a:pt x="15" y="0"/>
                    <a:pt x="13" y="1"/>
                  </a:cubicBezTo>
                  <a:cubicBezTo>
                    <a:pt x="12" y="2"/>
                    <a:pt x="5" y="5"/>
                    <a:pt x="5" y="5"/>
                  </a:cubicBezTo>
                  <a:cubicBezTo>
                    <a:pt x="5" y="7"/>
                    <a:pt x="5" y="7"/>
                    <a:pt x="5" y="7"/>
                  </a:cubicBezTo>
                  <a:cubicBezTo>
                    <a:pt x="0" y="9"/>
                    <a:pt x="0" y="9"/>
                    <a:pt x="0" y="9"/>
                  </a:cubicBezTo>
                  <a:cubicBezTo>
                    <a:pt x="0" y="9"/>
                    <a:pt x="5" y="11"/>
                    <a:pt x="7" y="10"/>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116" name="Freeform 86"/>
            <p:cNvSpPr/>
            <p:nvPr/>
          </p:nvSpPr>
          <p:spPr bwMode="auto">
            <a:xfrm>
              <a:off x="3547396" y="1331900"/>
              <a:ext cx="27239" cy="24096"/>
            </a:xfrm>
            <a:custGeom>
              <a:avLst/>
              <a:gdLst/>
              <a:ahLst/>
              <a:cxnLst>
                <a:cxn ang="0">
                  <a:pos x="5" y="10"/>
                </a:cxn>
                <a:cxn ang="0">
                  <a:pos x="10" y="9"/>
                </a:cxn>
                <a:cxn ang="0">
                  <a:pos x="10" y="2"/>
                </a:cxn>
                <a:cxn ang="0">
                  <a:pos x="7" y="0"/>
                </a:cxn>
                <a:cxn ang="0">
                  <a:pos x="0" y="3"/>
                </a:cxn>
                <a:cxn ang="0">
                  <a:pos x="5" y="10"/>
                </a:cxn>
              </a:cxnLst>
              <a:rect l="0" t="0" r="r" b="b"/>
              <a:pathLst>
                <a:path w="11" h="10">
                  <a:moveTo>
                    <a:pt x="5" y="10"/>
                  </a:moveTo>
                  <a:cubicBezTo>
                    <a:pt x="6" y="10"/>
                    <a:pt x="10" y="10"/>
                    <a:pt x="10" y="9"/>
                  </a:cubicBezTo>
                  <a:cubicBezTo>
                    <a:pt x="11" y="9"/>
                    <a:pt x="10" y="2"/>
                    <a:pt x="10" y="2"/>
                  </a:cubicBezTo>
                  <a:cubicBezTo>
                    <a:pt x="10" y="2"/>
                    <a:pt x="9" y="0"/>
                    <a:pt x="7" y="0"/>
                  </a:cubicBezTo>
                  <a:cubicBezTo>
                    <a:pt x="6" y="1"/>
                    <a:pt x="0" y="3"/>
                    <a:pt x="0" y="3"/>
                  </a:cubicBezTo>
                  <a:cubicBezTo>
                    <a:pt x="0" y="4"/>
                    <a:pt x="4" y="10"/>
                    <a:pt x="5" y="10"/>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117" name="Freeform 87"/>
            <p:cNvSpPr/>
            <p:nvPr/>
          </p:nvSpPr>
          <p:spPr bwMode="auto">
            <a:xfrm>
              <a:off x="3219481" y="2155364"/>
              <a:ext cx="141433" cy="55526"/>
            </a:xfrm>
            <a:custGeom>
              <a:avLst/>
              <a:gdLst/>
              <a:ahLst/>
              <a:cxnLst>
                <a:cxn ang="0">
                  <a:pos x="56" y="18"/>
                </a:cxn>
                <a:cxn ang="0">
                  <a:pos x="51" y="16"/>
                </a:cxn>
                <a:cxn ang="0">
                  <a:pos x="41" y="8"/>
                </a:cxn>
                <a:cxn ang="0">
                  <a:pos x="25" y="2"/>
                </a:cxn>
                <a:cxn ang="0">
                  <a:pos x="8" y="1"/>
                </a:cxn>
                <a:cxn ang="0">
                  <a:pos x="0" y="7"/>
                </a:cxn>
                <a:cxn ang="0">
                  <a:pos x="0" y="8"/>
                </a:cxn>
                <a:cxn ang="0">
                  <a:pos x="1" y="12"/>
                </a:cxn>
                <a:cxn ang="0">
                  <a:pos x="7" y="6"/>
                </a:cxn>
                <a:cxn ang="0">
                  <a:pos x="12" y="4"/>
                </a:cxn>
                <a:cxn ang="0">
                  <a:pos x="15" y="6"/>
                </a:cxn>
                <a:cxn ang="0">
                  <a:pos x="20" y="7"/>
                </a:cxn>
                <a:cxn ang="0">
                  <a:pos x="29" y="10"/>
                </a:cxn>
                <a:cxn ang="0">
                  <a:pos x="32" y="13"/>
                </a:cxn>
                <a:cxn ang="0">
                  <a:pos x="34" y="22"/>
                </a:cxn>
                <a:cxn ang="0">
                  <a:pos x="40" y="22"/>
                </a:cxn>
                <a:cxn ang="0">
                  <a:pos x="53" y="21"/>
                </a:cxn>
                <a:cxn ang="0">
                  <a:pos x="56" y="18"/>
                </a:cxn>
              </a:cxnLst>
              <a:rect l="0" t="0" r="r" b="b"/>
              <a:pathLst>
                <a:path w="57" h="22">
                  <a:moveTo>
                    <a:pt x="56" y="18"/>
                  </a:moveTo>
                  <a:cubicBezTo>
                    <a:pt x="56" y="17"/>
                    <a:pt x="53" y="16"/>
                    <a:pt x="51" y="16"/>
                  </a:cubicBezTo>
                  <a:cubicBezTo>
                    <a:pt x="49" y="16"/>
                    <a:pt x="42" y="9"/>
                    <a:pt x="41" y="8"/>
                  </a:cubicBezTo>
                  <a:cubicBezTo>
                    <a:pt x="41" y="6"/>
                    <a:pt x="25" y="2"/>
                    <a:pt x="25" y="2"/>
                  </a:cubicBezTo>
                  <a:cubicBezTo>
                    <a:pt x="25" y="2"/>
                    <a:pt x="8" y="1"/>
                    <a:pt x="8" y="1"/>
                  </a:cubicBezTo>
                  <a:cubicBezTo>
                    <a:pt x="8" y="0"/>
                    <a:pt x="0" y="7"/>
                    <a:pt x="0" y="7"/>
                  </a:cubicBezTo>
                  <a:cubicBezTo>
                    <a:pt x="0" y="8"/>
                    <a:pt x="0" y="8"/>
                    <a:pt x="0" y="8"/>
                  </a:cubicBezTo>
                  <a:cubicBezTo>
                    <a:pt x="0" y="8"/>
                    <a:pt x="1" y="11"/>
                    <a:pt x="1" y="12"/>
                  </a:cubicBezTo>
                  <a:cubicBezTo>
                    <a:pt x="1" y="13"/>
                    <a:pt x="7" y="8"/>
                    <a:pt x="7" y="6"/>
                  </a:cubicBezTo>
                  <a:cubicBezTo>
                    <a:pt x="8" y="5"/>
                    <a:pt x="12" y="4"/>
                    <a:pt x="12" y="4"/>
                  </a:cubicBezTo>
                  <a:cubicBezTo>
                    <a:pt x="13" y="3"/>
                    <a:pt x="14" y="6"/>
                    <a:pt x="15" y="6"/>
                  </a:cubicBezTo>
                  <a:cubicBezTo>
                    <a:pt x="16" y="6"/>
                    <a:pt x="20" y="7"/>
                    <a:pt x="20" y="7"/>
                  </a:cubicBezTo>
                  <a:cubicBezTo>
                    <a:pt x="29" y="10"/>
                    <a:pt x="29" y="10"/>
                    <a:pt x="29" y="10"/>
                  </a:cubicBezTo>
                  <a:cubicBezTo>
                    <a:pt x="32" y="13"/>
                    <a:pt x="32" y="13"/>
                    <a:pt x="32" y="13"/>
                  </a:cubicBezTo>
                  <a:cubicBezTo>
                    <a:pt x="32" y="13"/>
                    <a:pt x="34" y="21"/>
                    <a:pt x="34" y="22"/>
                  </a:cubicBezTo>
                  <a:cubicBezTo>
                    <a:pt x="34" y="22"/>
                    <a:pt x="40" y="22"/>
                    <a:pt x="40" y="22"/>
                  </a:cubicBezTo>
                  <a:cubicBezTo>
                    <a:pt x="53" y="21"/>
                    <a:pt x="53" y="21"/>
                    <a:pt x="53" y="21"/>
                  </a:cubicBezTo>
                  <a:cubicBezTo>
                    <a:pt x="53" y="21"/>
                    <a:pt x="57" y="18"/>
                    <a:pt x="56" y="18"/>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118" name="Freeform 88"/>
            <p:cNvSpPr/>
            <p:nvPr/>
          </p:nvSpPr>
          <p:spPr bwMode="auto">
            <a:xfrm>
              <a:off x="3348342" y="2205652"/>
              <a:ext cx="86955" cy="39811"/>
            </a:xfrm>
            <a:custGeom>
              <a:avLst/>
              <a:gdLst/>
              <a:ahLst/>
              <a:cxnLst>
                <a:cxn ang="0">
                  <a:pos x="4" y="14"/>
                </a:cxn>
                <a:cxn ang="0">
                  <a:pos x="8" y="13"/>
                </a:cxn>
                <a:cxn ang="0">
                  <a:pos x="12" y="13"/>
                </a:cxn>
                <a:cxn ang="0">
                  <a:pos x="13" y="16"/>
                </a:cxn>
                <a:cxn ang="0">
                  <a:pos x="18" y="15"/>
                </a:cxn>
                <a:cxn ang="0">
                  <a:pos x="19" y="12"/>
                </a:cxn>
                <a:cxn ang="0">
                  <a:pos x="25" y="11"/>
                </a:cxn>
                <a:cxn ang="0">
                  <a:pos x="34" y="11"/>
                </a:cxn>
                <a:cxn ang="0">
                  <a:pos x="34" y="7"/>
                </a:cxn>
                <a:cxn ang="0">
                  <a:pos x="27" y="2"/>
                </a:cxn>
                <a:cxn ang="0">
                  <a:pos x="21" y="2"/>
                </a:cxn>
                <a:cxn ang="0">
                  <a:pos x="11" y="0"/>
                </a:cxn>
                <a:cxn ang="0">
                  <a:pos x="11" y="2"/>
                </a:cxn>
                <a:cxn ang="0">
                  <a:pos x="10" y="9"/>
                </a:cxn>
                <a:cxn ang="0">
                  <a:pos x="2" y="9"/>
                </a:cxn>
                <a:cxn ang="0">
                  <a:pos x="2" y="10"/>
                </a:cxn>
                <a:cxn ang="0">
                  <a:pos x="0" y="12"/>
                </a:cxn>
                <a:cxn ang="0">
                  <a:pos x="4" y="14"/>
                </a:cxn>
              </a:cxnLst>
              <a:rect l="0" t="0" r="r" b="b"/>
              <a:pathLst>
                <a:path w="35" h="16">
                  <a:moveTo>
                    <a:pt x="4" y="14"/>
                  </a:moveTo>
                  <a:cubicBezTo>
                    <a:pt x="5" y="14"/>
                    <a:pt x="7" y="13"/>
                    <a:pt x="8" y="13"/>
                  </a:cubicBezTo>
                  <a:cubicBezTo>
                    <a:pt x="9" y="13"/>
                    <a:pt x="12" y="13"/>
                    <a:pt x="12" y="13"/>
                  </a:cubicBezTo>
                  <a:cubicBezTo>
                    <a:pt x="12" y="13"/>
                    <a:pt x="13" y="15"/>
                    <a:pt x="13" y="16"/>
                  </a:cubicBezTo>
                  <a:cubicBezTo>
                    <a:pt x="13" y="16"/>
                    <a:pt x="18" y="15"/>
                    <a:pt x="18" y="15"/>
                  </a:cubicBezTo>
                  <a:cubicBezTo>
                    <a:pt x="18" y="14"/>
                    <a:pt x="19" y="12"/>
                    <a:pt x="19" y="12"/>
                  </a:cubicBezTo>
                  <a:cubicBezTo>
                    <a:pt x="25" y="11"/>
                    <a:pt x="25" y="11"/>
                    <a:pt x="25" y="11"/>
                  </a:cubicBezTo>
                  <a:cubicBezTo>
                    <a:pt x="25" y="11"/>
                    <a:pt x="33" y="11"/>
                    <a:pt x="34" y="11"/>
                  </a:cubicBezTo>
                  <a:cubicBezTo>
                    <a:pt x="35" y="11"/>
                    <a:pt x="35" y="10"/>
                    <a:pt x="34" y="7"/>
                  </a:cubicBezTo>
                  <a:cubicBezTo>
                    <a:pt x="32" y="4"/>
                    <a:pt x="28" y="4"/>
                    <a:pt x="27" y="2"/>
                  </a:cubicBezTo>
                  <a:cubicBezTo>
                    <a:pt x="26" y="0"/>
                    <a:pt x="22" y="1"/>
                    <a:pt x="21" y="2"/>
                  </a:cubicBezTo>
                  <a:cubicBezTo>
                    <a:pt x="19" y="3"/>
                    <a:pt x="13" y="0"/>
                    <a:pt x="11" y="0"/>
                  </a:cubicBezTo>
                  <a:cubicBezTo>
                    <a:pt x="9" y="0"/>
                    <a:pt x="11" y="2"/>
                    <a:pt x="11" y="2"/>
                  </a:cubicBezTo>
                  <a:cubicBezTo>
                    <a:pt x="10" y="9"/>
                    <a:pt x="10" y="9"/>
                    <a:pt x="10" y="9"/>
                  </a:cubicBezTo>
                  <a:cubicBezTo>
                    <a:pt x="2" y="9"/>
                    <a:pt x="2" y="9"/>
                    <a:pt x="2" y="9"/>
                  </a:cubicBezTo>
                  <a:cubicBezTo>
                    <a:pt x="2" y="10"/>
                    <a:pt x="2" y="10"/>
                    <a:pt x="2" y="10"/>
                  </a:cubicBezTo>
                  <a:cubicBezTo>
                    <a:pt x="2" y="10"/>
                    <a:pt x="0" y="11"/>
                    <a:pt x="0" y="12"/>
                  </a:cubicBezTo>
                  <a:cubicBezTo>
                    <a:pt x="0" y="14"/>
                    <a:pt x="3" y="13"/>
                    <a:pt x="4" y="14"/>
                  </a:cubicBezTo>
                  <a:close/>
                </a:path>
              </a:pathLst>
            </a:custGeom>
            <a:grpFill/>
            <a:ln w="9525">
              <a:noFill/>
              <a:round/>
            </a:ln>
          </p:spPr>
          <p:txBody>
            <a:bodyPr vert="horz" wrap="square" lIns="121920" tIns="60960" rIns="121920" bIns="60960" numCol="1" anchor="t" anchorCtr="0" compatLnSpc="1"/>
            <a:lstStyle/>
            <a:p>
              <a:endParaRPr lang="en-US" sz="3555"/>
            </a:p>
          </p:txBody>
        </p:sp>
      </p:grpSp>
      <p:sp>
        <p:nvSpPr>
          <p:cNvPr id="119" name="Oval 103"/>
          <p:cNvSpPr/>
          <p:nvPr/>
        </p:nvSpPr>
        <p:spPr>
          <a:xfrm>
            <a:off x="2996769" y="4915344"/>
            <a:ext cx="219907" cy="219907"/>
          </a:xfrm>
          <a:prstGeom prst="ellipse">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a:p>
        </p:txBody>
      </p:sp>
      <p:sp>
        <p:nvSpPr>
          <p:cNvPr id="120" name="Oval 122"/>
          <p:cNvSpPr/>
          <p:nvPr/>
        </p:nvSpPr>
        <p:spPr>
          <a:xfrm>
            <a:off x="6615313" y="5163536"/>
            <a:ext cx="219907" cy="219907"/>
          </a:xfrm>
          <a:prstGeom prst="ellipse">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a:p>
        </p:txBody>
      </p:sp>
      <p:sp>
        <p:nvSpPr>
          <p:cNvPr id="121" name="Freeform 123"/>
          <p:cNvSpPr/>
          <p:nvPr/>
        </p:nvSpPr>
        <p:spPr>
          <a:xfrm>
            <a:off x="2423860" y="3288219"/>
            <a:ext cx="2556933" cy="416277"/>
          </a:xfrm>
          <a:custGeom>
            <a:avLst/>
            <a:gdLst>
              <a:gd name="connsiteX0" fmla="*/ 1917700 w 1917700"/>
              <a:gd name="connsiteY0" fmla="*/ 312208 h 312208"/>
              <a:gd name="connsiteX1" fmla="*/ 850900 w 1917700"/>
              <a:gd name="connsiteY1" fmla="*/ 26458 h 312208"/>
              <a:gd name="connsiteX2" fmla="*/ 0 w 1917700"/>
              <a:gd name="connsiteY2" fmla="*/ 153458 h 312208"/>
            </a:gdLst>
            <a:ahLst/>
            <a:cxnLst>
              <a:cxn ang="0">
                <a:pos x="connsiteX0" y="connsiteY0"/>
              </a:cxn>
              <a:cxn ang="0">
                <a:pos x="connsiteX1" y="connsiteY1"/>
              </a:cxn>
              <a:cxn ang="0">
                <a:pos x="connsiteX2" y="connsiteY2"/>
              </a:cxn>
            </a:cxnLst>
            <a:rect l="l" t="t" r="r" b="b"/>
            <a:pathLst>
              <a:path w="1917700" h="312208">
                <a:moveTo>
                  <a:pt x="1917700" y="312208"/>
                </a:moveTo>
                <a:cubicBezTo>
                  <a:pt x="1544108" y="182562"/>
                  <a:pt x="1170517" y="52916"/>
                  <a:pt x="850900" y="26458"/>
                </a:cubicBezTo>
                <a:cubicBezTo>
                  <a:pt x="531283" y="0"/>
                  <a:pt x="265641" y="76729"/>
                  <a:pt x="0" y="153458"/>
                </a:cubicBezTo>
              </a:path>
            </a:pathLst>
          </a:custGeom>
          <a:ln w="12700">
            <a:solidFill>
              <a:srgbClr val="8BAA00"/>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3555"/>
          </a:p>
        </p:txBody>
      </p:sp>
      <p:sp>
        <p:nvSpPr>
          <p:cNvPr id="122" name="Oval 124"/>
          <p:cNvSpPr/>
          <p:nvPr/>
        </p:nvSpPr>
        <p:spPr>
          <a:xfrm>
            <a:off x="4870840" y="3594544"/>
            <a:ext cx="219907" cy="219907"/>
          </a:xfrm>
          <a:prstGeom prst="ellipse">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a:p>
        </p:txBody>
      </p:sp>
      <p:sp>
        <p:nvSpPr>
          <p:cNvPr id="123" name="Oval 125"/>
          <p:cNvSpPr/>
          <p:nvPr/>
        </p:nvSpPr>
        <p:spPr>
          <a:xfrm>
            <a:off x="2347469" y="3363212"/>
            <a:ext cx="219907" cy="219907"/>
          </a:xfrm>
          <a:prstGeom prst="ellipse">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a:p>
        </p:txBody>
      </p:sp>
      <p:sp>
        <p:nvSpPr>
          <p:cNvPr id="124" name="Freeform 5"/>
          <p:cNvSpPr/>
          <p:nvPr/>
        </p:nvSpPr>
        <p:spPr bwMode="auto">
          <a:xfrm rot="18308510" flipH="1">
            <a:off x="3351117" y="3090310"/>
            <a:ext cx="373003" cy="415840"/>
          </a:xfrm>
          <a:custGeom>
            <a:avLst/>
            <a:gdLst/>
            <a:ahLst/>
            <a:cxnLst>
              <a:cxn ang="0">
                <a:pos x="614" y="138"/>
              </a:cxn>
              <a:cxn ang="0">
                <a:pos x="533" y="96"/>
              </a:cxn>
              <a:cxn ang="0">
                <a:pos x="427" y="283"/>
              </a:cxn>
              <a:cxn ang="0">
                <a:pos x="53" y="279"/>
              </a:cxn>
              <a:cxn ang="0">
                <a:pos x="0" y="364"/>
              </a:cxn>
              <a:cxn ang="0">
                <a:pos x="335" y="427"/>
              </a:cxn>
              <a:cxn ang="0">
                <a:pos x="250" y="586"/>
              </a:cxn>
              <a:cxn ang="0">
                <a:pos x="160" y="593"/>
              </a:cxn>
              <a:cxn ang="0">
                <a:pos x="120" y="650"/>
              </a:cxn>
              <a:cxn ang="0">
                <a:pos x="247" y="678"/>
              </a:cxn>
              <a:cxn ang="0">
                <a:pos x="319" y="770"/>
              </a:cxn>
              <a:cxn ang="0">
                <a:pos x="353" y="710"/>
              </a:cxn>
              <a:cxn ang="0">
                <a:pos x="319" y="618"/>
              </a:cxn>
              <a:cxn ang="0">
                <a:pos x="420" y="470"/>
              </a:cxn>
              <a:cxn ang="0">
                <a:pos x="640" y="724"/>
              </a:cxn>
              <a:cxn ang="0">
                <a:pos x="691" y="635"/>
              </a:cxn>
              <a:cxn ang="0">
                <a:pos x="511" y="318"/>
              </a:cxn>
              <a:cxn ang="0">
                <a:pos x="614" y="138"/>
              </a:cxn>
            </a:cxnLst>
            <a:rect l="0" t="0" r="r" b="b"/>
            <a:pathLst>
              <a:path w="691" h="770">
                <a:moveTo>
                  <a:pt x="614" y="138"/>
                </a:moveTo>
                <a:cubicBezTo>
                  <a:pt x="614" y="138"/>
                  <a:pt x="646" y="0"/>
                  <a:pt x="533" y="96"/>
                </a:cubicBezTo>
                <a:cubicBezTo>
                  <a:pt x="427" y="283"/>
                  <a:pt x="427" y="283"/>
                  <a:pt x="427" y="283"/>
                </a:cubicBezTo>
                <a:cubicBezTo>
                  <a:pt x="53" y="279"/>
                  <a:pt x="53" y="279"/>
                  <a:pt x="53" y="279"/>
                </a:cubicBezTo>
                <a:cubicBezTo>
                  <a:pt x="0" y="364"/>
                  <a:pt x="0" y="364"/>
                  <a:pt x="0" y="364"/>
                </a:cubicBezTo>
                <a:cubicBezTo>
                  <a:pt x="335" y="427"/>
                  <a:pt x="335" y="427"/>
                  <a:pt x="335" y="427"/>
                </a:cubicBezTo>
                <a:cubicBezTo>
                  <a:pt x="250" y="586"/>
                  <a:pt x="250" y="586"/>
                  <a:pt x="250" y="586"/>
                </a:cubicBezTo>
                <a:cubicBezTo>
                  <a:pt x="160" y="593"/>
                  <a:pt x="160" y="593"/>
                  <a:pt x="160" y="593"/>
                </a:cubicBezTo>
                <a:cubicBezTo>
                  <a:pt x="120" y="650"/>
                  <a:pt x="120" y="650"/>
                  <a:pt x="120" y="650"/>
                </a:cubicBezTo>
                <a:cubicBezTo>
                  <a:pt x="247" y="678"/>
                  <a:pt x="247" y="678"/>
                  <a:pt x="247" y="678"/>
                </a:cubicBezTo>
                <a:cubicBezTo>
                  <a:pt x="319" y="770"/>
                  <a:pt x="319" y="770"/>
                  <a:pt x="319" y="770"/>
                </a:cubicBezTo>
                <a:cubicBezTo>
                  <a:pt x="353" y="710"/>
                  <a:pt x="353" y="710"/>
                  <a:pt x="353" y="710"/>
                </a:cubicBezTo>
                <a:cubicBezTo>
                  <a:pt x="319" y="618"/>
                  <a:pt x="319" y="618"/>
                  <a:pt x="319" y="618"/>
                </a:cubicBezTo>
                <a:cubicBezTo>
                  <a:pt x="420" y="470"/>
                  <a:pt x="420" y="470"/>
                  <a:pt x="420" y="470"/>
                </a:cubicBezTo>
                <a:cubicBezTo>
                  <a:pt x="640" y="724"/>
                  <a:pt x="640" y="724"/>
                  <a:pt x="640" y="724"/>
                </a:cubicBezTo>
                <a:cubicBezTo>
                  <a:pt x="691" y="635"/>
                  <a:pt x="691" y="635"/>
                  <a:pt x="691" y="635"/>
                </a:cubicBezTo>
                <a:cubicBezTo>
                  <a:pt x="511" y="318"/>
                  <a:pt x="511" y="318"/>
                  <a:pt x="511" y="318"/>
                </a:cubicBezTo>
                <a:lnTo>
                  <a:pt x="614" y="138"/>
                </a:lnTo>
                <a:close/>
              </a:path>
            </a:pathLst>
          </a:custGeom>
          <a:solidFill>
            <a:schemeClr val="accent1"/>
          </a:solidFill>
          <a:ln w="9525">
            <a:noFill/>
            <a:round/>
          </a:ln>
        </p:spPr>
        <p:txBody>
          <a:bodyPr vert="horz" wrap="square" lIns="121920" tIns="60960" rIns="121920" bIns="60960" numCol="1" anchor="t" anchorCtr="0" compatLnSpc="1"/>
          <a:lstStyle/>
          <a:p>
            <a:endParaRPr lang="en-US" sz="3555"/>
          </a:p>
        </p:txBody>
      </p:sp>
      <p:grpSp>
        <p:nvGrpSpPr>
          <p:cNvPr id="125" name="Group 126"/>
          <p:cNvGrpSpPr/>
          <p:nvPr/>
        </p:nvGrpSpPr>
        <p:grpSpPr>
          <a:xfrm>
            <a:off x="4077990" y="5710639"/>
            <a:ext cx="576996" cy="251307"/>
            <a:chOff x="3008313" y="4019551"/>
            <a:chExt cx="1724025" cy="750888"/>
          </a:xfrm>
          <a:solidFill>
            <a:srgbClr val="00B0F0"/>
          </a:solidFill>
        </p:grpSpPr>
        <p:sp>
          <p:nvSpPr>
            <p:cNvPr id="126" name="Freeform 102"/>
            <p:cNvSpPr/>
            <p:nvPr/>
          </p:nvSpPr>
          <p:spPr bwMode="auto">
            <a:xfrm>
              <a:off x="4540250" y="4019551"/>
              <a:ext cx="112713" cy="461963"/>
            </a:xfrm>
            <a:custGeom>
              <a:avLst/>
              <a:gdLst/>
              <a:ahLst/>
              <a:cxnLst>
                <a:cxn ang="0">
                  <a:pos x="1" y="123"/>
                </a:cxn>
                <a:cxn ang="0">
                  <a:pos x="29" y="123"/>
                </a:cxn>
                <a:cxn ang="0">
                  <a:pos x="30" y="122"/>
                </a:cxn>
                <a:cxn ang="0">
                  <a:pos x="30" y="1"/>
                </a:cxn>
                <a:cxn ang="0">
                  <a:pos x="29" y="0"/>
                </a:cxn>
                <a:cxn ang="0">
                  <a:pos x="1" y="0"/>
                </a:cxn>
                <a:cxn ang="0">
                  <a:pos x="0" y="1"/>
                </a:cxn>
                <a:cxn ang="0">
                  <a:pos x="0" y="122"/>
                </a:cxn>
                <a:cxn ang="0">
                  <a:pos x="1" y="123"/>
                </a:cxn>
              </a:cxnLst>
              <a:rect l="0" t="0" r="r" b="b"/>
              <a:pathLst>
                <a:path w="30" h="123">
                  <a:moveTo>
                    <a:pt x="1" y="123"/>
                  </a:moveTo>
                  <a:cubicBezTo>
                    <a:pt x="29" y="123"/>
                    <a:pt x="29" y="123"/>
                    <a:pt x="29" y="123"/>
                  </a:cubicBezTo>
                  <a:cubicBezTo>
                    <a:pt x="30" y="123"/>
                    <a:pt x="30" y="123"/>
                    <a:pt x="30" y="122"/>
                  </a:cubicBezTo>
                  <a:cubicBezTo>
                    <a:pt x="30" y="1"/>
                    <a:pt x="30" y="1"/>
                    <a:pt x="30" y="1"/>
                  </a:cubicBezTo>
                  <a:cubicBezTo>
                    <a:pt x="30" y="0"/>
                    <a:pt x="30" y="0"/>
                    <a:pt x="29" y="0"/>
                  </a:cubicBezTo>
                  <a:cubicBezTo>
                    <a:pt x="1" y="0"/>
                    <a:pt x="1" y="0"/>
                    <a:pt x="1" y="0"/>
                  </a:cubicBezTo>
                  <a:cubicBezTo>
                    <a:pt x="0" y="0"/>
                    <a:pt x="0" y="0"/>
                    <a:pt x="0" y="1"/>
                  </a:cubicBezTo>
                  <a:cubicBezTo>
                    <a:pt x="0" y="122"/>
                    <a:pt x="0" y="122"/>
                    <a:pt x="0" y="122"/>
                  </a:cubicBezTo>
                  <a:cubicBezTo>
                    <a:pt x="0" y="123"/>
                    <a:pt x="0" y="123"/>
                    <a:pt x="1" y="123"/>
                  </a:cubicBezTo>
                </a:path>
              </a:pathLst>
            </a:custGeom>
            <a:grpFill/>
            <a:ln w="9525">
              <a:noFill/>
              <a:round/>
            </a:ln>
          </p:spPr>
          <p:txBody>
            <a:bodyPr vert="horz" wrap="square" lIns="121920" tIns="60960" rIns="121920" bIns="60960" numCol="1" anchor="t" anchorCtr="0" compatLnSpc="1"/>
            <a:lstStyle/>
            <a:p>
              <a:endParaRPr lang="en-US" sz="3555"/>
            </a:p>
          </p:txBody>
        </p:sp>
        <p:sp>
          <p:nvSpPr>
            <p:cNvPr id="127" name="Freeform 103"/>
            <p:cNvSpPr/>
            <p:nvPr/>
          </p:nvSpPr>
          <p:spPr bwMode="auto">
            <a:xfrm>
              <a:off x="3705225" y="4357688"/>
              <a:ext cx="255588" cy="123825"/>
            </a:xfrm>
            <a:custGeom>
              <a:avLst/>
              <a:gdLst/>
              <a:ahLst/>
              <a:cxnLst>
                <a:cxn ang="0">
                  <a:pos x="67" y="0"/>
                </a:cxn>
                <a:cxn ang="0">
                  <a:pos x="1" y="0"/>
                </a:cxn>
                <a:cxn ang="0">
                  <a:pos x="0" y="2"/>
                </a:cxn>
                <a:cxn ang="0">
                  <a:pos x="0" y="32"/>
                </a:cxn>
                <a:cxn ang="0">
                  <a:pos x="1" y="33"/>
                </a:cxn>
                <a:cxn ang="0">
                  <a:pos x="67" y="33"/>
                </a:cxn>
                <a:cxn ang="0">
                  <a:pos x="68" y="32"/>
                </a:cxn>
                <a:cxn ang="0">
                  <a:pos x="68" y="2"/>
                </a:cxn>
                <a:cxn ang="0">
                  <a:pos x="67" y="0"/>
                </a:cxn>
              </a:cxnLst>
              <a:rect l="0" t="0" r="r" b="b"/>
              <a:pathLst>
                <a:path w="68" h="33">
                  <a:moveTo>
                    <a:pt x="67" y="0"/>
                  </a:moveTo>
                  <a:cubicBezTo>
                    <a:pt x="1" y="0"/>
                    <a:pt x="1" y="0"/>
                    <a:pt x="1" y="0"/>
                  </a:cubicBezTo>
                  <a:cubicBezTo>
                    <a:pt x="0" y="0"/>
                    <a:pt x="0" y="1"/>
                    <a:pt x="0" y="2"/>
                  </a:cubicBezTo>
                  <a:cubicBezTo>
                    <a:pt x="0" y="32"/>
                    <a:pt x="0" y="32"/>
                    <a:pt x="0" y="32"/>
                  </a:cubicBezTo>
                  <a:cubicBezTo>
                    <a:pt x="0" y="33"/>
                    <a:pt x="0" y="33"/>
                    <a:pt x="1" y="33"/>
                  </a:cubicBezTo>
                  <a:cubicBezTo>
                    <a:pt x="67" y="33"/>
                    <a:pt x="67" y="33"/>
                    <a:pt x="67" y="33"/>
                  </a:cubicBezTo>
                  <a:cubicBezTo>
                    <a:pt x="67" y="33"/>
                    <a:pt x="68" y="33"/>
                    <a:pt x="68" y="32"/>
                  </a:cubicBezTo>
                  <a:cubicBezTo>
                    <a:pt x="68" y="2"/>
                    <a:pt x="68" y="2"/>
                    <a:pt x="68" y="2"/>
                  </a:cubicBezTo>
                  <a:cubicBezTo>
                    <a:pt x="68" y="1"/>
                    <a:pt x="67" y="0"/>
                    <a:pt x="67" y="0"/>
                  </a:cubicBezTo>
                </a:path>
              </a:pathLst>
            </a:custGeom>
            <a:grpFill/>
            <a:ln w="9525">
              <a:noFill/>
              <a:round/>
            </a:ln>
          </p:spPr>
          <p:txBody>
            <a:bodyPr vert="horz" wrap="square" lIns="121920" tIns="60960" rIns="121920" bIns="60960" numCol="1" anchor="t" anchorCtr="0" compatLnSpc="1"/>
            <a:lstStyle/>
            <a:p>
              <a:endParaRPr lang="en-US" sz="3555"/>
            </a:p>
          </p:txBody>
        </p:sp>
        <p:sp>
          <p:nvSpPr>
            <p:cNvPr id="128" name="Freeform 104"/>
            <p:cNvSpPr/>
            <p:nvPr/>
          </p:nvSpPr>
          <p:spPr bwMode="auto">
            <a:xfrm>
              <a:off x="3990975" y="4206876"/>
              <a:ext cx="255588" cy="123825"/>
            </a:xfrm>
            <a:custGeom>
              <a:avLst/>
              <a:gdLst/>
              <a:ahLst/>
              <a:cxnLst>
                <a:cxn ang="0">
                  <a:pos x="1" y="33"/>
                </a:cxn>
                <a:cxn ang="0">
                  <a:pos x="67" y="33"/>
                </a:cxn>
                <a:cxn ang="0">
                  <a:pos x="68" y="32"/>
                </a:cxn>
                <a:cxn ang="0">
                  <a:pos x="68" y="1"/>
                </a:cxn>
                <a:cxn ang="0">
                  <a:pos x="67" y="0"/>
                </a:cxn>
                <a:cxn ang="0">
                  <a:pos x="1" y="0"/>
                </a:cxn>
                <a:cxn ang="0">
                  <a:pos x="0" y="1"/>
                </a:cxn>
                <a:cxn ang="0">
                  <a:pos x="0" y="32"/>
                </a:cxn>
                <a:cxn ang="0">
                  <a:pos x="1" y="33"/>
                </a:cxn>
              </a:cxnLst>
              <a:rect l="0" t="0" r="r" b="b"/>
              <a:pathLst>
                <a:path w="68" h="33">
                  <a:moveTo>
                    <a:pt x="1" y="33"/>
                  </a:moveTo>
                  <a:cubicBezTo>
                    <a:pt x="67" y="33"/>
                    <a:pt x="67" y="33"/>
                    <a:pt x="67" y="33"/>
                  </a:cubicBezTo>
                  <a:cubicBezTo>
                    <a:pt x="68" y="33"/>
                    <a:pt x="68" y="33"/>
                    <a:pt x="68" y="32"/>
                  </a:cubicBezTo>
                  <a:cubicBezTo>
                    <a:pt x="68" y="1"/>
                    <a:pt x="68" y="1"/>
                    <a:pt x="68" y="1"/>
                  </a:cubicBezTo>
                  <a:cubicBezTo>
                    <a:pt x="68" y="1"/>
                    <a:pt x="68" y="0"/>
                    <a:pt x="67" y="0"/>
                  </a:cubicBezTo>
                  <a:cubicBezTo>
                    <a:pt x="1" y="0"/>
                    <a:pt x="1" y="0"/>
                    <a:pt x="1" y="0"/>
                  </a:cubicBezTo>
                  <a:cubicBezTo>
                    <a:pt x="1" y="0"/>
                    <a:pt x="0" y="1"/>
                    <a:pt x="0" y="1"/>
                  </a:cubicBezTo>
                  <a:cubicBezTo>
                    <a:pt x="0" y="32"/>
                    <a:pt x="0" y="32"/>
                    <a:pt x="0" y="32"/>
                  </a:cubicBezTo>
                  <a:cubicBezTo>
                    <a:pt x="0" y="33"/>
                    <a:pt x="1" y="33"/>
                    <a:pt x="1" y="33"/>
                  </a:cubicBezTo>
                </a:path>
              </a:pathLst>
            </a:custGeom>
            <a:grpFill/>
            <a:ln w="9525">
              <a:noFill/>
              <a:round/>
            </a:ln>
          </p:spPr>
          <p:txBody>
            <a:bodyPr vert="horz" wrap="square" lIns="121920" tIns="60960" rIns="121920" bIns="60960" numCol="1" anchor="t" anchorCtr="0" compatLnSpc="1"/>
            <a:lstStyle/>
            <a:p>
              <a:endParaRPr lang="en-US" sz="3555"/>
            </a:p>
          </p:txBody>
        </p:sp>
        <p:sp>
          <p:nvSpPr>
            <p:cNvPr id="129" name="Freeform 105"/>
            <p:cNvSpPr/>
            <p:nvPr/>
          </p:nvSpPr>
          <p:spPr bwMode="auto">
            <a:xfrm>
              <a:off x="3705225" y="4056063"/>
              <a:ext cx="255588" cy="123825"/>
            </a:xfrm>
            <a:custGeom>
              <a:avLst/>
              <a:gdLst/>
              <a:ahLst/>
              <a:cxnLst>
                <a:cxn ang="0">
                  <a:pos x="1" y="33"/>
                </a:cxn>
                <a:cxn ang="0">
                  <a:pos x="67" y="33"/>
                </a:cxn>
                <a:cxn ang="0">
                  <a:pos x="68" y="32"/>
                </a:cxn>
                <a:cxn ang="0">
                  <a:pos x="68" y="1"/>
                </a:cxn>
                <a:cxn ang="0">
                  <a:pos x="67" y="0"/>
                </a:cxn>
                <a:cxn ang="0">
                  <a:pos x="1" y="0"/>
                </a:cxn>
                <a:cxn ang="0">
                  <a:pos x="0" y="1"/>
                </a:cxn>
                <a:cxn ang="0">
                  <a:pos x="0" y="32"/>
                </a:cxn>
                <a:cxn ang="0">
                  <a:pos x="1" y="33"/>
                </a:cxn>
              </a:cxnLst>
              <a:rect l="0" t="0" r="r" b="b"/>
              <a:pathLst>
                <a:path w="68" h="33">
                  <a:moveTo>
                    <a:pt x="1" y="33"/>
                  </a:moveTo>
                  <a:cubicBezTo>
                    <a:pt x="67" y="33"/>
                    <a:pt x="67" y="33"/>
                    <a:pt x="67" y="33"/>
                  </a:cubicBezTo>
                  <a:cubicBezTo>
                    <a:pt x="67" y="33"/>
                    <a:pt x="68" y="32"/>
                    <a:pt x="68" y="32"/>
                  </a:cubicBezTo>
                  <a:cubicBezTo>
                    <a:pt x="68" y="1"/>
                    <a:pt x="68" y="1"/>
                    <a:pt x="68" y="1"/>
                  </a:cubicBezTo>
                  <a:cubicBezTo>
                    <a:pt x="68" y="0"/>
                    <a:pt x="67" y="0"/>
                    <a:pt x="67" y="0"/>
                  </a:cubicBezTo>
                  <a:cubicBezTo>
                    <a:pt x="1" y="0"/>
                    <a:pt x="1" y="0"/>
                    <a:pt x="1" y="0"/>
                  </a:cubicBezTo>
                  <a:cubicBezTo>
                    <a:pt x="0" y="0"/>
                    <a:pt x="0" y="0"/>
                    <a:pt x="0" y="1"/>
                  </a:cubicBezTo>
                  <a:cubicBezTo>
                    <a:pt x="0" y="32"/>
                    <a:pt x="0" y="32"/>
                    <a:pt x="0" y="32"/>
                  </a:cubicBezTo>
                  <a:cubicBezTo>
                    <a:pt x="0" y="32"/>
                    <a:pt x="0" y="33"/>
                    <a:pt x="1" y="33"/>
                  </a:cubicBezTo>
                </a:path>
              </a:pathLst>
            </a:custGeom>
            <a:grpFill/>
            <a:ln w="9525">
              <a:noFill/>
              <a:round/>
            </a:ln>
          </p:spPr>
          <p:txBody>
            <a:bodyPr vert="horz" wrap="square" lIns="121920" tIns="60960" rIns="121920" bIns="60960" numCol="1" anchor="t" anchorCtr="0" compatLnSpc="1"/>
            <a:lstStyle/>
            <a:p>
              <a:endParaRPr lang="en-US" sz="3555"/>
            </a:p>
          </p:txBody>
        </p:sp>
        <p:sp>
          <p:nvSpPr>
            <p:cNvPr id="130" name="Freeform 106"/>
            <p:cNvSpPr>
              <a:spLocks noEditPoints="1"/>
            </p:cNvSpPr>
            <p:nvPr/>
          </p:nvSpPr>
          <p:spPr bwMode="auto">
            <a:xfrm>
              <a:off x="3008313" y="4514851"/>
              <a:ext cx="1724025" cy="255588"/>
            </a:xfrm>
            <a:custGeom>
              <a:avLst/>
              <a:gdLst/>
              <a:ahLst/>
              <a:cxnLst>
                <a:cxn ang="0">
                  <a:pos x="458" y="0"/>
                </a:cxn>
                <a:cxn ang="0">
                  <a:pos x="457" y="0"/>
                </a:cxn>
                <a:cxn ang="0">
                  <a:pos x="7" y="0"/>
                </a:cxn>
                <a:cxn ang="0">
                  <a:pos x="2" y="2"/>
                </a:cxn>
                <a:cxn ang="0">
                  <a:pos x="21" y="23"/>
                </a:cxn>
                <a:cxn ang="0">
                  <a:pos x="42" y="46"/>
                </a:cxn>
                <a:cxn ang="0">
                  <a:pos x="42" y="67"/>
                </a:cxn>
                <a:cxn ang="0">
                  <a:pos x="44" y="68"/>
                </a:cxn>
                <a:cxn ang="0">
                  <a:pos x="416" y="68"/>
                </a:cxn>
                <a:cxn ang="0">
                  <a:pos x="458" y="1"/>
                </a:cxn>
                <a:cxn ang="0">
                  <a:pos x="458" y="0"/>
                </a:cxn>
                <a:cxn ang="0">
                  <a:pos x="41" y="25"/>
                </a:cxn>
                <a:cxn ang="0">
                  <a:pos x="32" y="16"/>
                </a:cxn>
                <a:cxn ang="0">
                  <a:pos x="41" y="7"/>
                </a:cxn>
                <a:cxn ang="0">
                  <a:pos x="50" y="16"/>
                </a:cxn>
                <a:cxn ang="0">
                  <a:pos x="41" y="25"/>
                </a:cxn>
              </a:cxnLst>
              <a:rect l="0" t="0" r="r" b="b"/>
              <a:pathLst>
                <a:path w="458" h="68">
                  <a:moveTo>
                    <a:pt x="458" y="0"/>
                  </a:moveTo>
                  <a:cubicBezTo>
                    <a:pt x="458" y="0"/>
                    <a:pt x="457" y="0"/>
                    <a:pt x="457" y="0"/>
                  </a:cubicBezTo>
                  <a:cubicBezTo>
                    <a:pt x="7" y="0"/>
                    <a:pt x="7" y="0"/>
                    <a:pt x="7" y="0"/>
                  </a:cubicBezTo>
                  <a:cubicBezTo>
                    <a:pt x="6" y="0"/>
                    <a:pt x="3" y="0"/>
                    <a:pt x="2" y="2"/>
                  </a:cubicBezTo>
                  <a:cubicBezTo>
                    <a:pt x="0" y="6"/>
                    <a:pt x="8" y="13"/>
                    <a:pt x="21" y="23"/>
                  </a:cubicBezTo>
                  <a:cubicBezTo>
                    <a:pt x="30" y="31"/>
                    <a:pt x="42" y="41"/>
                    <a:pt x="42" y="46"/>
                  </a:cubicBezTo>
                  <a:cubicBezTo>
                    <a:pt x="42" y="67"/>
                    <a:pt x="42" y="67"/>
                    <a:pt x="42" y="67"/>
                  </a:cubicBezTo>
                  <a:cubicBezTo>
                    <a:pt x="42" y="67"/>
                    <a:pt x="43" y="68"/>
                    <a:pt x="44" y="68"/>
                  </a:cubicBezTo>
                  <a:cubicBezTo>
                    <a:pt x="416" y="68"/>
                    <a:pt x="416" y="68"/>
                    <a:pt x="416" y="68"/>
                  </a:cubicBezTo>
                  <a:cubicBezTo>
                    <a:pt x="443" y="68"/>
                    <a:pt x="458" y="4"/>
                    <a:pt x="458" y="1"/>
                  </a:cubicBezTo>
                  <a:cubicBezTo>
                    <a:pt x="458" y="0"/>
                    <a:pt x="458" y="0"/>
                    <a:pt x="458" y="0"/>
                  </a:cubicBezTo>
                  <a:moveTo>
                    <a:pt x="41" y="25"/>
                  </a:moveTo>
                  <a:cubicBezTo>
                    <a:pt x="36" y="25"/>
                    <a:pt x="32" y="21"/>
                    <a:pt x="32" y="16"/>
                  </a:cubicBezTo>
                  <a:cubicBezTo>
                    <a:pt x="32" y="11"/>
                    <a:pt x="36" y="7"/>
                    <a:pt x="41" y="7"/>
                  </a:cubicBezTo>
                  <a:cubicBezTo>
                    <a:pt x="46" y="7"/>
                    <a:pt x="50" y="11"/>
                    <a:pt x="50" y="16"/>
                  </a:cubicBezTo>
                  <a:cubicBezTo>
                    <a:pt x="50" y="21"/>
                    <a:pt x="46" y="25"/>
                    <a:pt x="41" y="25"/>
                  </a:cubicBezTo>
                </a:path>
              </a:pathLst>
            </a:custGeom>
            <a:grpFill/>
            <a:ln w="9525">
              <a:noFill/>
              <a:round/>
            </a:ln>
          </p:spPr>
          <p:txBody>
            <a:bodyPr vert="horz" wrap="square" lIns="121920" tIns="60960" rIns="121920" bIns="60960" numCol="1" anchor="t" anchorCtr="0" compatLnSpc="1"/>
            <a:lstStyle/>
            <a:p>
              <a:endParaRPr lang="en-US" sz="3555"/>
            </a:p>
          </p:txBody>
        </p:sp>
        <p:sp>
          <p:nvSpPr>
            <p:cNvPr id="131" name="Freeform 107"/>
            <p:cNvSpPr/>
            <p:nvPr/>
          </p:nvSpPr>
          <p:spPr bwMode="auto">
            <a:xfrm>
              <a:off x="4298950" y="4206876"/>
              <a:ext cx="357188" cy="274638"/>
            </a:xfrm>
            <a:custGeom>
              <a:avLst/>
              <a:gdLst/>
              <a:ahLst/>
              <a:cxnLst>
                <a:cxn ang="0">
                  <a:pos x="60" y="0"/>
                </a:cxn>
                <a:cxn ang="0">
                  <a:pos x="1" y="0"/>
                </a:cxn>
                <a:cxn ang="0">
                  <a:pos x="0" y="2"/>
                </a:cxn>
                <a:cxn ang="0">
                  <a:pos x="0" y="72"/>
                </a:cxn>
                <a:cxn ang="0">
                  <a:pos x="1" y="73"/>
                </a:cxn>
                <a:cxn ang="0">
                  <a:pos x="93" y="73"/>
                </a:cxn>
                <a:cxn ang="0">
                  <a:pos x="95" y="72"/>
                </a:cxn>
                <a:cxn ang="0">
                  <a:pos x="95" y="70"/>
                </a:cxn>
                <a:cxn ang="0">
                  <a:pos x="60" y="0"/>
                </a:cxn>
              </a:cxnLst>
              <a:rect l="0" t="0" r="r" b="b"/>
              <a:pathLst>
                <a:path w="95" h="73">
                  <a:moveTo>
                    <a:pt x="60" y="0"/>
                  </a:moveTo>
                  <a:cubicBezTo>
                    <a:pt x="1" y="0"/>
                    <a:pt x="1" y="0"/>
                    <a:pt x="1" y="0"/>
                  </a:cubicBezTo>
                  <a:cubicBezTo>
                    <a:pt x="0" y="0"/>
                    <a:pt x="0" y="1"/>
                    <a:pt x="0" y="2"/>
                  </a:cubicBezTo>
                  <a:cubicBezTo>
                    <a:pt x="0" y="72"/>
                    <a:pt x="0" y="72"/>
                    <a:pt x="0" y="72"/>
                  </a:cubicBezTo>
                  <a:cubicBezTo>
                    <a:pt x="0" y="73"/>
                    <a:pt x="0" y="73"/>
                    <a:pt x="1" y="73"/>
                  </a:cubicBezTo>
                  <a:cubicBezTo>
                    <a:pt x="93" y="73"/>
                    <a:pt x="93" y="73"/>
                    <a:pt x="93" y="73"/>
                  </a:cubicBezTo>
                  <a:cubicBezTo>
                    <a:pt x="94" y="73"/>
                    <a:pt x="94" y="73"/>
                    <a:pt x="95" y="72"/>
                  </a:cubicBezTo>
                  <a:cubicBezTo>
                    <a:pt x="95" y="72"/>
                    <a:pt x="95" y="71"/>
                    <a:pt x="95" y="70"/>
                  </a:cubicBezTo>
                  <a:cubicBezTo>
                    <a:pt x="95" y="59"/>
                    <a:pt x="71" y="0"/>
                    <a:pt x="60" y="0"/>
                  </a:cubicBezTo>
                </a:path>
              </a:pathLst>
            </a:custGeom>
            <a:grpFill/>
            <a:ln w="9525">
              <a:noFill/>
              <a:round/>
            </a:ln>
          </p:spPr>
          <p:txBody>
            <a:bodyPr vert="horz" wrap="square" lIns="121920" tIns="60960" rIns="121920" bIns="60960" numCol="1" anchor="t" anchorCtr="0" compatLnSpc="1"/>
            <a:lstStyle/>
            <a:p>
              <a:endParaRPr lang="en-US" sz="3555"/>
            </a:p>
          </p:txBody>
        </p:sp>
        <p:sp>
          <p:nvSpPr>
            <p:cNvPr id="132" name="Freeform 108"/>
            <p:cNvSpPr/>
            <p:nvPr/>
          </p:nvSpPr>
          <p:spPr bwMode="auto">
            <a:xfrm>
              <a:off x="3417888" y="4357688"/>
              <a:ext cx="257175" cy="123825"/>
            </a:xfrm>
            <a:custGeom>
              <a:avLst/>
              <a:gdLst/>
              <a:ahLst/>
              <a:cxnLst>
                <a:cxn ang="0">
                  <a:pos x="67" y="0"/>
                </a:cxn>
                <a:cxn ang="0">
                  <a:pos x="1" y="0"/>
                </a:cxn>
                <a:cxn ang="0">
                  <a:pos x="0" y="1"/>
                </a:cxn>
                <a:cxn ang="0">
                  <a:pos x="0" y="32"/>
                </a:cxn>
                <a:cxn ang="0">
                  <a:pos x="1" y="33"/>
                </a:cxn>
                <a:cxn ang="0">
                  <a:pos x="67" y="33"/>
                </a:cxn>
                <a:cxn ang="0">
                  <a:pos x="68" y="32"/>
                </a:cxn>
                <a:cxn ang="0">
                  <a:pos x="68" y="1"/>
                </a:cxn>
                <a:cxn ang="0">
                  <a:pos x="67" y="0"/>
                </a:cxn>
              </a:cxnLst>
              <a:rect l="0" t="0" r="r" b="b"/>
              <a:pathLst>
                <a:path w="68" h="33">
                  <a:moveTo>
                    <a:pt x="67" y="0"/>
                  </a:moveTo>
                  <a:cubicBezTo>
                    <a:pt x="1" y="0"/>
                    <a:pt x="1" y="0"/>
                    <a:pt x="1" y="0"/>
                  </a:cubicBezTo>
                  <a:cubicBezTo>
                    <a:pt x="0" y="0"/>
                    <a:pt x="0" y="0"/>
                    <a:pt x="0" y="1"/>
                  </a:cubicBezTo>
                  <a:cubicBezTo>
                    <a:pt x="0" y="32"/>
                    <a:pt x="0" y="32"/>
                    <a:pt x="0" y="32"/>
                  </a:cubicBezTo>
                  <a:cubicBezTo>
                    <a:pt x="0" y="32"/>
                    <a:pt x="0" y="33"/>
                    <a:pt x="1" y="33"/>
                  </a:cubicBezTo>
                  <a:cubicBezTo>
                    <a:pt x="67" y="33"/>
                    <a:pt x="67" y="33"/>
                    <a:pt x="67" y="33"/>
                  </a:cubicBezTo>
                  <a:cubicBezTo>
                    <a:pt x="67" y="33"/>
                    <a:pt x="68" y="32"/>
                    <a:pt x="68" y="32"/>
                  </a:cubicBezTo>
                  <a:cubicBezTo>
                    <a:pt x="68" y="1"/>
                    <a:pt x="68" y="1"/>
                    <a:pt x="68" y="1"/>
                  </a:cubicBezTo>
                  <a:cubicBezTo>
                    <a:pt x="68" y="0"/>
                    <a:pt x="67" y="0"/>
                    <a:pt x="67" y="0"/>
                  </a:cubicBezTo>
                </a:path>
              </a:pathLst>
            </a:custGeom>
            <a:grpFill/>
            <a:ln w="9525">
              <a:noFill/>
              <a:round/>
            </a:ln>
          </p:spPr>
          <p:txBody>
            <a:bodyPr vert="horz" wrap="square" lIns="121920" tIns="60960" rIns="121920" bIns="60960" numCol="1" anchor="t" anchorCtr="0" compatLnSpc="1"/>
            <a:lstStyle/>
            <a:p>
              <a:endParaRPr lang="en-US" sz="3555"/>
            </a:p>
          </p:txBody>
        </p:sp>
        <p:sp>
          <p:nvSpPr>
            <p:cNvPr id="133" name="Freeform 109"/>
            <p:cNvSpPr/>
            <p:nvPr/>
          </p:nvSpPr>
          <p:spPr bwMode="auto">
            <a:xfrm>
              <a:off x="3990975" y="4357688"/>
              <a:ext cx="255588" cy="123825"/>
            </a:xfrm>
            <a:custGeom>
              <a:avLst/>
              <a:gdLst/>
              <a:ahLst/>
              <a:cxnLst>
                <a:cxn ang="0">
                  <a:pos x="67" y="0"/>
                </a:cxn>
                <a:cxn ang="0">
                  <a:pos x="1" y="0"/>
                </a:cxn>
                <a:cxn ang="0">
                  <a:pos x="0" y="1"/>
                </a:cxn>
                <a:cxn ang="0">
                  <a:pos x="0" y="32"/>
                </a:cxn>
                <a:cxn ang="0">
                  <a:pos x="1" y="33"/>
                </a:cxn>
                <a:cxn ang="0">
                  <a:pos x="67" y="33"/>
                </a:cxn>
                <a:cxn ang="0">
                  <a:pos x="68" y="32"/>
                </a:cxn>
                <a:cxn ang="0">
                  <a:pos x="68" y="1"/>
                </a:cxn>
                <a:cxn ang="0">
                  <a:pos x="67" y="0"/>
                </a:cxn>
              </a:cxnLst>
              <a:rect l="0" t="0" r="r" b="b"/>
              <a:pathLst>
                <a:path w="68" h="33">
                  <a:moveTo>
                    <a:pt x="67" y="0"/>
                  </a:moveTo>
                  <a:cubicBezTo>
                    <a:pt x="1" y="0"/>
                    <a:pt x="1" y="0"/>
                    <a:pt x="1" y="0"/>
                  </a:cubicBezTo>
                  <a:cubicBezTo>
                    <a:pt x="1" y="0"/>
                    <a:pt x="0" y="0"/>
                    <a:pt x="0" y="1"/>
                  </a:cubicBezTo>
                  <a:cubicBezTo>
                    <a:pt x="0" y="32"/>
                    <a:pt x="0" y="32"/>
                    <a:pt x="0" y="32"/>
                  </a:cubicBezTo>
                  <a:cubicBezTo>
                    <a:pt x="0" y="32"/>
                    <a:pt x="1" y="33"/>
                    <a:pt x="1" y="33"/>
                  </a:cubicBezTo>
                  <a:cubicBezTo>
                    <a:pt x="67" y="33"/>
                    <a:pt x="67" y="33"/>
                    <a:pt x="67" y="33"/>
                  </a:cubicBezTo>
                  <a:cubicBezTo>
                    <a:pt x="68" y="33"/>
                    <a:pt x="68" y="32"/>
                    <a:pt x="68" y="32"/>
                  </a:cubicBezTo>
                  <a:cubicBezTo>
                    <a:pt x="68" y="1"/>
                    <a:pt x="68" y="1"/>
                    <a:pt x="68" y="1"/>
                  </a:cubicBezTo>
                  <a:cubicBezTo>
                    <a:pt x="68" y="0"/>
                    <a:pt x="68" y="0"/>
                    <a:pt x="67" y="0"/>
                  </a:cubicBezTo>
                </a:path>
              </a:pathLst>
            </a:custGeom>
            <a:grpFill/>
            <a:ln w="9525">
              <a:noFill/>
              <a:round/>
            </a:ln>
          </p:spPr>
          <p:txBody>
            <a:bodyPr vert="horz" wrap="square" lIns="121920" tIns="60960" rIns="121920" bIns="60960" numCol="1" anchor="t" anchorCtr="0" compatLnSpc="1"/>
            <a:lstStyle/>
            <a:p>
              <a:endParaRPr lang="en-US" sz="3555"/>
            </a:p>
          </p:txBody>
        </p:sp>
        <p:sp>
          <p:nvSpPr>
            <p:cNvPr id="134" name="Freeform 110"/>
            <p:cNvSpPr/>
            <p:nvPr/>
          </p:nvSpPr>
          <p:spPr bwMode="auto">
            <a:xfrm>
              <a:off x="3705225" y="4206876"/>
              <a:ext cx="255588" cy="123825"/>
            </a:xfrm>
            <a:custGeom>
              <a:avLst/>
              <a:gdLst/>
              <a:ahLst/>
              <a:cxnLst>
                <a:cxn ang="0">
                  <a:pos x="67" y="0"/>
                </a:cxn>
                <a:cxn ang="0">
                  <a:pos x="1" y="0"/>
                </a:cxn>
                <a:cxn ang="0">
                  <a:pos x="0" y="1"/>
                </a:cxn>
                <a:cxn ang="0">
                  <a:pos x="0" y="32"/>
                </a:cxn>
                <a:cxn ang="0">
                  <a:pos x="1" y="33"/>
                </a:cxn>
                <a:cxn ang="0">
                  <a:pos x="67" y="33"/>
                </a:cxn>
                <a:cxn ang="0">
                  <a:pos x="68" y="32"/>
                </a:cxn>
                <a:cxn ang="0">
                  <a:pos x="68" y="1"/>
                </a:cxn>
                <a:cxn ang="0">
                  <a:pos x="67" y="0"/>
                </a:cxn>
              </a:cxnLst>
              <a:rect l="0" t="0" r="r" b="b"/>
              <a:pathLst>
                <a:path w="68" h="33">
                  <a:moveTo>
                    <a:pt x="67" y="0"/>
                  </a:moveTo>
                  <a:cubicBezTo>
                    <a:pt x="1" y="0"/>
                    <a:pt x="1" y="0"/>
                    <a:pt x="1" y="0"/>
                  </a:cubicBezTo>
                  <a:cubicBezTo>
                    <a:pt x="0" y="0"/>
                    <a:pt x="0" y="0"/>
                    <a:pt x="0" y="1"/>
                  </a:cubicBezTo>
                  <a:cubicBezTo>
                    <a:pt x="0" y="32"/>
                    <a:pt x="0" y="32"/>
                    <a:pt x="0" y="32"/>
                  </a:cubicBezTo>
                  <a:cubicBezTo>
                    <a:pt x="0" y="32"/>
                    <a:pt x="0" y="33"/>
                    <a:pt x="1" y="33"/>
                  </a:cubicBezTo>
                  <a:cubicBezTo>
                    <a:pt x="67" y="33"/>
                    <a:pt x="67" y="33"/>
                    <a:pt x="67" y="33"/>
                  </a:cubicBezTo>
                  <a:cubicBezTo>
                    <a:pt x="67" y="33"/>
                    <a:pt x="68" y="32"/>
                    <a:pt x="68" y="32"/>
                  </a:cubicBezTo>
                  <a:cubicBezTo>
                    <a:pt x="68" y="1"/>
                    <a:pt x="68" y="1"/>
                    <a:pt x="68" y="1"/>
                  </a:cubicBezTo>
                  <a:cubicBezTo>
                    <a:pt x="68" y="0"/>
                    <a:pt x="67" y="0"/>
                    <a:pt x="67" y="0"/>
                  </a:cubicBezTo>
                </a:path>
              </a:pathLst>
            </a:custGeom>
            <a:grpFill/>
            <a:ln w="9525">
              <a:noFill/>
              <a:round/>
            </a:ln>
          </p:spPr>
          <p:txBody>
            <a:bodyPr vert="horz" wrap="square" lIns="121920" tIns="60960" rIns="121920" bIns="60960" numCol="1" anchor="t" anchorCtr="0" compatLnSpc="1"/>
            <a:lstStyle/>
            <a:p>
              <a:endParaRPr lang="en-US" sz="3555"/>
            </a:p>
          </p:txBody>
        </p:sp>
        <p:sp>
          <p:nvSpPr>
            <p:cNvPr id="135" name="Freeform 111"/>
            <p:cNvSpPr/>
            <p:nvPr/>
          </p:nvSpPr>
          <p:spPr bwMode="auto">
            <a:xfrm>
              <a:off x="3230563" y="4214813"/>
              <a:ext cx="68263" cy="266700"/>
            </a:xfrm>
            <a:custGeom>
              <a:avLst/>
              <a:gdLst/>
              <a:ahLst/>
              <a:cxnLst>
                <a:cxn ang="0">
                  <a:pos x="17" y="0"/>
                </a:cxn>
                <a:cxn ang="0">
                  <a:pos x="2" y="0"/>
                </a:cxn>
                <a:cxn ang="0">
                  <a:pos x="0" y="1"/>
                </a:cxn>
                <a:cxn ang="0">
                  <a:pos x="0" y="70"/>
                </a:cxn>
                <a:cxn ang="0">
                  <a:pos x="2" y="71"/>
                </a:cxn>
                <a:cxn ang="0">
                  <a:pos x="17" y="71"/>
                </a:cxn>
                <a:cxn ang="0">
                  <a:pos x="18" y="70"/>
                </a:cxn>
                <a:cxn ang="0">
                  <a:pos x="18" y="1"/>
                </a:cxn>
                <a:cxn ang="0">
                  <a:pos x="17" y="0"/>
                </a:cxn>
              </a:cxnLst>
              <a:rect l="0" t="0" r="r" b="b"/>
              <a:pathLst>
                <a:path w="18" h="71">
                  <a:moveTo>
                    <a:pt x="17" y="0"/>
                  </a:moveTo>
                  <a:cubicBezTo>
                    <a:pt x="2" y="0"/>
                    <a:pt x="2" y="0"/>
                    <a:pt x="2" y="0"/>
                  </a:cubicBezTo>
                  <a:cubicBezTo>
                    <a:pt x="1" y="0"/>
                    <a:pt x="0" y="1"/>
                    <a:pt x="0" y="1"/>
                  </a:cubicBezTo>
                  <a:cubicBezTo>
                    <a:pt x="0" y="70"/>
                    <a:pt x="0" y="70"/>
                    <a:pt x="0" y="70"/>
                  </a:cubicBezTo>
                  <a:cubicBezTo>
                    <a:pt x="0" y="70"/>
                    <a:pt x="1" y="71"/>
                    <a:pt x="2" y="71"/>
                  </a:cubicBezTo>
                  <a:cubicBezTo>
                    <a:pt x="17" y="71"/>
                    <a:pt x="17" y="71"/>
                    <a:pt x="17" y="71"/>
                  </a:cubicBezTo>
                  <a:cubicBezTo>
                    <a:pt x="18" y="71"/>
                    <a:pt x="18" y="70"/>
                    <a:pt x="18" y="70"/>
                  </a:cubicBezTo>
                  <a:cubicBezTo>
                    <a:pt x="18" y="1"/>
                    <a:pt x="18" y="1"/>
                    <a:pt x="18" y="1"/>
                  </a:cubicBezTo>
                  <a:cubicBezTo>
                    <a:pt x="18" y="1"/>
                    <a:pt x="18" y="0"/>
                    <a:pt x="17" y="0"/>
                  </a:cubicBezTo>
                </a:path>
              </a:pathLst>
            </a:custGeom>
            <a:grpFill/>
            <a:ln w="9525">
              <a:noFill/>
              <a:round/>
            </a:ln>
          </p:spPr>
          <p:txBody>
            <a:bodyPr vert="horz" wrap="square" lIns="121920" tIns="60960" rIns="121920" bIns="60960" numCol="1" anchor="t" anchorCtr="0" compatLnSpc="1"/>
            <a:lstStyle/>
            <a:p>
              <a:endParaRPr lang="en-US" sz="3555"/>
            </a:p>
          </p:txBody>
        </p:sp>
      </p:grpSp>
      <p:sp>
        <p:nvSpPr>
          <p:cNvPr id="136" name="Freeform 137"/>
          <p:cNvSpPr/>
          <p:nvPr/>
        </p:nvSpPr>
        <p:spPr>
          <a:xfrm>
            <a:off x="1915860" y="3975432"/>
            <a:ext cx="4207933" cy="826911"/>
          </a:xfrm>
          <a:custGeom>
            <a:avLst/>
            <a:gdLst>
              <a:gd name="connsiteX0" fmla="*/ 0 w 3155950"/>
              <a:gd name="connsiteY0" fmla="*/ 101600 h 620183"/>
              <a:gd name="connsiteX1" fmla="*/ 1498600 w 3155950"/>
              <a:gd name="connsiteY1" fmla="*/ 603250 h 620183"/>
              <a:gd name="connsiteX2" fmla="*/ 3155950 w 3155950"/>
              <a:gd name="connsiteY2" fmla="*/ 0 h 620183"/>
            </a:gdLst>
            <a:ahLst/>
            <a:cxnLst>
              <a:cxn ang="0">
                <a:pos x="connsiteX0" y="connsiteY0"/>
              </a:cxn>
              <a:cxn ang="0">
                <a:pos x="connsiteX1" y="connsiteY1"/>
              </a:cxn>
              <a:cxn ang="0">
                <a:pos x="connsiteX2" y="connsiteY2"/>
              </a:cxn>
            </a:cxnLst>
            <a:rect l="l" t="t" r="r" b="b"/>
            <a:pathLst>
              <a:path w="3155950" h="620183">
                <a:moveTo>
                  <a:pt x="0" y="101600"/>
                </a:moveTo>
                <a:cubicBezTo>
                  <a:pt x="486304" y="360891"/>
                  <a:pt x="972608" y="620183"/>
                  <a:pt x="1498600" y="603250"/>
                </a:cubicBezTo>
                <a:cubicBezTo>
                  <a:pt x="2024592" y="586317"/>
                  <a:pt x="2590271" y="293158"/>
                  <a:pt x="3155950" y="0"/>
                </a:cubicBezTo>
              </a:path>
            </a:pathLst>
          </a:custGeom>
          <a:ln w="12700">
            <a:solidFill>
              <a:schemeClr val="tx1">
                <a:lumMod val="85000"/>
                <a:lumOff val="15000"/>
              </a:schemeClr>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3555"/>
          </a:p>
        </p:txBody>
      </p:sp>
      <p:sp>
        <p:nvSpPr>
          <p:cNvPr id="137" name="Oval 138"/>
          <p:cNvSpPr/>
          <p:nvPr/>
        </p:nvSpPr>
        <p:spPr>
          <a:xfrm>
            <a:off x="1825705" y="3998820"/>
            <a:ext cx="219907" cy="219907"/>
          </a:xfrm>
          <a:prstGeom prst="ellipse">
            <a:avLst/>
          </a:prstGeom>
          <a:solidFill>
            <a:schemeClr val="tx1">
              <a:lumMod val="85000"/>
              <a:lumOff val="15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a:p>
        </p:txBody>
      </p:sp>
      <p:sp>
        <p:nvSpPr>
          <p:cNvPr id="138" name="Oval 139"/>
          <p:cNvSpPr/>
          <p:nvPr/>
        </p:nvSpPr>
        <p:spPr>
          <a:xfrm>
            <a:off x="6013840" y="3842435"/>
            <a:ext cx="219907" cy="219907"/>
          </a:xfrm>
          <a:prstGeom prst="ellipse">
            <a:avLst/>
          </a:prstGeom>
          <a:solidFill>
            <a:schemeClr val="tx1">
              <a:lumMod val="85000"/>
              <a:lumOff val="15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a:p>
        </p:txBody>
      </p:sp>
      <p:sp>
        <p:nvSpPr>
          <p:cNvPr id="139" name="Freeform 5"/>
          <p:cNvSpPr/>
          <p:nvPr/>
        </p:nvSpPr>
        <p:spPr bwMode="auto">
          <a:xfrm rot="7274242" flipH="1">
            <a:off x="3714225" y="4594419"/>
            <a:ext cx="373003" cy="415840"/>
          </a:xfrm>
          <a:custGeom>
            <a:avLst/>
            <a:gdLst/>
            <a:ahLst/>
            <a:cxnLst>
              <a:cxn ang="0">
                <a:pos x="614" y="138"/>
              </a:cxn>
              <a:cxn ang="0">
                <a:pos x="533" y="96"/>
              </a:cxn>
              <a:cxn ang="0">
                <a:pos x="427" y="283"/>
              </a:cxn>
              <a:cxn ang="0">
                <a:pos x="53" y="279"/>
              </a:cxn>
              <a:cxn ang="0">
                <a:pos x="0" y="364"/>
              </a:cxn>
              <a:cxn ang="0">
                <a:pos x="335" y="427"/>
              </a:cxn>
              <a:cxn ang="0">
                <a:pos x="250" y="586"/>
              </a:cxn>
              <a:cxn ang="0">
                <a:pos x="160" y="593"/>
              </a:cxn>
              <a:cxn ang="0">
                <a:pos x="120" y="650"/>
              </a:cxn>
              <a:cxn ang="0">
                <a:pos x="247" y="678"/>
              </a:cxn>
              <a:cxn ang="0">
                <a:pos x="319" y="770"/>
              </a:cxn>
              <a:cxn ang="0">
                <a:pos x="353" y="710"/>
              </a:cxn>
              <a:cxn ang="0">
                <a:pos x="319" y="618"/>
              </a:cxn>
              <a:cxn ang="0">
                <a:pos x="420" y="470"/>
              </a:cxn>
              <a:cxn ang="0">
                <a:pos x="640" y="724"/>
              </a:cxn>
              <a:cxn ang="0">
                <a:pos x="691" y="635"/>
              </a:cxn>
              <a:cxn ang="0">
                <a:pos x="511" y="318"/>
              </a:cxn>
              <a:cxn ang="0">
                <a:pos x="614" y="138"/>
              </a:cxn>
            </a:cxnLst>
            <a:rect l="0" t="0" r="r" b="b"/>
            <a:pathLst>
              <a:path w="691" h="770">
                <a:moveTo>
                  <a:pt x="614" y="138"/>
                </a:moveTo>
                <a:cubicBezTo>
                  <a:pt x="614" y="138"/>
                  <a:pt x="646" y="0"/>
                  <a:pt x="533" y="96"/>
                </a:cubicBezTo>
                <a:cubicBezTo>
                  <a:pt x="427" y="283"/>
                  <a:pt x="427" y="283"/>
                  <a:pt x="427" y="283"/>
                </a:cubicBezTo>
                <a:cubicBezTo>
                  <a:pt x="53" y="279"/>
                  <a:pt x="53" y="279"/>
                  <a:pt x="53" y="279"/>
                </a:cubicBezTo>
                <a:cubicBezTo>
                  <a:pt x="0" y="364"/>
                  <a:pt x="0" y="364"/>
                  <a:pt x="0" y="364"/>
                </a:cubicBezTo>
                <a:cubicBezTo>
                  <a:pt x="335" y="427"/>
                  <a:pt x="335" y="427"/>
                  <a:pt x="335" y="427"/>
                </a:cubicBezTo>
                <a:cubicBezTo>
                  <a:pt x="250" y="586"/>
                  <a:pt x="250" y="586"/>
                  <a:pt x="250" y="586"/>
                </a:cubicBezTo>
                <a:cubicBezTo>
                  <a:pt x="160" y="593"/>
                  <a:pt x="160" y="593"/>
                  <a:pt x="160" y="593"/>
                </a:cubicBezTo>
                <a:cubicBezTo>
                  <a:pt x="120" y="650"/>
                  <a:pt x="120" y="650"/>
                  <a:pt x="120" y="650"/>
                </a:cubicBezTo>
                <a:cubicBezTo>
                  <a:pt x="247" y="678"/>
                  <a:pt x="247" y="678"/>
                  <a:pt x="247" y="678"/>
                </a:cubicBezTo>
                <a:cubicBezTo>
                  <a:pt x="319" y="770"/>
                  <a:pt x="319" y="770"/>
                  <a:pt x="319" y="770"/>
                </a:cubicBezTo>
                <a:cubicBezTo>
                  <a:pt x="353" y="710"/>
                  <a:pt x="353" y="710"/>
                  <a:pt x="353" y="710"/>
                </a:cubicBezTo>
                <a:cubicBezTo>
                  <a:pt x="319" y="618"/>
                  <a:pt x="319" y="618"/>
                  <a:pt x="319" y="618"/>
                </a:cubicBezTo>
                <a:cubicBezTo>
                  <a:pt x="420" y="470"/>
                  <a:pt x="420" y="470"/>
                  <a:pt x="420" y="470"/>
                </a:cubicBezTo>
                <a:cubicBezTo>
                  <a:pt x="640" y="724"/>
                  <a:pt x="640" y="724"/>
                  <a:pt x="640" y="724"/>
                </a:cubicBezTo>
                <a:cubicBezTo>
                  <a:pt x="691" y="635"/>
                  <a:pt x="691" y="635"/>
                  <a:pt x="691" y="635"/>
                </a:cubicBezTo>
                <a:cubicBezTo>
                  <a:pt x="511" y="318"/>
                  <a:pt x="511" y="318"/>
                  <a:pt x="511" y="318"/>
                </a:cubicBezTo>
                <a:lnTo>
                  <a:pt x="614" y="138"/>
                </a:lnTo>
                <a:close/>
              </a:path>
            </a:pathLst>
          </a:custGeom>
          <a:solidFill>
            <a:schemeClr val="tx1">
              <a:lumMod val="85000"/>
              <a:lumOff val="15000"/>
            </a:schemeClr>
          </a:solidFill>
          <a:ln w="9525">
            <a:noFill/>
            <a:round/>
          </a:ln>
        </p:spPr>
        <p:txBody>
          <a:bodyPr vert="horz" wrap="square" lIns="121920" tIns="60960" rIns="121920" bIns="60960" numCol="1" anchor="t" anchorCtr="0" compatLnSpc="1"/>
          <a:lstStyle/>
          <a:p>
            <a:endParaRPr lang="en-US" sz="3555"/>
          </a:p>
        </p:txBody>
      </p:sp>
      <p:sp>
        <p:nvSpPr>
          <p:cNvPr id="140" name="Freeform 143"/>
          <p:cNvSpPr/>
          <p:nvPr/>
        </p:nvSpPr>
        <p:spPr>
          <a:xfrm>
            <a:off x="3964792" y="3789164"/>
            <a:ext cx="3293533" cy="1144411"/>
          </a:xfrm>
          <a:custGeom>
            <a:avLst/>
            <a:gdLst>
              <a:gd name="connsiteX0" fmla="*/ 0 w 2470150"/>
              <a:gd name="connsiteY0" fmla="*/ 0 h 858308"/>
              <a:gd name="connsiteX1" fmla="*/ 1136650 w 2470150"/>
              <a:gd name="connsiteY1" fmla="*/ 736600 h 858308"/>
              <a:gd name="connsiteX2" fmla="*/ 2470150 w 2470150"/>
              <a:gd name="connsiteY2" fmla="*/ 730250 h 858308"/>
            </a:gdLst>
            <a:ahLst/>
            <a:cxnLst>
              <a:cxn ang="0">
                <a:pos x="connsiteX0" y="connsiteY0"/>
              </a:cxn>
              <a:cxn ang="0">
                <a:pos x="connsiteX1" y="connsiteY1"/>
              </a:cxn>
              <a:cxn ang="0">
                <a:pos x="connsiteX2" y="connsiteY2"/>
              </a:cxn>
            </a:cxnLst>
            <a:rect l="l" t="t" r="r" b="b"/>
            <a:pathLst>
              <a:path w="2470150" h="858308">
                <a:moveTo>
                  <a:pt x="0" y="0"/>
                </a:moveTo>
                <a:cubicBezTo>
                  <a:pt x="362479" y="307446"/>
                  <a:pt x="724958" y="614892"/>
                  <a:pt x="1136650" y="736600"/>
                </a:cubicBezTo>
                <a:cubicBezTo>
                  <a:pt x="1548342" y="858308"/>
                  <a:pt x="2009246" y="794279"/>
                  <a:pt x="2470150" y="730250"/>
                </a:cubicBezTo>
              </a:path>
            </a:pathLst>
          </a:custGeom>
          <a:ln w="12700">
            <a:solidFill>
              <a:schemeClr val="tx1">
                <a:lumMod val="85000"/>
                <a:lumOff val="15000"/>
              </a:schemeClr>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3555"/>
          </a:p>
        </p:txBody>
      </p:sp>
      <p:sp>
        <p:nvSpPr>
          <p:cNvPr id="141" name="Oval 144"/>
          <p:cNvSpPr/>
          <p:nvPr/>
        </p:nvSpPr>
        <p:spPr>
          <a:xfrm>
            <a:off x="3891437" y="3679211"/>
            <a:ext cx="219907" cy="219907"/>
          </a:xfrm>
          <a:prstGeom prst="ellipse">
            <a:avLst/>
          </a:prstGeom>
          <a:solidFill>
            <a:schemeClr val="tx1">
              <a:lumMod val="85000"/>
              <a:lumOff val="15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a:p>
        </p:txBody>
      </p:sp>
      <p:sp>
        <p:nvSpPr>
          <p:cNvPr id="142" name="Oval 145"/>
          <p:cNvSpPr/>
          <p:nvPr/>
        </p:nvSpPr>
        <p:spPr>
          <a:xfrm>
            <a:off x="7068736" y="4653459"/>
            <a:ext cx="219907" cy="219907"/>
          </a:xfrm>
          <a:prstGeom prst="ellipse">
            <a:avLst/>
          </a:prstGeom>
          <a:solidFill>
            <a:schemeClr val="tx1">
              <a:lumMod val="85000"/>
              <a:lumOff val="15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a:p>
        </p:txBody>
      </p:sp>
      <p:sp>
        <p:nvSpPr>
          <p:cNvPr id="143" name="Freeform 5"/>
          <p:cNvSpPr/>
          <p:nvPr/>
        </p:nvSpPr>
        <p:spPr bwMode="auto">
          <a:xfrm rot="18597545" flipH="1">
            <a:off x="5551656" y="4582768"/>
            <a:ext cx="373003" cy="415840"/>
          </a:xfrm>
          <a:custGeom>
            <a:avLst/>
            <a:gdLst/>
            <a:ahLst/>
            <a:cxnLst>
              <a:cxn ang="0">
                <a:pos x="614" y="138"/>
              </a:cxn>
              <a:cxn ang="0">
                <a:pos x="533" y="96"/>
              </a:cxn>
              <a:cxn ang="0">
                <a:pos x="427" y="283"/>
              </a:cxn>
              <a:cxn ang="0">
                <a:pos x="53" y="279"/>
              </a:cxn>
              <a:cxn ang="0">
                <a:pos x="0" y="364"/>
              </a:cxn>
              <a:cxn ang="0">
                <a:pos x="335" y="427"/>
              </a:cxn>
              <a:cxn ang="0">
                <a:pos x="250" y="586"/>
              </a:cxn>
              <a:cxn ang="0">
                <a:pos x="160" y="593"/>
              </a:cxn>
              <a:cxn ang="0">
                <a:pos x="120" y="650"/>
              </a:cxn>
              <a:cxn ang="0">
                <a:pos x="247" y="678"/>
              </a:cxn>
              <a:cxn ang="0">
                <a:pos x="319" y="770"/>
              </a:cxn>
              <a:cxn ang="0">
                <a:pos x="353" y="710"/>
              </a:cxn>
              <a:cxn ang="0">
                <a:pos x="319" y="618"/>
              </a:cxn>
              <a:cxn ang="0">
                <a:pos x="420" y="470"/>
              </a:cxn>
              <a:cxn ang="0">
                <a:pos x="640" y="724"/>
              </a:cxn>
              <a:cxn ang="0">
                <a:pos x="691" y="635"/>
              </a:cxn>
              <a:cxn ang="0">
                <a:pos x="511" y="318"/>
              </a:cxn>
              <a:cxn ang="0">
                <a:pos x="614" y="138"/>
              </a:cxn>
            </a:cxnLst>
            <a:rect l="0" t="0" r="r" b="b"/>
            <a:pathLst>
              <a:path w="691" h="770">
                <a:moveTo>
                  <a:pt x="614" y="138"/>
                </a:moveTo>
                <a:cubicBezTo>
                  <a:pt x="614" y="138"/>
                  <a:pt x="646" y="0"/>
                  <a:pt x="533" y="96"/>
                </a:cubicBezTo>
                <a:cubicBezTo>
                  <a:pt x="427" y="283"/>
                  <a:pt x="427" y="283"/>
                  <a:pt x="427" y="283"/>
                </a:cubicBezTo>
                <a:cubicBezTo>
                  <a:pt x="53" y="279"/>
                  <a:pt x="53" y="279"/>
                  <a:pt x="53" y="279"/>
                </a:cubicBezTo>
                <a:cubicBezTo>
                  <a:pt x="0" y="364"/>
                  <a:pt x="0" y="364"/>
                  <a:pt x="0" y="364"/>
                </a:cubicBezTo>
                <a:cubicBezTo>
                  <a:pt x="335" y="427"/>
                  <a:pt x="335" y="427"/>
                  <a:pt x="335" y="427"/>
                </a:cubicBezTo>
                <a:cubicBezTo>
                  <a:pt x="250" y="586"/>
                  <a:pt x="250" y="586"/>
                  <a:pt x="250" y="586"/>
                </a:cubicBezTo>
                <a:cubicBezTo>
                  <a:pt x="160" y="593"/>
                  <a:pt x="160" y="593"/>
                  <a:pt x="160" y="593"/>
                </a:cubicBezTo>
                <a:cubicBezTo>
                  <a:pt x="120" y="650"/>
                  <a:pt x="120" y="650"/>
                  <a:pt x="120" y="650"/>
                </a:cubicBezTo>
                <a:cubicBezTo>
                  <a:pt x="247" y="678"/>
                  <a:pt x="247" y="678"/>
                  <a:pt x="247" y="678"/>
                </a:cubicBezTo>
                <a:cubicBezTo>
                  <a:pt x="319" y="770"/>
                  <a:pt x="319" y="770"/>
                  <a:pt x="319" y="770"/>
                </a:cubicBezTo>
                <a:cubicBezTo>
                  <a:pt x="353" y="710"/>
                  <a:pt x="353" y="710"/>
                  <a:pt x="353" y="710"/>
                </a:cubicBezTo>
                <a:cubicBezTo>
                  <a:pt x="319" y="618"/>
                  <a:pt x="319" y="618"/>
                  <a:pt x="319" y="618"/>
                </a:cubicBezTo>
                <a:cubicBezTo>
                  <a:pt x="420" y="470"/>
                  <a:pt x="420" y="470"/>
                  <a:pt x="420" y="470"/>
                </a:cubicBezTo>
                <a:cubicBezTo>
                  <a:pt x="640" y="724"/>
                  <a:pt x="640" y="724"/>
                  <a:pt x="640" y="724"/>
                </a:cubicBezTo>
                <a:cubicBezTo>
                  <a:pt x="691" y="635"/>
                  <a:pt x="691" y="635"/>
                  <a:pt x="691" y="635"/>
                </a:cubicBezTo>
                <a:cubicBezTo>
                  <a:pt x="511" y="318"/>
                  <a:pt x="511" y="318"/>
                  <a:pt x="511" y="318"/>
                </a:cubicBezTo>
                <a:lnTo>
                  <a:pt x="614" y="138"/>
                </a:lnTo>
                <a:close/>
              </a:path>
            </a:pathLst>
          </a:custGeom>
          <a:solidFill>
            <a:schemeClr val="tx1">
              <a:lumMod val="85000"/>
              <a:lumOff val="15000"/>
            </a:schemeClr>
          </a:solidFill>
          <a:ln w="9525">
            <a:noFill/>
            <a:round/>
          </a:ln>
        </p:spPr>
        <p:txBody>
          <a:bodyPr vert="horz" wrap="square" lIns="121920" tIns="60960" rIns="121920" bIns="60960" numCol="1" anchor="t" anchorCtr="0" compatLnSpc="1"/>
          <a:lstStyle/>
          <a:p>
            <a:endParaRPr lang="en-US" sz="3555"/>
          </a:p>
        </p:txBody>
      </p:sp>
      <p:sp>
        <p:nvSpPr>
          <p:cNvPr id="144" name="矩形 143"/>
          <p:cNvSpPr/>
          <p:nvPr/>
        </p:nvSpPr>
        <p:spPr>
          <a:xfrm>
            <a:off x="8051165" y="2343785"/>
            <a:ext cx="1926590" cy="397510"/>
          </a:xfrm>
          <a:prstGeom prst="rect">
            <a:avLst/>
          </a:prstGeom>
        </p:spPr>
        <p:txBody>
          <a:bodyPr wrap="square" lIns="91431" tIns="45716" rIns="91431" bIns="45716">
            <a:spAutoFit/>
          </a:bodyPr>
          <a:lstStyle/>
          <a:p>
            <a:pPr algn="ctr">
              <a:defRPr/>
            </a:pPr>
            <a:r>
              <a:rPr lang="en-US" altLang="zh-CN" sz="2000" b="1" kern="0" dirty="0">
                <a:solidFill>
                  <a:srgbClr val="C00000"/>
                </a:solidFill>
                <a:latin typeface="微软雅黑" panose="020B0503020204020204" pitchFamily="34" charset="-122"/>
                <a:ea typeface="微软雅黑" panose="020B0503020204020204" pitchFamily="34" charset="-122"/>
                <a:sym typeface="+mn-ea"/>
              </a:rPr>
              <a:t>全球免费400</a:t>
            </a:r>
            <a:endParaRPr lang="en-US" altLang="zh-CN" sz="2000" b="1" dirty="0">
              <a:solidFill>
                <a:srgbClr val="00B0F0"/>
              </a:solidFill>
              <a:latin typeface="微软雅黑" panose="020B0503020204020204" pitchFamily="34" charset="-122"/>
              <a:ea typeface="微软雅黑" panose="020B0503020204020204" pitchFamily="34" charset="-122"/>
            </a:endParaRPr>
          </a:p>
        </p:txBody>
      </p:sp>
      <p:sp>
        <p:nvSpPr>
          <p:cNvPr id="145" name="矩形 47"/>
          <p:cNvSpPr>
            <a:spLocks noChangeArrowheads="1"/>
          </p:cNvSpPr>
          <p:nvPr/>
        </p:nvSpPr>
        <p:spPr bwMode="auto">
          <a:xfrm>
            <a:off x="8162925" y="2709545"/>
            <a:ext cx="3029585" cy="648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lvl="0" indent="0">
              <a:lnSpc>
                <a:spcPct val="130000"/>
              </a:lnSpc>
              <a:buNone/>
              <a:defRPr/>
            </a:pPr>
            <a:r>
              <a:rPr sz="1400" dirty="0">
                <a:solidFill>
                  <a:schemeClr val="tx1">
                    <a:lumMod val="50000"/>
                    <a:lumOff val="50000"/>
                  </a:schemeClr>
                </a:solidFill>
                <a:sym typeface="+mn-ea"/>
              </a:rPr>
              <a:t>售后服务中心等8种多样化服务通道，解决不同客户，不同类型的服务需求。</a:t>
            </a:r>
            <a:endParaRPr lang="zh-CN" altLang="en-US" sz="1400" dirty="0">
              <a:solidFill>
                <a:schemeClr val="tx1">
                  <a:lumMod val="65000"/>
                  <a:lumOff val="35000"/>
                </a:schemeClr>
              </a:solidFill>
              <a:sym typeface="微软雅黑" panose="020B0503020204020204" pitchFamily="34" charset="-122"/>
            </a:endParaRPr>
          </a:p>
        </p:txBody>
      </p:sp>
      <p:sp>
        <p:nvSpPr>
          <p:cNvPr id="146" name="矩形 145"/>
          <p:cNvSpPr/>
          <p:nvPr/>
        </p:nvSpPr>
        <p:spPr>
          <a:xfrm>
            <a:off x="8163183" y="3386712"/>
            <a:ext cx="1470016" cy="705485"/>
          </a:xfrm>
          <a:prstGeom prst="rect">
            <a:avLst/>
          </a:prstGeom>
        </p:spPr>
        <p:txBody>
          <a:bodyPr wrap="square" lIns="91431" tIns="45716" rIns="91431" bIns="45716">
            <a:spAutoFit/>
          </a:bodyPr>
          <a:lstStyle/>
          <a:p>
            <a:r>
              <a:rPr lang="zh-CN" altLang="en-US" sz="2000" b="1" kern="0" dirty="0">
                <a:solidFill>
                  <a:srgbClr val="C00000"/>
                </a:solidFill>
                <a:latin typeface="微软雅黑" panose="020B0503020204020204" pitchFamily="34" charset="-122"/>
                <a:ea typeface="微软雅黑" panose="020B0503020204020204" pitchFamily="34" charset="-122"/>
                <a:sym typeface="+mn-ea"/>
              </a:rPr>
              <a:t>直拨专线</a:t>
            </a:r>
            <a:endParaRPr lang="zh-CN" altLang="en-US" sz="2000" b="1" kern="0" dirty="0">
              <a:solidFill>
                <a:srgbClr val="C00000"/>
              </a:solidFill>
              <a:latin typeface="微软雅黑" panose="020B0503020204020204" pitchFamily="34" charset="-122"/>
              <a:ea typeface="微软雅黑" panose="020B0503020204020204" pitchFamily="34" charset="-122"/>
            </a:endParaRPr>
          </a:p>
          <a:p>
            <a:endParaRPr lang="en-US" altLang="zh-CN" sz="2000" b="1" dirty="0">
              <a:solidFill>
                <a:srgbClr val="00B0F0"/>
              </a:solidFill>
              <a:latin typeface="微软雅黑" panose="020B0503020204020204" pitchFamily="34" charset="-122"/>
              <a:ea typeface="微软雅黑" panose="020B0503020204020204" pitchFamily="34" charset="-122"/>
            </a:endParaRPr>
          </a:p>
        </p:txBody>
      </p:sp>
      <p:sp>
        <p:nvSpPr>
          <p:cNvPr id="147" name="矩形 47"/>
          <p:cNvSpPr>
            <a:spLocks noChangeArrowheads="1"/>
          </p:cNvSpPr>
          <p:nvPr/>
        </p:nvSpPr>
        <p:spPr bwMode="auto">
          <a:xfrm>
            <a:off x="8163183" y="3736287"/>
            <a:ext cx="2930364" cy="648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lvl="0" indent="0">
              <a:lnSpc>
                <a:spcPct val="130000"/>
              </a:lnSpc>
              <a:buNone/>
              <a:defRPr/>
            </a:pPr>
            <a:r>
              <a:rPr sz="1400" dirty="0">
                <a:solidFill>
                  <a:schemeClr val="tx1">
                    <a:lumMod val="50000"/>
                    <a:lumOff val="50000"/>
                  </a:schemeClr>
                </a:solidFill>
                <a:sym typeface="+mn-ea"/>
              </a:rPr>
              <a:t>在您最着急的时候立马帮您解决服务问题</a:t>
            </a:r>
            <a:r>
              <a:rPr lang="zh-CN" sz="1400" dirty="0">
                <a:solidFill>
                  <a:schemeClr val="tx1">
                    <a:lumMod val="50000"/>
                    <a:lumOff val="50000"/>
                  </a:schemeClr>
                </a:solidFill>
                <a:sym typeface="+mn-ea"/>
              </a:rPr>
              <a:t>。</a:t>
            </a:r>
            <a:endParaRPr lang="zh-CN" altLang="en-US" sz="1400" dirty="0">
              <a:solidFill>
                <a:schemeClr val="tx1">
                  <a:lumMod val="65000"/>
                  <a:lumOff val="35000"/>
                </a:schemeClr>
              </a:solidFill>
              <a:sym typeface="微软雅黑" panose="020B0503020204020204" pitchFamily="34" charset="-122"/>
            </a:endParaRPr>
          </a:p>
        </p:txBody>
      </p:sp>
      <p:sp>
        <p:nvSpPr>
          <p:cNvPr id="148" name="矩形 147"/>
          <p:cNvSpPr/>
          <p:nvPr/>
        </p:nvSpPr>
        <p:spPr>
          <a:xfrm>
            <a:off x="8162925" y="4429760"/>
            <a:ext cx="1814830" cy="705485"/>
          </a:xfrm>
          <a:prstGeom prst="rect">
            <a:avLst/>
          </a:prstGeom>
        </p:spPr>
        <p:txBody>
          <a:bodyPr wrap="square" lIns="91431" tIns="45716" rIns="91431" bIns="45716">
            <a:spAutoFit/>
          </a:bodyPr>
          <a:lstStyle/>
          <a:p>
            <a:r>
              <a:rPr lang="zh-CN" altLang="en-US" sz="2000" b="1" kern="0" dirty="0">
                <a:solidFill>
                  <a:srgbClr val="C00000"/>
                </a:solidFill>
                <a:latin typeface="微软雅黑" panose="020B0503020204020204" pitchFamily="34" charset="-122"/>
                <a:ea typeface="微软雅黑" panose="020B0503020204020204" pitchFamily="34" charset="-122"/>
                <a:sym typeface="+mn-ea"/>
              </a:rPr>
              <a:t>远程服务系统</a:t>
            </a:r>
            <a:endParaRPr lang="zh-CN" altLang="en-US" sz="2000" b="1" kern="0" dirty="0">
              <a:solidFill>
                <a:srgbClr val="C00000"/>
              </a:solidFill>
              <a:latin typeface="微软雅黑" panose="020B0503020204020204" pitchFamily="34" charset="-122"/>
              <a:ea typeface="微软雅黑" panose="020B0503020204020204" pitchFamily="34" charset="-122"/>
            </a:endParaRPr>
          </a:p>
          <a:p>
            <a:endParaRPr lang="en-US" altLang="zh-CN" sz="2000" b="1" dirty="0">
              <a:solidFill>
                <a:srgbClr val="00B0F0"/>
              </a:solidFill>
              <a:latin typeface="微软雅黑" panose="020B0503020204020204" pitchFamily="34" charset="-122"/>
              <a:ea typeface="微软雅黑" panose="020B0503020204020204" pitchFamily="34" charset="-122"/>
            </a:endParaRPr>
          </a:p>
        </p:txBody>
      </p:sp>
      <p:sp>
        <p:nvSpPr>
          <p:cNvPr id="149" name="矩形 47"/>
          <p:cNvSpPr>
            <a:spLocks noChangeArrowheads="1"/>
          </p:cNvSpPr>
          <p:nvPr/>
        </p:nvSpPr>
        <p:spPr bwMode="auto">
          <a:xfrm>
            <a:off x="8163183" y="4789777"/>
            <a:ext cx="2930364" cy="648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lvl="0" indent="0">
              <a:lnSpc>
                <a:spcPct val="130000"/>
              </a:lnSpc>
              <a:buNone/>
              <a:defRPr/>
            </a:pPr>
            <a:r>
              <a:rPr sz="1400" dirty="0">
                <a:solidFill>
                  <a:schemeClr val="tx1">
                    <a:lumMod val="50000"/>
                    <a:lumOff val="50000"/>
                  </a:schemeClr>
                </a:solidFill>
                <a:sym typeface="+mn-ea"/>
              </a:rPr>
              <a:t>远在天边也能畅通无阻提供手把手帮扶服务。</a:t>
            </a:r>
            <a:endParaRPr lang="zh-CN" altLang="en-US" sz="1400" dirty="0">
              <a:solidFill>
                <a:schemeClr val="tx1">
                  <a:lumMod val="65000"/>
                  <a:lumOff val="35000"/>
                </a:schemeClr>
              </a:solidFill>
              <a:sym typeface="微软雅黑" panose="020B0503020204020204" pitchFamily="34" charset="-122"/>
            </a:endParaRPr>
          </a:p>
        </p:txBody>
      </p:sp>
      <p:sp>
        <p:nvSpPr>
          <p:cNvPr id="150" name="矩形 149"/>
          <p:cNvSpPr/>
          <p:nvPr/>
        </p:nvSpPr>
        <p:spPr>
          <a:xfrm>
            <a:off x="8163183" y="5472216"/>
            <a:ext cx="1470016" cy="397510"/>
          </a:xfrm>
          <a:prstGeom prst="rect">
            <a:avLst/>
          </a:prstGeom>
        </p:spPr>
        <p:txBody>
          <a:bodyPr wrap="square" lIns="91431" tIns="45716" rIns="91431" bIns="45716">
            <a:spAutoFit/>
          </a:bodyPr>
          <a:lstStyle/>
          <a:p>
            <a:r>
              <a:rPr lang="zh-CN" altLang="en-US" sz="2000" b="1" kern="0" dirty="0">
                <a:solidFill>
                  <a:srgbClr val="C00000"/>
                </a:solidFill>
                <a:latin typeface="微软雅黑" panose="020B0503020204020204" pitchFamily="34" charset="-122"/>
                <a:ea typeface="微软雅黑" panose="020B0503020204020204" pitchFamily="34" charset="-122"/>
                <a:sym typeface="+mn-ea"/>
              </a:rPr>
              <a:t>上门服务</a:t>
            </a:r>
            <a:endParaRPr lang="en-US" altLang="zh-CN" sz="2000" b="1" dirty="0">
              <a:solidFill>
                <a:srgbClr val="00B0F0"/>
              </a:solidFill>
              <a:latin typeface="微软雅黑" panose="020B0503020204020204" pitchFamily="34" charset="-122"/>
              <a:ea typeface="微软雅黑" panose="020B0503020204020204" pitchFamily="34" charset="-122"/>
            </a:endParaRPr>
          </a:p>
        </p:txBody>
      </p:sp>
      <p:sp>
        <p:nvSpPr>
          <p:cNvPr id="151" name="矩形 47"/>
          <p:cNvSpPr>
            <a:spLocks noChangeArrowheads="1"/>
          </p:cNvSpPr>
          <p:nvPr/>
        </p:nvSpPr>
        <p:spPr bwMode="auto">
          <a:xfrm>
            <a:off x="8163183" y="5837552"/>
            <a:ext cx="2930364" cy="326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10000"/>
              </a:lnSpc>
              <a:spcBef>
                <a:spcPct val="0"/>
              </a:spcBef>
              <a:buNone/>
            </a:pPr>
            <a:r>
              <a:rPr sz="1400" dirty="0">
                <a:solidFill>
                  <a:schemeClr val="tx1">
                    <a:lumMod val="50000"/>
                    <a:lumOff val="50000"/>
                  </a:schemeClr>
                </a:solidFill>
                <a:sym typeface="+mn-ea"/>
              </a:rPr>
              <a:t>把优质的服务送上门</a:t>
            </a:r>
            <a:r>
              <a:rPr lang="zh-CN" sz="1400" dirty="0">
                <a:solidFill>
                  <a:schemeClr val="tx1">
                    <a:lumMod val="50000"/>
                    <a:lumOff val="50000"/>
                  </a:schemeClr>
                </a:solidFill>
                <a:sym typeface="+mn-ea"/>
              </a:rPr>
              <a:t>。</a:t>
            </a:r>
            <a:endParaRPr lang="zh-CN" altLang="en-US" sz="1400" dirty="0">
              <a:solidFill>
                <a:schemeClr val="tx1">
                  <a:lumMod val="65000"/>
                  <a:lumOff val="35000"/>
                </a:schemeClr>
              </a:solidFill>
              <a:sym typeface="微软雅黑" panose="020B0503020204020204" pitchFamily="34" charset="-122"/>
            </a:endParaRPr>
          </a:p>
        </p:txBody>
      </p:sp>
      <p:sp>
        <p:nvSpPr>
          <p:cNvPr id="9" name="椭圆 8"/>
          <p:cNvSpPr/>
          <p:nvPr/>
        </p:nvSpPr>
        <p:spPr>
          <a:xfrm>
            <a:off x="2050415" y="1355725"/>
            <a:ext cx="4218305" cy="1077595"/>
          </a:xfrm>
          <a:prstGeom prst="ellipse">
            <a:avLst/>
          </a:prstGeom>
          <a:noFill/>
          <a:ln w="25400" cap="flat" cmpd="sng" algn="ctr">
            <a:noFill/>
            <a:prstDash val="solid"/>
          </a:ln>
          <a:effectLst/>
        </p:spPr>
        <p:txBody>
          <a:bodyPr lIns="0" tIns="0" rIns="0" bIns="0" anchor="ctr"/>
          <a:p>
            <a:pPr algn="ctr">
              <a:defRPr/>
            </a:pPr>
            <a:r>
              <a:rPr lang="zh-CN" altLang="en-US" sz="1000" b="1" kern="0" dirty="0">
                <a:solidFill>
                  <a:schemeClr val="bg2">
                    <a:lumMod val="50000"/>
                  </a:schemeClr>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rPr>
              <a:t>总部北京，五大区</a:t>
            </a:r>
            <a:r>
              <a:rPr lang="en-US" altLang="zh-CN" sz="1000" b="1" kern="0" dirty="0">
                <a:solidFill>
                  <a:schemeClr val="bg2">
                    <a:lumMod val="50000"/>
                  </a:schemeClr>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rPr>
              <a:t>30+</a:t>
            </a:r>
            <a:r>
              <a:rPr lang="zh-CN" altLang="en-US" sz="1000" b="1" kern="0" dirty="0">
                <a:solidFill>
                  <a:schemeClr val="bg2">
                    <a:lumMod val="50000"/>
                  </a:schemeClr>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rPr>
              <a:t>省市服务中心</a:t>
            </a:r>
            <a:endParaRPr lang="zh-CN" altLang="en-US" sz="1000" b="1" kern="0" dirty="0">
              <a:solidFill>
                <a:schemeClr val="bg2">
                  <a:lumMod val="50000"/>
                </a:schemeClr>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endParaRPr>
          </a:p>
          <a:p>
            <a:pPr algn="ctr">
              <a:defRPr/>
            </a:pPr>
            <a:r>
              <a:rPr lang="zh-CN" altLang="en-US" sz="1000" b="1" kern="0" dirty="0">
                <a:solidFill>
                  <a:schemeClr val="bg2">
                    <a:lumMod val="50000"/>
                  </a:schemeClr>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rPr>
              <a:t>北京</a:t>
            </a:r>
            <a:r>
              <a:rPr lang="en-US" altLang="zh-CN" sz="1000" b="1" kern="0" dirty="0">
                <a:solidFill>
                  <a:schemeClr val="bg2">
                    <a:lumMod val="50000"/>
                  </a:schemeClr>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rPr>
              <a:t>+</a:t>
            </a:r>
            <a:r>
              <a:rPr lang="zh-CN" altLang="en-US" sz="1000" b="1" kern="0" dirty="0">
                <a:solidFill>
                  <a:schemeClr val="bg2">
                    <a:lumMod val="50000"/>
                  </a:schemeClr>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rPr>
              <a:t>深圳 双研发中心</a:t>
            </a:r>
            <a:endParaRPr lang="zh-CN" altLang="en-US" sz="1000" b="1" kern="0" dirty="0">
              <a:solidFill>
                <a:schemeClr val="bg2">
                  <a:lumMod val="50000"/>
                </a:schemeClr>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endParaRPr>
          </a:p>
        </p:txBody>
      </p:sp>
      <p:pic>
        <p:nvPicPr>
          <p:cNvPr id="7" name="图片 6" descr="销掌门-透明背景-logo"/>
          <p:cNvPicPr>
            <a:picLocks noChangeAspect="1"/>
          </p:cNvPicPr>
          <p:nvPr/>
        </p:nvPicPr>
        <p:blipFill>
          <a:blip r:embed="rId1" cstate="print"/>
          <a:stretch>
            <a:fillRect/>
          </a:stretch>
        </p:blipFill>
        <p:spPr>
          <a:xfrm>
            <a:off x="10789920" y="167005"/>
            <a:ext cx="1132205" cy="829310"/>
          </a:xfrm>
          <a:prstGeom prst="rect">
            <a:avLst/>
          </a:prstGeom>
        </p:spPr>
      </p:pic>
    </p:spTree>
  </p:cSld>
  <p:clrMapOvr>
    <a:masterClrMapping/>
  </p:clrMapOvr>
  <p:transition spd="slow" advClick="0" advTm="0">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wipe(left)">
                                      <p:cBhvr>
                                        <p:cTn id="7" dur="500"/>
                                        <p:tgtEl>
                                          <p:spTgt spid="49"/>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5"/>
                                        </p:tgtEl>
                                        <p:attrNameLst>
                                          <p:attrName>style.visibility</p:attrName>
                                        </p:attrNameLst>
                                      </p:cBhvr>
                                      <p:to>
                                        <p:strVal val="visible"/>
                                      </p:to>
                                    </p:set>
                                    <p:animEffect transition="in" filter="wipe(left)">
                                      <p:cBhvr>
                                        <p:cTn id="11" dur="500"/>
                                        <p:tgtEl>
                                          <p:spTgt spid="75"/>
                                        </p:tgtEl>
                                      </p:cBhvr>
                                    </p:animEffect>
                                  </p:childTnLst>
                                </p:cTn>
                              </p:par>
                            </p:childTnLst>
                          </p:cTn>
                        </p:par>
                        <p:par>
                          <p:cTn id="12" fill="hold">
                            <p:stCondLst>
                              <p:cond delay="1000"/>
                            </p:stCondLst>
                            <p:childTnLst>
                              <p:par>
                                <p:cTn id="13" presetID="23" presetClass="entr" presetSubtype="16" fill="hold" nodeType="afterEffect">
                                  <p:stCondLst>
                                    <p:cond delay="0"/>
                                  </p:stCondLst>
                                  <p:childTnLst>
                                    <p:set>
                                      <p:cBhvr>
                                        <p:cTn id="14" dur="1" fill="hold">
                                          <p:stCondLst>
                                            <p:cond delay="0"/>
                                          </p:stCondLst>
                                        </p:cTn>
                                        <p:tgtEl>
                                          <p:spTgt spid="79"/>
                                        </p:tgtEl>
                                        <p:attrNameLst>
                                          <p:attrName>style.visibility</p:attrName>
                                        </p:attrNameLst>
                                      </p:cBhvr>
                                      <p:to>
                                        <p:strVal val="visible"/>
                                      </p:to>
                                    </p:set>
                                    <p:anim calcmode="lin" valueType="num">
                                      <p:cBhvr>
                                        <p:cTn id="15" dur="500" fill="hold"/>
                                        <p:tgtEl>
                                          <p:spTgt spid="79"/>
                                        </p:tgtEl>
                                        <p:attrNameLst>
                                          <p:attrName>ppt_w</p:attrName>
                                        </p:attrNameLst>
                                      </p:cBhvr>
                                      <p:tavLst>
                                        <p:tav tm="0">
                                          <p:val>
                                            <p:fltVal val="0"/>
                                          </p:val>
                                        </p:tav>
                                        <p:tav tm="100000">
                                          <p:val>
                                            <p:strVal val="#ppt_w"/>
                                          </p:val>
                                        </p:tav>
                                      </p:tavLst>
                                    </p:anim>
                                    <p:anim calcmode="lin" valueType="num">
                                      <p:cBhvr>
                                        <p:cTn id="16" dur="500" fill="hold"/>
                                        <p:tgtEl>
                                          <p:spTgt spid="79"/>
                                        </p:tgtEl>
                                        <p:attrNameLst>
                                          <p:attrName>ppt_h</p:attrName>
                                        </p:attrNameLst>
                                      </p:cBhvr>
                                      <p:tavLst>
                                        <p:tav tm="0">
                                          <p:val>
                                            <p:fltVal val="0"/>
                                          </p:val>
                                        </p:tav>
                                        <p:tav tm="100000">
                                          <p:val>
                                            <p:strVal val="#ppt_h"/>
                                          </p:val>
                                        </p:tav>
                                      </p:tavLst>
                                    </p:anim>
                                  </p:childTnLst>
                                </p:cTn>
                              </p:par>
                            </p:childTnLst>
                          </p:cTn>
                        </p:par>
                        <p:par>
                          <p:cTn id="17" fill="hold">
                            <p:stCondLst>
                              <p:cond delay="1500"/>
                            </p:stCondLst>
                            <p:childTnLst>
                              <p:par>
                                <p:cTn id="18" presetID="23" presetClass="entr" presetSubtype="16" fill="hold" grpId="0" nodeType="afterEffect">
                                  <p:stCondLst>
                                    <p:cond delay="0"/>
                                  </p:stCondLst>
                                  <p:childTnLst>
                                    <p:set>
                                      <p:cBhvr>
                                        <p:cTn id="19" dur="1" fill="hold">
                                          <p:stCondLst>
                                            <p:cond delay="0"/>
                                          </p:stCondLst>
                                        </p:cTn>
                                        <p:tgtEl>
                                          <p:spTgt spid="122"/>
                                        </p:tgtEl>
                                        <p:attrNameLst>
                                          <p:attrName>style.visibility</p:attrName>
                                        </p:attrNameLst>
                                      </p:cBhvr>
                                      <p:to>
                                        <p:strVal val="visible"/>
                                      </p:to>
                                    </p:set>
                                    <p:anim calcmode="lin" valueType="num">
                                      <p:cBhvr>
                                        <p:cTn id="20" dur="500" fill="hold"/>
                                        <p:tgtEl>
                                          <p:spTgt spid="122"/>
                                        </p:tgtEl>
                                        <p:attrNameLst>
                                          <p:attrName>ppt_w</p:attrName>
                                        </p:attrNameLst>
                                      </p:cBhvr>
                                      <p:tavLst>
                                        <p:tav tm="0">
                                          <p:val>
                                            <p:fltVal val="0"/>
                                          </p:val>
                                        </p:tav>
                                        <p:tav tm="100000">
                                          <p:val>
                                            <p:strVal val="#ppt_w"/>
                                          </p:val>
                                        </p:tav>
                                      </p:tavLst>
                                    </p:anim>
                                    <p:anim calcmode="lin" valueType="num">
                                      <p:cBhvr>
                                        <p:cTn id="21" dur="500" fill="hold"/>
                                        <p:tgtEl>
                                          <p:spTgt spid="122"/>
                                        </p:tgtEl>
                                        <p:attrNameLst>
                                          <p:attrName>ppt_h</p:attrName>
                                        </p:attrNameLst>
                                      </p:cBhvr>
                                      <p:tavLst>
                                        <p:tav tm="0">
                                          <p:val>
                                            <p:fltVal val="0"/>
                                          </p:val>
                                        </p:tav>
                                        <p:tav tm="100000">
                                          <p:val>
                                            <p:strVal val="#ppt_h"/>
                                          </p:val>
                                        </p:tav>
                                      </p:tavLst>
                                    </p:anim>
                                  </p:childTnLst>
                                </p:cTn>
                              </p:par>
                            </p:childTnLst>
                          </p:cTn>
                        </p:par>
                        <p:par>
                          <p:cTn id="22" fill="hold">
                            <p:stCondLst>
                              <p:cond delay="2000"/>
                            </p:stCondLst>
                            <p:childTnLst>
                              <p:par>
                                <p:cTn id="23" presetID="18" presetClass="entr" presetSubtype="12" fill="hold" grpId="0" nodeType="afterEffect">
                                  <p:stCondLst>
                                    <p:cond delay="0"/>
                                  </p:stCondLst>
                                  <p:childTnLst>
                                    <p:set>
                                      <p:cBhvr>
                                        <p:cTn id="24" dur="1" fill="hold">
                                          <p:stCondLst>
                                            <p:cond delay="0"/>
                                          </p:stCondLst>
                                        </p:cTn>
                                        <p:tgtEl>
                                          <p:spTgt spid="121"/>
                                        </p:tgtEl>
                                        <p:attrNameLst>
                                          <p:attrName>style.visibility</p:attrName>
                                        </p:attrNameLst>
                                      </p:cBhvr>
                                      <p:to>
                                        <p:strVal val="visible"/>
                                      </p:to>
                                    </p:set>
                                    <p:animEffect transition="in" filter="strips(downLeft)">
                                      <p:cBhvr>
                                        <p:cTn id="25" dur="500"/>
                                        <p:tgtEl>
                                          <p:spTgt spid="121"/>
                                        </p:tgtEl>
                                      </p:cBhvr>
                                    </p:animEffect>
                                  </p:childTnLst>
                                </p:cTn>
                              </p:par>
                            </p:childTnLst>
                          </p:cTn>
                        </p:par>
                        <p:par>
                          <p:cTn id="26" fill="hold">
                            <p:stCondLst>
                              <p:cond delay="2500"/>
                            </p:stCondLst>
                            <p:childTnLst>
                              <p:par>
                                <p:cTn id="27" presetID="23" presetClass="entr" presetSubtype="16" fill="hold" grpId="0" nodeType="afterEffect">
                                  <p:stCondLst>
                                    <p:cond delay="0"/>
                                  </p:stCondLst>
                                  <p:childTnLst>
                                    <p:set>
                                      <p:cBhvr>
                                        <p:cTn id="28" dur="1" fill="hold">
                                          <p:stCondLst>
                                            <p:cond delay="0"/>
                                          </p:stCondLst>
                                        </p:cTn>
                                        <p:tgtEl>
                                          <p:spTgt spid="123"/>
                                        </p:tgtEl>
                                        <p:attrNameLst>
                                          <p:attrName>style.visibility</p:attrName>
                                        </p:attrNameLst>
                                      </p:cBhvr>
                                      <p:to>
                                        <p:strVal val="visible"/>
                                      </p:to>
                                    </p:set>
                                    <p:anim calcmode="lin" valueType="num">
                                      <p:cBhvr>
                                        <p:cTn id="29" dur="500" fill="hold"/>
                                        <p:tgtEl>
                                          <p:spTgt spid="123"/>
                                        </p:tgtEl>
                                        <p:attrNameLst>
                                          <p:attrName>ppt_w</p:attrName>
                                        </p:attrNameLst>
                                      </p:cBhvr>
                                      <p:tavLst>
                                        <p:tav tm="0">
                                          <p:val>
                                            <p:fltVal val="0"/>
                                          </p:val>
                                        </p:tav>
                                        <p:tav tm="100000">
                                          <p:val>
                                            <p:strVal val="#ppt_w"/>
                                          </p:val>
                                        </p:tav>
                                      </p:tavLst>
                                    </p:anim>
                                    <p:anim calcmode="lin" valueType="num">
                                      <p:cBhvr>
                                        <p:cTn id="30" dur="500" fill="hold"/>
                                        <p:tgtEl>
                                          <p:spTgt spid="123"/>
                                        </p:tgtEl>
                                        <p:attrNameLst>
                                          <p:attrName>ppt_h</p:attrName>
                                        </p:attrNameLst>
                                      </p:cBhvr>
                                      <p:tavLst>
                                        <p:tav tm="0">
                                          <p:val>
                                            <p:fltVal val="0"/>
                                          </p:val>
                                        </p:tav>
                                        <p:tav tm="100000">
                                          <p:val>
                                            <p:strVal val="#ppt_h"/>
                                          </p:val>
                                        </p:tav>
                                      </p:tavLst>
                                    </p:anim>
                                  </p:childTnLst>
                                </p:cTn>
                              </p:par>
                            </p:childTnLst>
                          </p:cTn>
                        </p:par>
                        <p:par>
                          <p:cTn id="31" fill="hold">
                            <p:stCondLst>
                              <p:cond delay="3000"/>
                            </p:stCondLst>
                            <p:childTnLst>
                              <p:par>
                                <p:cTn id="32" presetID="10" presetClass="entr" presetSubtype="0" fill="hold" grpId="0" nodeType="afterEffect">
                                  <p:stCondLst>
                                    <p:cond delay="0"/>
                                  </p:stCondLst>
                                  <p:childTnLst>
                                    <p:set>
                                      <p:cBhvr>
                                        <p:cTn id="33" dur="1" fill="hold">
                                          <p:stCondLst>
                                            <p:cond delay="0"/>
                                          </p:stCondLst>
                                        </p:cTn>
                                        <p:tgtEl>
                                          <p:spTgt spid="124"/>
                                        </p:tgtEl>
                                        <p:attrNameLst>
                                          <p:attrName>style.visibility</p:attrName>
                                        </p:attrNameLst>
                                      </p:cBhvr>
                                      <p:to>
                                        <p:strVal val="visible"/>
                                      </p:to>
                                    </p:set>
                                    <p:animEffect transition="in" filter="fade">
                                      <p:cBhvr>
                                        <p:cTn id="34" dur="500"/>
                                        <p:tgtEl>
                                          <p:spTgt spid="124"/>
                                        </p:tgtEl>
                                      </p:cBhvr>
                                    </p:animEffect>
                                  </p:childTnLst>
                                </p:cTn>
                              </p:par>
                            </p:childTnLst>
                          </p:cTn>
                        </p:par>
                        <p:par>
                          <p:cTn id="35" fill="hold">
                            <p:stCondLst>
                              <p:cond delay="3500"/>
                            </p:stCondLst>
                            <p:childTnLst>
                              <p:par>
                                <p:cTn id="36" presetID="18" presetClass="entr" presetSubtype="12" fill="hold" grpId="0" nodeType="afterEffect">
                                  <p:stCondLst>
                                    <p:cond delay="0"/>
                                  </p:stCondLst>
                                  <p:childTnLst>
                                    <p:set>
                                      <p:cBhvr>
                                        <p:cTn id="37" dur="1" fill="hold">
                                          <p:stCondLst>
                                            <p:cond delay="0"/>
                                          </p:stCondLst>
                                        </p:cTn>
                                        <p:tgtEl>
                                          <p:spTgt spid="76"/>
                                        </p:tgtEl>
                                        <p:attrNameLst>
                                          <p:attrName>style.visibility</p:attrName>
                                        </p:attrNameLst>
                                      </p:cBhvr>
                                      <p:to>
                                        <p:strVal val="visible"/>
                                      </p:to>
                                    </p:set>
                                    <p:animEffect transition="in" filter="strips(downLeft)">
                                      <p:cBhvr>
                                        <p:cTn id="38" dur="500"/>
                                        <p:tgtEl>
                                          <p:spTgt spid="76"/>
                                        </p:tgtEl>
                                      </p:cBhvr>
                                    </p:animEffect>
                                  </p:childTnLst>
                                </p:cTn>
                              </p:par>
                            </p:childTnLst>
                          </p:cTn>
                        </p:par>
                        <p:par>
                          <p:cTn id="39" fill="hold">
                            <p:stCondLst>
                              <p:cond delay="4000"/>
                            </p:stCondLst>
                            <p:childTnLst>
                              <p:par>
                                <p:cTn id="40" presetID="23" presetClass="entr" presetSubtype="16" fill="hold" nodeType="afterEffect">
                                  <p:stCondLst>
                                    <p:cond delay="0"/>
                                  </p:stCondLst>
                                  <p:childTnLst>
                                    <p:set>
                                      <p:cBhvr>
                                        <p:cTn id="41" dur="1" fill="hold">
                                          <p:stCondLst>
                                            <p:cond delay="0"/>
                                          </p:stCondLst>
                                        </p:cTn>
                                        <p:tgtEl>
                                          <p:spTgt spid="119"/>
                                        </p:tgtEl>
                                        <p:attrNameLst>
                                          <p:attrName>style.visibility</p:attrName>
                                        </p:attrNameLst>
                                      </p:cBhvr>
                                      <p:to>
                                        <p:strVal val="visible"/>
                                      </p:to>
                                    </p:set>
                                    <p:anim calcmode="lin" valueType="num">
                                      <p:cBhvr>
                                        <p:cTn id="42" dur="500" fill="hold"/>
                                        <p:tgtEl>
                                          <p:spTgt spid="119"/>
                                        </p:tgtEl>
                                        <p:attrNameLst>
                                          <p:attrName>ppt_w</p:attrName>
                                        </p:attrNameLst>
                                      </p:cBhvr>
                                      <p:tavLst>
                                        <p:tav tm="0">
                                          <p:val>
                                            <p:fltVal val="0"/>
                                          </p:val>
                                        </p:tav>
                                        <p:tav tm="100000">
                                          <p:val>
                                            <p:strVal val="#ppt_w"/>
                                          </p:val>
                                        </p:tav>
                                      </p:tavLst>
                                    </p:anim>
                                    <p:anim calcmode="lin" valueType="num">
                                      <p:cBhvr>
                                        <p:cTn id="43" dur="500" fill="hold"/>
                                        <p:tgtEl>
                                          <p:spTgt spid="119"/>
                                        </p:tgtEl>
                                        <p:attrNameLst>
                                          <p:attrName>ppt_h</p:attrName>
                                        </p:attrNameLst>
                                      </p:cBhvr>
                                      <p:tavLst>
                                        <p:tav tm="0">
                                          <p:val>
                                            <p:fltVal val="0"/>
                                          </p:val>
                                        </p:tav>
                                        <p:tav tm="100000">
                                          <p:val>
                                            <p:strVal val="#ppt_h"/>
                                          </p:val>
                                        </p:tav>
                                      </p:tavLst>
                                    </p:anim>
                                  </p:childTnLst>
                                </p:cTn>
                              </p:par>
                            </p:childTnLst>
                          </p:cTn>
                        </p:par>
                        <p:par>
                          <p:cTn id="44" fill="hold">
                            <p:stCondLst>
                              <p:cond delay="4500"/>
                            </p:stCondLst>
                            <p:childTnLst>
                              <p:par>
                                <p:cTn id="45" presetID="23" presetClass="entr" presetSubtype="16" fill="hold" grpId="0" nodeType="afterEffect">
                                  <p:stCondLst>
                                    <p:cond delay="0"/>
                                  </p:stCondLst>
                                  <p:childTnLst>
                                    <p:set>
                                      <p:cBhvr>
                                        <p:cTn id="46" dur="1" fill="hold">
                                          <p:stCondLst>
                                            <p:cond delay="0"/>
                                          </p:stCondLst>
                                        </p:cTn>
                                        <p:tgtEl>
                                          <p:spTgt spid="137"/>
                                        </p:tgtEl>
                                        <p:attrNameLst>
                                          <p:attrName>style.visibility</p:attrName>
                                        </p:attrNameLst>
                                      </p:cBhvr>
                                      <p:to>
                                        <p:strVal val="visible"/>
                                      </p:to>
                                    </p:set>
                                    <p:anim calcmode="lin" valueType="num">
                                      <p:cBhvr>
                                        <p:cTn id="47" dur="500" fill="hold"/>
                                        <p:tgtEl>
                                          <p:spTgt spid="137"/>
                                        </p:tgtEl>
                                        <p:attrNameLst>
                                          <p:attrName>ppt_w</p:attrName>
                                        </p:attrNameLst>
                                      </p:cBhvr>
                                      <p:tavLst>
                                        <p:tav tm="0">
                                          <p:val>
                                            <p:fltVal val="0"/>
                                          </p:val>
                                        </p:tav>
                                        <p:tav tm="100000">
                                          <p:val>
                                            <p:strVal val="#ppt_w"/>
                                          </p:val>
                                        </p:tav>
                                      </p:tavLst>
                                    </p:anim>
                                    <p:anim calcmode="lin" valueType="num">
                                      <p:cBhvr>
                                        <p:cTn id="48" dur="500" fill="hold"/>
                                        <p:tgtEl>
                                          <p:spTgt spid="137"/>
                                        </p:tgtEl>
                                        <p:attrNameLst>
                                          <p:attrName>ppt_h</p:attrName>
                                        </p:attrNameLst>
                                      </p:cBhvr>
                                      <p:tavLst>
                                        <p:tav tm="0">
                                          <p:val>
                                            <p:fltVal val="0"/>
                                          </p:val>
                                        </p:tav>
                                        <p:tav tm="100000">
                                          <p:val>
                                            <p:strVal val="#ppt_h"/>
                                          </p:val>
                                        </p:tav>
                                      </p:tavLst>
                                    </p:anim>
                                  </p:childTnLst>
                                </p:cTn>
                              </p:par>
                            </p:childTnLst>
                          </p:cTn>
                        </p:par>
                        <p:par>
                          <p:cTn id="49" fill="hold">
                            <p:stCondLst>
                              <p:cond delay="5000"/>
                            </p:stCondLst>
                            <p:childTnLst>
                              <p:par>
                                <p:cTn id="50" presetID="18" presetClass="entr" presetSubtype="3" fill="hold" grpId="0" nodeType="afterEffect">
                                  <p:stCondLst>
                                    <p:cond delay="0"/>
                                  </p:stCondLst>
                                  <p:childTnLst>
                                    <p:set>
                                      <p:cBhvr>
                                        <p:cTn id="51" dur="1" fill="hold">
                                          <p:stCondLst>
                                            <p:cond delay="0"/>
                                          </p:stCondLst>
                                        </p:cTn>
                                        <p:tgtEl>
                                          <p:spTgt spid="136"/>
                                        </p:tgtEl>
                                        <p:attrNameLst>
                                          <p:attrName>style.visibility</p:attrName>
                                        </p:attrNameLst>
                                      </p:cBhvr>
                                      <p:to>
                                        <p:strVal val="visible"/>
                                      </p:to>
                                    </p:set>
                                    <p:animEffect transition="in" filter="strips(upRight)">
                                      <p:cBhvr>
                                        <p:cTn id="52" dur="500"/>
                                        <p:tgtEl>
                                          <p:spTgt spid="136"/>
                                        </p:tgtEl>
                                      </p:cBhvr>
                                    </p:animEffect>
                                  </p:childTnLst>
                                </p:cTn>
                              </p:par>
                            </p:childTnLst>
                          </p:cTn>
                        </p:par>
                        <p:par>
                          <p:cTn id="53" fill="hold">
                            <p:stCondLst>
                              <p:cond delay="5500"/>
                            </p:stCondLst>
                            <p:childTnLst>
                              <p:par>
                                <p:cTn id="54" presetID="23" presetClass="entr" presetSubtype="16" fill="hold" grpId="0" nodeType="afterEffect">
                                  <p:stCondLst>
                                    <p:cond delay="0"/>
                                  </p:stCondLst>
                                  <p:childTnLst>
                                    <p:set>
                                      <p:cBhvr>
                                        <p:cTn id="55" dur="1" fill="hold">
                                          <p:stCondLst>
                                            <p:cond delay="0"/>
                                          </p:stCondLst>
                                        </p:cTn>
                                        <p:tgtEl>
                                          <p:spTgt spid="138"/>
                                        </p:tgtEl>
                                        <p:attrNameLst>
                                          <p:attrName>style.visibility</p:attrName>
                                        </p:attrNameLst>
                                      </p:cBhvr>
                                      <p:to>
                                        <p:strVal val="visible"/>
                                      </p:to>
                                    </p:set>
                                    <p:anim calcmode="lin" valueType="num">
                                      <p:cBhvr>
                                        <p:cTn id="56" dur="500" fill="hold"/>
                                        <p:tgtEl>
                                          <p:spTgt spid="138"/>
                                        </p:tgtEl>
                                        <p:attrNameLst>
                                          <p:attrName>ppt_w</p:attrName>
                                        </p:attrNameLst>
                                      </p:cBhvr>
                                      <p:tavLst>
                                        <p:tav tm="0">
                                          <p:val>
                                            <p:fltVal val="0"/>
                                          </p:val>
                                        </p:tav>
                                        <p:tav tm="100000">
                                          <p:val>
                                            <p:strVal val="#ppt_w"/>
                                          </p:val>
                                        </p:tav>
                                      </p:tavLst>
                                    </p:anim>
                                    <p:anim calcmode="lin" valueType="num">
                                      <p:cBhvr>
                                        <p:cTn id="57" dur="500" fill="hold"/>
                                        <p:tgtEl>
                                          <p:spTgt spid="138"/>
                                        </p:tgtEl>
                                        <p:attrNameLst>
                                          <p:attrName>ppt_h</p:attrName>
                                        </p:attrNameLst>
                                      </p:cBhvr>
                                      <p:tavLst>
                                        <p:tav tm="0">
                                          <p:val>
                                            <p:fltVal val="0"/>
                                          </p:val>
                                        </p:tav>
                                        <p:tav tm="100000">
                                          <p:val>
                                            <p:strVal val="#ppt_h"/>
                                          </p:val>
                                        </p:tav>
                                      </p:tavLst>
                                    </p:anim>
                                  </p:childTnLst>
                                </p:cTn>
                              </p:par>
                            </p:childTnLst>
                          </p:cTn>
                        </p:par>
                        <p:par>
                          <p:cTn id="58" fill="hold">
                            <p:stCondLst>
                              <p:cond delay="6000"/>
                            </p:stCondLst>
                            <p:childTnLst>
                              <p:par>
                                <p:cTn id="59" presetID="10" presetClass="entr" presetSubtype="0" fill="hold" grpId="0" nodeType="afterEffect">
                                  <p:stCondLst>
                                    <p:cond delay="0"/>
                                  </p:stCondLst>
                                  <p:childTnLst>
                                    <p:set>
                                      <p:cBhvr>
                                        <p:cTn id="60" dur="1" fill="hold">
                                          <p:stCondLst>
                                            <p:cond delay="0"/>
                                          </p:stCondLst>
                                        </p:cTn>
                                        <p:tgtEl>
                                          <p:spTgt spid="139"/>
                                        </p:tgtEl>
                                        <p:attrNameLst>
                                          <p:attrName>style.visibility</p:attrName>
                                        </p:attrNameLst>
                                      </p:cBhvr>
                                      <p:to>
                                        <p:strVal val="visible"/>
                                      </p:to>
                                    </p:set>
                                    <p:animEffect transition="in" filter="fade">
                                      <p:cBhvr>
                                        <p:cTn id="61" dur="500"/>
                                        <p:tgtEl>
                                          <p:spTgt spid="139"/>
                                        </p:tgtEl>
                                      </p:cBhvr>
                                    </p:animEffect>
                                  </p:childTnLst>
                                </p:cTn>
                              </p:par>
                            </p:childTnLst>
                          </p:cTn>
                        </p:par>
                        <p:par>
                          <p:cTn id="62" fill="hold">
                            <p:stCondLst>
                              <p:cond delay="6500"/>
                            </p:stCondLst>
                            <p:childTnLst>
                              <p:par>
                                <p:cTn id="63" presetID="23" presetClass="entr" presetSubtype="16" fill="hold" grpId="0" nodeType="afterEffect">
                                  <p:stCondLst>
                                    <p:cond delay="0"/>
                                  </p:stCondLst>
                                  <p:childTnLst>
                                    <p:set>
                                      <p:cBhvr>
                                        <p:cTn id="64" dur="1" fill="hold">
                                          <p:stCondLst>
                                            <p:cond delay="0"/>
                                          </p:stCondLst>
                                        </p:cTn>
                                        <p:tgtEl>
                                          <p:spTgt spid="142"/>
                                        </p:tgtEl>
                                        <p:attrNameLst>
                                          <p:attrName>style.visibility</p:attrName>
                                        </p:attrNameLst>
                                      </p:cBhvr>
                                      <p:to>
                                        <p:strVal val="visible"/>
                                      </p:to>
                                    </p:set>
                                    <p:anim calcmode="lin" valueType="num">
                                      <p:cBhvr>
                                        <p:cTn id="65" dur="500" fill="hold"/>
                                        <p:tgtEl>
                                          <p:spTgt spid="142"/>
                                        </p:tgtEl>
                                        <p:attrNameLst>
                                          <p:attrName>ppt_w</p:attrName>
                                        </p:attrNameLst>
                                      </p:cBhvr>
                                      <p:tavLst>
                                        <p:tav tm="0">
                                          <p:val>
                                            <p:fltVal val="0"/>
                                          </p:val>
                                        </p:tav>
                                        <p:tav tm="100000">
                                          <p:val>
                                            <p:strVal val="#ppt_w"/>
                                          </p:val>
                                        </p:tav>
                                      </p:tavLst>
                                    </p:anim>
                                    <p:anim calcmode="lin" valueType="num">
                                      <p:cBhvr>
                                        <p:cTn id="66" dur="500" fill="hold"/>
                                        <p:tgtEl>
                                          <p:spTgt spid="142"/>
                                        </p:tgtEl>
                                        <p:attrNameLst>
                                          <p:attrName>ppt_h</p:attrName>
                                        </p:attrNameLst>
                                      </p:cBhvr>
                                      <p:tavLst>
                                        <p:tav tm="0">
                                          <p:val>
                                            <p:fltVal val="0"/>
                                          </p:val>
                                        </p:tav>
                                        <p:tav tm="100000">
                                          <p:val>
                                            <p:strVal val="#ppt_h"/>
                                          </p:val>
                                        </p:tav>
                                      </p:tavLst>
                                    </p:anim>
                                  </p:childTnLst>
                                </p:cTn>
                              </p:par>
                            </p:childTnLst>
                          </p:cTn>
                        </p:par>
                        <p:par>
                          <p:cTn id="67" fill="hold">
                            <p:stCondLst>
                              <p:cond delay="7000"/>
                            </p:stCondLst>
                            <p:childTnLst>
                              <p:par>
                                <p:cTn id="68" presetID="18" presetClass="entr" presetSubtype="12" fill="hold" grpId="0" nodeType="afterEffect">
                                  <p:stCondLst>
                                    <p:cond delay="0"/>
                                  </p:stCondLst>
                                  <p:childTnLst>
                                    <p:set>
                                      <p:cBhvr>
                                        <p:cTn id="69" dur="1" fill="hold">
                                          <p:stCondLst>
                                            <p:cond delay="0"/>
                                          </p:stCondLst>
                                        </p:cTn>
                                        <p:tgtEl>
                                          <p:spTgt spid="140"/>
                                        </p:tgtEl>
                                        <p:attrNameLst>
                                          <p:attrName>style.visibility</p:attrName>
                                        </p:attrNameLst>
                                      </p:cBhvr>
                                      <p:to>
                                        <p:strVal val="visible"/>
                                      </p:to>
                                    </p:set>
                                    <p:animEffect transition="in" filter="strips(downLeft)">
                                      <p:cBhvr>
                                        <p:cTn id="70" dur="500"/>
                                        <p:tgtEl>
                                          <p:spTgt spid="140"/>
                                        </p:tgtEl>
                                      </p:cBhvr>
                                    </p:animEffect>
                                  </p:childTnLst>
                                </p:cTn>
                              </p:par>
                            </p:childTnLst>
                          </p:cTn>
                        </p:par>
                        <p:par>
                          <p:cTn id="71" fill="hold">
                            <p:stCondLst>
                              <p:cond delay="7500"/>
                            </p:stCondLst>
                            <p:childTnLst>
                              <p:par>
                                <p:cTn id="72" presetID="23" presetClass="entr" presetSubtype="16" fill="hold" grpId="0" nodeType="afterEffect">
                                  <p:stCondLst>
                                    <p:cond delay="0"/>
                                  </p:stCondLst>
                                  <p:childTnLst>
                                    <p:set>
                                      <p:cBhvr>
                                        <p:cTn id="73" dur="1" fill="hold">
                                          <p:stCondLst>
                                            <p:cond delay="0"/>
                                          </p:stCondLst>
                                        </p:cTn>
                                        <p:tgtEl>
                                          <p:spTgt spid="141"/>
                                        </p:tgtEl>
                                        <p:attrNameLst>
                                          <p:attrName>style.visibility</p:attrName>
                                        </p:attrNameLst>
                                      </p:cBhvr>
                                      <p:to>
                                        <p:strVal val="visible"/>
                                      </p:to>
                                    </p:set>
                                    <p:anim calcmode="lin" valueType="num">
                                      <p:cBhvr>
                                        <p:cTn id="74" dur="500" fill="hold"/>
                                        <p:tgtEl>
                                          <p:spTgt spid="141"/>
                                        </p:tgtEl>
                                        <p:attrNameLst>
                                          <p:attrName>ppt_w</p:attrName>
                                        </p:attrNameLst>
                                      </p:cBhvr>
                                      <p:tavLst>
                                        <p:tav tm="0">
                                          <p:val>
                                            <p:fltVal val="0"/>
                                          </p:val>
                                        </p:tav>
                                        <p:tav tm="100000">
                                          <p:val>
                                            <p:strVal val="#ppt_w"/>
                                          </p:val>
                                        </p:tav>
                                      </p:tavLst>
                                    </p:anim>
                                    <p:anim calcmode="lin" valueType="num">
                                      <p:cBhvr>
                                        <p:cTn id="75" dur="500" fill="hold"/>
                                        <p:tgtEl>
                                          <p:spTgt spid="141"/>
                                        </p:tgtEl>
                                        <p:attrNameLst>
                                          <p:attrName>ppt_h</p:attrName>
                                        </p:attrNameLst>
                                      </p:cBhvr>
                                      <p:tavLst>
                                        <p:tav tm="0">
                                          <p:val>
                                            <p:fltVal val="0"/>
                                          </p:val>
                                        </p:tav>
                                        <p:tav tm="100000">
                                          <p:val>
                                            <p:strVal val="#ppt_h"/>
                                          </p:val>
                                        </p:tav>
                                      </p:tavLst>
                                    </p:anim>
                                  </p:childTnLst>
                                </p:cTn>
                              </p:par>
                            </p:childTnLst>
                          </p:cTn>
                        </p:par>
                        <p:par>
                          <p:cTn id="76" fill="hold">
                            <p:stCondLst>
                              <p:cond delay="8000"/>
                            </p:stCondLst>
                            <p:childTnLst>
                              <p:par>
                                <p:cTn id="77" presetID="10" presetClass="entr" presetSubtype="0" fill="hold" grpId="0" nodeType="afterEffect">
                                  <p:stCondLst>
                                    <p:cond delay="0"/>
                                  </p:stCondLst>
                                  <p:childTnLst>
                                    <p:set>
                                      <p:cBhvr>
                                        <p:cTn id="78" dur="1" fill="hold">
                                          <p:stCondLst>
                                            <p:cond delay="0"/>
                                          </p:stCondLst>
                                        </p:cTn>
                                        <p:tgtEl>
                                          <p:spTgt spid="143"/>
                                        </p:tgtEl>
                                        <p:attrNameLst>
                                          <p:attrName>style.visibility</p:attrName>
                                        </p:attrNameLst>
                                      </p:cBhvr>
                                      <p:to>
                                        <p:strVal val="visible"/>
                                      </p:to>
                                    </p:set>
                                    <p:animEffect transition="in" filter="fade">
                                      <p:cBhvr>
                                        <p:cTn id="79" dur="500"/>
                                        <p:tgtEl>
                                          <p:spTgt spid="143"/>
                                        </p:tgtEl>
                                      </p:cBhvr>
                                    </p:animEffect>
                                  </p:childTnLst>
                                </p:cTn>
                              </p:par>
                            </p:childTnLst>
                          </p:cTn>
                        </p:par>
                        <p:par>
                          <p:cTn id="80" fill="hold">
                            <p:stCondLst>
                              <p:cond delay="8500"/>
                            </p:stCondLst>
                            <p:childTnLst>
                              <p:par>
                                <p:cTn id="81" presetID="23" presetClass="entr" presetSubtype="16" fill="hold" grpId="0" nodeType="afterEffect">
                                  <p:stCondLst>
                                    <p:cond delay="0"/>
                                  </p:stCondLst>
                                  <p:childTnLst>
                                    <p:set>
                                      <p:cBhvr>
                                        <p:cTn id="82" dur="1" fill="hold">
                                          <p:stCondLst>
                                            <p:cond delay="0"/>
                                          </p:stCondLst>
                                        </p:cTn>
                                        <p:tgtEl>
                                          <p:spTgt spid="120"/>
                                        </p:tgtEl>
                                        <p:attrNameLst>
                                          <p:attrName>style.visibility</p:attrName>
                                        </p:attrNameLst>
                                      </p:cBhvr>
                                      <p:to>
                                        <p:strVal val="visible"/>
                                      </p:to>
                                    </p:set>
                                    <p:anim calcmode="lin" valueType="num">
                                      <p:cBhvr>
                                        <p:cTn id="83" dur="500" fill="hold"/>
                                        <p:tgtEl>
                                          <p:spTgt spid="120"/>
                                        </p:tgtEl>
                                        <p:attrNameLst>
                                          <p:attrName>ppt_w</p:attrName>
                                        </p:attrNameLst>
                                      </p:cBhvr>
                                      <p:tavLst>
                                        <p:tav tm="0">
                                          <p:val>
                                            <p:fltVal val="0"/>
                                          </p:val>
                                        </p:tav>
                                        <p:tav tm="100000">
                                          <p:val>
                                            <p:strVal val="#ppt_w"/>
                                          </p:val>
                                        </p:tav>
                                      </p:tavLst>
                                    </p:anim>
                                    <p:anim calcmode="lin" valueType="num">
                                      <p:cBhvr>
                                        <p:cTn id="84" dur="500" fill="hold"/>
                                        <p:tgtEl>
                                          <p:spTgt spid="120"/>
                                        </p:tgtEl>
                                        <p:attrNameLst>
                                          <p:attrName>ppt_h</p:attrName>
                                        </p:attrNameLst>
                                      </p:cBhvr>
                                      <p:tavLst>
                                        <p:tav tm="0">
                                          <p:val>
                                            <p:fltVal val="0"/>
                                          </p:val>
                                        </p:tav>
                                        <p:tav tm="100000">
                                          <p:val>
                                            <p:strVal val="#ppt_h"/>
                                          </p:val>
                                        </p:tav>
                                      </p:tavLst>
                                    </p:anim>
                                  </p:childTnLst>
                                </p:cTn>
                              </p:par>
                            </p:childTnLst>
                          </p:cTn>
                        </p:par>
                        <p:par>
                          <p:cTn id="85" fill="hold">
                            <p:stCondLst>
                              <p:cond delay="9000"/>
                            </p:stCondLst>
                            <p:childTnLst>
                              <p:par>
                                <p:cTn id="86" presetID="18" presetClass="entr" presetSubtype="12" fill="hold" grpId="0" nodeType="afterEffect">
                                  <p:stCondLst>
                                    <p:cond delay="0"/>
                                  </p:stCondLst>
                                  <p:childTnLst>
                                    <p:set>
                                      <p:cBhvr>
                                        <p:cTn id="87" dur="1" fill="hold">
                                          <p:stCondLst>
                                            <p:cond delay="0"/>
                                          </p:stCondLst>
                                        </p:cTn>
                                        <p:tgtEl>
                                          <p:spTgt spid="78"/>
                                        </p:tgtEl>
                                        <p:attrNameLst>
                                          <p:attrName>style.visibility</p:attrName>
                                        </p:attrNameLst>
                                      </p:cBhvr>
                                      <p:to>
                                        <p:strVal val="visible"/>
                                      </p:to>
                                    </p:set>
                                    <p:animEffect transition="in" filter="strips(downLeft)">
                                      <p:cBhvr>
                                        <p:cTn id="88" dur="500"/>
                                        <p:tgtEl>
                                          <p:spTgt spid="78"/>
                                        </p:tgtEl>
                                      </p:cBhvr>
                                    </p:animEffect>
                                  </p:childTnLst>
                                </p:cTn>
                              </p:par>
                            </p:childTnLst>
                          </p:cTn>
                        </p:par>
                        <p:par>
                          <p:cTn id="89" fill="hold">
                            <p:stCondLst>
                              <p:cond delay="9500"/>
                            </p:stCondLst>
                            <p:childTnLst>
                              <p:par>
                                <p:cTn id="90" presetID="10" presetClass="entr" presetSubtype="0" fill="hold" nodeType="afterEffect">
                                  <p:stCondLst>
                                    <p:cond delay="0"/>
                                  </p:stCondLst>
                                  <p:childTnLst>
                                    <p:set>
                                      <p:cBhvr>
                                        <p:cTn id="91" dur="1" fill="hold">
                                          <p:stCondLst>
                                            <p:cond delay="0"/>
                                          </p:stCondLst>
                                        </p:cTn>
                                        <p:tgtEl>
                                          <p:spTgt spid="125"/>
                                        </p:tgtEl>
                                        <p:attrNameLst>
                                          <p:attrName>style.visibility</p:attrName>
                                        </p:attrNameLst>
                                      </p:cBhvr>
                                      <p:to>
                                        <p:strVal val="visible"/>
                                      </p:to>
                                    </p:set>
                                    <p:animEffect transition="in" filter="fade">
                                      <p:cBhvr>
                                        <p:cTn id="92" dur="500"/>
                                        <p:tgtEl>
                                          <p:spTgt spid="125"/>
                                        </p:tgtEl>
                                      </p:cBhvr>
                                    </p:animEffect>
                                  </p:childTnLst>
                                </p:cTn>
                              </p:par>
                            </p:childTnLst>
                          </p:cTn>
                        </p:par>
                        <p:par>
                          <p:cTn id="93" fill="hold">
                            <p:stCondLst>
                              <p:cond delay="10000"/>
                            </p:stCondLst>
                            <p:childTnLst>
                              <p:par>
                                <p:cTn id="94" presetID="2" presetClass="entr" presetSubtype="2" fill="hold" grpId="0" nodeType="afterEffect">
                                  <p:stCondLst>
                                    <p:cond delay="0"/>
                                  </p:stCondLst>
                                  <p:childTnLst>
                                    <p:set>
                                      <p:cBhvr>
                                        <p:cTn id="95" dur="1" fill="hold">
                                          <p:stCondLst>
                                            <p:cond delay="0"/>
                                          </p:stCondLst>
                                        </p:cTn>
                                        <p:tgtEl>
                                          <p:spTgt spid="144"/>
                                        </p:tgtEl>
                                        <p:attrNameLst>
                                          <p:attrName>style.visibility</p:attrName>
                                        </p:attrNameLst>
                                      </p:cBhvr>
                                      <p:to>
                                        <p:strVal val="visible"/>
                                      </p:to>
                                    </p:set>
                                    <p:anim calcmode="lin" valueType="num">
                                      <p:cBhvr additive="base">
                                        <p:cTn id="96" dur="400" fill="hold"/>
                                        <p:tgtEl>
                                          <p:spTgt spid="144"/>
                                        </p:tgtEl>
                                        <p:attrNameLst>
                                          <p:attrName>ppt_x</p:attrName>
                                        </p:attrNameLst>
                                      </p:cBhvr>
                                      <p:tavLst>
                                        <p:tav tm="0">
                                          <p:val>
                                            <p:strVal val="1+#ppt_w/2"/>
                                          </p:val>
                                        </p:tav>
                                        <p:tav tm="100000">
                                          <p:val>
                                            <p:strVal val="#ppt_x"/>
                                          </p:val>
                                        </p:tav>
                                      </p:tavLst>
                                    </p:anim>
                                    <p:anim calcmode="lin" valueType="num">
                                      <p:cBhvr additive="base">
                                        <p:cTn id="97" dur="400" fill="hold"/>
                                        <p:tgtEl>
                                          <p:spTgt spid="144"/>
                                        </p:tgtEl>
                                        <p:attrNameLst>
                                          <p:attrName>ppt_y</p:attrName>
                                        </p:attrNameLst>
                                      </p:cBhvr>
                                      <p:tavLst>
                                        <p:tav tm="0">
                                          <p:val>
                                            <p:strVal val="#ppt_y"/>
                                          </p:val>
                                        </p:tav>
                                        <p:tav tm="100000">
                                          <p:val>
                                            <p:strVal val="#ppt_y"/>
                                          </p:val>
                                        </p:tav>
                                      </p:tavLst>
                                    </p:anim>
                                  </p:childTnLst>
                                </p:cTn>
                              </p:par>
                              <p:par>
                                <p:cTn id="98" presetID="2" presetClass="entr" presetSubtype="2" fill="hold" grpId="0" nodeType="withEffect">
                                  <p:stCondLst>
                                    <p:cond delay="0"/>
                                  </p:stCondLst>
                                  <p:childTnLst>
                                    <p:set>
                                      <p:cBhvr>
                                        <p:cTn id="99" dur="1" fill="hold">
                                          <p:stCondLst>
                                            <p:cond delay="0"/>
                                          </p:stCondLst>
                                        </p:cTn>
                                        <p:tgtEl>
                                          <p:spTgt spid="145"/>
                                        </p:tgtEl>
                                        <p:attrNameLst>
                                          <p:attrName>style.visibility</p:attrName>
                                        </p:attrNameLst>
                                      </p:cBhvr>
                                      <p:to>
                                        <p:strVal val="visible"/>
                                      </p:to>
                                    </p:set>
                                    <p:anim calcmode="lin" valueType="num">
                                      <p:cBhvr additive="base">
                                        <p:cTn id="100" dur="400" fill="hold"/>
                                        <p:tgtEl>
                                          <p:spTgt spid="145"/>
                                        </p:tgtEl>
                                        <p:attrNameLst>
                                          <p:attrName>ppt_x</p:attrName>
                                        </p:attrNameLst>
                                      </p:cBhvr>
                                      <p:tavLst>
                                        <p:tav tm="0">
                                          <p:val>
                                            <p:strVal val="1+#ppt_w/2"/>
                                          </p:val>
                                        </p:tav>
                                        <p:tav tm="100000">
                                          <p:val>
                                            <p:strVal val="#ppt_x"/>
                                          </p:val>
                                        </p:tav>
                                      </p:tavLst>
                                    </p:anim>
                                    <p:anim calcmode="lin" valueType="num">
                                      <p:cBhvr additive="base">
                                        <p:cTn id="101" dur="400" fill="hold"/>
                                        <p:tgtEl>
                                          <p:spTgt spid="145"/>
                                        </p:tgtEl>
                                        <p:attrNameLst>
                                          <p:attrName>ppt_y</p:attrName>
                                        </p:attrNameLst>
                                      </p:cBhvr>
                                      <p:tavLst>
                                        <p:tav tm="0">
                                          <p:val>
                                            <p:strVal val="#ppt_y"/>
                                          </p:val>
                                        </p:tav>
                                        <p:tav tm="100000">
                                          <p:val>
                                            <p:strVal val="#ppt_y"/>
                                          </p:val>
                                        </p:tav>
                                      </p:tavLst>
                                    </p:anim>
                                  </p:childTnLst>
                                </p:cTn>
                              </p:par>
                            </p:childTnLst>
                          </p:cTn>
                        </p:par>
                        <p:par>
                          <p:cTn id="102" fill="hold">
                            <p:stCondLst>
                              <p:cond delay="10500"/>
                            </p:stCondLst>
                            <p:childTnLst>
                              <p:par>
                                <p:cTn id="103" presetID="2" presetClass="entr" presetSubtype="2" fill="hold" grpId="0" nodeType="afterEffect">
                                  <p:stCondLst>
                                    <p:cond delay="0"/>
                                  </p:stCondLst>
                                  <p:childTnLst>
                                    <p:set>
                                      <p:cBhvr>
                                        <p:cTn id="104" dur="1" fill="hold">
                                          <p:stCondLst>
                                            <p:cond delay="0"/>
                                          </p:stCondLst>
                                        </p:cTn>
                                        <p:tgtEl>
                                          <p:spTgt spid="146"/>
                                        </p:tgtEl>
                                        <p:attrNameLst>
                                          <p:attrName>style.visibility</p:attrName>
                                        </p:attrNameLst>
                                      </p:cBhvr>
                                      <p:to>
                                        <p:strVal val="visible"/>
                                      </p:to>
                                    </p:set>
                                    <p:anim calcmode="lin" valueType="num">
                                      <p:cBhvr additive="base">
                                        <p:cTn id="105" dur="400" fill="hold"/>
                                        <p:tgtEl>
                                          <p:spTgt spid="146"/>
                                        </p:tgtEl>
                                        <p:attrNameLst>
                                          <p:attrName>ppt_x</p:attrName>
                                        </p:attrNameLst>
                                      </p:cBhvr>
                                      <p:tavLst>
                                        <p:tav tm="0">
                                          <p:val>
                                            <p:strVal val="1+#ppt_w/2"/>
                                          </p:val>
                                        </p:tav>
                                        <p:tav tm="100000">
                                          <p:val>
                                            <p:strVal val="#ppt_x"/>
                                          </p:val>
                                        </p:tav>
                                      </p:tavLst>
                                    </p:anim>
                                    <p:anim calcmode="lin" valueType="num">
                                      <p:cBhvr additive="base">
                                        <p:cTn id="106" dur="400" fill="hold"/>
                                        <p:tgtEl>
                                          <p:spTgt spid="146"/>
                                        </p:tgtEl>
                                        <p:attrNameLst>
                                          <p:attrName>ppt_y</p:attrName>
                                        </p:attrNameLst>
                                      </p:cBhvr>
                                      <p:tavLst>
                                        <p:tav tm="0">
                                          <p:val>
                                            <p:strVal val="#ppt_y"/>
                                          </p:val>
                                        </p:tav>
                                        <p:tav tm="100000">
                                          <p:val>
                                            <p:strVal val="#ppt_y"/>
                                          </p:val>
                                        </p:tav>
                                      </p:tavLst>
                                    </p:anim>
                                  </p:childTnLst>
                                </p:cTn>
                              </p:par>
                              <p:par>
                                <p:cTn id="107" presetID="2" presetClass="entr" presetSubtype="2" fill="hold" grpId="0" nodeType="withEffect">
                                  <p:stCondLst>
                                    <p:cond delay="0"/>
                                  </p:stCondLst>
                                  <p:childTnLst>
                                    <p:set>
                                      <p:cBhvr>
                                        <p:cTn id="108" dur="1" fill="hold">
                                          <p:stCondLst>
                                            <p:cond delay="0"/>
                                          </p:stCondLst>
                                        </p:cTn>
                                        <p:tgtEl>
                                          <p:spTgt spid="147"/>
                                        </p:tgtEl>
                                        <p:attrNameLst>
                                          <p:attrName>style.visibility</p:attrName>
                                        </p:attrNameLst>
                                      </p:cBhvr>
                                      <p:to>
                                        <p:strVal val="visible"/>
                                      </p:to>
                                    </p:set>
                                    <p:anim calcmode="lin" valueType="num">
                                      <p:cBhvr additive="base">
                                        <p:cTn id="109" dur="400" fill="hold"/>
                                        <p:tgtEl>
                                          <p:spTgt spid="147"/>
                                        </p:tgtEl>
                                        <p:attrNameLst>
                                          <p:attrName>ppt_x</p:attrName>
                                        </p:attrNameLst>
                                      </p:cBhvr>
                                      <p:tavLst>
                                        <p:tav tm="0">
                                          <p:val>
                                            <p:strVal val="1+#ppt_w/2"/>
                                          </p:val>
                                        </p:tav>
                                        <p:tav tm="100000">
                                          <p:val>
                                            <p:strVal val="#ppt_x"/>
                                          </p:val>
                                        </p:tav>
                                      </p:tavLst>
                                    </p:anim>
                                    <p:anim calcmode="lin" valueType="num">
                                      <p:cBhvr additive="base">
                                        <p:cTn id="110" dur="400" fill="hold"/>
                                        <p:tgtEl>
                                          <p:spTgt spid="147"/>
                                        </p:tgtEl>
                                        <p:attrNameLst>
                                          <p:attrName>ppt_y</p:attrName>
                                        </p:attrNameLst>
                                      </p:cBhvr>
                                      <p:tavLst>
                                        <p:tav tm="0">
                                          <p:val>
                                            <p:strVal val="#ppt_y"/>
                                          </p:val>
                                        </p:tav>
                                        <p:tav tm="100000">
                                          <p:val>
                                            <p:strVal val="#ppt_y"/>
                                          </p:val>
                                        </p:tav>
                                      </p:tavLst>
                                    </p:anim>
                                  </p:childTnLst>
                                </p:cTn>
                              </p:par>
                            </p:childTnLst>
                          </p:cTn>
                        </p:par>
                        <p:par>
                          <p:cTn id="111" fill="hold">
                            <p:stCondLst>
                              <p:cond delay="11000"/>
                            </p:stCondLst>
                            <p:childTnLst>
                              <p:par>
                                <p:cTn id="112" presetID="2" presetClass="entr" presetSubtype="2" fill="hold" grpId="0" nodeType="afterEffect">
                                  <p:stCondLst>
                                    <p:cond delay="0"/>
                                  </p:stCondLst>
                                  <p:childTnLst>
                                    <p:set>
                                      <p:cBhvr>
                                        <p:cTn id="113" dur="1" fill="hold">
                                          <p:stCondLst>
                                            <p:cond delay="0"/>
                                          </p:stCondLst>
                                        </p:cTn>
                                        <p:tgtEl>
                                          <p:spTgt spid="148"/>
                                        </p:tgtEl>
                                        <p:attrNameLst>
                                          <p:attrName>style.visibility</p:attrName>
                                        </p:attrNameLst>
                                      </p:cBhvr>
                                      <p:to>
                                        <p:strVal val="visible"/>
                                      </p:to>
                                    </p:set>
                                    <p:anim calcmode="lin" valueType="num">
                                      <p:cBhvr additive="base">
                                        <p:cTn id="114" dur="400" fill="hold"/>
                                        <p:tgtEl>
                                          <p:spTgt spid="148"/>
                                        </p:tgtEl>
                                        <p:attrNameLst>
                                          <p:attrName>ppt_x</p:attrName>
                                        </p:attrNameLst>
                                      </p:cBhvr>
                                      <p:tavLst>
                                        <p:tav tm="0">
                                          <p:val>
                                            <p:strVal val="1+#ppt_w/2"/>
                                          </p:val>
                                        </p:tav>
                                        <p:tav tm="100000">
                                          <p:val>
                                            <p:strVal val="#ppt_x"/>
                                          </p:val>
                                        </p:tav>
                                      </p:tavLst>
                                    </p:anim>
                                    <p:anim calcmode="lin" valueType="num">
                                      <p:cBhvr additive="base">
                                        <p:cTn id="115" dur="400" fill="hold"/>
                                        <p:tgtEl>
                                          <p:spTgt spid="148"/>
                                        </p:tgtEl>
                                        <p:attrNameLst>
                                          <p:attrName>ppt_y</p:attrName>
                                        </p:attrNameLst>
                                      </p:cBhvr>
                                      <p:tavLst>
                                        <p:tav tm="0">
                                          <p:val>
                                            <p:strVal val="#ppt_y"/>
                                          </p:val>
                                        </p:tav>
                                        <p:tav tm="100000">
                                          <p:val>
                                            <p:strVal val="#ppt_y"/>
                                          </p:val>
                                        </p:tav>
                                      </p:tavLst>
                                    </p:anim>
                                  </p:childTnLst>
                                </p:cTn>
                              </p:par>
                              <p:par>
                                <p:cTn id="116" presetID="2" presetClass="entr" presetSubtype="2" fill="hold" grpId="0" nodeType="withEffect">
                                  <p:stCondLst>
                                    <p:cond delay="0"/>
                                  </p:stCondLst>
                                  <p:childTnLst>
                                    <p:set>
                                      <p:cBhvr>
                                        <p:cTn id="117" dur="1" fill="hold">
                                          <p:stCondLst>
                                            <p:cond delay="0"/>
                                          </p:stCondLst>
                                        </p:cTn>
                                        <p:tgtEl>
                                          <p:spTgt spid="149"/>
                                        </p:tgtEl>
                                        <p:attrNameLst>
                                          <p:attrName>style.visibility</p:attrName>
                                        </p:attrNameLst>
                                      </p:cBhvr>
                                      <p:to>
                                        <p:strVal val="visible"/>
                                      </p:to>
                                    </p:set>
                                    <p:anim calcmode="lin" valueType="num">
                                      <p:cBhvr additive="base">
                                        <p:cTn id="118" dur="400" fill="hold"/>
                                        <p:tgtEl>
                                          <p:spTgt spid="149"/>
                                        </p:tgtEl>
                                        <p:attrNameLst>
                                          <p:attrName>ppt_x</p:attrName>
                                        </p:attrNameLst>
                                      </p:cBhvr>
                                      <p:tavLst>
                                        <p:tav tm="0">
                                          <p:val>
                                            <p:strVal val="1+#ppt_w/2"/>
                                          </p:val>
                                        </p:tav>
                                        <p:tav tm="100000">
                                          <p:val>
                                            <p:strVal val="#ppt_x"/>
                                          </p:val>
                                        </p:tav>
                                      </p:tavLst>
                                    </p:anim>
                                    <p:anim calcmode="lin" valueType="num">
                                      <p:cBhvr additive="base">
                                        <p:cTn id="119" dur="400" fill="hold"/>
                                        <p:tgtEl>
                                          <p:spTgt spid="149"/>
                                        </p:tgtEl>
                                        <p:attrNameLst>
                                          <p:attrName>ppt_y</p:attrName>
                                        </p:attrNameLst>
                                      </p:cBhvr>
                                      <p:tavLst>
                                        <p:tav tm="0">
                                          <p:val>
                                            <p:strVal val="#ppt_y"/>
                                          </p:val>
                                        </p:tav>
                                        <p:tav tm="100000">
                                          <p:val>
                                            <p:strVal val="#ppt_y"/>
                                          </p:val>
                                        </p:tav>
                                      </p:tavLst>
                                    </p:anim>
                                  </p:childTnLst>
                                </p:cTn>
                              </p:par>
                            </p:childTnLst>
                          </p:cTn>
                        </p:par>
                        <p:par>
                          <p:cTn id="120" fill="hold">
                            <p:stCondLst>
                              <p:cond delay="11500"/>
                            </p:stCondLst>
                            <p:childTnLst>
                              <p:par>
                                <p:cTn id="121" presetID="2" presetClass="entr" presetSubtype="2" fill="hold" grpId="0" nodeType="afterEffect">
                                  <p:stCondLst>
                                    <p:cond delay="0"/>
                                  </p:stCondLst>
                                  <p:childTnLst>
                                    <p:set>
                                      <p:cBhvr>
                                        <p:cTn id="122" dur="1" fill="hold">
                                          <p:stCondLst>
                                            <p:cond delay="0"/>
                                          </p:stCondLst>
                                        </p:cTn>
                                        <p:tgtEl>
                                          <p:spTgt spid="150"/>
                                        </p:tgtEl>
                                        <p:attrNameLst>
                                          <p:attrName>style.visibility</p:attrName>
                                        </p:attrNameLst>
                                      </p:cBhvr>
                                      <p:to>
                                        <p:strVal val="visible"/>
                                      </p:to>
                                    </p:set>
                                    <p:anim calcmode="lin" valueType="num">
                                      <p:cBhvr additive="base">
                                        <p:cTn id="123" dur="400" fill="hold"/>
                                        <p:tgtEl>
                                          <p:spTgt spid="150"/>
                                        </p:tgtEl>
                                        <p:attrNameLst>
                                          <p:attrName>ppt_x</p:attrName>
                                        </p:attrNameLst>
                                      </p:cBhvr>
                                      <p:tavLst>
                                        <p:tav tm="0">
                                          <p:val>
                                            <p:strVal val="1+#ppt_w/2"/>
                                          </p:val>
                                        </p:tav>
                                        <p:tav tm="100000">
                                          <p:val>
                                            <p:strVal val="#ppt_x"/>
                                          </p:val>
                                        </p:tav>
                                      </p:tavLst>
                                    </p:anim>
                                    <p:anim calcmode="lin" valueType="num">
                                      <p:cBhvr additive="base">
                                        <p:cTn id="124" dur="400" fill="hold"/>
                                        <p:tgtEl>
                                          <p:spTgt spid="150"/>
                                        </p:tgtEl>
                                        <p:attrNameLst>
                                          <p:attrName>ppt_y</p:attrName>
                                        </p:attrNameLst>
                                      </p:cBhvr>
                                      <p:tavLst>
                                        <p:tav tm="0">
                                          <p:val>
                                            <p:strVal val="#ppt_y"/>
                                          </p:val>
                                        </p:tav>
                                        <p:tav tm="100000">
                                          <p:val>
                                            <p:strVal val="#ppt_y"/>
                                          </p:val>
                                        </p:tav>
                                      </p:tavLst>
                                    </p:anim>
                                  </p:childTnLst>
                                </p:cTn>
                              </p:par>
                              <p:par>
                                <p:cTn id="125" presetID="2" presetClass="entr" presetSubtype="2" fill="hold" grpId="0" nodeType="withEffect">
                                  <p:stCondLst>
                                    <p:cond delay="0"/>
                                  </p:stCondLst>
                                  <p:childTnLst>
                                    <p:set>
                                      <p:cBhvr>
                                        <p:cTn id="126" dur="1" fill="hold">
                                          <p:stCondLst>
                                            <p:cond delay="0"/>
                                          </p:stCondLst>
                                        </p:cTn>
                                        <p:tgtEl>
                                          <p:spTgt spid="151"/>
                                        </p:tgtEl>
                                        <p:attrNameLst>
                                          <p:attrName>style.visibility</p:attrName>
                                        </p:attrNameLst>
                                      </p:cBhvr>
                                      <p:to>
                                        <p:strVal val="visible"/>
                                      </p:to>
                                    </p:set>
                                    <p:anim calcmode="lin" valueType="num">
                                      <p:cBhvr additive="base">
                                        <p:cTn id="127" dur="400" fill="hold"/>
                                        <p:tgtEl>
                                          <p:spTgt spid="151"/>
                                        </p:tgtEl>
                                        <p:attrNameLst>
                                          <p:attrName>ppt_x</p:attrName>
                                        </p:attrNameLst>
                                      </p:cBhvr>
                                      <p:tavLst>
                                        <p:tav tm="0">
                                          <p:val>
                                            <p:strVal val="1+#ppt_w/2"/>
                                          </p:val>
                                        </p:tav>
                                        <p:tav tm="100000">
                                          <p:val>
                                            <p:strVal val="#ppt_x"/>
                                          </p:val>
                                        </p:tav>
                                      </p:tavLst>
                                    </p:anim>
                                    <p:anim calcmode="lin" valueType="num">
                                      <p:cBhvr additive="base">
                                        <p:cTn id="128" dur="400" fill="hold"/>
                                        <p:tgtEl>
                                          <p:spTgt spid="15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75" grpId="0"/>
      <p:bldP spid="76" grpId="0" bldLvl="0" animBg="1"/>
      <p:bldP spid="78" grpId="0" bldLvl="0" animBg="1"/>
      <p:bldP spid="120" grpId="0" bldLvl="0" animBg="1"/>
      <p:bldP spid="121" grpId="0" bldLvl="0" animBg="1"/>
      <p:bldP spid="122" grpId="0" bldLvl="0" animBg="1"/>
      <p:bldP spid="123" grpId="0" bldLvl="0" animBg="1"/>
      <p:bldP spid="124" grpId="0" bldLvl="0" animBg="1"/>
      <p:bldP spid="136" grpId="0" bldLvl="0" animBg="1"/>
      <p:bldP spid="137" grpId="0" bldLvl="0" animBg="1"/>
      <p:bldP spid="138" grpId="0" bldLvl="0" animBg="1"/>
      <p:bldP spid="139" grpId="0" bldLvl="0" animBg="1"/>
      <p:bldP spid="140" grpId="0" bldLvl="0" animBg="1"/>
      <p:bldP spid="141" grpId="0" bldLvl="0" animBg="1"/>
      <p:bldP spid="142" grpId="0" bldLvl="0" animBg="1"/>
      <p:bldP spid="143" grpId="0" bldLvl="0" animBg="1"/>
      <p:bldP spid="144" grpId="0"/>
      <p:bldP spid="145" grpId="0"/>
      <p:bldP spid="146" grpId="0"/>
      <p:bldP spid="147" grpId="0"/>
      <p:bldP spid="148" grpId="0"/>
      <p:bldP spid="149" grpId="0"/>
      <p:bldP spid="150" grpId="0"/>
      <p:bldP spid="151"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114"/>
          <p:cNvGrpSpPr/>
          <p:nvPr/>
        </p:nvGrpSpPr>
        <p:grpSpPr>
          <a:xfrm>
            <a:off x="-20320" y="2478405"/>
            <a:ext cx="12240895" cy="1868170"/>
            <a:chOff x="0" y="2226109"/>
            <a:chExt cx="1597483" cy="518462"/>
          </a:xfrm>
          <a:solidFill>
            <a:schemeClr val="bg2"/>
          </a:solidFill>
        </p:grpSpPr>
        <p:sp>
          <p:nvSpPr>
            <p:cNvPr id="4" name="Rectangle 40"/>
            <p:cNvSpPr/>
            <p:nvPr/>
          </p:nvSpPr>
          <p:spPr>
            <a:xfrm>
              <a:off x="0" y="2226109"/>
              <a:ext cx="1597483" cy="518462"/>
            </a:xfrm>
            <a:prstGeom prst="rect">
              <a:avLst/>
            </a:prstGeom>
            <a:solidFill>
              <a:srgbClr val="3636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5" name="Text Placeholder 3"/>
            <p:cNvSpPr txBox="1"/>
            <p:nvPr/>
          </p:nvSpPr>
          <p:spPr>
            <a:xfrm>
              <a:off x="141262" y="2356165"/>
              <a:ext cx="1317383" cy="230506"/>
            </a:xfrm>
            <a:prstGeom prst="rect">
              <a:avLst/>
            </a:prstGeom>
            <a:noFill/>
          </p:spPr>
          <p:txBody>
            <a:bodyPr wrap="squar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8565">
                <a:spcBef>
                  <a:spcPct val="20000"/>
                </a:spcBef>
                <a:defRPr/>
              </a:pPr>
              <a:r>
                <a:rPr lang="zh-CN" altLang="en-US" sz="5400" b="1" dirty="0">
                  <a:solidFill>
                    <a:schemeClr val="bg1"/>
                  </a:solidFill>
                  <a:latin typeface="微软雅黑" panose="020B0503020204020204" pitchFamily="34" charset="-122"/>
                  <a:ea typeface="微软雅黑" panose="020B0503020204020204" pitchFamily="34" charset="-122"/>
                </a:rPr>
                <a:t>风险预警报表</a:t>
              </a:r>
              <a:endParaRPr lang="zh-CN" altLang="en-US" sz="5400" b="1" dirty="0">
                <a:solidFill>
                  <a:schemeClr val="bg1"/>
                </a:solidFill>
                <a:latin typeface="微软雅黑" panose="020B0503020204020204" pitchFamily="34" charset="-122"/>
                <a:ea typeface="微软雅黑" panose="020B0503020204020204" pitchFamily="34" charset="-122"/>
              </a:endParaRPr>
            </a:p>
          </p:txBody>
        </p:sp>
      </p:grpSp>
      <p:pic>
        <p:nvPicPr>
          <p:cNvPr id="7" name="图片 6" descr="销掌门-透明背景-logo"/>
          <p:cNvPicPr>
            <a:picLocks noChangeAspect="1"/>
          </p:cNvPicPr>
          <p:nvPr/>
        </p:nvPicPr>
        <p:blipFill>
          <a:blip r:embed="rId1" cstate="print"/>
          <a:stretch>
            <a:fillRect/>
          </a:stretch>
        </p:blipFill>
        <p:spPr>
          <a:xfrm>
            <a:off x="10789920" y="167005"/>
            <a:ext cx="1132205" cy="829310"/>
          </a:xfrm>
          <a:prstGeom prst="rect">
            <a:avLst/>
          </a:prstGeom>
        </p:spPr>
      </p:pic>
    </p:spTree>
  </p:cSld>
  <p:clrMapOvr>
    <a:masterClrMapping/>
  </p:clrMapOvr>
  <p:transition spd="slow" advClick="0"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400"/>
                                        <p:tgtEl>
                                          <p:spTgt spid="3"/>
                                        </p:tgtEl>
                                      </p:cBhvr>
                                    </p:animEffect>
                                  </p:childTnLst>
                                </p:cTn>
                              </p:par>
                            </p:childTnLst>
                          </p:cTn>
                        </p:par>
                        <p:par>
                          <p:cTn id="8" fill="hold">
                            <p:stCondLst>
                              <p:cond delay="500"/>
                            </p:stCondLst>
                            <p:childTnLst>
                              <p:par>
                                <p:cTn id="9" presetID="3" presetClass="entr" presetSubtype="1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linds(horizontal)">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32"/>
          <p:cNvSpPr/>
          <p:nvPr/>
        </p:nvSpPr>
        <p:spPr>
          <a:xfrm>
            <a:off x="894080" y="1241425"/>
            <a:ext cx="3553460" cy="199136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5" dirty="0"/>
          </a:p>
        </p:txBody>
      </p:sp>
      <p:sp>
        <p:nvSpPr>
          <p:cNvPr id="15" name="Rectangle 32"/>
          <p:cNvSpPr/>
          <p:nvPr/>
        </p:nvSpPr>
        <p:spPr>
          <a:xfrm>
            <a:off x="7127240" y="1019175"/>
            <a:ext cx="3924935" cy="256349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5" dirty="0"/>
          </a:p>
        </p:txBody>
      </p:sp>
      <p:sp>
        <p:nvSpPr>
          <p:cNvPr id="14" name="Rectangle 32"/>
          <p:cNvSpPr/>
          <p:nvPr/>
        </p:nvSpPr>
        <p:spPr>
          <a:xfrm>
            <a:off x="7637145" y="3471545"/>
            <a:ext cx="3414395" cy="258762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5" dirty="0"/>
          </a:p>
        </p:txBody>
      </p:sp>
      <p:sp>
        <p:nvSpPr>
          <p:cNvPr id="13" name="Rectangle 32"/>
          <p:cNvSpPr/>
          <p:nvPr/>
        </p:nvSpPr>
        <p:spPr>
          <a:xfrm>
            <a:off x="3545840" y="4006215"/>
            <a:ext cx="3907790" cy="24434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5" dirty="0"/>
          </a:p>
        </p:txBody>
      </p:sp>
      <p:sp>
        <p:nvSpPr>
          <p:cNvPr id="81" name="Rectangle 32"/>
          <p:cNvSpPr/>
          <p:nvPr/>
        </p:nvSpPr>
        <p:spPr>
          <a:xfrm>
            <a:off x="616585" y="3128645"/>
            <a:ext cx="3448050" cy="193992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5" dirty="0"/>
          </a:p>
        </p:txBody>
      </p:sp>
      <p:sp>
        <p:nvSpPr>
          <p:cNvPr id="39" name="矩形 38"/>
          <p:cNvSpPr/>
          <p:nvPr/>
        </p:nvSpPr>
        <p:spPr>
          <a:xfrm>
            <a:off x="4279861" y="1947325"/>
            <a:ext cx="2408441" cy="428625"/>
          </a:xfrm>
          <a:prstGeom prst="rect">
            <a:avLst/>
          </a:prstGeom>
        </p:spPr>
        <p:txBody>
          <a:bodyPr wrap="square" lIns="91431" tIns="45716" rIns="91431" bIns="45716">
            <a:spAutoFit/>
          </a:bodyPr>
          <a:lstStyle/>
          <a:p>
            <a:pPr algn="r"/>
            <a:r>
              <a:rPr lang="zh-CN" altLang="en-US" sz="2200" b="1" dirty="0">
                <a:solidFill>
                  <a:srgbClr val="00B0F0"/>
                </a:solidFill>
                <a:latin typeface="微软雅黑" panose="020B0503020204020204" pitchFamily="34" charset="-122"/>
                <a:ea typeface="微软雅黑" panose="020B0503020204020204" pitchFamily="34" charset="-122"/>
              </a:rPr>
              <a:t>风险预警报表</a:t>
            </a:r>
            <a:endParaRPr lang="en-US" altLang="zh-CN" sz="2200" b="1" dirty="0">
              <a:solidFill>
                <a:srgbClr val="00B0F0"/>
              </a:solidFill>
              <a:latin typeface="微软雅黑" panose="020B0503020204020204" pitchFamily="34" charset="-122"/>
              <a:ea typeface="微软雅黑" panose="020B0503020204020204" pitchFamily="34" charset="-122"/>
            </a:endParaRPr>
          </a:p>
        </p:txBody>
      </p:sp>
      <p:sp>
        <p:nvSpPr>
          <p:cNvPr id="40" name="矩形 47"/>
          <p:cNvSpPr>
            <a:spLocks noChangeArrowheads="1"/>
          </p:cNvSpPr>
          <p:nvPr/>
        </p:nvSpPr>
        <p:spPr bwMode="auto">
          <a:xfrm>
            <a:off x="4566920" y="2384425"/>
            <a:ext cx="2392680" cy="103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lnSpc>
                <a:spcPct val="110000"/>
              </a:lnSpc>
              <a:spcBef>
                <a:spcPct val="0"/>
              </a:spcBef>
              <a:buNone/>
            </a:pPr>
            <a:r>
              <a:rPr lang="zh-CN" altLang="en-US" sz="1400" b="1" dirty="0">
                <a:solidFill>
                  <a:schemeClr val="tx1"/>
                </a:solidFill>
                <a:effectLst>
                  <a:outerShdw blurRad="38100" dist="19050" dir="2700000" algn="tl" rotWithShape="0">
                    <a:schemeClr val="dk1">
                      <a:alpha val="40000"/>
                    </a:schemeClr>
                  </a:outerShdw>
                </a:effectLst>
                <a:sym typeface="微软雅黑" panose="020B0503020204020204" pitchFamily="34" charset="-122"/>
              </a:rPr>
              <a:t>DSC对数据库的日志数据进行统计、归纳，以报表的形式展现出来。可以智能显示安全风险与趋势</a:t>
            </a:r>
            <a:r>
              <a:rPr lang="zh-CN" altLang="en-US" sz="1400" b="1" dirty="0">
                <a:solidFill>
                  <a:schemeClr val="tx1">
                    <a:lumMod val="65000"/>
                    <a:lumOff val="35000"/>
                  </a:schemeClr>
                </a:solidFill>
                <a:sym typeface="微软雅黑" panose="020B0503020204020204" pitchFamily="34" charset="-122"/>
              </a:rPr>
              <a:t>。</a:t>
            </a:r>
            <a:endParaRPr lang="zh-CN" altLang="en-US" sz="1400" b="1" dirty="0">
              <a:solidFill>
                <a:schemeClr val="tx1">
                  <a:lumMod val="65000"/>
                  <a:lumOff val="35000"/>
                </a:schemeClr>
              </a:solidFill>
              <a:sym typeface="微软雅黑" panose="020B0503020204020204" pitchFamily="34" charset="-122"/>
            </a:endParaRPr>
          </a:p>
        </p:txBody>
      </p:sp>
      <p:pic>
        <p:nvPicPr>
          <p:cNvPr id="4" name="图片 3"/>
          <p:cNvPicPr>
            <a:picLocks noChangeAspect="1"/>
          </p:cNvPicPr>
          <p:nvPr/>
        </p:nvPicPr>
        <p:blipFill>
          <a:blip r:embed="rId1"/>
          <a:stretch>
            <a:fillRect/>
          </a:stretch>
        </p:blipFill>
        <p:spPr>
          <a:xfrm>
            <a:off x="1073785" y="1485265"/>
            <a:ext cx="3184525" cy="1469390"/>
          </a:xfrm>
          <a:prstGeom prst="rect">
            <a:avLst/>
          </a:prstGeom>
        </p:spPr>
      </p:pic>
      <p:pic>
        <p:nvPicPr>
          <p:cNvPr id="9" name="图片 8"/>
          <p:cNvPicPr>
            <a:picLocks noChangeAspect="1"/>
          </p:cNvPicPr>
          <p:nvPr/>
        </p:nvPicPr>
        <p:blipFill>
          <a:blip r:embed="rId2"/>
          <a:stretch>
            <a:fillRect/>
          </a:stretch>
        </p:blipFill>
        <p:spPr>
          <a:xfrm>
            <a:off x="3740150" y="4194175"/>
            <a:ext cx="3477895" cy="2023745"/>
          </a:xfrm>
          <a:prstGeom prst="rect">
            <a:avLst/>
          </a:prstGeom>
        </p:spPr>
      </p:pic>
      <p:pic>
        <p:nvPicPr>
          <p:cNvPr id="6" name="图片 5"/>
          <p:cNvPicPr>
            <a:picLocks noChangeAspect="1"/>
          </p:cNvPicPr>
          <p:nvPr/>
        </p:nvPicPr>
        <p:blipFill>
          <a:blip r:embed="rId3"/>
          <a:stretch>
            <a:fillRect/>
          </a:stretch>
        </p:blipFill>
        <p:spPr>
          <a:xfrm>
            <a:off x="812800" y="3319145"/>
            <a:ext cx="3066415" cy="1566545"/>
          </a:xfrm>
          <a:prstGeom prst="rect">
            <a:avLst/>
          </a:prstGeom>
        </p:spPr>
      </p:pic>
      <p:pic>
        <p:nvPicPr>
          <p:cNvPr id="8" name="图片 7"/>
          <p:cNvPicPr>
            <a:picLocks noChangeAspect="1"/>
          </p:cNvPicPr>
          <p:nvPr/>
        </p:nvPicPr>
        <p:blipFill>
          <a:blip r:embed="rId4"/>
          <a:stretch>
            <a:fillRect/>
          </a:stretch>
        </p:blipFill>
        <p:spPr>
          <a:xfrm>
            <a:off x="7316470" y="1242060"/>
            <a:ext cx="3540125" cy="2139315"/>
          </a:xfrm>
          <a:prstGeom prst="rect">
            <a:avLst/>
          </a:prstGeom>
        </p:spPr>
      </p:pic>
      <p:pic>
        <p:nvPicPr>
          <p:cNvPr id="10" name="图片 9"/>
          <p:cNvPicPr>
            <a:picLocks noChangeAspect="1"/>
          </p:cNvPicPr>
          <p:nvPr/>
        </p:nvPicPr>
        <p:blipFill>
          <a:blip r:embed="rId5"/>
          <a:stretch>
            <a:fillRect/>
          </a:stretch>
        </p:blipFill>
        <p:spPr>
          <a:xfrm>
            <a:off x="7859395" y="3639185"/>
            <a:ext cx="2969260" cy="2188845"/>
          </a:xfrm>
          <a:prstGeom prst="rect">
            <a:avLst/>
          </a:prstGeom>
        </p:spPr>
      </p:pic>
      <p:sp>
        <p:nvSpPr>
          <p:cNvPr id="11" name="矩形 3"/>
          <p:cNvSpPr>
            <a:spLocks noChangeArrowheads="1"/>
          </p:cNvSpPr>
          <p:nvPr/>
        </p:nvSpPr>
        <p:spPr bwMode="auto">
          <a:xfrm>
            <a:off x="1073958" y="224898"/>
            <a:ext cx="2623820" cy="582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eaLnBrk="1" hangingPunct="1">
              <a:spcBef>
                <a:spcPct val="0"/>
              </a:spcBef>
              <a:buFont typeface="Arial" panose="020B0604020202020204" pitchFamily="34" charset="0"/>
              <a:buNone/>
            </a:pPr>
            <a:r>
              <a:rPr lang="zh-CN" b="1" dirty="0">
                <a:solidFill>
                  <a:schemeClr val="tx1">
                    <a:lumMod val="65000"/>
                    <a:lumOff val="35000"/>
                  </a:schemeClr>
                </a:solidFill>
                <a:latin typeface="Arial" panose="020B0604020202020204" pitchFamily="34" charset="0"/>
                <a:cs typeface="Arial" panose="020B0604020202020204" pitchFamily="34" charset="0"/>
                <a:sym typeface="Impact" panose="020B0806030902050204" pitchFamily="34" charset="0"/>
              </a:rPr>
              <a:t>风险预警报表</a:t>
            </a:r>
            <a:endParaRPr lang="zh-CN" b="1" dirty="0">
              <a:solidFill>
                <a:schemeClr val="tx1">
                  <a:lumMod val="65000"/>
                  <a:lumOff val="35000"/>
                </a:schemeClr>
              </a:solidFill>
              <a:latin typeface="Arial" panose="020B0604020202020204" pitchFamily="34" charset="0"/>
              <a:ea typeface="宋体" pitchFamily="2" charset="-122"/>
              <a:cs typeface="Arial" panose="020B0604020202020204" pitchFamily="34" charset="0"/>
              <a:sym typeface="Impact" panose="020B0806030902050204" pitchFamily="34" charset="0"/>
            </a:endParaRPr>
          </a:p>
        </p:txBody>
      </p:sp>
      <p:sp>
        <p:nvSpPr>
          <p:cNvPr id="12" name="文本框 37"/>
          <p:cNvSpPr txBox="1"/>
          <p:nvPr/>
        </p:nvSpPr>
        <p:spPr>
          <a:xfrm>
            <a:off x="1073785" y="760095"/>
            <a:ext cx="3554095" cy="335915"/>
          </a:xfrm>
          <a:prstGeom prst="rect">
            <a:avLst/>
          </a:prstGeom>
          <a:noFill/>
        </p:spPr>
        <p:txBody>
          <a:bodyPr wrap="square" lIns="91431" tIns="45716" rIns="91431" bIns="45716" rtlCol="0">
            <a:spAutoFit/>
          </a:bodyPr>
          <a:lstStyle/>
          <a:p>
            <a:r>
              <a:rPr lang="en-US" altLang="zh-CN" sz="1600" dirty="0">
                <a:solidFill>
                  <a:schemeClr val="tx1">
                    <a:lumMod val="65000"/>
                    <a:lumOff val="35000"/>
                  </a:schemeClr>
                </a:solidFill>
                <a:latin typeface="Arial" panose="020B0604020202020204" pitchFamily="34" charset="0"/>
                <a:cs typeface="Arial" panose="020B0604020202020204" pitchFamily="34" charset="0"/>
              </a:rPr>
              <a:t>Risk Early Warning Report</a:t>
            </a:r>
            <a:endParaRPr lang="en-US" altLang="zh-CN" sz="16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17" name="文本框 16"/>
          <p:cNvSpPr txBox="1"/>
          <p:nvPr/>
        </p:nvSpPr>
        <p:spPr>
          <a:xfrm>
            <a:off x="1165860" y="3856990"/>
            <a:ext cx="3051175" cy="337185"/>
          </a:xfrm>
          <a:prstGeom prst="rect">
            <a:avLst/>
          </a:prstGeom>
          <a:noFill/>
        </p:spPr>
        <p:txBody>
          <a:bodyPr wrap="square" rtlCol="0">
            <a:spAutoFit/>
          </a:bodyPr>
          <a:lstStyle/>
          <a:p>
            <a:r>
              <a:rPr lang="zh-CN" altLang="en-US" sz="1600" b="1">
                <a:solidFill>
                  <a:srgbClr val="C00000"/>
                </a:solidFill>
              </a:rPr>
              <a:t>加密文件操作日期推移表图</a:t>
            </a:r>
            <a:endParaRPr lang="zh-CN" altLang="en-US" sz="1600" b="1">
              <a:solidFill>
                <a:srgbClr val="C00000"/>
              </a:solidFill>
            </a:endParaRPr>
          </a:p>
        </p:txBody>
      </p:sp>
      <p:sp>
        <p:nvSpPr>
          <p:cNvPr id="18" name="文本框 17"/>
          <p:cNvSpPr txBox="1"/>
          <p:nvPr/>
        </p:nvSpPr>
        <p:spPr>
          <a:xfrm>
            <a:off x="1847850" y="1947545"/>
            <a:ext cx="3051175" cy="337185"/>
          </a:xfrm>
          <a:prstGeom prst="rect">
            <a:avLst/>
          </a:prstGeom>
          <a:noFill/>
        </p:spPr>
        <p:txBody>
          <a:bodyPr wrap="square" rtlCol="0">
            <a:spAutoFit/>
          </a:bodyPr>
          <a:lstStyle/>
          <a:p>
            <a:r>
              <a:rPr lang="zh-CN" altLang="en-US" sz="1600" b="1">
                <a:solidFill>
                  <a:srgbClr val="C00000"/>
                </a:solidFill>
              </a:rPr>
              <a:t>上月对比表图</a:t>
            </a:r>
            <a:endParaRPr lang="zh-CN" altLang="en-US" sz="1600" b="1">
              <a:solidFill>
                <a:srgbClr val="C00000"/>
              </a:solidFill>
            </a:endParaRPr>
          </a:p>
        </p:txBody>
      </p:sp>
      <p:sp>
        <p:nvSpPr>
          <p:cNvPr id="19" name="文本框 18"/>
          <p:cNvSpPr txBox="1"/>
          <p:nvPr/>
        </p:nvSpPr>
        <p:spPr>
          <a:xfrm>
            <a:off x="4471670" y="4807585"/>
            <a:ext cx="3051175" cy="337185"/>
          </a:xfrm>
          <a:prstGeom prst="rect">
            <a:avLst/>
          </a:prstGeom>
          <a:noFill/>
        </p:spPr>
        <p:txBody>
          <a:bodyPr wrap="square" rtlCol="0">
            <a:spAutoFit/>
          </a:bodyPr>
          <a:lstStyle/>
          <a:p>
            <a:r>
              <a:rPr lang="zh-CN" altLang="en-US" sz="1600" b="1">
                <a:solidFill>
                  <a:srgbClr val="C00000"/>
                </a:solidFill>
              </a:rPr>
              <a:t>部门离线人数分布图</a:t>
            </a:r>
            <a:endParaRPr lang="zh-CN" altLang="en-US" sz="1600" b="1">
              <a:solidFill>
                <a:srgbClr val="C00000"/>
              </a:solidFill>
            </a:endParaRPr>
          </a:p>
        </p:txBody>
      </p:sp>
      <p:sp>
        <p:nvSpPr>
          <p:cNvPr id="20" name="文本框 19"/>
          <p:cNvSpPr txBox="1"/>
          <p:nvPr/>
        </p:nvSpPr>
        <p:spPr>
          <a:xfrm>
            <a:off x="8231505" y="4333240"/>
            <a:ext cx="3051175" cy="337185"/>
          </a:xfrm>
          <a:prstGeom prst="rect">
            <a:avLst/>
          </a:prstGeom>
          <a:noFill/>
        </p:spPr>
        <p:txBody>
          <a:bodyPr wrap="square" rtlCol="0">
            <a:spAutoFit/>
          </a:bodyPr>
          <a:lstStyle/>
          <a:p>
            <a:r>
              <a:rPr lang="zh-CN" altLang="en-US" sz="1600" b="1">
                <a:solidFill>
                  <a:srgbClr val="C00000"/>
                </a:solidFill>
              </a:rPr>
              <a:t>加密文件操作部门统计图</a:t>
            </a:r>
            <a:endParaRPr lang="zh-CN" altLang="en-US" sz="1600" b="1">
              <a:solidFill>
                <a:srgbClr val="C00000"/>
              </a:solidFill>
            </a:endParaRPr>
          </a:p>
        </p:txBody>
      </p:sp>
      <p:sp>
        <p:nvSpPr>
          <p:cNvPr id="22" name="文本框 21"/>
          <p:cNvSpPr txBox="1"/>
          <p:nvPr/>
        </p:nvSpPr>
        <p:spPr>
          <a:xfrm>
            <a:off x="7859395" y="2284730"/>
            <a:ext cx="3051175" cy="337185"/>
          </a:xfrm>
          <a:prstGeom prst="rect">
            <a:avLst/>
          </a:prstGeom>
          <a:noFill/>
        </p:spPr>
        <p:txBody>
          <a:bodyPr wrap="square" rtlCol="0">
            <a:spAutoFit/>
          </a:bodyPr>
          <a:lstStyle/>
          <a:p>
            <a:r>
              <a:rPr lang="zh-CN" altLang="en-US" sz="1600" b="1">
                <a:solidFill>
                  <a:srgbClr val="C00000"/>
                </a:solidFill>
              </a:rPr>
              <a:t>存储设备文件操作排名图</a:t>
            </a:r>
            <a:endParaRPr lang="zh-CN" altLang="en-US" sz="1600" b="1">
              <a:solidFill>
                <a:srgbClr val="C00000"/>
              </a:solidFill>
            </a:endParaRPr>
          </a:p>
        </p:txBody>
      </p:sp>
      <p:pic>
        <p:nvPicPr>
          <p:cNvPr id="7" name="图片 6" descr="销掌门-透明背景-logo"/>
          <p:cNvPicPr>
            <a:picLocks noChangeAspect="1"/>
          </p:cNvPicPr>
          <p:nvPr/>
        </p:nvPicPr>
        <p:blipFill>
          <a:blip r:embed="rId6" cstate="print"/>
          <a:stretch>
            <a:fillRect/>
          </a:stretch>
        </p:blipFill>
        <p:spPr>
          <a:xfrm>
            <a:off x="10789920" y="167005"/>
            <a:ext cx="1132205" cy="829310"/>
          </a:xfrm>
          <a:prstGeom prst="rect">
            <a:avLst/>
          </a:prstGeom>
        </p:spPr>
      </p:pic>
    </p:spTree>
  </p:cSld>
  <p:clrMapOvr>
    <a:masterClrMapping/>
  </p:clrMapOvr>
  <p:transition>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grpId="0" nodeType="clickEffect">
                                  <p:stCondLst>
                                    <p:cond delay="0"/>
                                  </p:stCondLst>
                                  <p:childTnLst>
                                    <p:set>
                                      <p:cBhvr>
                                        <p:cTn id="15" dur="1" fill="hold">
                                          <p:stCondLst>
                                            <p:cond delay="0"/>
                                          </p:stCondLst>
                                        </p:cTn>
                                        <p:tgtEl>
                                          <p:spTgt spid="39"/>
                                        </p:tgtEl>
                                        <p:attrNameLst>
                                          <p:attrName>style.visibility</p:attrName>
                                        </p:attrNameLst>
                                      </p:cBhvr>
                                      <p:to>
                                        <p:strVal val="visible"/>
                                      </p:to>
                                    </p:set>
                                    <p:animEffect transition="in" filter="blinds(horizontal)">
                                      <p:cBhvr>
                                        <p:cTn id="16" dur="500"/>
                                        <p:tgtEl>
                                          <p:spTgt spid="39"/>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40"/>
                                        </p:tgtEl>
                                        <p:attrNameLst>
                                          <p:attrName>style.visibility</p:attrName>
                                        </p:attrNameLst>
                                      </p:cBhvr>
                                      <p:to>
                                        <p:strVal val="visible"/>
                                      </p:to>
                                    </p:set>
                                    <p:animEffect transition="in" filter="blinds(horizontal)">
                                      <p:cBhvr>
                                        <p:cTn id="19" dur="500"/>
                                        <p:tgtEl>
                                          <p:spTgt spid="40"/>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grpId="0" nodeType="clickEffect">
                                  <p:stCondLst>
                                    <p:cond delay="0"/>
                                  </p:stCondLst>
                                  <p:childTnLst>
                                    <p:set>
                                      <p:cBhvr>
                                        <p:cTn id="23" dur="1000" fill="hold">
                                          <p:stCondLst>
                                            <p:cond delay="0"/>
                                          </p:stCondLst>
                                        </p:cTn>
                                        <p:tgtEl>
                                          <p:spTgt spid="16"/>
                                        </p:tgtEl>
                                        <p:attrNameLst>
                                          <p:attrName>style.visibility</p:attrName>
                                        </p:attrNameLst>
                                      </p:cBhvr>
                                      <p:to>
                                        <p:strVal val="visible"/>
                                      </p:to>
                                    </p:set>
                                    <p:anim calcmode="lin" valueType="num">
                                      <p:cBhvr additive="base">
                                        <p:cTn id="24" dur="1000" fill="hold"/>
                                        <p:tgtEl>
                                          <p:spTgt spid="16"/>
                                        </p:tgtEl>
                                        <p:attrNameLst>
                                          <p:attrName>ppt_x</p:attrName>
                                        </p:attrNameLst>
                                      </p:cBhvr>
                                      <p:tavLst>
                                        <p:tav tm="0">
                                          <p:val>
                                            <p:strVal val="0-#ppt_w/2"/>
                                          </p:val>
                                        </p:tav>
                                        <p:tav tm="100000">
                                          <p:val>
                                            <p:strVal val="#ppt_x"/>
                                          </p:val>
                                        </p:tav>
                                      </p:tavLst>
                                    </p:anim>
                                    <p:anim calcmode="lin" valueType="num">
                                      <p:cBhvr additive="base">
                                        <p:cTn id="25" dur="1000" fill="hold"/>
                                        <p:tgtEl>
                                          <p:spTgt spid="16"/>
                                        </p:tgtEl>
                                        <p:attrNameLst>
                                          <p:attrName>ppt_y</p:attrName>
                                        </p:attrNameLst>
                                      </p:cBhvr>
                                      <p:tavLst>
                                        <p:tav tm="0">
                                          <p:val>
                                            <p:strVal val="#ppt_y"/>
                                          </p:val>
                                        </p:tav>
                                        <p:tav tm="100000">
                                          <p:val>
                                            <p:strVal val="#ppt_y"/>
                                          </p:val>
                                        </p:tav>
                                      </p:tavLst>
                                    </p:anim>
                                  </p:childTnLst>
                                </p:cTn>
                              </p:par>
                              <p:par>
                                <p:cTn id="26" presetID="2" presetClass="entr" presetSubtype="8" fill="hold" nodeType="withEffect">
                                  <p:stCondLst>
                                    <p:cond delay="0"/>
                                  </p:stCondLst>
                                  <p:childTnLst>
                                    <p:set>
                                      <p:cBhvr>
                                        <p:cTn id="27" dur="1000" fill="hold">
                                          <p:stCondLst>
                                            <p:cond delay="0"/>
                                          </p:stCondLst>
                                        </p:cTn>
                                        <p:tgtEl>
                                          <p:spTgt spid="4"/>
                                        </p:tgtEl>
                                        <p:attrNameLst>
                                          <p:attrName>style.visibility</p:attrName>
                                        </p:attrNameLst>
                                      </p:cBhvr>
                                      <p:to>
                                        <p:strVal val="visible"/>
                                      </p:to>
                                    </p:set>
                                    <p:anim calcmode="lin" valueType="num">
                                      <p:cBhvr additive="base">
                                        <p:cTn id="28" dur="1000" fill="hold"/>
                                        <p:tgtEl>
                                          <p:spTgt spid="4"/>
                                        </p:tgtEl>
                                        <p:attrNameLst>
                                          <p:attrName>ppt_x</p:attrName>
                                        </p:attrNameLst>
                                      </p:cBhvr>
                                      <p:tavLst>
                                        <p:tav tm="0">
                                          <p:val>
                                            <p:strVal val="0-#ppt_w/2"/>
                                          </p:val>
                                        </p:tav>
                                        <p:tav tm="100000">
                                          <p:val>
                                            <p:strVal val="#ppt_x"/>
                                          </p:val>
                                        </p:tav>
                                      </p:tavLst>
                                    </p:anim>
                                    <p:anim calcmode="lin" valueType="num">
                                      <p:cBhvr additive="base">
                                        <p:cTn id="29" dur="1000" fill="hold"/>
                                        <p:tgtEl>
                                          <p:spTgt spid="4"/>
                                        </p:tgtEl>
                                        <p:attrNameLst>
                                          <p:attrName>ppt_y</p:attrName>
                                        </p:attrNameLst>
                                      </p:cBhvr>
                                      <p:tavLst>
                                        <p:tav tm="0">
                                          <p:val>
                                            <p:strVal val="#ppt_y"/>
                                          </p:val>
                                        </p:tav>
                                        <p:tav tm="100000">
                                          <p:val>
                                            <p:strVal val="#ppt_y"/>
                                          </p:val>
                                        </p:tav>
                                      </p:tavLst>
                                    </p:anim>
                                  </p:childTnLst>
                                </p:cTn>
                              </p:par>
                            </p:childTnLst>
                          </p:cTn>
                        </p:par>
                        <p:par>
                          <p:cTn id="30" fill="hold">
                            <p:stCondLst>
                              <p:cond delay="1000"/>
                            </p:stCondLst>
                            <p:childTnLst>
                              <p:par>
                                <p:cTn id="31" presetID="1" presetClass="entr" presetSubtype="0" fill="hold" grpId="0" nodeType="after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grpId="0" nodeType="clickEffect">
                                  <p:stCondLst>
                                    <p:cond delay="0"/>
                                  </p:stCondLst>
                                  <p:childTnLst>
                                    <p:set>
                                      <p:cBhvr>
                                        <p:cTn id="36" dur="1000" fill="hold">
                                          <p:stCondLst>
                                            <p:cond delay="0"/>
                                          </p:stCondLst>
                                        </p:cTn>
                                        <p:tgtEl>
                                          <p:spTgt spid="15"/>
                                        </p:tgtEl>
                                        <p:attrNameLst>
                                          <p:attrName>style.visibility</p:attrName>
                                        </p:attrNameLst>
                                      </p:cBhvr>
                                      <p:to>
                                        <p:strVal val="visible"/>
                                      </p:to>
                                    </p:set>
                                    <p:anim calcmode="lin" valueType="num">
                                      <p:cBhvr additive="base">
                                        <p:cTn id="37" dur="1000" fill="hold"/>
                                        <p:tgtEl>
                                          <p:spTgt spid="15"/>
                                        </p:tgtEl>
                                        <p:attrNameLst>
                                          <p:attrName>ppt_x</p:attrName>
                                        </p:attrNameLst>
                                      </p:cBhvr>
                                      <p:tavLst>
                                        <p:tav tm="0">
                                          <p:val>
                                            <p:strVal val="1+#ppt_w/2"/>
                                          </p:val>
                                        </p:tav>
                                        <p:tav tm="100000">
                                          <p:val>
                                            <p:strVal val="#ppt_x"/>
                                          </p:val>
                                        </p:tav>
                                      </p:tavLst>
                                    </p:anim>
                                    <p:anim calcmode="lin" valueType="num">
                                      <p:cBhvr additive="base">
                                        <p:cTn id="38" dur="1000" fill="hold"/>
                                        <p:tgtEl>
                                          <p:spTgt spid="15"/>
                                        </p:tgtEl>
                                        <p:attrNameLst>
                                          <p:attrName>ppt_y</p:attrName>
                                        </p:attrNameLst>
                                      </p:cBhvr>
                                      <p:tavLst>
                                        <p:tav tm="0">
                                          <p:val>
                                            <p:strVal val="#ppt_y"/>
                                          </p:val>
                                        </p:tav>
                                        <p:tav tm="100000">
                                          <p:val>
                                            <p:strVal val="#ppt_y"/>
                                          </p:val>
                                        </p:tav>
                                      </p:tavLst>
                                    </p:anim>
                                  </p:childTnLst>
                                </p:cTn>
                              </p:par>
                              <p:par>
                                <p:cTn id="39" presetID="2" presetClass="entr" presetSubtype="2" fill="hold" nodeType="withEffect">
                                  <p:stCondLst>
                                    <p:cond delay="0"/>
                                  </p:stCondLst>
                                  <p:childTnLst>
                                    <p:set>
                                      <p:cBhvr>
                                        <p:cTn id="40" dur="1000" fill="hold">
                                          <p:stCondLst>
                                            <p:cond delay="0"/>
                                          </p:stCondLst>
                                        </p:cTn>
                                        <p:tgtEl>
                                          <p:spTgt spid="8"/>
                                        </p:tgtEl>
                                        <p:attrNameLst>
                                          <p:attrName>style.visibility</p:attrName>
                                        </p:attrNameLst>
                                      </p:cBhvr>
                                      <p:to>
                                        <p:strVal val="visible"/>
                                      </p:to>
                                    </p:set>
                                    <p:anim calcmode="lin" valueType="num">
                                      <p:cBhvr additive="base">
                                        <p:cTn id="41" dur="1000" fill="hold"/>
                                        <p:tgtEl>
                                          <p:spTgt spid="8"/>
                                        </p:tgtEl>
                                        <p:attrNameLst>
                                          <p:attrName>ppt_x</p:attrName>
                                        </p:attrNameLst>
                                      </p:cBhvr>
                                      <p:tavLst>
                                        <p:tav tm="0">
                                          <p:val>
                                            <p:strVal val="1+#ppt_w/2"/>
                                          </p:val>
                                        </p:tav>
                                        <p:tav tm="100000">
                                          <p:val>
                                            <p:strVal val="#ppt_x"/>
                                          </p:val>
                                        </p:tav>
                                      </p:tavLst>
                                    </p:anim>
                                    <p:anim calcmode="lin" valueType="num">
                                      <p:cBhvr additive="base">
                                        <p:cTn id="42" dur="1000" fill="hold"/>
                                        <p:tgtEl>
                                          <p:spTgt spid="8"/>
                                        </p:tgtEl>
                                        <p:attrNameLst>
                                          <p:attrName>ppt_y</p:attrName>
                                        </p:attrNameLst>
                                      </p:cBhvr>
                                      <p:tavLst>
                                        <p:tav tm="0">
                                          <p:val>
                                            <p:strVal val="#ppt_y"/>
                                          </p:val>
                                        </p:tav>
                                        <p:tav tm="100000">
                                          <p:val>
                                            <p:strVal val="#ppt_y"/>
                                          </p:val>
                                        </p:tav>
                                      </p:tavLst>
                                    </p:anim>
                                  </p:childTnLst>
                                </p:cTn>
                              </p:par>
                            </p:childTnLst>
                          </p:cTn>
                        </p:par>
                        <p:par>
                          <p:cTn id="43" fill="hold">
                            <p:stCondLst>
                              <p:cond delay="1000"/>
                            </p:stCondLst>
                            <p:childTnLst>
                              <p:par>
                                <p:cTn id="44" presetID="1" presetClass="entr" presetSubtype="0" fill="hold" grpId="0" nodeType="afterEffect">
                                  <p:stCondLst>
                                    <p:cond delay="0"/>
                                  </p:stCondLst>
                                  <p:childTnLst>
                                    <p:set>
                                      <p:cBhvr>
                                        <p:cTn id="45" dur="1" fill="hold">
                                          <p:stCondLst>
                                            <p:cond delay="0"/>
                                          </p:stCondLst>
                                        </p:cTn>
                                        <p:tgtEl>
                                          <p:spTgt spid="22"/>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2" presetClass="entr" presetSubtype="12" fill="hold" grpId="0" nodeType="clickEffect">
                                  <p:stCondLst>
                                    <p:cond delay="0"/>
                                  </p:stCondLst>
                                  <p:childTnLst>
                                    <p:set>
                                      <p:cBhvr>
                                        <p:cTn id="49" dur="1000" fill="hold">
                                          <p:stCondLst>
                                            <p:cond delay="0"/>
                                          </p:stCondLst>
                                        </p:cTn>
                                        <p:tgtEl>
                                          <p:spTgt spid="81"/>
                                        </p:tgtEl>
                                        <p:attrNameLst>
                                          <p:attrName>style.visibility</p:attrName>
                                        </p:attrNameLst>
                                      </p:cBhvr>
                                      <p:to>
                                        <p:strVal val="visible"/>
                                      </p:to>
                                    </p:set>
                                    <p:anim calcmode="lin" valueType="num">
                                      <p:cBhvr additive="base">
                                        <p:cTn id="50" dur="1000" fill="hold"/>
                                        <p:tgtEl>
                                          <p:spTgt spid="81"/>
                                        </p:tgtEl>
                                        <p:attrNameLst>
                                          <p:attrName>ppt_x</p:attrName>
                                        </p:attrNameLst>
                                      </p:cBhvr>
                                      <p:tavLst>
                                        <p:tav tm="0">
                                          <p:val>
                                            <p:strVal val="0-#ppt_w/2"/>
                                          </p:val>
                                        </p:tav>
                                        <p:tav tm="100000">
                                          <p:val>
                                            <p:strVal val="#ppt_x"/>
                                          </p:val>
                                        </p:tav>
                                      </p:tavLst>
                                    </p:anim>
                                    <p:anim calcmode="lin" valueType="num">
                                      <p:cBhvr additive="base">
                                        <p:cTn id="51" dur="1000" fill="hold"/>
                                        <p:tgtEl>
                                          <p:spTgt spid="81"/>
                                        </p:tgtEl>
                                        <p:attrNameLst>
                                          <p:attrName>ppt_y</p:attrName>
                                        </p:attrNameLst>
                                      </p:cBhvr>
                                      <p:tavLst>
                                        <p:tav tm="0">
                                          <p:val>
                                            <p:strVal val="1+#ppt_h/2"/>
                                          </p:val>
                                        </p:tav>
                                        <p:tav tm="100000">
                                          <p:val>
                                            <p:strVal val="#ppt_y"/>
                                          </p:val>
                                        </p:tav>
                                      </p:tavLst>
                                    </p:anim>
                                  </p:childTnLst>
                                </p:cTn>
                              </p:par>
                              <p:par>
                                <p:cTn id="52" presetID="2" presetClass="entr" presetSubtype="12" fill="hold" nodeType="withEffect">
                                  <p:stCondLst>
                                    <p:cond delay="0"/>
                                  </p:stCondLst>
                                  <p:childTnLst>
                                    <p:set>
                                      <p:cBhvr>
                                        <p:cTn id="53" dur="1000" fill="hold">
                                          <p:stCondLst>
                                            <p:cond delay="0"/>
                                          </p:stCondLst>
                                        </p:cTn>
                                        <p:tgtEl>
                                          <p:spTgt spid="6"/>
                                        </p:tgtEl>
                                        <p:attrNameLst>
                                          <p:attrName>style.visibility</p:attrName>
                                        </p:attrNameLst>
                                      </p:cBhvr>
                                      <p:to>
                                        <p:strVal val="visible"/>
                                      </p:to>
                                    </p:set>
                                    <p:anim calcmode="lin" valueType="num">
                                      <p:cBhvr additive="base">
                                        <p:cTn id="54" dur="1000" fill="hold"/>
                                        <p:tgtEl>
                                          <p:spTgt spid="6"/>
                                        </p:tgtEl>
                                        <p:attrNameLst>
                                          <p:attrName>ppt_x</p:attrName>
                                        </p:attrNameLst>
                                      </p:cBhvr>
                                      <p:tavLst>
                                        <p:tav tm="0">
                                          <p:val>
                                            <p:strVal val="0-#ppt_w/2"/>
                                          </p:val>
                                        </p:tav>
                                        <p:tav tm="100000">
                                          <p:val>
                                            <p:strVal val="#ppt_x"/>
                                          </p:val>
                                        </p:tav>
                                      </p:tavLst>
                                    </p:anim>
                                    <p:anim calcmode="lin" valueType="num">
                                      <p:cBhvr additive="base">
                                        <p:cTn id="55" dur="1000" fill="hold"/>
                                        <p:tgtEl>
                                          <p:spTgt spid="6"/>
                                        </p:tgtEl>
                                        <p:attrNameLst>
                                          <p:attrName>ppt_y</p:attrName>
                                        </p:attrNameLst>
                                      </p:cBhvr>
                                      <p:tavLst>
                                        <p:tav tm="0">
                                          <p:val>
                                            <p:strVal val="1+#ppt_h/2"/>
                                          </p:val>
                                        </p:tav>
                                        <p:tav tm="100000">
                                          <p:val>
                                            <p:strVal val="#ppt_y"/>
                                          </p:val>
                                        </p:tav>
                                      </p:tavLst>
                                    </p:anim>
                                  </p:childTnLst>
                                </p:cTn>
                              </p:par>
                            </p:childTnLst>
                          </p:cTn>
                        </p:par>
                        <p:par>
                          <p:cTn id="56" fill="hold">
                            <p:stCondLst>
                              <p:cond delay="1000"/>
                            </p:stCondLst>
                            <p:childTnLst>
                              <p:par>
                                <p:cTn id="57" presetID="1" presetClass="entr" presetSubtype="0" fill="hold" grpId="0" nodeType="afterEffect">
                                  <p:stCondLst>
                                    <p:cond delay="0"/>
                                  </p:stCondLst>
                                  <p:childTnLst>
                                    <p:set>
                                      <p:cBhvr>
                                        <p:cTn id="58" dur="1" fill="hold">
                                          <p:stCondLst>
                                            <p:cond delay="0"/>
                                          </p:stCondLst>
                                        </p:cTn>
                                        <p:tgtEl>
                                          <p:spTgt spid="1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2" presetClass="entr" presetSubtype="6" fill="hold" grpId="0" nodeType="clickEffect">
                                  <p:stCondLst>
                                    <p:cond delay="0"/>
                                  </p:stCondLst>
                                  <p:childTnLst>
                                    <p:set>
                                      <p:cBhvr>
                                        <p:cTn id="62" dur="1000" fill="hold">
                                          <p:stCondLst>
                                            <p:cond delay="0"/>
                                          </p:stCondLst>
                                        </p:cTn>
                                        <p:tgtEl>
                                          <p:spTgt spid="14"/>
                                        </p:tgtEl>
                                        <p:attrNameLst>
                                          <p:attrName>style.visibility</p:attrName>
                                        </p:attrNameLst>
                                      </p:cBhvr>
                                      <p:to>
                                        <p:strVal val="visible"/>
                                      </p:to>
                                    </p:set>
                                    <p:anim calcmode="lin" valueType="num">
                                      <p:cBhvr additive="base">
                                        <p:cTn id="63" dur="1000" fill="hold"/>
                                        <p:tgtEl>
                                          <p:spTgt spid="14"/>
                                        </p:tgtEl>
                                        <p:attrNameLst>
                                          <p:attrName>ppt_x</p:attrName>
                                        </p:attrNameLst>
                                      </p:cBhvr>
                                      <p:tavLst>
                                        <p:tav tm="0">
                                          <p:val>
                                            <p:strVal val="1+#ppt_w/2"/>
                                          </p:val>
                                        </p:tav>
                                        <p:tav tm="100000">
                                          <p:val>
                                            <p:strVal val="#ppt_x"/>
                                          </p:val>
                                        </p:tav>
                                      </p:tavLst>
                                    </p:anim>
                                    <p:anim calcmode="lin" valueType="num">
                                      <p:cBhvr additive="base">
                                        <p:cTn id="64" dur="1000" fill="hold"/>
                                        <p:tgtEl>
                                          <p:spTgt spid="14"/>
                                        </p:tgtEl>
                                        <p:attrNameLst>
                                          <p:attrName>ppt_y</p:attrName>
                                        </p:attrNameLst>
                                      </p:cBhvr>
                                      <p:tavLst>
                                        <p:tav tm="0">
                                          <p:val>
                                            <p:strVal val="1+#ppt_h/2"/>
                                          </p:val>
                                        </p:tav>
                                        <p:tav tm="100000">
                                          <p:val>
                                            <p:strVal val="#ppt_y"/>
                                          </p:val>
                                        </p:tav>
                                      </p:tavLst>
                                    </p:anim>
                                  </p:childTnLst>
                                </p:cTn>
                              </p:par>
                              <p:par>
                                <p:cTn id="65" presetID="2" presetClass="entr" presetSubtype="6" fill="hold" nodeType="withEffect">
                                  <p:stCondLst>
                                    <p:cond delay="0"/>
                                  </p:stCondLst>
                                  <p:childTnLst>
                                    <p:set>
                                      <p:cBhvr>
                                        <p:cTn id="66" dur="1000" fill="hold">
                                          <p:stCondLst>
                                            <p:cond delay="0"/>
                                          </p:stCondLst>
                                        </p:cTn>
                                        <p:tgtEl>
                                          <p:spTgt spid="10"/>
                                        </p:tgtEl>
                                        <p:attrNameLst>
                                          <p:attrName>style.visibility</p:attrName>
                                        </p:attrNameLst>
                                      </p:cBhvr>
                                      <p:to>
                                        <p:strVal val="visible"/>
                                      </p:to>
                                    </p:set>
                                    <p:anim calcmode="lin" valueType="num">
                                      <p:cBhvr additive="base">
                                        <p:cTn id="67" dur="1000" fill="hold"/>
                                        <p:tgtEl>
                                          <p:spTgt spid="10"/>
                                        </p:tgtEl>
                                        <p:attrNameLst>
                                          <p:attrName>ppt_x</p:attrName>
                                        </p:attrNameLst>
                                      </p:cBhvr>
                                      <p:tavLst>
                                        <p:tav tm="0">
                                          <p:val>
                                            <p:strVal val="1+#ppt_w/2"/>
                                          </p:val>
                                        </p:tav>
                                        <p:tav tm="100000">
                                          <p:val>
                                            <p:strVal val="#ppt_x"/>
                                          </p:val>
                                        </p:tav>
                                      </p:tavLst>
                                    </p:anim>
                                    <p:anim calcmode="lin" valueType="num">
                                      <p:cBhvr additive="base">
                                        <p:cTn id="68" dur="1000" fill="hold"/>
                                        <p:tgtEl>
                                          <p:spTgt spid="10"/>
                                        </p:tgtEl>
                                        <p:attrNameLst>
                                          <p:attrName>ppt_y</p:attrName>
                                        </p:attrNameLst>
                                      </p:cBhvr>
                                      <p:tavLst>
                                        <p:tav tm="0">
                                          <p:val>
                                            <p:strVal val="1+#ppt_h/2"/>
                                          </p:val>
                                        </p:tav>
                                        <p:tav tm="100000">
                                          <p:val>
                                            <p:strVal val="#ppt_y"/>
                                          </p:val>
                                        </p:tav>
                                      </p:tavLst>
                                    </p:anim>
                                  </p:childTnLst>
                                </p:cTn>
                              </p:par>
                            </p:childTnLst>
                          </p:cTn>
                        </p:par>
                        <p:par>
                          <p:cTn id="69" fill="hold">
                            <p:stCondLst>
                              <p:cond delay="1000"/>
                            </p:stCondLst>
                            <p:childTnLst>
                              <p:par>
                                <p:cTn id="70" presetID="1" presetClass="entr" presetSubtype="0" fill="hold" grpId="0" nodeType="afterEffect">
                                  <p:stCondLst>
                                    <p:cond delay="0"/>
                                  </p:stCondLst>
                                  <p:childTnLst>
                                    <p:set>
                                      <p:cBhvr>
                                        <p:cTn id="71" dur="1" fill="hold">
                                          <p:stCondLst>
                                            <p:cond delay="0"/>
                                          </p:stCondLst>
                                        </p:cTn>
                                        <p:tgtEl>
                                          <p:spTgt spid="20"/>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2" presetClass="entr" presetSubtype="4" fill="hold" grpId="0" nodeType="clickEffect">
                                  <p:stCondLst>
                                    <p:cond delay="0"/>
                                  </p:stCondLst>
                                  <p:childTnLst>
                                    <p:set>
                                      <p:cBhvr>
                                        <p:cTn id="75" dur="1000" fill="hold">
                                          <p:stCondLst>
                                            <p:cond delay="0"/>
                                          </p:stCondLst>
                                        </p:cTn>
                                        <p:tgtEl>
                                          <p:spTgt spid="13"/>
                                        </p:tgtEl>
                                        <p:attrNameLst>
                                          <p:attrName>style.visibility</p:attrName>
                                        </p:attrNameLst>
                                      </p:cBhvr>
                                      <p:to>
                                        <p:strVal val="visible"/>
                                      </p:to>
                                    </p:set>
                                    <p:anim calcmode="lin" valueType="num">
                                      <p:cBhvr additive="base">
                                        <p:cTn id="76" dur="1000" fill="hold"/>
                                        <p:tgtEl>
                                          <p:spTgt spid="13"/>
                                        </p:tgtEl>
                                        <p:attrNameLst>
                                          <p:attrName>ppt_x</p:attrName>
                                        </p:attrNameLst>
                                      </p:cBhvr>
                                      <p:tavLst>
                                        <p:tav tm="0">
                                          <p:val>
                                            <p:strVal val="#ppt_x"/>
                                          </p:val>
                                        </p:tav>
                                        <p:tav tm="100000">
                                          <p:val>
                                            <p:strVal val="#ppt_x"/>
                                          </p:val>
                                        </p:tav>
                                      </p:tavLst>
                                    </p:anim>
                                    <p:anim calcmode="lin" valueType="num">
                                      <p:cBhvr additive="base">
                                        <p:cTn id="77" dur="1000" fill="hold"/>
                                        <p:tgtEl>
                                          <p:spTgt spid="13"/>
                                        </p:tgtEl>
                                        <p:attrNameLst>
                                          <p:attrName>ppt_y</p:attrName>
                                        </p:attrNameLst>
                                      </p:cBhvr>
                                      <p:tavLst>
                                        <p:tav tm="0">
                                          <p:val>
                                            <p:strVal val="1+#ppt_h/2"/>
                                          </p:val>
                                        </p:tav>
                                        <p:tav tm="100000">
                                          <p:val>
                                            <p:strVal val="#ppt_y"/>
                                          </p:val>
                                        </p:tav>
                                      </p:tavLst>
                                    </p:anim>
                                  </p:childTnLst>
                                </p:cTn>
                              </p:par>
                              <p:par>
                                <p:cTn id="78" presetID="2" presetClass="entr" presetSubtype="4" fill="hold" nodeType="withEffect">
                                  <p:stCondLst>
                                    <p:cond delay="0"/>
                                  </p:stCondLst>
                                  <p:childTnLst>
                                    <p:set>
                                      <p:cBhvr>
                                        <p:cTn id="79" dur="1000" fill="hold">
                                          <p:stCondLst>
                                            <p:cond delay="0"/>
                                          </p:stCondLst>
                                        </p:cTn>
                                        <p:tgtEl>
                                          <p:spTgt spid="9"/>
                                        </p:tgtEl>
                                        <p:attrNameLst>
                                          <p:attrName>style.visibility</p:attrName>
                                        </p:attrNameLst>
                                      </p:cBhvr>
                                      <p:to>
                                        <p:strVal val="visible"/>
                                      </p:to>
                                    </p:set>
                                    <p:anim calcmode="lin" valueType="num">
                                      <p:cBhvr additive="base">
                                        <p:cTn id="80" dur="1000" fill="hold"/>
                                        <p:tgtEl>
                                          <p:spTgt spid="9"/>
                                        </p:tgtEl>
                                        <p:attrNameLst>
                                          <p:attrName>ppt_x</p:attrName>
                                        </p:attrNameLst>
                                      </p:cBhvr>
                                      <p:tavLst>
                                        <p:tav tm="0">
                                          <p:val>
                                            <p:strVal val="#ppt_x"/>
                                          </p:val>
                                        </p:tav>
                                        <p:tav tm="100000">
                                          <p:val>
                                            <p:strVal val="#ppt_x"/>
                                          </p:val>
                                        </p:tav>
                                      </p:tavLst>
                                    </p:anim>
                                    <p:anim calcmode="lin" valueType="num">
                                      <p:cBhvr additive="base">
                                        <p:cTn id="81" dur="1000" fill="hold"/>
                                        <p:tgtEl>
                                          <p:spTgt spid="9"/>
                                        </p:tgtEl>
                                        <p:attrNameLst>
                                          <p:attrName>ppt_y</p:attrName>
                                        </p:attrNameLst>
                                      </p:cBhvr>
                                      <p:tavLst>
                                        <p:tav tm="0">
                                          <p:val>
                                            <p:strVal val="1+#ppt_h/2"/>
                                          </p:val>
                                        </p:tav>
                                        <p:tav tm="100000">
                                          <p:val>
                                            <p:strVal val="#ppt_y"/>
                                          </p:val>
                                        </p:tav>
                                      </p:tavLst>
                                    </p:anim>
                                  </p:childTnLst>
                                </p:cTn>
                              </p:par>
                            </p:childTnLst>
                          </p:cTn>
                        </p:par>
                        <p:par>
                          <p:cTn id="82" fill="hold">
                            <p:stCondLst>
                              <p:cond delay="1000"/>
                            </p:stCondLst>
                            <p:childTnLst>
                              <p:par>
                                <p:cTn id="83" presetID="1" presetClass="entr" presetSubtype="0" fill="hold" grpId="0" nodeType="afterEffect">
                                  <p:stCondLst>
                                    <p:cond delay="0"/>
                                  </p:stCondLst>
                                  <p:childTnLst>
                                    <p:set>
                                      <p:cBhvr>
                                        <p:cTn id="84" dur="1" fill="hold">
                                          <p:stCondLst>
                                            <p:cond delay="0"/>
                                          </p:stCondLst>
                                        </p:cTn>
                                        <p:tgtEl>
                                          <p:spTgt spid="19"/>
                                        </p:tgtEl>
                                        <p:attrNameLst>
                                          <p:attrName>style.visibility</p:attrName>
                                        </p:attrNameLst>
                                      </p:cBhvr>
                                      <p:to>
                                        <p:strVal val="visible"/>
                                      </p:to>
                                    </p:set>
                                  </p:childTnLst>
                                </p:cTn>
                              </p:par>
                            </p:childTnLst>
                          </p:cTn>
                        </p:par>
                        <p:par>
                          <p:cTn id="85" fill="hold">
                            <p:stCondLst>
                              <p:cond delay="1000"/>
                            </p:stCondLst>
                            <p:childTnLst>
                              <p:par>
                                <p:cTn id="86" presetID="14" presetClass="entr" presetSubtype="10" fill="hold" grpId="1" nodeType="afterEffect">
                                  <p:stCondLst>
                                    <p:cond delay="0"/>
                                  </p:stCondLst>
                                  <p:childTnLst>
                                    <p:set>
                                      <p:cBhvr>
                                        <p:cTn id="87" dur="1000" fill="hold">
                                          <p:stCondLst>
                                            <p:cond delay="0"/>
                                          </p:stCondLst>
                                        </p:cTn>
                                        <p:tgtEl>
                                          <p:spTgt spid="39"/>
                                        </p:tgtEl>
                                        <p:attrNameLst>
                                          <p:attrName>style.visibility</p:attrName>
                                        </p:attrNameLst>
                                      </p:cBhvr>
                                      <p:to>
                                        <p:strVal val="visible"/>
                                      </p:to>
                                    </p:set>
                                    <p:animEffect transition="in" filter="randombar(horizontal)">
                                      <p:cBhvr>
                                        <p:cTn id="88" dur="1000"/>
                                        <p:tgtEl>
                                          <p:spTgt spid="39"/>
                                        </p:tgtEl>
                                      </p:cBhvr>
                                    </p:animEffect>
                                  </p:childTnLst>
                                </p:cTn>
                              </p:par>
                              <p:par>
                                <p:cTn id="89" presetID="14" presetClass="entr" presetSubtype="10" fill="hold" grpId="1" nodeType="withEffect">
                                  <p:stCondLst>
                                    <p:cond delay="0"/>
                                  </p:stCondLst>
                                  <p:childTnLst>
                                    <p:set>
                                      <p:cBhvr>
                                        <p:cTn id="90" dur="1000" fill="hold">
                                          <p:stCondLst>
                                            <p:cond delay="0"/>
                                          </p:stCondLst>
                                        </p:cTn>
                                        <p:tgtEl>
                                          <p:spTgt spid="40"/>
                                        </p:tgtEl>
                                        <p:attrNameLst>
                                          <p:attrName>style.visibility</p:attrName>
                                        </p:attrNameLst>
                                      </p:cBhvr>
                                      <p:to>
                                        <p:strVal val="visible"/>
                                      </p:to>
                                    </p:set>
                                    <p:animEffect transition="in" filter="randombar(horizontal)">
                                      <p:cBhvr>
                                        <p:cTn id="91" dur="10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0" grpId="0"/>
      <p:bldP spid="11" grpId="0"/>
      <p:bldP spid="12" grpId="0"/>
      <p:bldP spid="39" grpId="1"/>
      <p:bldP spid="40" grpId="1"/>
      <p:bldP spid="16" grpId="0" animBg="1"/>
      <p:bldP spid="18" grpId="0"/>
      <p:bldP spid="15" grpId="0" animBg="1"/>
      <p:bldP spid="22" grpId="0"/>
      <p:bldP spid="81" grpId="0" animBg="1"/>
      <p:bldP spid="17" grpId="0"/>
      <p:bldP spid="14" grpId="0" animBg="1"/>
      <p:bldP spid="20" grpId="0"/>
      <p:bldP spid="13" grpId="0" animBg="1"/>
      <p:bldP spid="19"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cstate="print">
            <a:grayscl/>
            <a:extLst>
              <a:ext uri="{28A0092B-C50C-407E-A947-70E740481C1C}">
                <a14:useLocalDpi xmlns:a14="http://schemas.microsoft.com/office/drawing/2010/main" val="0"/>
              </a:ext>
            </a:extLst>
          </a:blip>
          <a:stretch>
            <a:fillRect/>
          </a:stretch>
        </p:blipFill>
        <p:spPr>
          <a:xfrm>
            <a:off x="-132142" y="-143286"/>
            <a:ext cx="12414758" cy="7759224"/>
          </a:xfrm>
          <a:prstGeom prst="rect">
            <a:avLst/>
          </a:prstGeom>
        </p:spPr>
      </p:pic>
      <p:sp>
        <p:nvSpPr>
          <p:cNvPr id="72" name="Freeform 5"/>
          <p:cNvSpPr/>
          <p:nvPr/>
        </p:nvSpPr>
        <p:spPr bwMode="auto">
          <a:xfrm>
            <a:off x="9591485" y="6351"/>
            <a:ext cx="2596813" cy="3833284"/>
          </a:xfrm>
          <a:custGeom>
            <a:avLst/>
            <a:gdLst>
              <a:gd name="T0" fmla="*/ 0 w 1227"/>
              <a:gd name="T1" fmla="*/ 0 h 1811"/>
              <a:gd name="T2" fmla="*/ 1227 w 1227"/>
              <a:gd name="T3" fmla="*/ 0 h 1811"/>
              <a:gd name="T4" fmla="*/ 1227 w 1227"/>
              <a:gd name="T5" fmla="*/ 1811 h 1811"/>
              <a:gd name="T6" fmla="*/ 0 w 1227"/>
              <a:gd name="T7" fmla="*/ 0 h 1811"/>
            </a:gdLst>
            <a:ahLst/>
            <a:cxnLst>
              <a:cxn ang="0">
                <a:pos x="T0" y="T1"/>
              </a:cxn>
              <a:cxn ang="0">
                <a:pos x="T2" y="T3"/>
              </a:cxn>
              <a:cxn ang="0">
                <a:pos x="T4" y="T5"/>
              </a:cxn>
              <a:cxn ang="0">
                <a:pos x="T6" y="T7"/>
              </a:cxn>
            </a:cxnLst>
            <a:rect l="0" t="0" r="r" b="b"/>
            <a:pathLst>
              <a:path w="1227" h="1811">
                <a:moveTo>
                  <a:pt x="0" y="0"/>
                </a:moveTo>
                <a:lnTo>
                  <a:pt x="1227" y="0"/>
                </a:lnTo>
                <a:lnTo>
                  <a:pt x="1227" y="1811"/>
                </a:lnTo>
                <a:lnTo>
                  <a:pt x="0" y="0"/>
                </a:lnTo>
                <a:close/>
              </a:path>
            </a:pathLst>
          </a:custGeom>
          <a:solidFill>
            <a:schemeClr val="accent1">
              <a:lumMod val="50000"/>
              <a:alpha val="69804"/>
            </a:schemeClr>
          </a:solidFill>
          <a:ln w="6">
            <a:noFill/>
            <a:prstDash val="solid"/>
            <a:round/>
          </a:ln>
        </p:spPr>
        <p:txBody>
          <a:bodyPr vert="horz" wrap="square" lIns="121908" tIns="60954" rIns="121908" bIns="60954" numCol="1" anchor="t" anchorCtr="0" compatLnSpc="1"/>
          <a:lstStyle/>
          <a:p>
            <a:endParaRPr lang="zh-CN" altLang="en-US"/>
          </a:p>
        </p:txBody>
      </p:sp>
      <p:sp>
        <p:nvSpPr>
          <p:cNvPr id="73" name="Freeform 6"/>
          <p:cNvSpPr/>
          <p:nvPr/>
        </p:nvSpPr>
        <p:spPr bwMode="auto">
          <a:xfrm>
            <a:off x="-132142" y="6350"/>
            <a:ext cx="9294001" cy="6948847"/>
          </a:xfrm>
          <a:custGeom>
            <a:avLst/>
            <a:gdLst>
              <a:gd name="T0" fmla="*/ 0 w 4326"/>
              <a:gd name="T1" fmla="*/ 0 h 3234"/>
              <a:gd name="T2" fmla="*/ 2135 w 4326"/>
              <a:gd name="T3" fmla="*/ 0 h 3234"/>
              <a:gd name="T4" fmla="*/ 4326 w 4326"/>
              <a:gd name="T5" fmla="*/ 3234 h 3234"/>
              <a:gd name="T6" fmla="*/ 0 w 4326"/>
              <a:gd name="T7" fmla="*/ 3234 h 3234"/>
              <a:gd name="T8" fmla="*/ 0 w 4326"/>
              <a:gd name="T9" fmla="*/ 0 h 3234"/>
            </a:gdLst>
            <a:ahLst/>
            <a:cxnLst>
              <a:cxn ang="0">
                <a:pos x="T0" y="T1"/>
              </a:cxn>
              <a:cxn ang="0">
                <a:pos x="T2" y="T3"/>
              </a:cxn>
              <a:cxn ang="0">
                <a:pos x="T4" y="T5"/>
              </a:cxn>
              <a:cxn ang="0">
                <a:pos x="T6" y="T7"/>
              </a:cxn>
              <a:cxn ang="0">
                <a:pos x="T8" y="T9"/>
              </a:cxn>
            </a:cxnLst>
            <a:rect l="0" t="0" r="r" b="b"/>
            <a:pathLst>
              <a:path w="4326" h="3234">
                <a:moveTo>
                  <a:pt x="0" y="0"/>
                </a:moveTo>
                <a:lnTo>
                  <a:pt x="2135" y="0"/>
                </a:lnTo>
                <a:lnTo>
                  <a:pt x="4326" y="3234"/>
                </a:lnTo>
                <a:lnTo>
                  <a:pt x="0" y="3234"/>
                </a:lnTo>
                <a:lnTo>
                  <a:pt x="0" y="0"/>
                </a:lnTo>
                <a:close/>
              </a:path>
            </a:pathLst>
          </a:custGeom>
          <a:solidFill>
            <a:schemeClr val="bg1">
              <a:alpha val="69804"/>
            </a:schemeClr>
          </a:solidFill>
          <a:ln w="6">
            <a:noFill/>
            <a:prstDash val="solid"/>
            <a:round/>
          </a:ln>
        </p:spPr>
        <p:txBody>
          <a:bodyPr vert="horz" wrap="square" lIns="121908" tIns="60954" rIns="121908" bIns="60954" numCol="1" anchor="t" anchorCtr="0" compatLnSpc="1"/>
          <a:lstStyle/>
          <a:p>
            <a:endParaRPr lang="zh-CN" altLang="en-US"/>
          </a:p>
        </p:txBody>
      </p:sp>
      <p:sp>
        <p:nvSpPr>
          <p:cNvPr id="74" name="Freeform 7"/>
          <p:cNvSpPr>
            <a:spLocks noEditPoints="1"/>
          </p:cNvSpPr>
          <p:nvPr/>
        </p:nvSpPr>
        <p:spPr bwMode="auto">
          <a:xfrm>
            <a:off x="6296264" y="6351"/>
            <a:ext cx="5892033" cy="6845300"/>
          </a:xfrm>
          <a:custGeom>
            <a:avLst/>
            <a:gdLst>
              <a:gd name="T0" fmla="*/ 658 w 2784"/>
              <a:gd name="T1" fmla="*/ 2207 h 3234"/>
              <a:gd name="T2" fmla="*/ 1354 w 2784"/>
              <a:gd name="T3" fmla="*/ 3234 h 3234"/>
              <a:gd name="T4" fmla="*/ 0 w 2784"/>
              <a:gd name="T5" fmla="*/ 3234 h 3234"/>
              <a:gd name="T6" fmla="*/ 658 w 2784"/>
              <a:gd name="T7" fmla="*/ 2207 h 3234"/>
              <a:gd name="T8" fmla="*/ 658 w 2784"/>
              <a:gd name="T9" fmla="*/ 2207 h 3234"/>
              <a:gd name="T10" fmla="*/ 1819 w 2784"/>
              <a:gd name="T11" fmla="*/ 390 h 3234"/>
              <a:gd name="T12" fmla="*/ 2069 w 2784"/>
              <a:gd name="T13" fmla="*/ 0 h 3234"/>
              <a:gd name="T14" fmla="*/ 2784 w 2784"/>
              <a:gd name="T15" fmla="*/ 0 h 3234"/>
              <a:gd name="T16" fmla="*/ 2784 w 2784"/>
              <a:gd name="T17" fmla="*/ 1811 h 3234"/>
              <a:gd name="T18" fmla="*/ 1819 w 2784"/>
              <a:gd name="T19" fmla="*/ 390 h 3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84" h="3234">
                <a:moveTo>
                  <a:pt x="658" y="2207"/>
                </a:moveTo>
                <a:lnTo>
                  <a:pt x="1354" y="3234"/>
                </a:lnTo>
                <a:lnTo>
                  <a:pt x="0" y="3234"/>
                </a:lnTo>
                <a:lnTo>
                  <a:pt x="658" y="2207"/>
                </a:lnTo>
                <a:lnTo>
                  <a:pt x="658" y="2207"/>
                </a:lnTo>
                <a:close/>
                <a:moveTo>
                  <a:pt x="1819" y="390"/>
                </a:moveTo>
                <a:lnTo>
                  <a:pt x="2069" y="0"/>
                </a:lnTo>
                <a:lnTo>
                  <a:pt x="2784" y="0"/>
                </a:lnTo>
                <a:lnTo>
                  <a:pt x="2784" y="1811"/>
                </a:lnTo>
                <a:lnTo>
                  <a:pt x="1819" y="390"/>
                </a:lnTo>
                <a:close/>
              </a:path>
            </a:pathLst>
          </a:custGeom>
          <a:solidFill>
            <a:srgbClr val="00B0F0"/>
          </a:solidFill>
          <a:ln w="6">
            <a:noFill/>
            <a:prstDash val="solid"/>
            <a:round/>
          </a:ln>
        </p:spPr>
        <p:txBody>
          <a:bodyPr vert="horz" wrap="square" lIns="121908" tIns="60954" rIns="121908" bIns="60954" numCol="1" anchor="t" anchorCtr="0" compatLnSpc="1"/>
          <a:lstStyle/>
          <a:p>
            <a:endParaRPr lang="zh-CN" altLang="en-US"/>
          </a:p>
        </p:txBody>
      </p:sp>
      <p:cxnSp>
        <p:nvCxnSpPr>
          <p:cNvPr id="75" name="直接连接符 74"/>
          <p:cNvCxnSpPr/>
          <p:nvPr/>
        </p:nvCxnSpPr>
        <p:spPr>
          <a:xfrm flipV="1">
            <a:off x="623311" y="2634421"/>
            <a:ext cx="5231180" cy="13515"/>
          </a:xfrm>
          <a:prstGeom prst="line">
            <a:avLst/>
          </a:prstGeom>
          <a:ln w="19050">
            <a:solidFill>
              <a:schemeClr val="accent1"/>
            </a:solidFill>
            <a:prstDash val="sysDot"/>
          </a:ln>
        </p:spPr>
        <p:style>
          <a:lnRef idx="1">
            <a:schemeClr val="accent1"/>
          </a:lnRef>
          <a:fillRef idx="0">
            <a:schemeClr val="accent1"/>
          </a:fillRef>
          <a:effectRef idx="0">
            <a:schemeClr val="accent1"/>
          </a:effectRef>
          <a:fontRef idx="minor">
            <a:schemeClr val="tx1"/>
          </a:fontRef>
        </p:style>
      </p:cxnSp>
      <p:sp>
        <p:nvSpPr>
          <p:cNvPr id="76" name="TextBox 75"/>
          <p:cNvSpPr txBox="1"/>
          <p:nvPr/>
        </p:nvSpPr>
        <p:spPr>
          <a:xfrm>
            <a:off x="1993027" y="2091351"/>
            <a:ext cx="1270635" cy="412750"/>
          </a:xfrm>
          <a:prstGeom prst="rect">
            <a:avLst/>
          </a:prstGeom>
          <a:noFill/>
        </p:spPr>
        <p:txBody>
          <a:bodyPr wrap="none" lIns="121908" tIns="60954" rIns="121908" bIns="60954" rtlCol="0">
            <a:spAutoFit/>
          </a:bodyPr>
          <a:lstStyle/>
          <a:p>
            <a:r>
              <a:rPr lang="en-US" altLang="zh-CN" dirty="0">
                <a:solidFill>
                  <a:schemeClr val="accent5">
                    <a:lumMod val="50000"/>
                  </a:schemeClr>
                </a:solidFill>
                <a:latin typeface="微软雅黑" panose="020B0503020204020204" pitchFamily="34" charset="-122"/>
                <a:ea typeface="微软雅黑" panose="020B0503020204020204" pitchFamily="34" charset="-122"/>
              </a:rPr>
              <a:t>Contents</a:t>
            </a:r>
            <a:endParaRPr lang="zh-CN" altLang="en-US" dirty="0">
              <a:solidFill>
                <a:schemeClr val="accent5">
                  <a:lumMod val="50000"/>
                </a:schemeClr>
              </a:solidFill>
              <a:latin typeface="微软雅黑" panose="020B0503020204020204" pitchFamily="34" charset="-122"/>
              <a:ea typeface="微软雅黑" panose="020B0503020204020204" pitchFamily="34" charset="-122"/>
            </a:endParaRPr>
          </a:p>
        </p:txBody>
      </p:sp>
      <p:sp>
        <p:nvSpPr>
          <p:cNvPr id="77" name="矩形 76"/>
          <p:cNvSpPr/>
          <p:nvPr/>
        </p:nvSpPr>
        <p:spPr>
          <a:xfrm>
            <a:off x="3393164" y="1911243"/>
            <a:ext cx="1183640" cy="689610"/>
          </a:xfrm>
          <a:prstGeom prst="rect">
            <a:avLst/>
          </a:prstGeom>
        </p:spPr>
        <p:txBody>
          <a:bodyPr wrap="none" lIns="121908" tIns="60954" rIns="121908" bIns="60954">
            <a:spAutoFit/>
          </a:bodyPr>
          <a:lstStyle/>
          <a:p>
            <a:r>
              <a:rPr lang="zh-CN" altLang="en-US" sz="3700" b="1" dirty="0">
                <a:solidFill>
                  <a:schemeClr val="accent5">
                    <a:lumMod val="50000"/>
                  </a:schemeClr>
                </a:solidFill>
                <a:latin typeface="微软雅黑" panose="020B0503020204020204" pitchFamily="34" charset="-122"/>
                <a:ea typeface="微软雅黑" panose="020B0503020204020204" pitchFamily="34" charset="-122"/>
              </a:rPr>
              <a:t>目录</a:t>
            </a:r>
            <a:endParaRPr lang="zh-CN" altLang="en-US" sz="3700" b="1" dirty="0">
              <a:solidFill>
                <a:schemeClr val="accent5">
                  <a:lumMod val="50000"/>
                </a:schemeClr>
              </a:solidFill>
              <a:latin typeface="微软雅黑" panose="020B0503020204020204" pitchFamily="34" charset="-122"/>
              <a:ea typeface="微软雅黑" panose="020B0503020204020204" pitchFamily="34" charset="-122"/>
            </a:endParaRPr>
          </a:p>
        </p:txBody>
      </p:sp>
      <p:grpSp>
        <p:nvGrpSpPr>
          <p:cNvPr id="78" name="组合 77"/>
          <p:cNvGrpSpPr/>
          <p:nvPr/>
        </p:nvGrpSpPr>
        <p:grpSpPr>
          <a:xfrm>
            <a:off x="4576991" y="2032240"/>
            <a:ext cx="640135" cy="455632"/>
            <a:chOff x="4304043" y="1286668"/>
            <a:chExt cx="3837944" cy="2757793"/>
          </a:xfrm>
          <a:effectLst>
            <a:outerShdw blurRad="381000" dist="254000" dir="8100000" algn="tr" rotWithShape="0">
              <a:prstClr val="black">
                <a:alpha val="40000"/>
              </a:prstClr>
            </a:outerShdw>
          </a:effectLst>
        </p:grpSpPr>
        <p:sp>
          <p:nvSpPr>
            <p:cNvPr id="79" name="圆角矩形 78"/>
            <p:cNvSpPr/>
            <p:nvPr/>
          </p:nvSpPr>
          <p:spPr>
            <a:xfrm>
              <a:off x="4304043" y="1286668"/>
              <a:ext cx="38379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0" name="圆角矩形 79"/>
            <p:cNvSpPr/>
            <p:nvPr/>
          </p:nvSpPr>
          <p:spPr>
            <a:xfrm>
              <a:off x="4351930" y="1330004"/>
              <a:ext cx="3742172" cy="2671122"/>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1" name="慧谷网PPT目录"/>
          <p:cNvGrpSpPr/>
          <p:nvPr/>
        </p:nvGrpSpPr>
        <p:grpSpPr bwMode="auto">
          <a:xfrm>
            <a:off x="1601115" y="2825995"/>
            <a:ext cx="576548" cy="473171"/>
            <a:chOff x="3050349" y="1839642"/>
            <a:chExt cx="833779" cy="682535"/>
          </a:xfrm>
        </p:grpSpPr>
        <p:sp>
          <p:nvSpPr>
            <p:cNvPr id="82" name="任意多边形 81"/>
            <p:cNvSpPr/>
            <p:nvPr/>
          </p:nvSpPr>
          <p:spPr>
            <a:xfrm rot="8100000" flipV="1">
              <a:off x="3050349" y="1844085"/>
              <a:ext cx="833779" cy="678092"/>
            </a:xfrm>
            <a:custGeom>
              <a:avLst/>
              <a:gdLst>
                <a:gd name="connsiteX0" fmla="*/ 122096 w 833718"/>
                <a:gd name="connsiteY0" fmla="*/ 556342 h 678436"/>
                <a:gd name="connsiteX1" fmla="*/ 68679 w 833718"/>
                <a:gd name="connsiteY1" fmla="*/ 32208 h 678436"/>
                <a:gd name="connsiteX2" fmla="*/ 94988 w 833718"/>
                <a:gd name="connsiteY2" fmla="*/ 0 h 678436"/>
                <a:gd name="connsiteX3" fmla="*/ 738731 w 833718"/>
                <a:gd name="connsiteY3" fmla="*/ 0 h 678436"/>
                <a:gd name="connsiteX4" fmla="*/ 765040 w 833718"/>
                <a:gd name="connsiteY4" fmla="*/ 32208 h 678436"/>
                <a:gd name="connsiteX5" fmla="*/ 711623 w 833718"/>
                <a:gd name="connsiteY5" fmla="*/ 556342 h 678436"/>
                <a:gd name="connsiteX6" fmla="*/ 122096 w 833718"/>
                <a:gd name="connsiteY6" fmla="*/ 556342 h 678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3718" h="678436">
                  <a:moveTo>
                    <a:pt x="122096" y="556342"/>
                  </a:moveTo>
                  <a:cubicBezTo>
                    <a:pt x="-20349" y="413897"/>
                    <a:pt x="-38155" y="194012"/>
                    <a:pt x="68679" y="32208"/>
                  </a:cubicBezTo>
                  <a:lnTo>
                    <a:pt x="94988" y="0"/>
                  </a:lnTo>
                  <a:lnTo>
                    <a:pt x="738731" y="0"/>
                  </a:lnTo>
                  <a:lnTo>
                    <a:pt x="765040" y="32208"/>
                  </a:lnTo>
                  <a:cubicBezTo>
                    <a:pt x="871873" y="194012"/>
                    <a:pt x="854068" y="413897"/>
                    <a:pt x="711623" y="556342"/>
                  </a:cubicBezTo>
                  <a:cubicBezTo>
                    <a:pt x="548830" y="719135"/>
                    <a:pt x="284889" y="719135"/>
                    <a:pt x="122096" y="556342"/>
                  </a:cubicBezTo>
                  <a:close/>
                </a:path>
              </a:pathLst>
            </a:custGeom>
            <a:solidFill>
              <a:srgbClr val="00B0F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600"/>
            </a:p>
          </p:txBody>
        </p:sp>
        <p:sp>
          <p:nvSpPr>
            <p:cNvPr id="83" name="文本框 6"/>
            <p:cNvSpPr txBox="1">
              <a:spLocks noChangeArrowheads="1"/>
            </p:cNvSpPr>
            <p:nvPr/>
          </p:nvSpPr>
          <p:spPr bwMode="auto">
            <a:xfrm>
              <a:off x="3051363" y="1839642"/>
              <a:ext cx="831749" cy="599343"/>
            </a:xfrm>
            <a:prstGeom prst="rect">
              <a:avLst/>
            </a:prstGeom>
            <a:noFill/>
            <a:ln w="9525">
              <a:noFill/>
              <a:miter lim="800000"/>
            </a:ln>
            <a:effectLst/>
          </p:spPr>
          <p:txBody>
            <a:bodyPr wrap="square">
              <a:spAutoFit/>
            </a:bodyPr>
            <a:lstStyle/>
            <a:p>
              <a:r>
                <a:rPr lang="en-US" altLang="zh-CN" dirty="0">
                  <a:solidFill>
                    <a:schemeClr val="bg1"/>
                  </a:solidFill>
                  <a:latin typeface="Impact" panose="020B0806030902050204" pitchFamily="34" charset="0"/>
                </a:rPr>
                <a:t>01</a:t>
              </a:r>
              <a:endParaRPr lang="zh-CN" altLang="en-US" dirty="0">
                <a:solidFill>
                  <a:schemeClr val="bg1"/>
                </a:solidFill>
                <a:latin typeface="Impact" panose="020B0806030902050204" pitchFamily="34" charset="0"/>
              </a:endParaRPr>
            </a:p>
          </p:txBody>
        </p:sp>
      </p:grpSp>
      <p:grpSp>
        <p:nvGrpSpPr>
          <p:cNvPr id="84" name="慧谷网PPT目录"/>
          <p:cNvGrpSpPr/>
          <p:nvPr/>
        </p:nvGrpSpPr>
        <p:grpSpPr bwMode="auto">
          <a:xfrm>
            <a:off x="1609095" y="6204925"/>
            <a:ext cx="626624" cy="469036"/>
            <a:chOff x="3037868" y="1844053"/>
            <a:chExt cx="906280" cy="678154"/>
          </a:xfrm>
        </p:grpSpPr>
        <p:sp>
          <p:nvSpPr>
            <p:cNvPr id="85" name="任意多边形 84"/>
            <p:cNvSpPr/>
            <p:nvPr/>
          </p:nvSpPr>
          <p:spPr>
            <a:xfrm rot="8100000" flipV="1">
              <a:off x="3050206" y="1844053"/>
              <a:ext cx="834142" cy="678154"/>
            </a:xfrm>
            <a:custGeom>
              <a:avLst/>
              <a:gdLst>
                <a:gd name="connsiteX0" fmla="*/ 122096 w 833718"/>
                <a:gd name="connsiteY0" fmla="*/ 556342 h 678436"/>
                <a:gd name="connsiteX1" fmla="*/ 68679 w 833718"/>
                <a:gd name="connsiteY1" fmla="*/ 32208 h 678436"/>
                <a:gd name="connsiteX2" fmla="*/ 94988 w 833718"/>
                <a:gd name="connsiteY2" fmla="*/ 0 h 678436"/>
                <a:gd name="connsiteX3" fmla="*/ 738731 w 833718"/>
                <a:gd name="connsiteY3" fmla="*/ 0 h 678436"/>
                <a:gd name="connsiteX4" fmla="*/ 765040 w 833718"/>
                <a:gd name="connsiteY4" fmla="*/ 32208 h 678436"/>
                <a:gd name="connsiteX5" fmla="*/ 711623 w 833718"/>
                <a:gd name="connsiteY5" fmla="*/ 556342 h 678436"/>
                <a:gd name="connsiteX6" fmla="*/ 122096 w 833718"/>
                <a:gd name="connsiteY6" fmla="*/ 556342 h 678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3718" h="678436">
                  <a:moveTo>
                    <a:pt x="122096" y="556342"/>
                  </a:moveTo>
                  <a:cubicBezTo>
                    <a:pt x="-20349" y="413897"/>
                    <a:pt x="-38155" y="194012"/>
                    <a:pt x="68679" y="32208"/>
                  </a:cubicBezTo>
                  <a:lnTo>
                    <a:pt x="94988" y="0"/>
                  </a:lnTo>
                  <a:lnTo>
                    <a:pt x="738731" y="0"/>
                  </a:lnTo>
                  <a:lnTo>
                    <a:pt x="765040" y="32208"/>
                  </a:lnTo>
                  <a:cubicBezTo>
                    <a:pt x="871873" y="194012"/>
                    <a:pt x="854068" y="413897"/>
                    <a:pt x="711623" y="556342"/>
                  </a:cubicBezTo>
                  <a:cubicBezTo>
                    <a:pt x="548830" y="719135"/>
                    <a:pt x="284889" y="719135"/>
                    <a:pt x="122096" y="556342"/>
                  </a:cubicBezTo>
                  <a:close/>
                </a:path>
              </a:pathLst>
            </a:custGeom>
            <a:solidFill>
              <a:srgbClr val="00B0F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600"/>
            </a:p>
          </p:txBody>
        </p:sp>
        <p:sp>
          <p:nvSpPr>
            <p:cNvPr id="86" name="文本框 39"/>
            <p:cNvSpPr txBox="1">
              <a:spLocks noChangeArrowheads="1"/>
            </p:cNvSpPr>
            <p:nvPr/>
          </p:nvSpPr>
          <p:spPr bwMode="auto">
            <a:xfrm>
              <a:off x="3037868" y="1885458"/>
              <a:ext cx="906280" cy="554540"/>
            </a:xfrm>
            <a:prstGeom prst="rect">
              <a:avLst/>
            </a:prstGeom>
            <a:noFill/>
            <a:ln w="9525">
              <a:noFill/>
              <a:miter lim="800000"/>
            </a:ln>
          </p:spPr>
          <p:txBody>
            <a:bodyPr wrap="square">
              <a:spAutoFit/>
            </a:bodyPr>
            <a:lstStyle/>
            <a:p>
              <a:r>
                <a:rPr lang="en-US" altLang="zh-CN" dirty="0">
                  <a:solidFill>
                    <a:schemeClr val="bg1"/>
                  </a:solidFill>
                  <a:latin typeface="Impact" panose="020B0806030902050204" pitchFamily="34" charset="0"/>
                </a:rPr>
                <a:t>0</a:t>
              </a:r>
              <a:r>
                <a:rPr lang="en-US" dirty="0">
                  <a:solidFill>
                    <a:schemeClr val="bg1"/>
                  </a:solidFill>
                  <a:latin typeface="Impact" panose="020B0806030902050204" pitchFamily="34" charset="0"/>
                </a:rPr>
                <a:t>6</a:t>
              </a:r>
              <a:endParaRPr lang="en-US" dirty="0">
                <a:solidFill>
                  <a:schemeClr val="bg1"/>
                </a:solidFill>
                <a:latin typeface="Impact" panose="020B0806030902050204" pitchFamily="34" charset="0"/>
              </a:endParaRPr>
            </a:p>
          </p:txBody>
        </p:sp>
      </p:grpSp>
      <p:grpSp>
        <p:nvGrpSpPr>
          <p:cNvPr id="87" name="慧谷网PPT目录"/>
          <p:cNvGrpSpPr/>
          <p:nvPr/>
        </p:nvGrpSpPr>
        <p:grpSpPr bwMode="auto">
          <a:xfrm>
            <a:off x="1601898" y="4820787"/>
            <a:ext cx="685000" cy="468993"/>
            <a:chOff x="3015664" y="1844084"/>
            <a:chExt cx="990617" cy="678092"/>
          </a:xfrm>
        </p:grpSpPr>
        <p:sp>
          <p:nvSpPr>
            <p:cNvPr id="88" name="任意多边形 87"/>
            <p:cNvSpPr/>
            <p:nvPr/>
          </p:nvSpPr>
          <p:spPr>
            <a:xfrm rot="8100000" flipV="1">
              <a:off x="3050167" y="1844084"/>
              <a:ext cx="834144" cy="678092"/>
            </a:xfrm>
            <a:custGeom>
              <a:avLst/>
              <a:gdLst>
                <a:gd name="connsiteX0" fmla="*/ 122096 w 833718"/>
                <a:gd name="connsiteY0" fmla="*/ 556342 h 678436"/>
                <a:gd name="connsiteX1" fmla="*/ 68679 w 833718"/>
                <a:gd name="connsiteY1" fmla="*/ 32208 h 678436"/>
                <a:gd name="connsiteX2" fmla="*/ 94988 w 833718"/>
                <a:gd name="connsiteY2" fmla="*/ 0 h 678436"/>
                <a:gd name="connsiteX3" fmla="*/ 738731 w 833718"/>
                <a:gd name="connsiteY3" fmla="*/ 0 h 678436"/>
                <a:gd name="connsiteX4" fmla="*/ 765040 w 833718"/>
                <a:gd name="connsiteY4" fmla="*/ 32208 h 678436"/>
                <a:gd name="connsiteX5" fmla="*/ 711623 w 833718"/>
                <a:gd name="connsiteY5" fmla="*/ 556342 h 678436"/>
                <a:gd name="connsiteX6" fmla="*/ 122096 w 833718"/>
                <a:gd name="connsiteY6" fmla="*/ 556342 h 678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3718" h="678436">
                  <a:moveTo>
                    <a:pt x="122096" y="556342"/>
                  </a:moveTo>
                  <a:cubicBezTo>
                    <a:pt x="-20349" y="413897"/>
                    <a:pt x="-38155" y="194012"/>
                    <a:pt x="68679" y="32208"/>
                  </a:cubicBezTo>
                  <a:lnTo>
                    <a:pt x="94988" y="0"/>
                  </a:lnTo>
                  <a:lnTo>
                    <a:pt x="738731" y="0"/>
                  </a:lnTo>
                  <a:lnTo>
                    <a:pt x="765040" y="32208"/>
                  </a:lnTo>
                  <a:cubicBezTo>
                    <a:pt x="871873" y="194012"/>
                    <a:pt x="854068" y="413897"/>
                    <a:pt x="711623" y="556342"/>
                  </a:cubicBezTo>
                  <a:cubicBezTo>
                    <a:pt x="548830" y="719135"/>
                    <a:pt x="284889" y="719135"/>
                    <a:pt x="122096" y="556342"/>
                  </a:cubicBezTo>
                  <a:close/>
                </a:path>
              </a:pathLst>
            </a:custGeom>
            <a:solidFill>
              <a:srgbClr val="00B0F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600"/>
            </a:p>
          </p:txBody>
        </p:sp>
        <p:sp>
          <p:nvSpPr>
            <p:cNvPr id="89" name="文本框 42"/>
            <p:cNvSpPr txBox="1">
              <a:spLocks noChangeArrowheads="1"/>
            </p:cNvSpPr>
            <p:nvPr/>
          </p:nvSpPr>
          <p:spPr bwMode="auto">
            <a:xfrm>
              <a:off x="3015664" y="1901392"/>
              <a:ext cx="990617" cy="600746"/>
            </a:xfrm>
            <a:prstGeom prst="rect">
              <a:avLst/>
            </a:prstGeom>
            <a:noFill/>
            <a:ln w="9525">
              <a:noFill/>
              <a:miter lim="800000"/>
            </a:ln>
          </p:spPr>
          <p:txBody>
            <a:bodyPr wrap="square">
              <a:spAutoFit/>
            </a:bodyPr>
            <a:lstStyle/>
            <a:p>
              <a:r>
                <a:rPr lang="en-US" altLang="zh-CN" dirty="0">
                  <a:solidFill>
                    <a:schemeClr val="bg1"/>
                  </a:solidFill>
                  <a:latin typeface="Impact" panose="020B0806030902050204" pitchFamily="34" charset="0"/>
                </a:rPr>
                <a:t>04</a:t>
              </a:r>
              <a:endParaRPr lang="zh-CN" altLang="en-US" dirty="0">
                <a:solidFill>
                  <a:schemeClr val="bg1"/>
                </a:solidFill>
                <a:latin typeface="Impact" panose="020B0806030902050204" pitchFamily="34" charset="0"/>
              </a:endParaRPr>
            </a:p>
          </p:txBody>
        </p:sp>
      </p:grpSp>
      <p:grpSp>
        <p:nvGrpSpPr>
          <p:cNvPr id="90" name="慧谷网PPT目录"/>
          <p:cNvGrpSpPr/>
          <p:nvPr/>
        </p:nvGrpSpPr>
        <p:grpSpPr bwMode="auto">
          <a:xfrm>
            <a:off x="1600990" y="4167004"/>
            <a:ext cx="609241" cy="468994"/>
            <a:chOff x="3050167" y="1844084"/>
            <a:chExt cx="881057" cy="678092"/>
          </a:xfrm>
          <a:effectLst/>
        </p:grpSpPr>
        <p:sp>
          <p:nvSpPr>
            <p:cNvPr id="91" name="任意多边形 90"/>
            <p:cNvSpPr/>
            <p:nvPr/>
          </p:nvSpPr>
          <p:spPr>
            <a:xfrm rot="8100000" flipV="1">
              <a:off x="3050167" y="1844084"/>
              <a:ext cx="834142" cy="678092"/>
            </a:xfrm>
            <a:custGeom>
              <a:avLst/>
              <a:gdLst>
                <a:gd name="connsiteX0" fmla="*/ 122096 w 833718"/>
                <a:gd name="connsiteY0" fmla="*/ 556342 h 678436"/>
                <a:gd name="connsiteX1" fmla="*/ 68679 w 833718"/>
                <a:gd name="connsiteY1" fmla="*/ 32208 h 678436"/>
                <a:gd name="connsiteX2" fmla="*/ 94988 w 833718"/>
                <a:gd name="connsiteY2" fmla="*/ 0 h 678436"/>
                <a:gd name="connsiteX3" fmla="*/ 738731 w 833718"/>
                <a:gd name="connsiteY3" fmla="*/ 0 h 678436"/>
                <a:gd name="connsiteX4" fmla="*/ 765040 w 833718"/>
                <a:gd name="connsiteY4" fmla="*/ 32208 h 678436"/>
                <a:gd name="connsiteX5" fmla="*/ 711623 w 833718"/>
                <a:gd name="connsiteY5" fmla="*/ 556342 h 678436"/>
                <a:gd name="connsiteX6" fmla="*/ 122096 w 833718"/>
                <a:gd name="connsiteY6" fmla="*/ 556342 h 678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3718" h="678436">
                  <a:moveTo>
                    <a:pt x="122096" y="556342"/>
                  </a:moveTo>
                  <a:cubicBezTo>
                    <a:pt x="-20349" y="413897"/>
                    <a:pt x="-38155" y="194012"/>
                    <a:pt x="68679" y="32208"/>
                  </a:cubicBezTo>
                  <a:lnTo>
                    <a:pt x="94988" y="0"/>
                  </a:lnTo>
                  <a:lnTo>
                    <a:pt x="738731" y="0"/>
                  </a:lnTo>
                  <a:lnTo>
                    <a:pt x="765040" y="32208"/>
                  </a:lnTo>
                  <a:cubicBezTo>
                    <a:pt x="871873" y="194012"/>
                    <a:pt x="854068" y="413897"/>
                    <a:pt x="711623" y="556342"/>
                  </a:cubicBezTo>
                  <a:cubicBezTo>
                    <a:pt x="548830" y="719135"/>
                    <a:pt x="284889" y="719135"/>
                    <a:pt x="122096" y="556342"/>
                  </a:cubicBezTo>
                  <a:close/>
                </a:path>
              </a:pathLst>
            </a:custGeom>
            <a:solidFill>
              <a:srgbClr val="00B0F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600"/>
            </a:p>
          </p:txBody>
        </p:sp>
        <p:sp>
          <p:nvSpPr>
            <p:cNvPr id="92" name="文本框 45"/>
            <p:cNvSpPr txBox="1">
              <a:spLocks noChangeArrowheads="1"/>
            </p:cNvSpPr>
            <p:nvPr/>
          </p:nvSpPr>
          <p:spPr bwMode="auto">
            <a:xfrm>
              <a:off x="3076867" y="1885458"/>
              <a:ext cx="854357" cy="600745"/>
            </a:xfrm>
            <a:prstGeom prst="rect">
              <a:avLst/>
            </a:prstGeom>
            <a:noFill/>
            <a:ln w="9525">
              <a:noFill/>
              <a:miter lim="800000"/>
            </a:ln>
          </p:spPr>
          <p:txBody>
            <a:bodyPr wrap="square">
              <a:spAutoFit/>
            </a:bodyPr>
            <a:lstStyle/>
            <a:p>
              <a:r>
                <a:rPr lang="en-US" altLang="zh-CN" dirty="0">
                  <a:solidFill>
                    <a:schemeClr val="bg1"/>
                  </a:solidFill>
                  <a:latin typeface="Impact" panose="020B0806030902050204" pitchFamily="34" charset="0"/>
                </a:rPr>
                <a:t>03</a:t>
              </a:r>
              <a:endParaRPr lang="zh-CN" altLang="en-US" dirty="0">
                <a:solidFill>
                  <a:schemeClr val="bg1"/>
                </a:solidFill>
                <a:latin typeface="Impact" panose="020B0806030902050204" pitchFamily="34" charset="0"/>
              </a:endParaRPr>
            </a:p>
          </p:txBody>
        </p:sp>
      </p:grpSp>
      <p:grpSp>
        <p:nvGrpSpPr>
          <p:cNvPr id="93" name="慧谷网PPT目录"/>
          <p:cNvGrpSpPr/>
          <p:nvPr/>
        </p:nvGrpSpPr>
        <p:grpSpPr bwMode="auto">
          <a:xfrm>
            <a:off x="1576242" y="3496221"/>
            <a:ext cx="771480" cy="470092"/>
            <a:chOff x="2998768" y="1844085"/>
            <a:chExt cx="1115681" cy="678092"/>
          </a:xfrm>
        </p:grpSpPr>
        <p:sp>
          <p:nvSpPr>
            <p:cNvPr id="94" name="任意多边形 93"/>
            <p:cNvSpPr/>
            <p:nvPr/>
          </p:nvSpPr>
          <p:spPr>
            <a:xfrm rot="8100000" flipV="1">
              <a:off x="3050349" y="1844085"/>
              <a:ext cx="833779" cy="678092"/>
            </a:xfrm>
            <a:custGeom>
              <a:avLst/>
              <a:gdLst>
                <a:gd name="connsiteX0" fmla="*/ 122096 w 833718"/>
                <a:gd name="connsiteY0" fmla="*/ 556342 h 678436"/>
                <a:gd name="connsiteX1" fmla="*/ 68679 w 833718"/>
                <a:gd name="connsiteY1" fmla="*/ 32208 h 678436"/>
                <a:gd name="connsiteX2" fmla="*/ 94988 w 833718"/>
                <a:gd name="connsiteY2" fmla="*/ 0 h 678436"/>
                <a:gd name="connsiteX3" fmla="*/ 738731 w 833718"/>
                <a:gd name="connsiteY3" fmla="*/ 0 h 678436"/>
                <a:gd name="connsiteX4" fmla="*/ 765040 w 833718"/>
                <a:gd name="connsiteY4" fmla="*/ 32208 h 678436"/>
                <a:gd name="connsiteX5" fmla="*/ 711623 w 833718"/>
                <a:gd name="connsiteY5" fmla="*/ 556342 h 678436"/>
                <a:gd name="connsiteX6" fmla="*/ 122096 w 833718"/>
                <a:gd name="connsiteY6" fmla="*/ 556342 h 678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3718" h="678436">
                  <a:moveTo>
                    <a:pt x="122096" y="556342"/>
                  </a:moveTo>
                  <a:cubicBezTo>
                    <a:pt x="-20349" y="413897"/>
                    <a:pt x="-38155" y="194012"/>
                    <a:pt x="68679" y="32208"/>
                  </a:cubicBezTo>
                  <a:lnTo>
                    <a:pt x="94988" y="0"/>
                  </a:lnTo>
                  <a:lnTo>
                    <a:pt x="738731" y="0"/>
                  </a:lnTo>
                  <a:lnTo>
                    <a:pt x="765040" y="32208"/>
                  </a:lnTo>
                  <a:cubicBezTo>
                    <a:pt x="871873" y="194012"/>
                    <a:pt x="854068" y="413897"/>
                    <a:pt x="711623" y="556342"/>
                  </a:cubicBezTo>
                  <a:cubicBezTo>
                    <a:pt x="548830" y="719135"/>
                    <a:pt x="284889" y="719135"/>
                    <a:pt x="122096" y="556342"/>
                  </a:cubicBezTo>
                  <a:close/>
                </a:path>
              </a:pathLst>
            </a:custGeom>
            <a:solidFill>
              <a:srgbClr val="00B0F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600"/>
            </a:p>
          </p:txBody>
        </p:sp>
        <p:sp>
          <p:nvSpPr>
            <p:cNvPr id="95" name="文本框 48"/>
            <p:cNvSpPr txBox="1">
              <a:spLocks noChangeArrowheads="1"/>
            </p:cNvSpPr>
            <p:nvPr/>
          </p:nvSpPr>
          <p:spPr bwMode="auto">
            <a:xfrm>
              <a:off x="2998768" y="1855131"/>
              <a:ext cx="1115681" cy="599342"/>
            </a:xfrm>
            <a:prstGeom prst="rect">
              <a:avLst/>
            </a:prstGeom>
            <a:noFill/>
            <a:ln w="9525">
              <a:noFill/>
              <a:miter lim="800000"/>
            </a:ln>
          </p:spPr>
          <p:txBody>
            <a:bodyPr wrap="square">
              <a:spAutoFit/>
            </a:bodyPr>
            <a:lstStyle/>
            <a:p>
              <a:r>
                <a:rPr lang="en-US" altLang="zh-CN" dirty="0">
                  <a:solidFill>
                    <a:schemeClr val="bg1"/>
                  </a:solidFill>
                  <a:latin typeface="Impact" panose="020B0806030902050204" pitchFamily="34" charset="0"/>
                </a:rPr>
                <a:t>02</a:t>
              </a:r>
              <a:endParaRPr lang="zh-CN" altLang="en-US" dirty="0">
                <a:solidFill>
                  <a:schemeClr val="bg1"/>
                </a:solidFill>
                <a:latin typeface="Impact" panose="020B0806030902050204" pitchFamily="34" charset="0"/>
              </a:endParaRPr>
            </a:p>
          </p:txBody>
        </p:sp>
      </p:grpSp>
      <p:grpSp>
        <p:nvGrpSpPr>
          <p:cNvPr id="96" name="慧谷网PPT目录"/>
          <p:cNvGrpSpPr/>
          <p:nvPr/>
        </p:nvGrpSpPr>
        <p:grpSpPr>
          <a:xfrm>
            <a:off x="2441349" y="2765208"/>
            <a:ext cx="2924179" cy="414020"/>
            <a:chOff x="4234903" y="1011639"/>
            <a:chExt cx="2672037" cy="378271"/>
          </a:xfrm>
        </p:grpSpPr>
        <p:sp>
          <p:nvSpPr>
            <p:cNvPr id="97" name="圆角矩形 96"/>
            <p:cNvSpPr/>
            <p:nvPr/>
          </p:nvSpPr>
          <p:spPr>
            <a:xfrm>
              <a:off x="4234903" y="1029467"/>
              <a:ext cx="2569345" cy="351085"/>
            </a:xfrm>
            <a:prstGeom prst="roundRect">
              <a:avLst/>
            </a:prstGeom>
            <a:solidFill>
              <a:srgbClr val="00B0F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endParaRPr lang="zh-CN" altLang="en-US" sz="3600" dirty="0">
                <a:latin typeface="+mj-lt"/>
                <a:ea typeface="Arial Unicode MS" panose="020B0604020202020204" pitchFamily="34" charset="-122"/>
                <a:cs typeface="Arial Unicode MS" panose="020B0604020202020204" pitchFamily="34" charset="-122"/>
              </a:endParaRPr>
            </a:p>
          </p:txBody>
        </p:sp>
        <p:sp>
          <p:nvSpPr>
            <p:cNvPr id="98" name="矩形 97"/>
            <p:cNvSpPr/>
            <p:nvPr/>
          </p:nvSpPr>
          <p:spPr>
            <a:xfrm>
              <a:off x="4523870" y="1011639"/>
              <a:ext cx="2383070" cy="378271"/>
            </a:xfrm>
            <a:prstGeom prst="rect">
              <a:avLst/>
            </a:prstGeom>
          </p:spPr>
          <p:txBody>
            <a:bodyPr wrap="square" lIns="121960" tIns="60980" rIns="121960" bIns="60980">
              <a:spAutoFit/>
            </a:bodyPr>
            <a:lstStyle/>
            <a:p>
              <a:pPr algn="l">
                <a:defRPr/>
              </a:pPr>
              <a:r>
                <a:rPr lang="zh-CN" altLang="en-US" sz="19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掌门安全介绍</a:t>
              </a:r>
              <a:endParaRPr lang="zh-CN" altLang="en-US" sz="19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grpSp>
      <p:grpSp>
        <p:nvGrpSpPr>
          <p:cNvPr id="99" name="慧谷网PPT目录"/>
          <p:cNvGrpSpPr/>
          <p:nvPr/>
        </p:nvGrpSpPr>
        <p:grpSpPr>
          <a:xfrm>
            <a:off x="2423403" y="3456302"/>
            <a:ext cx="2811797" cy="415539"/>
            <a:chOff x="4218505" y="1635519"/>
            <a:chExt cx="2569345" cy="379660"/>
          </a:xfrm>
        </p:grpSpPr>
        <p:sp>
          <p:nvSpPr>
            <p:cNvPr id="100" name="圆角矩形 99"/>
            <p:cNvSpPr/>
            <p:nvPr/>
          </p:nvSpPr>
          <p:spPr>
            <a:xfrm>
              <a:off x="4218505" y="1664094"/>
              <a:ext cx="2569345" cy="351085"/>
            </a:xfrm>
            <a:prstGeom prst="roundRect">
              <a:avLst/>
            </a:prstGeom>
            <a:solidFill>
              <a:srgbClr val="00B0F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endParaRPr lang="zh-CN" altLang="en-US" sz="3600" dirty="0">
                <a:latin typeface="+mj-lt"/>
                <a:ea typeface="Arial Unicode MS" panose="020B0604020202020204" pitchFamily="34" charset="-122"/>
                <a:cs typeface="Arial Unicode MS" panose="020B0604020202020204" pitchFamily="34" charset="-122"/>
              </a:endParaRPr>
            </a:p>
          </p:txBody>
        </p:sp>
        <p:sp>
          <p:nvSpPr>
            <p:cNvPr id="101" name="矩形 100"/>
            <p:cNvSpPr/>
            <p:nvPr/>
          </p:nvSpPr>
          <p:spPr>
            <a:xfrm>
              <a:off x="4527124" y="1635519"/>
              <a:ext cx="1820488" cy="378272"/>
            </a:xfrm>
            <a:prstGeom prst="rect">
              <a:avLst/>
            </a:prstGeom>
          </p:spPr>
          <p:txBody>
            <a:bodyPr wrap="square" lIns="121960" tIns="60980" rIns="121960" bIns="60980">
              <a:spAutoFit/>
            </a:bodyPr>
            <a:lstStyle/>
            <a:p>
              <a:pPr algn="l">
                <a:defRPr/>
              </a:pPr>
              <a:r>
                <a:rPr sz="19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产品总体概览</a:t>
              </a:r>
              <a:endParaRPr sz="19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grpSp>
      <p:grpSp>
        <p:nvGrpSpPr>
          <p:cNvPr id="102" name="慧谷网PPT目录"/>
          <p:cNvGrpSpPr/>
          <p:nvPr/>
        </p:nvGrpSpPr>
        <p:grpSpPr>
          <a:xfrm>
            <a:off x="2441349" y="4162141"/>
            <a:ext cx="2811797" cy="414020"/>
            <a:chOff x="4234903" y="2340748"/>
            <a:chExt cx="2569345" cy="378271"/>
          </a:xfrm>
        </p:grpSpPr>
        <p:sp>
          <p:nvSpPr>
            <p:cNvPr id="103" name="圆角矩形 102"/>
            <p:cNvSpPr/>
            <p:nvPr/>
          </p:nvSpPr>
          <p:spPr>
            <a:xfrm>
              <a:off x="4234903" y="2355033"/>
              <a:ext cx="2569345" cy="351085"/>
            </a:xfrm>
            <a:prstGeom prst="roundRect">
              <a:avLst/>
            </a:prstGeom>
            <a:solidFill>
              <a:srgbClr val="00B0F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endParaRPr lang="zh-CN" altLang="en-US" sz="3600" dirty="0">
                <a:latin typeface="+mj-lt"/>
                <a:ea typeface="Arial Unicode MS" panose="020B0604020202020204" pitchFamily="34" charset="-122"/>
                <a:cs typeface="Arial Unicode MS" panose="020B0604020202020204" pitchFamily="34" charset="-122"/>
              </a:endParaRPr>
            </a:p>
          </p:txBody>
        </p:sp>
        <p:sp>
          <p:nvSpPr>
            <p:cNvPr id="104" name="矩形 103"/>
            <p:cNvSpPr/>
            <p:nvPr/>
          </p:nvSpPr>
          <p:spPr>
            <a:xfrm>
              <a:off x="4498335" y="2340748"/>
              <a:ext cx="2265281" cy="378271"/>
            </a:xfrm>
            <a:prstGeom prst="rect">
              <a:avLst/>
            </a:prstGeom>
          </p:spPr>
          <p:txBody>
            <a:bodyPr wrap="square" lIns="121960" tIns="60980" rIns="121960" bIns="60980">
              <a:spAutoFit/>
            </a:bodyPr>
            <a:lstStyle/>
            <a:p>
              <a:pPr algn="l">
                <a:defRPr/>
              </a:pPr>
              <a:r>
                <a:rPr sz="19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四大核心功能</a:t>
              </a:r>
              <a:endParaRPr sz="19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grpSp>
      <p:grpSp>
        <p:nvGrpSpPr>
          <p:cNvPr id="105" name="慧谷网PPT目录"/>
          <p:cNvGrpSpPr/>
          <p:nvPr/>
        </p:nvGrpSpPr>
        <p:grpSpPr>
          <a:xfrm>
            <a:off x="2441349" y="4829180"/>
            <a:ext cx="2917822" cy="415539"/>
            <a:chOff x="4234903" y="2980362"/>
            <a:chExt cx="2666228" cy="379659"/>
          </a:xfrm>
        </p:grpSpPr>
        <p:sp>
          <p:nvSpPr>
            <p:cNvPr id="106" name="圆角矩形 105"/>
            <p:cNvSpPr/>
            <p:nvPr/>
          </p:nvSpPr>
          <p:spPr>
            <a:xfrm>
              <a:off x="4234903" y="3008936"/>
              <a:ext cx="2569345" cy="351085"/>
            </a:xfrm>
            <a:prstGeom prst="roundRect">
              <a:avLst/>
            </a:prstGeom>
            <a:solidFill>
              <a:srgbClr val="00B0F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endParaRPr lang="zh-CN" altLang="en-US" sz="3600" dirty="0">
                <a:latin typeface="+mj-lt"/>
                <a:ea typeface="Arial Unicode MS" panose="020B0604020202020204" pitchFamily="34" charset="-122"/>
                <a:cs typeface="Arial Unicode MS" panose="020B0604020202020204" pitchFamily="34" charset="-122"/>
              </a:endParaRPr>
            </a:p>
          </p:txBody>
        </p:sp>
        <p:sp>
          <p:nvSpPr>
            <p:cNvPr id="107" name="矩形 106"/>
            <p:cNvSpPr/>
            <p:nvPr/>
          </p:nvSpPr>
          <p:spPr>
            <a:xfrm>
              <a:off x="4515159" y="2980362"/>
              <a:ext cx="2385972" cy="378271"/>
            </a:xfrm>
            <a:prstGeom prst="rect">
              <a:avLst/>
            </a:prstGeom>
          </p:spPr>
          <p:txBody>
            <a:bodyPr wrap="square" lIns="121960" tIns="60980" rIns="121960" bIns="60980">
              <a:spAutoFit/>
            </a:bodyPr>
            <a:lstStyle/>
            <a:p>
              <a:pPr algn="l">
                <a:defRPr/>
              </a:pPr>
              <a:r>
                <a:rPr sz="19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其他辅助功能</a:t>
              </a:r>
              <a:endParaRPr sz="19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grpSp>
      <p:grpSp>
        <p:nvGrpSpPr>
          <p:cNvPr id="108" name="慧谷网PPT目录"/>
          <p:cNvGrpSpPr/>
          <p:nvPr/>
        </p:nvGrpSpPr>
        <p:grpSpPr>
          <a:xfrm>
            <a:off x="2441349" y="6183956"/>
            <a:ext cx="2811797" cy="429260"/>
            <a:chOff x="4234903" y="3641472"/>
            <a:chExt cx="2569345" cy="392196"/>
          </a:xfrm>
        </p:grpSpPr>
        <p:sp>
          <p:nvSpPr>
            <p:cNvPr id="109" name="圆角矩形 108"/>
            <p:cNvSpPr/>
            <p:nvPr/>
          </p:nvSpPr>
          <p:spPr>
            <a:xfrm>
              <a:off x="4234903" y="3669023"/>
              <a:ext cx="2569345" cy="351085"/>
            </a:xfrm>
            <a:prstGeom prst="roundRect">
              <a:avLst/>
            </a:prstGeom>
            <a:solidFill>
              <a:srgbClr val="00B0F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endParaRPr lang="zh-CN" altLang="en-US" sz="3600" dirty="0">
                <a:latin typeface="+mj-lt"/>
                <a:ea typeface="Arial Unicode MS" panose="020B0604020202020204" pitchFamily="34" charset="-122"/>
                <a:cs typeface="Arial Unicode MS" panose="020B0604020202020204" pitchFamily="34" charset="-122"/>
              </a:endParaRPr>
            </a:p>
          </p:txBody>
        </p:sp>
        <p:sp>
          <p:nvSpPr>
            <p:cNvPr id="110" name="矩形 109"/>
            <p:cNvSpPr/>
            <p:nvPr/>
          </p:nvSpPr>
          <p:spPr>
            <a:xfrm>
              <a:off x="4541794" y="3641472"/>
              <a:ext cx="1877509" cy="392196"/>
            </a:xfrm>
            <a:prstGeom prst="rect">
              <a:avLst/>
            </a:prstGeom>
          </p:spPr>
          <p:txBody>
            <a:bodyPr wrap="square" lIns="121960" tIns="60980" rIns="121960" bIns="60980">
              <a:spAutoFit/>
            </a:bodyPr>
            <a:lstStyle/>
            <a:p>
              <a:pPr>
                <a:defRPr/>
              </a:pPr>
              <a:r>
                <a:rPr lang="zh-CN" altLang="en-US" sz="20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典型客户案例</a:t>
              </a:r>
              <a:endParaRPr lang="zh-CN" altLang="zh-CN" sz="20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grpSp>
      <p:grpSp>
        <p:nvGrpSpPr>
          <p:cNvPr id="3" name="慧谷网PPT目录"/>
          <p:cNvGrpSpPr/>
          <p:nvPr/>
        </p:nvGrpSpPr>
        <p:grpSpPr bwMode="auto">
          <a:xfrm>
            <a:off x="1603380" y="5521665"/>
            <a:ext cx="626624" cy="469036"/>
            <a:chOff x="3037868" y="1844053"/>
            <a:chExt cx="906280" cy="678154"/>
          </a:xfrm>
        </p:grpSpPr>
        <p:sp>
          <p:nvSpPr>
            <p:cNvPr id="4" name="任意多边形 3"/>
            <p:cNvSpPr/>
            <p:nvPr/>
          </p:nvSpPr>
          <p:spPr>
            <a:xfrm rot="8100000" flipV="1">
              <a:off x="3050206" y="1844053"/>
              <a:ext cx="834142" cy="678154"/>
            </a:xfrm>
            <a:custGeom>
              <a:avLst/>
              <a:gdLst>
                <a:gd name="connsiteX0" fmla="*/ 122096 w 833718"/>
                <a:gd name="connsiteY0" fmla="*/ 556342 h 678436"/>
                <a:gd name="connsiteX1" fmla="*/ 68679 w 833718"/>
                <a:gd name="connsiteY1" fmla="*/ 32208 h 678436"/>
                <a:gd name="connsiteX2" fmla="*/ 94988 w 833718"/>
                <a:gd name="connsiteY2" fmla="*/ 0 h 678436"/>
                <a:gd name="connsiteX3" fmla="*/ 738731 w 833718"/>
                <a:gd name="connsiteY3" fmla="*/ 0 h 678436"/>
                <a:gd name="connsiteX4" fmla="*/ 765040 w 833718"/>
                <a:gd name="connsiteY4" fmla="*/ 32208 h 678436"/>
                <a:gd name="connsiteX5" fmla="*/ 711623 w 833718"/>
                <a:gd name="connsiteY5" fmla="*/ 556342 h 678436"/>
                <a:gd name="connsiteX6" fmla="*/ 122096 w 833718"/>
                <a:gd name="connsiteY6" fmla="*/ 556342 h 678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3718" h="678436">
                  <a:moveTo>
                    <a:pt x="122096" y="556342"/>
                  </a:moveTo>
                  <a:cubicBezTo>
                    <a:pt x="-20349" y="413897"/>
                    <a:pt x="-38155" y="194012"/>
                    <a:pt x="68679" y="32208"/>
                  </a:cubicBezTo>
                  <a:lnTo>
                    <a:pt x="94988" y="0"/>
                  </a:lnTo>
                  <a:lnTo>
                    <a:pt x="738731" y="0"/>
                  </a:lnTo>
                  <a:lnTo>
                    <a:pt x="765040" y="32208"/>
                  </a:lnTo>
                  <a:cubicBezTo>
                    <a:pt x="871873" y="194012"/>
                    <a:pt x="854068" y="413897"/>
                    <a:pt x="711623" y="556342"/>
                  </a:cubicBezTo>
                  <a:cubicBezTo>
                    <a:pt x="548830" y="719135"/>
                    <a:pt x="284889" y="719135"/>
                    <a:pt x="122096" y="556342"/>
                  </a:cubicBezTo>
                  <a:close/>
                </a:path>
              </a:pathLst>
            </a:custGeom>
            <a:solidFill>
              <a:srgbClr val="00B0F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p>
              <a:pPr algn="ctr">
                <a:defRPr/>
              </a:pPr>
              <a:endParaRPr lang="zh-CN" altLang="en-US" sz="1600"/>
            </a:p>
          </p:txBody>
        </p:sp>
        <p:sp>
          <p:nvSpPr>
            <p:cNvPr id="5" name="文本框 39"/>
            <p:cNvSpPr txBox="1">
              <a:spLocks noChangeArrowheads="1"/>
            </p:cNvSpPr>
            <p:nvPr/>
          </p:nvSpPr>
          <p:spPr bwMode="auto">
            <a:xfrm>
              <a:off x="3037868" y="1885458"/>
              <a:ext cx="906280" cy="600746"/>
            </a:xfrm>
            <a:prstGeom prst="rect">
              <a:avLst/>
            </a:prstGeom>
            <a:noFill/>
            <a:ln w="9525">
              <a:noFill/>
              <a:miter lim="800000"/>
            </a:ln>
          </p:spPr>
          <p:txBody>
            <a:bodyPr wrap="square">
              <a:spAutoFit/>
            </a:bodyPr>
            <a:p>
              <a:r>
                <a:rPr lang="en-US" altLang="zh-CN" dirty="0">
                  <a:solidFill>
                    <a:schemeClr val="bg1"/>
                  </a:solidFill>
                  <a:latin typeface="Impact" panose="020B0806030902050204" pitchFamily="34" charset="0"/>
                </a:rPr>
                <a:t>05</a:t>
              </a:r>
              <a:endParaRPr lang="zh-CN" altLang="en-US" dirty="0">
                <a:solidFill>
                  <a:schemeClr val="bg1"/>
                </a:solidFill>
                <a:latin typeface="Impact" panose="020B0806030902050204" pitchFamily="34" charset="0"/>
              </a:endParaRPr>
            </a:p>
          </p:txBody>
        </p:sp>
      </p:grpSp>
      <p:grpSp>
        <p:nvGrpSpPr>
          <p:cNvPr id="6" name="慧谷网PPT目录"/>
          <p:cNvGrpSpPr/>
          <p:nvPr/>
        </p:nvGrpSpPr>
        <p:grpSpPr>
          <a:xfrm>
            <a:off x="2488339" y="5536256"/>
            <a:ext cx="2811797" cy="429260"/>
            <a:chOff x="4234903" y="3656556"/>
            <a:chExt cx="2569345" cy="392196"/>
          </a:xfrm>
        </p:grpSpPr>
        <p:sp>
          <p:nvSpPr>
            <p:cNvPr id="7" name="圆角矩形 6"/>
            <p:cNvSpPr/>
            <p:nvPr/>
          </p:nvSpPr>
          <p:spPr>
            <a:xfrm>
              <a:off x="4234903" y="3669023"/>
              <a:ext cx="2569345" cy="351085"/>
            </a:xfrm>
            <a:prstGeom prst="roundRect">
              <a:avLst/>
            </a:prstGeom>
            <a:solidFill>
              <a:srgbClr val="00B0F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p>
              <a:pPr algn="l">
                <a:defRPr/>
              </a:pPr>
              <a:endParaRPr lang="zh-CN" altLang="en-US" sz="3600" dirty="0">
                <a:latin typeface="+mj-lt"/>
                <a:ea typeface="Arial Unicode MS" panose="020B0604020202020204" pitchFamily="34" charset="-122"/>
                <a:cs typeface="Arial Unicode MS" panose="020B0604020202020204" pitchFamily="34" charset="-122"/>
              </a:endParaRPr>
            </a:p>
          </p:txBody>
        </p:sp>
        <p:sp>
          <p:nvSpPr>
            <p:cNvPr id="8" name="矩形 7"/>
            <p:cNvSpPr/>
            <p:nvPr/>
          </p:nvSpPr>
          <p:spPr>
            <a:xfrm>
              <a:off x="4488993" y="3656556"/>
              <a:ext cx="1877509" cy="392196"/>
            </a:xfrm>
            <a:prstGeom prst="rect">
              <a:avLst/>
            </a:prstGeom>
          </p:spPr>
          <p:txBody>
            <a:bodyPr wrap="square" lIns="121960" tIns="60980" rIns="121960" bIns="60980">
              <a:spAutoFit/>
            </a:bodyPr>
            <a:p>
              <a:pPr algn="l">
                <a:defRPr/>
              </a:pPr>
              <a:r>
                <a:rPr lang="en-US" altLang="zh-CN" sz="20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DSC</a:t>
              </a:r>
              <a:r>
                <a:rPr lang="zh-CN" altLang="en-US" sz="20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产品优势</a:t>
              </a:r>
              <a:endParaRPr lang="zh-CN" altLang="en-US" sz="20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grpSp>
      <p:sp>
        <p:nvSpPr>
          <p:cNvPr id="9" name="慧谷网PPT目录"/>
          <p:cNvSpPr/>
          <p:nvPr/>
        </p:nvSpPr>
        <p:spPr>
          <a:xfrm rot="16200000">
            <a:off x="839446" y="4817011"/>
            <a:ext cx="432765" cy="510504"/>
          </a:xfrm>
          <a:prstGeom prst="down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419" tIns="45709" rIns="91419" bIns="45709" rtlCol="0" anchor="ctr"/>
          <a:p>
            <a:pPr algn="ctr"/>
            <a:endParaRPr lang="zh-CN" altLang="en-US"/>
          </a:p>
        </p:txBody>
      </p:sp>
    </p:spTree>
  </p:cSld>
  <p:clrMapOvr>
    <a:masterClrMapping/>
  </p:clrMapOvr>
  <p:transition spd="slow" advClick="0" advTm="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1"/>
                                        </p:tgtEl>
                                        <p:attrNameLst>
                                          <p:attrName>style.visibility</p:attrName>
                                        </p:attrNameLst>
                                      </p:cBhvr>
                                      <p:to>
                                        <p:strVal val="visible"/>
                                      </p:to>
                                    </p:set>
                                    <p:animEffect transition="in" filter="wipe(down)">
                                      <p:cBhvr>
                                        <p:cTn id="7" dur="500"/>
                                        <p:tgtEl>
                                          <p:spTgt spid="81"/>
                                        </p:tgtEl>
                                      </p:cBhvr>
                                    </p:animEffect>
                                  </p:childTnLst>
                                </p:cTn>
                              </p:par>
                              <p:par>
                                <p:cTn id="8" presetID="22" presetClass="entr" presetSubtype="4" fill="hold" nodeType="withEffect">
                                  <p:stCondLst>
                                    <p:cond delay="0"/>
                                  </p:stCondLst>
                                  <p:childTnLst>
                                    <p:set>
                                      <p:cBhvr>
                                        <p:cTn id="9" dur="1" fill="hold">
                                          <p:stCondLst>
                                            <p:cond delay="0"/>
                                          </p:stCondLst>
                                        </p:cTn>
                                        <p:tgtEl>
                                          <p:spTgt spid="96"/>
                                        </p:tgtEl>
                                        <p:attrNameLst>
                                          <p:attrName>style.visibility</p:attrName>
                                        </p:attrNameLst>
                                      </p:cBhvr>
                                      <p:to>
                                        <p:strVal val="visible"/>
                                      </p:to>
                                    </p:set>
                                    <p:animEffect transition="in" filter="wipe(down)">
                                      <p:cBhvr>
                                        <p:cTn id="10" dur="500"/>
                                        <p:tgtEl>
                                          <p:spTgt spid="9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93"/>
                                        </p:tgtEl>
                                        <p:attrNameLst>
                                          <p:attrName>style.visibility</p:attrName>
                                        </p:attrNameLst>
                                      </p:cBhvr>
                                      <p:to>
                                        <p:strVal val="visible"/>
                                      </p:to>
                                    </p:set>
                                    <p:animEffect transition="in" filter="wipe(down)">
                                      <p:cBhvr>
                                        <p:cTn id="15" dur="500"/>
                                        <p:tgtEl>
                                          <p:spTgt spid="93"/>
                                        </p:tgtEl>
                                      </p:cBhvr>
                                    </p:animEffect>
                                  </p:childTnLst>
                                </p:cTn>
                              </p:par>
                              <p:par>
                                <p:cTn id="16" presetID="22" presetClass="entr" presetSubtype="4" fill="hold" nodeType="withEffect">
                                  <p:stCondLst>
                                    <p:cond delay="0"/>
                                  </p:stCondLst>
                                  <p:childTnLst>
                                    <p:set>
                                      <p:cBhvr>
                                        <p:cTn id="17" dur="1" fill="hold">
                                          <p:stCondLst>
                                            <p:cond delay="0"/>
                                          </p:stCondLst>
                                        </p:cTn>
                                        <p:tgtEl>
                                          <p:spTgt spid="99"/>
                                        </p:tgtEl>
                                        <p:attrNameLst>
                                          <p:attrName>style.visibility</p:attrName>
                                        </p:attrNameLst>
                                      </p:cBhvr>
                                      <p:to>
                                        <p:strVal val="visible"/>
                                      </p:to>
                                    </p:set>
                                    <p:animEffect transition="in" filter="wipe(down)">
                                      <p:cBhvr>
                                        <p:cTn id="18" dur="500"/>
                                        <p:tgtEl>
                                          <p:spTgt spid="9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90"/>
                                        </p:tgtEl>
                                        <p:attrNameLst>
                                          <p:attrName>style.visibility</p:attrName>
                                        </p:attrNameLst>
                                      </p:cBhvr>
                                      <p:to>
                                        <p:strVal val="visible"/>
                                      </p:to>
                                    </p:set>
                                    <p:animEffect transition="in" filter="wipe(down)">
                                      <p:cBhvr>
                                        <p:cTn id="23" dur="500"/>
                                        <p:tgtEl>
                                          <p:spTgt spid="90"/>
                                        </p:tgtEl>
                                      </p:cBhvr>
                                    </p:animEffect>
                                  </p:childTnLst>
                                </p:cTn>
                              </p:par>
                              <p:par>
                                <p:cTn id="24" presetID="22" presetClass="entr" presetSubtype="4" fill="hold" nodeType="withEffect">
                                  <p:stCondLst>
                                    <p:cond delay="0"/>
                                  </p:stCondLst>
                                  <p:childTnLst>
                                    <p:set>
                                      <p:cBhvr>
                                        <p:cTn id="25" dur="1" fill="hold">
                                          <p:stCondLst>
                                            <p:cond delay="0"/>
                                          </p:stCondLst>
                                        </p:cTn>
                                        <p:tgtEl>
                                          <p:spTgt spid="102"/>
                                        </p:tgtEl>
                                        <p:attrNameLst>
                                          <p:attrName>style.visibility</p:attrName>
                                        </p:attrNameLst>
                                      </p:cBhvr>
                                      <p:to>
                                        <p:strVal val="visible"/>
                                      </p:to>
                                    </p:set>
                                    <p:animEffect transition="in" filter="wipe(down)">
                                      <p:cBhvr>
                                        <p:cTn id="26" dur="500"/>
                                        <p:tgtEl>
                                          <p:spTgt spid="102"/>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87"/>
                                        </p:tgtEl>
                                        <p:attrNameLst>
                                          <p:attrName>style.visibility</p:attrName>
                                        </p:attrNameLst>
                                      </p:cBhvr>
                                      <p:to>
                                        <p:strVal val="visible"/>
                                      </p:to>
                                    </p:set>
                                    <p:animEffect transition="in" filter="wipe(down)">
                                      <p:cBhvr>
                                        <p:cTn id="31" dur="500"/>
                                        <p:tgtEl>
                                          <p:spTgt spid="87"/>
                                        </p:tgtEl>
                                      </p:cBhvr>
                                    </p:animEffect>
                                  </p:childTnLst>
                                </p:cTn>
                              </p:par>
                              <p:par>
                                <p:cTn id="32" presetID="22" presetClass="entr" presetSubtype="4" fill="hold" nodeType="withEffect">
                                  <p:stCondLst>
                                    <p:cond delay="0"/>
                                  </p:stCondLst>
                                  <p:childTnLst>
                                    <p:set>
                                      <p:cBhvr>
                                        <p:cTn id="33" dur="1" fill="hold">
                                          <p:stCondLst>
                                            <p:cond delay="0"/>
                                          </p:stCondLst>
                                        </p:cTn>
                                        <p:tgtEl>
                                          <p:spTgt spid="105"/>
                                        </p:tgtEl>
                                        <p:attrNameLst>
                                          <p:attrName>style.visibility</p:attrName>
                                        </p:attrNameLst>
                                      </p:cBhvr>
                                      <p:to>
                                        <p:strVal val="visible"/>
                                      </p:to>
                                    </p:set>
                                    <p:animEffect transition="in" filter="wipe(down)">
                                      <p:cBhvr>
                                        <p:cTn id="34" dur="500"/>
                                        <p:tgtEl>
                                          <p:spTgt spid="105"/>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wipe(down)">
                                      <p:cBhvr>
                                        <p:cTn id="39" dur="500"/>
                                        <p:tgtEl>
                                          <p:spTgt spid="3"/>
                                        </p:tgtEl>
                                      </p:cBhvr>
                                    </p:animEffect>
                                  </p:childTnLst>
                                </p:cTn>
                              </p:par>
                              <p:par>
                                <p:cTn id="40" presetID="22" presetClass="entr" presetSubtype="4" fill="hold" nodeType="with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wipe(down)">
                                      <p:cBhvr>
                                        <p:cTn id="42" dur="500"/>
                                        <p:tgtEl>
                                          <p:spTgt spid="6"/>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84"/>
                                        </p:tgtEl>
                                        <p:attrNameLst>
                                          <p:attrName>style.visibility</p:attrName>
                                        </p:attrNameLst>
                                      </p:cBhvr>
                                      <p:to>
                                        <p:strVal val="visible"/>
                                      </p:to>
                                    </p:set>
                                    <p:animEffect transition="in" filter="wipe(down)">
                                      <p:cBhvr>
                                        <p:cTn id="47" dur="500"/>
                                        <p:tgtEl>
                                          <p:spTgt spid="84"/>
                                        </p:tgtEl>
                                      </p:cBhvr>
                                    </p:animEffect>
                                  </p:childTnLst>
                                </p:cTn>
                              </p:par>
                              <p:par>
                                <p:cTn id="48" presetID="22" presetClass="entr" presetSubtype="4" fill="hold" nodeType="withEffect">
                                  <p:stCondLst>
                                    <p:cond delay="0"/>
                                  </p:stCondLst>
                                  <p:childTnLst>
                                    <p:set>
                                      <p:cBhvr>
                                        <p:cTn id="49" dur="1" fill="hold">
                                          <p:stCondLst>
                                            <p:cond delay="0"/>
                                          </p:stCondLst>
                                        </p:cTn>
                                        <p:tgtEl>
                                          <p:spTgt spid="108"/>
                                        </p:tgtEl>
                                        <p:attrNameLst>
                                          <p:attrName>style.visibility</p:attrName>
                                        </p:attrNameLst>
                                      </p:cBhvr>
                                      <p:to>
                                        <p:strVal val="visible"/>
                                      </p:to>
                                    </p:set>
                                    <p:animEffect transition="in" filter="wipe(down)">
                                      <p:cBhvr>
                                        <p:cTn id="50" dur="500"/>
                                        <p:tgtEl>
                                          <p:spTgt spid="108"/>
                                        </p:tgtEl>
                                      </p:cBhvr>
                                    </p:animEffect>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9"/>
                                        </p:tgtEl>
                                        <p:attrNameLst>
                                          <p:attrName>style.visibility</p:attrName>
                                        </p:attrNameLst>
                                      </p:cBhvr>
                                      <p:to>
                                        <p:strVal val="visible"/>
                                      </p:to>
                                    </p:set>
                                    <p:anim calcmode="lin" valueType="num">
                                      <p:cBhvr additive="base">
                                        <p:cTn id="55" dur="500" fill="hold"/>
                                        <p:tgtEl>
                                          <p:spTgt spid="9"/>
                                        </p:tgtEl>
                                        <p:attrNameLst>
                                          <p:attrName>ppt_x</p:attrName>
                                        </p:attrNameLst>
                                      </p:cBhvr>
                                      <p:tavLst>
                                        <p:tav tm="0">
                                          <p:val>
                                            <p:strVal val="#ppt_x"/>
                                          </p:val>
                                        </p:tav>
                                        <p:tav tm="100000">
                                          <p:val>
                                            <p:strVal val="#ppt_x"/>
                                          </p:val>
                                        </p:tav>
                                      </p:tavLst>
                                    </p:anim>
                                    <p:anim calcmode="lin" valueType="num">
                                      <p:cBhvr additive="base">
                                        <p:cTn id="5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9" grpId="1"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114"/>
          <p:cNvGrpSpPr/>
          <p:nvPr/>
        </p:nvGrpSpPr>
        <p:grpSpPr>
          <a:xfrm>
            <a:off x="-33655" y="2478405"/>
            <a:ext cx="12240895" cy="1868170"/>
            <a:chOff x="0" y="2226109"/>
            <a:chExt cx="1597483" cy="518462"/>
          </a:xfrm>
          <a:solidFill>
            <a:schemeClr val="bg2"/>
          </a:solidFill>
        </p:grpSpPr>
        <p:sp>
          <p:nvSpPr>
            <p:cNvPr id="4" name="Rectangle 40"/>
            <p:cNvSpPr/>
            <p:nvPr/>
          </p:nvSpPr>
          <p:spPr>
            <a:xfrm>
              <a:off x="0" y="2226109"/>
              <a:ext cx="1597483" cy="518462"/>
            </a:xfrm>
            <a:prstGeom prst="rect">
              <a:avLst/>
            </a:prstGeom>
            <a:solidFill>
              <a:srgbClr val="3636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5" name="Text Placeholder 3"/>
            <p:cNvSpPr txBox="1"/>
            <p:nvPr/>
          </p:nvSpPr>
          <p:spPr>
            <a:xfrm>
              <a:off x="141262" y="2356165"/>
              <a:ext cx="1317383" cy="230506"/>
            </a:xfrm>
            <a:prstGeom prst="rect">
              <a:avLst/>
            </a:prstGeom>
            <a:noFill/>
          </p:spPr>
          <p:txBody>
            <a:bodyPr wrap="squar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8565">
                <a:spcBef>
                  <a:spcPct val="20000"/>
                </a:spcBef>
                <a:defRPr/>
              </a:pPr>
              <a:r>
                <a:rPr lang="zh-CN" altLang="en-US" sz="5400" b="1" dirty="0">
                  <a:solidFill>
                    <a:schemeClr val="bg1"/>
                  </a:solidFill>
                  <a:latin typeface="微软雅黑" panose="020B0503020204020204" pitchFamily="34" charset="-122"/>
                  <a:ea typeface="微软雅黑" panose="020B0503020204020204" pitchFamily="34" charset="-122"/>
                </a:rPr>
                <a:t>资产管理</a:t>
              </a:r>
              <a:endParaRPr lang="zh-CN" altLang="en-US" sz="5400" b="1" dirty="0">
                <a:solidFill>
                  <a:schemeClr val="bg1"/>
                </a:solidFill>
                <a:latin typeface="微软雅黑" panose="020B0503020204020204" pitchFamily="34" charset="-122"/>
                <a:ea typeface="微软雅黑" panose="020B0503020204020204" pitchFamily="34" charset="-122"/>
              </a:endParaRPr>
            </a:p>
          </p:txBody>
        </p:sp>
      </p:grpSp>
      <p:pic>
        <p:nvPicPr>
          <p:cNvPr id="7" name="图片 6" descr="销掌门-透明背景-logo"/>
          <p:cNvPicPr>
            <a:picLocks noChangeAspect="1"/>
          </p:cNvPicPr>
          <p:nvPr/>
        </p:nvPicPr>
        <p:blipFill>
          <a:blip r:embed="rId1" cstate="print"/>
          <a:stretch>
            <a:fillRect/>
          </a:stretch>
        </p:blipFill>
        <p:spPr>
          <a:xfrm>
            <a:off x="10789920" y="167005"/>
            <a:ext cx="1132205" cy="829310"/>
          </a:xfrm>
          <a:prstGeom prst="rect">
            <a:avLst/>
          </a:prstGeom>
        </p:spPr>
      </p:pic>
    </p:spTree>
  </p:cSld>
  <p:clrMapOvr>
    <a:masterClrMapping/>
  </p:clrMapOvr>
  <p:transition spd="slow" advClick="0"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400"/>
                                        <p:tgtEl>
                                          <p:spTgt spid="3"/>
                                        </p:tgtEl>
                                      </p:cBhvr>
                                    </p:animEffect>
                                  </p:childTnLst>
                                </p:cTn>
                              </p:par>
                            </p:childTnLst>
                          </p:cTn>
                        </p:par>
                        <p:par>
                          <p:cTn id="8" fill="hold">
                            <p:stCondLst>
                              <p:cond delay="500"/>
                            </p:stCondLst>
                            <p:childTnLst>
                              <p:par>
                                <p:cTn id="9" presetID="3" presetClass="entr" presetSubtype="1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linds(horizontal)">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3"/>
          <p:cNvSpPr>
            <a:spLocks noChangeArrowheads="1"/>
          </p:cNvSpPr>
          <p:nvPr/>
        </p:nvSpPr>
        <p:spPr bwMode="auto">
          <a:xfrm>
            <a:off x="1073958" y="224898"/>
            <a:ext cx="1809750" cy="582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eaLnBrk="1" hangingPunct="1">
              <a:spcBef>
                <a:spcPct val="0"/>
              </a:spcBef>
              <a:buFont typeface="Arial" panose="020B0604020202020204" pitchFamily="34" charset="0"/>
              <a:buNone/>
            </a:pPr>
            <a:r>
              <a:rPr lang="zh-CN" b="1" dirty="0">
                <a:solidFill>
                  <a:schemeClr val="tx1">
                    <a:lumMod val="65000"/>
                    <a:lumOff val="35000"/>
                  </a:schemeClr>
                </a:solidFill>
                <a:latin typeface="Arial" panose="020B0604020202020204" pitchFamily="34" charset="0"/>
                <a:cs typeface="Arial" panose="020B0604020202020204" pitchFamily="34" charset="0"/>
                <a:sym typeface="Impact" panose="020B0806030902050204" pitchFamily="34" charset="0"/>
              </a:rPr>
              <a:t>资产管理</a:t>
            </a:r>
            <a:endParaRPr lang="zh-CN" b="1" dirty="0">
              <a:solidFill>
                <a:schemeClr val="tx1">
                  <a:lumMod val="65000"/>
                  <a:lumOff val="35000"/>
                </a:schemeClr>
              </a:solidFill>
              <a:latin typeface="Arial" panose="020B0604020202020204" pitchFamily="34" charset="0"/>
              <a:ea typeface="宋体" pitchFamily="2" charset="-122"/>
              <a:cs typeface="Arial" panose="020B0604020202020204" pitchFamily="34" charset="0"/>
              <a:sym typeface="Impact" panose="020B0806030902050204" pitchFamily="34" charset="0"/>
            </a:endParaRPr>
          </a:p>
        </p:txBody>
      </p:sp>
      <p:sp>
        <p:nvSpPr>
          <p:cNvPr id="10" name="文本框 37"/>
          <p:cNvSpPr txBox="1"/>
          <p:nvPr/>
        </p:nvSpPr>
        <p:spPr>
          <a:xfrm>
            <a:off x="1073785" y="760095"/>
            <a:ext cx="3554095" cy="335915"/>
          </a:xfrm>
          <a:prstGeom prst="rect">
            <a:avLst/>
          </a:prstGeom>
          <a:noFill/>
        </p:spPr>
        <p:txBody>
          <a:bodyPr wrap="square" lIns="91431" tIns="45716" rIns="91431" bIns="45716" rtlCol="0">
            <a:spAutoFit/>
          </a:bodyPr>
          <a:lstStyle/>
          <a:p>
            <a:r>
              <a:rPr lang="en-US" altLang="zh-CN" sz="1600" dirty="0">
                <a:solidFill>
                  <a:schemeClr val="tx1">
                    <a:lumMod val="65000"/>
                    <a:lumOff val="35000"/>
                  </a:schemeClr>
                </a:solidFill>
                <a:latin typeface="Arial" panose="020B0604020202020204" pitchFamily="34" charset="0"/>
                <a:cs typeface="Arial" panose="020B0604020202020204" pitchFamily="34" charset="0"/>
              </a:rPr>
              <a:t>Asset Management</a:t>
            </a:r>
            <a:endParaRPr lang="en-US" altLang="zh-CN" sz="1600" dirty="0">
              <a:solidFill>
                <a:schemeClr val="tx1">
                  <a:lumMod val="65000"/>
                  <a:lumOff val="35000"/>
                </a:schemeClr>
              </a:solidFill>
              <a:latin typeface="Arial" panose="020B0604020202020204" pitchFamily="34" charset="0"/>
              <a:cs typeface="Arial" panose="020B0604020202020204" pitchFamily="34" charset="0"/>
            </a:endParaRPr>
          </a:p>
        </p:txBody>
      </p:sp>
      <p:grpSp>
        <p:nvGrpSpPr>
          <p:cNvPr id="4" name="组合 3"/>
          <p:cNvGrpSpPr/>
          <p:nvPr/>
        </p:nvGrpSpPr>
        <p:grpSpPr>
          <a:xfrm>
            <a:off x="1130300" y="1464945"/>
            <a:ext cx="2367280" cy="704850"/>
            <a:chOff x="1780" y="1992"/>
            <a:chExt cx="3728" cy="1110"/>
          </a:xfrm>
        </p:grpSpPr>
        <p:sp>
          <p:nvSpPr>
            <p:cNvPr id="66" name="任意多边形 65"/>
            <p:cNvSpPr/>
            <p:nvPr/>
          </p:nvSpPr>
          <p:spPr>
            <a:xfrm rot="16200000">
              <a:off x="3089" y="683"/>
              <a:ext cx="1110" cy="3729"/>
            </a:xfrm>
            <a:custGeom>
              <a:avLst/>
              <a:gdLst>
                <a:gd name="connsiteX0" fmla="*/ 1087000 w 1087000"/>
                <a:gd name="connsiteY0" fmla="*/ 0 h 2135209"/>
                <a:gd name="connsiteX1" fmla="*/ 1087000 w 1087000"/>
                <a:gd name="connsiteY1" fmla="*/ 1635179 h 2135209"/>
                <a:gd name="connsiteX2" fmla="*/ 543501 w 1087000"/>
                <a:gd name="connsiteY2" fmla="*/ 2135209 h 2135209"/>
                <a:gd name="connsiteX3" fmla="*/ 0 w 1087000"/>
                <a:gd name="connsiteY3" fmla="*/ 1635178 h 2135209"/>
                <a:gd name="connsiteX4" fmla="*/ 0 w 1087000"/>
                <a:gd name="connsiteY4" fmla="*/ 0 h 2135209"/>
                <a:gd name="connsiteX5" fmla="*/ 1087000 w 1087000"/>
                <a:gd name="connsiteY5" fmla="*/ 0 h 2135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7000" h="2135209">
                  <a:moveTo>
                    <a:pt x="1087000" y="0"/>
                  </a:moveTo>
                  <a:lnTo>
                    <a:pt x="1087000" y="1635179"/>
                  </a:lnTo>
                  <a:lnTo>
                    <a:pt x="543501" y="2135209"/>
                  </a:lnTo>
                  <a:lnTo>
                    <a:pt x="0" y="1635178"/>
                  </a:lnTo>
                  <a:lnTo>
                    <a:pt x="0" y="0"/>
                  </a:lnTo>
                  <a:lnTo>
                    <a:pt x="1087000" y="0"/>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wrap="square" rtlCol="0" anchor="ctr">
              <a:noAutofit/>
            </a:bodyPr>
            <a:lstStyle/>
            <a:p>
              <a:pPr algn="ctr"/>
              <a:endParaRPr lang="en-US" sz="4265" dirty="0">
                <a:solidFill>
                  <a:schemeClr val="bg1"/>
                </a:solidFill>
              </a:endParaRPr>
            </a:p>
          </p:txBody>
        </p:sp>
        <p:sp>
          <p:nvSpPr>
            <p:cNvPr id="59" name="Freeform 129"/>
            <p:cNvSpPr>
              <a:spLocks noChangeAspect="1" noEditPoints="1"/>
            </p:cNvSpPr>
            <p:nvPr/>
          </p:nvSpPr>
          <p:spPr bwMode="auto">
            <a:xfrm>
              <a:off x="1995" y="2215"/>
              <a:ext cx="698" cy="665"/>
            </a:xfrm>
            <a:custGeom>
              <a:avLst/>
              <a:gdLst>
                <a:gd name="T0" fmla="*/ 48 w 97"/>
                <a:gd name="T1" fmla="*/ 0 h 97"/>
                <a:gd name="T2" fmla="*/ 50 w 97"/>
                <a:gd name="T3" fmla="*/ 0 h 97"/>
                <a:gd name="T4" fmla="*/ 53 w 97"/>
                <a:gd name="T5" fmla="*/ 27 h 97"/>
                <a:gd name="T6" fmla="*/ 49 w 97"/>
                <a:gd name="T7" fmla="*/ 33 h 97"/>
                <a:gd name="T8" fmla="*/ 49 w 97"/>
                <a:gd name="T9" fmla="*/ 34 h 97"/>
                <a:gd name="T10" fmla="*/ 37 w 97"/>
                <a:gd name="T11" fmla="*/ 40 h 97"/>
                <a:gd name="T12" fmla="*/ 23 w 97"/>
                <a:gd name="T13" fmla="*/ 46 h 97"/>
                <a:gd name="T14" fmla="*/ 18 w 97"/>
                <a:gd name="T15" fmla="*/ 43 h 97"/>
                <a:gd name="T16" fmla="*/ 13 w 97"/>
                <a:gd name="T17" fmla="*/ 45 h 97"/>
                <a:gd name="T18" fmla="*/ 1 w 97"/>
                <a:gd name="T19" fmla="*/ 38 h 97"/>
                <a:gd name="T20" fmla="*/ 48 w 97"/>
                <a:gd name="T21" fmla="*/ 0 h 97"/>
                <a:gd name="T22" fmla="*/ 57 w 97"/>
                <a:gd name="T23" fmla="*/ 1 h 97"/>
                <a:gd name="T24" fmla="*/ 81 w 97"/>
                <a:gd name="T25" fmla="*/ 12 h 97"/>
                <a:gd name="T26" fmla="*/ 61 w 97"/>
                <a:gd name="T27" fmla="*/ 27 h 97"/>
                <a:gd name="T28" fmla="*/ 60 w 97"/>
                <a:gd name="T29" fmla="*/ 26 h 97"/>
                <a:gd name="T30" fmla="*/ 57 w 97"/>
                <a:gd name="T31" fmla="*/ 1 h 97"/>
                <a:gd name="T32" fmla="*/ 86 w 97"/>
                <a:gd name="T33" fmla="*/ 17 h 97"/>
                <a:gd name="T34" fmla="*/ 65 w 97"/>
                <a:gd name="T35" fmla="*/ 33 h 97"/>
                <a:gd name="T36" fmla="*/ 65 w 97"/>
                <a:gd name="T37" fmla="*/ 33 h 97"/>
                <a:gd name="T38" fmla="*/ 59 w 97"/>
                <a:gd name="T39" fmla="*/ 40 h 97"/>
                <a:gd name="T40" fmla="*/ 59 w 97"/>
                <a:gd name="T41" fmla="*/ 45 h 97"/>
                <a:gd name="T42" fmla="*/ 57 w 97"/>
                <a:gd name="T43" fmla="*/ 63 h 97"/>
                <a:gd name="T44" fmla="*/ 60 w 97"/>
                <a:gd name="T45" fmla="*/ 68 h 97"/>
                <a:gd name="T46" fmla="*/ 89 w 97"/>
                <a:gd name="T47" fmla="*/ 75 h 97"/>
                <a:gd name="T48" fmla="*/ 97 w 97"/>
                <a:gd name="T49" fmla="*/ 48 h 97"/>
                <a:gd name="T50" fmla="*/ 86 w 97"/>
                <a:gd name="T51" fmla="*/ 17 h 97"/>
                <a:gd name="T52" fmla="*/ 85 w 97"/>
                <a:gd name="T53" fmla="*/ 81 h 97"/>
                <a:gd name="T54" fmla="*/ 49 w 97"/>
                <a:gd name="T55" fmla="*/ 97 h 97"/>
                <a:gd name="T56" fmla="*/ 54 w 97"/>
                <a:gd name="T57" fmla="*/ 77 h 97"/>
                <a:gd name="T58" fmla="*/ 58 w 97"/>
                <a:gd name="T59" fmla="*/ 74 h 97"/>
                <a:gd name="T60" fmla="*/ 85 w 97"/>
                <a:gd name="T61" fmla="*/ 81 h 97"/>
                <a:gd name="T62" fmla="*/ 42 w 97"/>
                <a:gd name="T63" fmla="*/ 97 h 97"/>
                <a:gd name="T64" fmla="*/ 1 w 97"/>
                <a:gd name="T65" fmla="*/ 60 h 97"/>
                <a:gd name="T66" fmla="*/ 12 w 97"/>
                <a:gd name="T67" fmla="*/ 57 h 97"/>
                <a:gd name="T68" fmla="*/ 18 w 97"/>
                <a:gd name="T69" fmla="*/ 59 h 97"/>
                <a:gd name="T70" fmla="*/ 21 w 97"/>
                <a:gd name="T71" fmla="*/ 58 h 97"/>
                <a:gd name="T72" fmla="*/ 45 w 97"/>
                <a:gd name="T73" fmla="*/ 70 h 97"/>
                <a:gd name="T74" fmla="*/ 48 w 97"/>
                <a:gd name="T75" fmla="*/ 75 h 97"/>
                <a:gd name="T76" fmla="*/ 42 w 97"/>
                <a:gd name="T77" fmla="*/ 97 h 97"/>
                <a:gd name="T78" fmla="*/ 0 w 97"/>
                <a:gd name="T79" fmla="*/ 53 h 97"/>
                <a:gd name="T80" fmla="*/ 8 w 97"/>
                <a:gd name="T81" fmla="*/ 51 h 97"/>
                <a:gd name="T82" fmla="*/ 0 w 97"/>
                <a:gd name="T83" fmla="*/ 45 h 97"/>
                <a:gd name="T84" fmla="*/ 0 w 97"/>
                <a:gd name="T85" fmla="*/ 48 h 97"/>
                <a:gd name="T86" fmla="*/ 0 w 97"/>
                <a:gd name="T87" fmla="*/ 53 h 97"/>
                <a:gd name="T88" fmla="*/ 52 w 97"/>
                <a:gd name="T89" fmla="*/ 40 h 97"/>
                <a:gd name="T90" fmla="*/ 40 w 97"/>
                <a:gd name="T91" fmla="*/ 46 h 97"/>
                <a:gd name="T92" fmla="*/ 25 w 97"/>
                <a:gd name="T93" fmla="*/ 52 h 97"/>
                <a:gd name="T94" fmla="*/ 25 w 97"/>
                <a:gd name="T95" fmla="*/ 52 h 97"/>
                <a:gd name="T96" fmla="*/ 48 w 97"/>
                <a:gd name="T97" fmla="*/ 63 h 97"/>
                <a:gd name="T98" fmla="*/ 50 w 97"/>
                <a:gd name="T99" fmla="*/ 62 h 97"/>
                <a:gd name="T100" fmla="*/ 52 w 97"/>
                <a:gd name="T101" fmla="*/ 44 h 97"/>
                <a:gd name="T102" fmla="*/ 52 w 97"/>
                <a:gd name="T103" fmla="*/ 4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97" h="97">
                  <a:moveTo>
                    <a:pt x="48" y="0"/>
                  </a:moveTo>
                  <a:cubicBezTo>
                    <a:pt x="49" y="0"/>
                    <a:pt x="50" y="0"/>
                    <a:pt x="50" y="0"/>
                  </a:cubicBezTo>
                  <a:cubicBezTo>
                    <a:pt x="52" y="9"/>
                    <a:pt x="53" y="18"/>
                    <a:pt x="53" y="27"/>
                  </a:cubicBezTo>
                  <a:cubicBezTo>
                    <a:pt x="51" y="28"/>
                    <a:pt x="49" y="30"/>
                    <a:pt x="49" y="33"/>
                  </a:cubicBezTo>
                  <a:cubicBezTo>
                    <a:pt x="49" y="33"/>
                    <a:pt x="49" y="34"/>
                    <a:pt x="49" y="34"/>
                  </a:cubicBezTo>
                  <a:cubicBezTo>
                    <a:pt x="45" y="36"/>
                    <a:pt x="41" y="38"/>
                    <a:pt x="37" y="40"/>
                  </a:cubicBezTo>
                  <a:cubicBezTo>
                    <a:pt x="33" y="42"/>
                    <a:pt x="28" y="44"/>
                    <a:pt x="23" y="46"/>
                  </a:cubicBezTo>
                  <a:cubicBezTo>
                    <a:pt x="22" y="44"/>
                    <a:pt x="20" y="43"/>
                    <a:pt x="18" y="43"/>
                  </a:cubicBezTo>
                  <a:cubicBezTo>
                    <a:pt x="16" y="43"/>
                    <a:pt x="14" y="44"/>
                    <a:pt x="13" y="45"/>
                  </a:cubicBezTo>
                  <a:cubicBezTo>
                    <a:pt x="9" y="43"/>
                    <a:pt x="5" y="40"/>
                    <a:pt x="1" y="38"/>
                  </a:cubicBezTo>
                  <a:cubicBezTo>
                    <a:pt x="6" y="16"/>
                    <a:pt x="25" y="0"/>
                    <a:pt x="48" y="0"/>
                  </a:cubicBezTo>
                  <a:close/>
                  <a:moveTo>
                    <a:pt x="57" y="1"/>
                  </a:moveTo>
                  <a:cubicBezTo>
                    <a:pt x="66" y="2"/>
                    <a:pt x="74" y="6"/>
                    <a:pt x="81" y="12"/>
                  </a:cubicBezTo>
                  <a:cubicBezTo>
                    <a:pt x="75" y="17"/>
                    <a:pt x="68" y="22"/>
                    <a:pt x="61" y="27"/>
                  </a:cubicBezTo>
                  <a:cubicBezTo>
                    <a:pt x="61" y="26"/>
                    <a:pt x="60" y="26"/>
                    <a:pt x="60" y="26"/>
                  </a:cubicBezTo>
                  <a:cubicBezTo>
                    <a:pt x="60" y="17"/>
                    <a:pt x="59" y="9"/>
                    <a:pt x="57" y="1"/>
                  </a:cubicBezTo>
                  <a:close/>
                  <a:moveTo>
                    <a:pt x="86" y="17"/>
                  </a:moveTo>
                  <a:cubicBezTo>
                    <a:pt x="79" y="23"/>
                    <a:pt x="72" y="28"/>
                    <a:pt x="65" y="33"/>
                  </a:cubicBezTo>
                  <a:cubicBezTo>
                    <a:pt x="65" y="33"/>
                    <a:pt x="65" y="33"/>
                    <a:pt x="65" y="33"/>
                  </a:cubicBezTo>
                  <a:cubicBezTo>
                    <a:pt x="65" y="36"/>
                    <a:pt x="62" y="39"/>
                    <a:pt x="59" y="40"/>
                  </a:cubicBezTo>
                  <a:cubicBezTo>
                    <a:pt x="59" y="42"/>
                    <a:pt x="59" y="43"/>
                    <a:pt x="59" y="45"/>
                  </a:cubicBezTo>
                  <a:cubicBezTo>
                    <a:pt x="59" y="51"/>
                    <a:pt x="58" y="57"/>
                    <a:pt x="57" y="63"/>
                  </a:cubicBezTo>
                  <a:cubicBezTo>
                    <a:pt x="59" y="64"/>
                    <a:pt x="60" y="66"/>
                    <a:pt x="60" y="68"/>
                  </a:cubicBezTo>
                  <a:cubicBezTo>
                    <a:pt x="70" y="71"/>
                    <a:pt x="80" y="73"/>
                    <a:pt x="89" y="75"/>
                  </a:cubicBezTo>
                  <a:cubicBezTo>
                    <a:pt x="94" y="67"/>
                    <a:pt x="97" y="58"/>
                    <a:pt x="97" y="48"/>
                  </a:cubicBezTo>
                  <a:cubicBezTo>
                    <a:pt x="97" y="36"/>
                    <a:pt x="93" y="25"/>
                    <a:pt x="86" y="17"/>
                  </a:cubicBezTo>
                  <a:close/>
                  <a:moveTo>
                    <a:pt x="85" y="81"/>
                  </a:moveTo>
                  <a:cubicBezTo>
                    <a:pt x="76" y="91"/>
                    <a:pt x="63" y="97"/>
                    <a:pt x="49" y="97"/>
                  </a:cubicBezTo>
                  <a:cubicBezTo>
                    <a:pt x="51" y="90"/>
                    <a:pt x="53" y="83"/>
                    <a:pt x="54" y="77"/>
                  </a:cubicBezTo>
                  <a:cubicBezTo>
                    <a:pt x="56" y="76"/>
                    <a:pt x="57" y="75"/>
                    <a:pt x="58" y="74"/>
                  </a:cubicBezTo>
                  <a:cubicBezTo>
                    <a:pt x="67" y="77"/>
                    <a:pt x="76" y="79"/>
                    <a:pt x="85" y="81"/>
                  </a:cubicBezTo>
                  <a:close/>
                  <a:moveTo>
                    <a:pt x="42" y="97"/>
                  </a:moveTo>
                  <a:cubicBezTo>
                    <a:pt x="22" y="94"/>
                    <a:pt x="6" y="79"/>
                    <a:pt x="1" y="60"/>
                  </a:cubicBezTo>
                  <a:cubicBezTo>
                    <a:pt x="5" y="59"/>
                    <a:pt x="9" y="58"/>
                    <a:pt x="12" y="57"/>
                  </a:cubicBezTo>
                  <a:cubicBezTo>
                    <a:pt x="14" y="58"/>
                    <a:pt x="16" y="59"/>
                    <a:pt x="18" y="59"/>
                  </a:cubicBezTo>
                  <a:cubicBezTo>
                    <a:pt x="19" y="59"/>
                    <a:pt x="20" y="58"/>
                    <a:pt x="21" y="58"/>
                  </a:cubicBezTo>
                  <a:cubicBezTo>
                    <a:pt x="29" y="62"/>
                    <a:pt x="37" y="66"/>
                    <a:pt x="45" y="70"/>
                  </a:cubicBezTo>
                  <a:cubicBezTo>
                    <a:pt x="45" y="72"/>
                    <a:pt x="46" y="73"/>
                    <a:pt x="48" y="75"/>
                  </a:cubicBezTo>
                  <a:cubicBezTo>
                    <a:pt x="46" y="82"/>
                    <a:pt x="44" y="89"/>
                    <a:pt x="42" y="97"/>
                  </a:cubicBezTo>
                  <a:close/>
                  <a:moveTo>
                    <a:pt x="0" y="53"/>
                  </a:moveTo>
                  <a:cubicBezTo>
                    <a:pt x="3" y="52"/>
                    <a:pt x="5" y="51"/>
                    <a:pt x="8" y="51"/>
                  </a:cubicBezTo>
                  <a:cubicBezTo>
                    <a:pt x="5" y="49"/>
                    <a:pt x="3" y="47"/>
                    <a:pt x="0" y="45"/>
                  </a:cubicBezTo>
                  <a:cubicBezTo>
                    <a:pt x="0" y="46"/>
                    <a:pt x="0" y="47"/>
                    <a:pt x="0" y="48"/>
                  </a:cubicBezTo>
                  <a:cubicBezTo>
                    <a:pt x="0" y="50"/>
                    <a:pt x="0" y="51"/>
                    <a:pt x="0" y="53"/>
                  </a:cubicBezTo>
                  <a:close/>
                  <a:moveTo>
                    <a:pt x="52" y="40"/>
                  </a:moveTo>
                  <a:cubicBezTo>
                    <a:pt x="48" y="42"/>
                    <a:pt x="44" y="44"/>
                    <a:pt x="40" y="46"/>
                  </a:cubicBezTo>
                  <a:cubicBezTo>
                    <a:pt x="35" y="48"/>
                    <a:pt x="30" y="50"/>
                    <a:pt x="25" y="52"/>
                  </a:cubicBezTo>
                  <a:cubicBezTo>
                    <a:pt x="25" y="52"/>
                    <a:pt x="25" y="52"/>
                    <a:pt x="25" y="52"/>
                  </a:cubicBezTo>
                  <a:cubicBezTo>
                    <a:pt x="33" y="56"/>
                    <a:pt x="40" y="60"/>
                    <a:pt x="48" y="63"/>
                  </a:cubicBezTo>
                  <a:cubicBezTo>
                    <a:pt x="48" y="63"/>
                    <a:pt x="49" y="62"/>
                    <a:pt x="50" y="62"/>
                  </a:cubicBezTo>
                  <a:cubicBezTo>
                    <a:pt x="51" y="56"/>
                    <a:pt x="52" y="50"/>
                    <a:pt x="52" y="44"/>
                  </a:cubicBezTo>
                  <a:cubicBezTo>
                    <a:pt x="52" y="43"/>
                    <a:pt x="52" y="42"/>
                    <a:pt x="52" y="40"/>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schemeClr val="bg1"/>
                </a:solidFill>
                <a:latin typeface="Arial" panose="020B0604020202020204" pitchFamily="34" charset="0"/>
                <a:cs typeface="Arial" panose="020B0604020202020204" pitchFamily="34" charset="0"/>
              </a:endParaRPr>
            </a:p>
          </p:txBody>
        </p:sp>
        <p:sp>
          <p:nvSpPr>
            <p:cNvPr id="3" name="文本框 2"/>
            <p:cNvSpPr txBox="1"/>
            <p:nvPr/>
          </p:nvSpPr>
          <p:spPr>
            <a:xfrm>
              <a:off x="2893" y="2215"/>
              <a:ext cx="1841" cy="604"/>
            </a:xfrm>
            <a:prstGeom prst="rect">
              <a:avLst/>
            </a:prstGeom>
            <a:noFill/>
          </p:spPr>
          <p:txBody>
            <a:bodyPr wrap="square" rtlCol="0">
              <a:spAutoFit/>
            </a:bodyPr>
            <a:lstStyle/>
            <a:p>
              <a:r>
                <a:rPr lang="zh-CN" altLang="en-US" b="1">
                  <a:solidFill>
                    <a:schemeClr val="bg1"/>
                  </a:solidFill>
                </a:rPr>
                <a:t>应用场景</a:t>
              </a:r>
              <a:endParaRPr lang="zh-CN" altLang="en-US" b="1">
                <a:solidFill>
                  <a:schemeClr val="bg1"/>
                </a:solidFill>
              </a:endParaRPr>
            </a:p>
          </p:txBody>
        </p:sp>
      </p:grpSp>
      <p:grpSp>
        <p:nvGrpSpPr>
          <p:cNvPr id="5" name="组合 4"/>
          <p:cNvGrpSpPr/>
          <p:nvPr/>
        </p:nvGrpSpPr>
        <p:grpSpPr>
          <a:xfrm>
            <a:off x="1139825" y="2906395"/>
            <a:ext cx="2367915" cy="704850"/>
            <a:chOff x="1780" y="1993"/>
            <a:chExt cx="3729" cy="1110"/>
          </a:xfrm>
        </p:grpSpPr>
        <p:sp>
          <p:nvSpPr>
            <p:cNvPr id="6" name="任意多边形 5"/>
            <p:cNvSpPr/>
            <p:nvPr/>
          </p:nvSpPr>
          <p:spPr>
            <a:xfrm rot="16200000">
              <a:off x="3089" y="683"/>
              <a:ext cx="1110" cy="3729"/>
            </a:xfrm>
            <a:custGeom>
              <a:avLst/>
              <a:gdLst>
                <a:gd name="connsiteX0" fmla="*/ 1087000 w 1087000"/>
                <a:gd name="connsiteY0" fmla="*/ 0 h 2135209"/>
                <a:gd name="connsiteX1" fmla="*/ 1087000 w 1087000"/>
                <a:gd name="connsiteY1" fmla="*/ 1635179 h 2135209"/>
                <a:gd name="connsiteX2" fmla="*/ 543501 w 1087000"/>
                <a:gd name="connsiteY2" fmla="*/ 2135209 h 2135209"/>
                <a:gd name="connsiteX3" fmla="*/ 0 w 1087000"/>
                <a:gd name="connsiteY3" fmla="*/ 1635178 h 2135209"/>
                <a:gd name="connsiteX4" fmla="*/ 0 w 1087000"/>
                <a:gd name="connsiteY4" fmla="*/ 0 h 2135209"/>
                <a:gd name="connsiteX5" fmla="*/ 1087000 w 1087000"/>
                <a:gd name="connsiteY5" fmla="*/ 0 h 2135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7000" h="2135209">
                  <a:moveTo>
                    <a:pt x="1087000" y="0"/>
                  </a:moveTo>
                  <a:lnTo>
                    <a:pt x="1087000" y="1635179"/>
                  </a:lnTo>
                  <a:lnTo>
                    <a:pt x="543501" y="2135209"/>
                  </a:lnTo>
                  <a:lnTo>
                    <a:pt x="0" y="1635178"/>
                  </a:lnTo>
                  <a:lnTo>
                    <a:pt x="0" y="0"/>
                  </a:lnTo>
                  <a:lnTo>
                    <a:pt x="1087000" y="0"/>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wrap="square" rtlCol="0" anchor="ctr">
              <a:noAutofit/>
            </a:bodyPr>
            <a:lstStyle/>
            <a:p>
              <a:pPr algn="ctr"/>
              <a:endParaRPr lang="en-US" sz="4265" dirty="0">
                <a:solidFill>
                  <a:schemeClr val="bg1"/>
                </a:solidFill>
              </a:endParaRPr>
            </a:p>
          </p:txBody>
        </p:sp>
        <p:sp>
          <p:nvSpPr>
            <p:cNvPr id="11" name="文本框 10"/>
            <p:cNvSpPr txBox="1"/>
            <p:nvPr/>
          </p:nvSpPr>
          <p:spPr>
            <a:xfrm>
              <a:off x="2893" y="2215"/>
              <a:ext cx="1841" cy="604"/>
            </a:xfrm>
            <a:prstGeom prst="rect">
              <a:avLst/>
            </a:prstGeom>
            <a:noFill/>
          </p:spPr>
          <p:txBody>
            <a:bodyPr wrap="square" rtlCol="0">
              <a:spAutoFit/>
            </a:bodyPr>
            <a:lstStyle/>
            <a:p>
              <a:r>
                <a:rPr lang="zh-CN" altLang="en-US" b="1">
                  <a:solidFill>
                    <a:schemeClr val="bg1"/>
                  </a:solidFill>
                </a:rPr>
                <a:t>解决方案</a:t>
              </a:r>
              <a:endParaRPr lang="zh-CN" altLang="en-US" b="1">
                <a:solidFill>
                  <a:schemeClr val="bg1"/>
                </a:solidFill>
              </a:endParaRPr>
            </a:p>
          </p:txBody>
        </p:sp>
      </p:grpSp>
      <p:grpSp>
        <p:nvGrpSpPr>
          <p:cNvPr id="13" name="组合 12"/>
          <p:cNvGrpSpPr/>
          <p:nvPr/>
        </p:nvGrpSpPr>
        <p:grpSpPr>
          <a:xfrm>
            <a:off x="1139825" y="4846955"/>
            <a:ext cx="2367915" cy="704850"/>
            <a:chOff x="1780" y="1993"/>
            <a:chExt cx="3729" cy="1110"/>
          </a:xfrm>
        </p:grpSpPr>
        <p:sp>
          <p:nvSpPr>
            <p:cNvPr id="14" name="任意多边形 13"/>
            <p:cNvSpPr/>
            <p:nvPr/>
          </p:nvSpPr>
          <p:spPr>
            <a:xfrm rot="16200000">
              <a:off x="3089" y="683"/>
              <a:ext cx="1110" cy="3729"/>
            </a:xfrm>
            <a:custGeom>
              <a:avLst/>
              <a:gdLst>
                <a:gd name="connsiteX0" fmla="*/ 1087000 w 1087000"/>
                <a:gd name="connsiteY0" fmla="*/ 0 h 2135209"/>
                <a:gd name="connsiteX1" fmla="*/ 1087000 w 1087000"/>
                <a:gd name="connsiteY1" fmla="*/ 1635179 h 2135209"/>
                <a:gd name="connsiteX2" fmla="*/ 543501 w 1087000"/>
                <a:gd name="connsiteY2" fmla="*/ 2135209 h 2135209"/>
                <a:gd name="connsiteX3" fmla="*/ 0 w 1087000"/>
                <a:gd name="connsiteY3" fmla="*/ 1635178 h 2135209"/>
                <a:gd name="connsiteX4" fmla="*/ 0 w 1087000"/>
                <a:gd name="connsiteY4" fmla="*/ 0 h 2135209"/>
                <a:gd name="connsiteX5" fmla="*/ 1087000 w 1087000"/>
                <a:gd name="connsiteY5" fmla="*/ 0 h 2135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7000" h="2135209">
                  <a:moveTo>
                    <a:pt x="1087000" y="0"/>
                  </a:moveTo>
                  <a:lnTo>
                    <a:pt x="1087000" y="1635179"/>
                  </a:lnTo>
                  <a:lnTo>
                    <a:pt x="543501" y="2135209"/>
                  </a:lnTo>
                  <a:lnTo>
                    <a:pt x="0" y="1635178"/>
                  </a:lnTo>
                  <a:lnTo>
                    <a:pt x="0" y="0"/>
                  </a:lnTo>
                  <a:lnTo>
                    <a:pt x="1087000" y="0"/>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wrap="square" rtlCol="0" anchor="ctr">
              <a:noAutofit/>
            </a:bodyPr>
            <a:lstStyle/>
            <a:p>
              <a:pPr algn="ctr"/>
              <a:endParaRPr lang="en-US" sz="4265" dirty="0">
                <a:solidFill>
                  <a:schemeClr val="bg1"/>
                </a:solidFill>
              </a:endParaRPr>
            </a:p>
          </p:txBody>
        </p:sp>
        <p:sp>
          <p:nvSpPr>
            <p:cNvPr id="16" name="文本框 15"/>
            <p:cNvSpPr txBox="1"/>
            <p:nvPr/>
          </p:nvSpPr>
          <p:spPr>
            <a:xfrm>
              <a:off x="2893" y="2215"/>
              <a:ext cx="1841" cy="604"/>
            </a:xfrm>
            <a:prstGeom prst="rect">
              <a:avLst/>
            </a:prstGeom>
            <a:noFill/>
          </p:spPr>
          <p:txBody>
            <a:bodyPr wrap="square" rtlCol="0">
              <a:spAutoFit/>
            </a:bodyPr>
            <a:lstStyle/>
            <a:p>
              <a:r>
                <a:rPr lang="zh-CN" altLang="en-US" b="1">
                  <a:solidFill>
                    <a:schemeClr val="bg1"/>
                  </a:solidFill>
                </a:rPr>
                <a:t>部署效果</a:t>
              </a:r>
              <a:endParaRPr lang="zh-CN" altLang="en-US" b="1">
                <a:solidFill>
                  <a:schemeClr val="bg1"/>
                </a:solidFill>
              </a:endParaRPr>
            </a:p>
          </p:txBody>
        </p:sp>
      </p:grpSp>
      <p:sp>
        <p:nvSpPr>
          <p:cNvPr id="318" name="矩形 317"/>
          <p:cNvSpPr>
            <a:spLocks noChangeArrowheads="1"/>
          </p:cNvSpPr>
          <p:nvPr/>
        </p:nvSpPr>
        <p:spPr bwMode="auto">
          <a:xfrm>
            <a:off x="1139825" y="2322195"/>
            <a:ext cx="5314315" cy="335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p>
            <a:pPr>
              <a:lnSpc>
                <a:spcPct val="114000"/>
              </a:lnSpc>
            </a:pPr>
            <a:r>
              <a:rPr lang="zh-CN"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实时</a:t>
            </a:r>
            <a:r>
              <a:rPr lang="zh-CN" altLang="en-US" sz="14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能够查看并控制终端用户的软件安装情况</a:t>
            </a:r>
            <a:r>
              <a:rPr lang="zh-CN"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a:t>
            </a:r>
            <a:endPar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7" name="矩形 16"/>
          <p:cNvSpPr>
            <a:spLocks noChangeArrowheads="1"/>
          </p:cNvSpPr>
          <p:nvPr/>
        </p:nvSpPr>
        <p:spPr bwMode="auto">
          <a:xfrm>
            <a:off x="1130300" y="3783965"/>
            <a:ext cx="4486275" cy="826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p>
            <a:pPr>
              <a:lnSpc>
                <a:spcPct val="114000"/>
              </a:lnSpc>
            </a:pP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自动收集安装在每台终端计算机上的软件资产信息；</a:t>
            </a:r>
            <a:endPar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endParaRPr>
          </a:p>
          <a:p>
            <a:pPr>
              <a:lnSpc>
                <a:spcPct val="114000"/>
              </a:lnSpc>
            </a:pP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可即时或按自定义的计划时间向指定客户端计算机进行软件分发，</a:t>
            </a:r>
            <a:r>
              <a:rPr lang="zh-CN" altLang="en-US" sz="1400" dirty="0">
                <a:sym typeface="+mn-ea"/>
              </a:rPr>
              <a:t>实现软硬件资产的查询、报警、变更记录</a:t>
            </a: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a:t>
            </a:r>
            <a:endPar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9" name="矩形 18"/>
          <p:cNvSpPr>
            <a:spLocks noChangeArrowheads="1"/>
          </p:cNvSpPr>
          <p:nvPr/>
        </p:nvSpPr>
        <p:spPr bwMode="auto">
          <a:xfrm>
            <a:off x="1111885" y="5647055"/>
            <a:ext cx="4504690" cy="335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p>
            <a:pPr>
              <a:lnSpc>
                <a:spcPct val="114000"/>
              </a:lnSpc>
            </a:pPr>
            <a:r>
              <a:rPr lang="zh-CN" altLang="en-US" sz="1400" b="1" dirty="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sym typeface="微软雅黑" panose="020B0503020204020204" pitchFamily="34" charset="-122"/>
              </a:rPr>
              <a:t>有效防止终端上非法安装软件的现象发生。</a:t>
            </a: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 </a:t>
            </a:r>
            <a:endPar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20" name="图片 19" descr="眼睛"/>
          <p:cNvPicPr>
            <a:picLocks noChangeAspect="1"/>
          </p:cNvPicPr>
          <p:nvPr/>
        </p:nvPicPr>
        <p:blipFill>
          <a:blip r:embed="rId1"/>
          <a:stretch>
            <a:fillRect/>
          </a:stretch>
        </p:blipFill>
        <p:spPr>
          <a:xfrm>
            <a:off x="1165225" y="4933950"/>
            <a:ext cx="746125" cy="435610"/>
          </a:xfrm>
          <a:prstGeom prst="rect">
            <a:avLst/>
          </a:prstGeom>
        </p:spPr>
      </p:pic>
      <p:sp>
        <p:nvSpPr>
          <p:cNvPr id="28" name="矩形 27"/>
          <p:cNvSpPr/>
          <p:nvPr/>
        </p:nvSpPr>
        <p:spPr>
          <a:xfrm>
            <a:off x="6206490" y="1115060"/>
            <a:ext cx="5446395" cy="539051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Freeform 195"/>
          <p:cNvSpPr>
            <a:spLocks noChangeAspect="1" noEditPoints="1"/>
          </p:cNvSpPr>
          <p:nvPr/>
        </p:nvSpPr>
        <p:spPr bwMode="auto">
          <a:xfrm>
            <a:off x="1266825" y="3034030"/>
            <a:ext cx="504825" cy="408940"/>
          </a:xfrm>
          <a:custGeom>
            <a:avLst/>
            <a:gdLst>
              <a:gd name="T0" fmla="*/ 201 w 252"/>
              <a:gd name="T1" fmla="*/ 52 h 204"/>
              <a:gd name="T2" fmla="*/ 201 w 252"/>
              <a:gd name="T3" fmla="*/ 0 h 204"/>
              <a:gd name="T4" fmla="*/ 0 w 252"/>
              <a:gd name="T5" fmla="*/ 0 h 204"/>
              <a:gd name="T6" fmla="*/ 0 w 252"/>
              <a:gd name="T7" fmla="*/ 152 h 204"/>
              <a:gd name="T8" fmla="*/ 51 w 252"/>
              <a:gd name="T9" fmla="*/ 152 h 204"/>
              <a:gd name="T10" fmla="*/ 51 w 252"/>
              <a:gd name="T11" fmla="*/ 204 h 204"/>
              <a:gd name="T12" fmla="*/ 252 w 252"/>
              <a:gd name="T13" fmla="*/ 204 h 204"/>
              <a:gd name="T14" fmla="*/ 252 w 252"/>
              <a:gd name="T15" fmla="*/ 52 h 204"/>
              <a:gd name="T16" fmla="*/ 201 w 252"/>
              <a:gd name="T17" fmla="*/ 52 h 204"/>
              <a:gd name="T18" fmla="*/ 25 w 252"/>
              <a:gd name="T19" fmla="*/ 127 h 204"/>
              <a:gd name="T20" fmla="*/ 25 w 252"/>
              <a:gd name="T21" fmla="*/ 25 h 204"/>
              <a:gd name="T22" fmla="*/ 176 w 252"/>
              <a:gd name="T23" fmla="*/ 25 h 204"/>
              <a:gd name="T24" fmla="*/ 176 w 252"/>
              <a:gd name="T25" fmla="*/ 52 h 204"/>
              <a:gd name="T26" fmla="*/ 51 w 252"/>
              <a:gd name="T27" fmla="*/ 52 h 204"/>
              <a:gd name="T28" fmla="*/ 51 w 252"/>
              <a:gd name="T29" fmla="*/ 127 h 204"/>
              <a:gd name="T30" fmla="*/ 25 w 252"/>
              <a:gd name="T31" fmla="*/ 127 h 204"/>
              <a:gd name="T32" fmla="*/ 76 w 252"/>
              <a:gd name="T33" fmla="*/ 77 h 204"/>
              <a:gd name="T34" fmla="*/ 227 w 252"/>
              <a:gd name="T35" fmla="*/ 77 h 204"/>
              <a:gd name="T36" fmla="*/ 227 w 252"/>
              <a:gd name="T37" fmla="*/ 179 h 204"/>
              <a:gd name="T38" fmla="*/ 76 w 252"/>
              <a:gd name="T39" fmla="*/ 179 h 204"/>
              <a:gd name="T40" fmla="*/ 76 w 252"/>
              <a:gd name="T41" fmla="*/ 77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2" h="204">
                <a:moveTo>
                  <a:pt x="201" y="52"/>
                </a:moveTo>
                <a:lnTo>
                  <a:pt x="201" y="0"/>
                </a:lnTo>
                <a:lnTo>
                  <a:pt x="0" y="0"/>
                </a:lnTo>
                <a:lnTo>
                  <a:pt x="0" y="152"/>
                </a:lnTo>
                <a:lnTo>
                  <a:pt x="51" y="152"/>
                </a:lnTo>
                <a:lnTo>
                  <a:pt x="51" y="204"/>
                </a:lnTo>
                <a:lnTo>
                  <a:pt x="252" y="204"/>
                </a:lnTo>
                <a:lnTo>
                  <a:pt x="252" y="52"/>
                </a:lnTo>
                <a:lnTo>
                  <a:pt x="201" y="52"/>
                </a:lnTo>
                <a:close/>
                <a:moveTo>
                  <a:pt x="25" y="127"/>
                </a:moveTo>
                <a:lnTo>
                  <a:pt x="25" y="25"/>
                </a:lnTo>
                <a:lnTo>
                  <a:pt x="176" y="25"/>
                </a:lnTo>
                <a:lnTo>
                  <a:pt x="176" y="52"/>
                </a:lnTo>
                <a:lnTo>
                  <a:pt x="51" y="52"/>
                </a:lnTo>
                <a:lnTo>
                  <a:pt x="51" y="127"/>
                </a:lnTo>
                <a:lnTo>
                  <a:pt x="25" y="127"/>
                </a:lnTo>
                <a:close/>
                <a:moveTo>
                  <a:pt x="76" y="77"/>
                </a:moveTo>
                <a:lnTo>
                  <a:pt x="227" y="77"/>
                </a:lnTo>
                <a:lnTo>
                  <a:pt x="227" y="179"/>
                </a:lnTo>
                <a:lnTo>
                  <a:pt x="76" y="179"/>
                </a:lnTo>
                <a:lnTo>
                  <a:pt x="76" y="77"/>
                </a:lnTo>
                <a:close/>
              </a:path>
            </a:pathLst>
          </a:custGeom>
          <a:solidFill>
            <a:schemeClr val="bg1">
              <a:lumMod val="95000"/>
            </a:schemeClr>
          </a:solidFill>
          <a:ln>
            <a:noFill/>
          </a:ln>
        </p:spPr>
        <p:txBody>
          <a:bodyPr vert="horz" wrap="square" lIns="121920" tIns="60960" rIns="121920" bIns="60960" numCol="1" anchor="t" anchorCtr="0" compatLnSpc="1"/>
          <a:lstStyle/>
          <a:p>
            <a:endParaRPr lang="zh-CN" altLang="en-US" sz="2490">
              <a:latin typeface="Arial" panose="020B0604020202020204" pitchFamily="34" charset="0"/>
              <a:ea typeface="微软雅黑" panose="020B0503020204020204" pitchFamily="34" charset="-122"/>
              <a:cs typeface="Arial" panose="020B0604020202020204" pitchFamily="34" charset="0"/>
            </a:endParaRPr>
          </a:p>
        </p:txBody>
      </p:sp>
      <p:pic>
        <p:nvPicPr>
          <p:cNvPr id="2" name="图片 1" descr="C:\Users\吕\Desktop\放.png放"/>
          <p:cNvPicPr>
            <a:picLocks noChangeAspect="1"/>
          </p:cNvPicPr>
          <p:nvPr/>
        </p:nvPicPr>
        <p:blipFill>
          <a:blip r:embed="rId2"/>
          <a:srcRect/>
          <a:stretch>
            <a:fillRect/>
          </a:stretch>
        </p:blipFill>
        <p:spPr>
          <a:xfrm>
            <a:off x="6273165" y="1202690"/>
            <a:ext cx="5309870" cy="5273675"/>
          </a:xfrm>
          <a:prstGeom prst="rect">
            <a:avLst/>
          </a:prstGeom>
        </p:spPr>
      </p:pic>
      <p:pic>
        <p:nvPicPr>
          <p:cNvPr id="7" name="图片 6" descr="销掌门-透明背景-logo"/>
          <p:cNvPicPr>
            <a:picLocks noChangeAspect="1"/>
          </p:cNvPicPr>
          <p:nvPr/>
        </p:nvPicPr>
        <p:blipFill>
          <a:blip r:embed="rId3" cstate="print"/>
          <a:stretch>
            <a:fillRect/>
          </a:stretch>
        </p:blipFill>
        <p:spPr>
          <a:xfrm>
            <a:off x="10789920" y="167005"/>
            <a:ext cx="1132205" cy="829310"/>
          </a:xfrm>
          <a:prstGeom prst="rect">
            <a:avLst/>
          </a:prstGeom>
        </p:spPr>
      </p:pic>
    </p:spTree>
  </p:cSld>
  <p:clrMapOvr>
    <a:masterClrMapping/>
  </p:clrMapOvr>
  <p:transition>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left)">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8"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0-#ppt_w/2"/>
                                          </p:val>
                                        </p:tav>
                                        <p:tav tm="100000">
                                          <p:val>
                                            <p:strVal val="#ppt_x"/>
                                          </p:val>
                                        </p:tav>
                                      </p:tavLst>
                                    </p:anim>
                                    <p:anim calcmode="lin" valueType="num">
                                      <p:cBhvr additive="base">
                                        <p:cTn id="17" dur="500" fill="hold"/>
                                        <p:tgtEl>
                                          <p:spTgt spid="4"/>
                                        </p:tgtEl>
                                        <p:attrNameLst>
                                          <p:attrName>ppt_y</p:attrName>
                                        </p:attrNameLst>
                                      </p:cBhvr>
                                      <p:tavLst>
                                        <p:tav tm="0">
                                          <p:val>
                                            <p:strVal val="#ppt_y"/>
                                          </p:val>
                                        </p:tav>
                                        <p:tav tm="100000">
                                          <p:val>
                                            <p:strVal val="#ppt_y"/>
                                          </p:val>
                                        </p:tav>
                                      </p:tavLst>
                                    </p:anim>
                                  </p:childTnLst>
                                </p:cTn>
                              </p:par>
                              <p:par>
                                <p:cTn id="18" presetID="2" presetClass="entr" presetSubtype="8" fill="hold" grpId="0" nodeType="withEffect">
                                  <p:stCondLst>
                                    <p:cond delay="0"/>
                                  </p:stCondLst>
                                  <p:childTnLst>
                                    <p:set>
                                      <p:cBhvr>
                                        <p:cTn id="19" dur="1" fill="hold">
                                          <p:stCondLst>
                                            <p:cond delay="0"/>
                                          </p:stCondLst>
                                        </p:cTn>
                                        <p:tgtEl>
                                          <p:spTgt spid="318"/>
                                        </p:tgtEl>
                                        <p:attrNameLst>
                                          <p:attrName>style.visibility</p:attrName>
                                        </p:attrNameLst>
                                      </p:cBhvr>
                                      <p:to>
                                        <p:strVal val="visible"/>
                                      </p:to>
                                    </p:set>
                                    <p:anim calcmode="lin" valueType="num">
                                      <p:cBhvr additive="base">
                                        <p:cTn id="20" dur="500" fill="hold"/>
                                        <p:tgtEl>
                                          <p:spTgt spid="318"/>
                                        </p:tgtEl>
                                        <p:attrNameLst>
                                          <p:attrName>ppt_x</p:attrName>
                                        </p:attrNameLst>
                                      </p:cBhvr>
                                      <p:tavLst>
                                        <p:tav tm="0">
                                          <p:val>
                                            <p:strVal val="0-#ppt_w/2"/>
                                          </p:val>
                                        </p:tav>
                                        <p:tav tm="100000">
                                          <p:val>
                                            <p:strVal val="#ppt_x"/>
                                          </p:val>
                                        </p:tav>
                                      </p:tavLst>
                                    </p:anim>
                                    <p:anim calcmode="lin" valueType="num">
                                      <p:cBhvr additive="base">
                                        <p:cTn id="21" dur="500" fill="hold"/>
                                        <p:tgtEl>
                                          <p:spTgt spid="318"/>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8" fill="hold" grpId="0" nodeType="clickEffect">
                                  <p:stCondLst>
                                    <p:cond delay="0"/>
                                  </p:stCondLst>
                                  <p:childTnLst>
                                    <p:set>
                                      <p:cBhvr>
                                        <p:cTn id="25" dur="1" fill="hold">
                                          <p:stCondLst>
                                            <p:cond delay="0"/>
                                          </p:stCondLst>
                                        </p:cTn>
                                        <p:tgtEl>
                                          <p:spTgt spid="54"/>
                                        </p:tgtEl>
                                        <p:attrNameLst>
                                          <p:attrName>style.visibility</p:attrName>
                                        </p:attrNameLst>
                                      </p:cBhvr>
                                      <p:to>
                                        <p:strVal val="visible"/>
                                      </p:to>
                                    </p:set>
                                    <p:anim calcmode="lin" valueType="num">
                                      <p:cBhvr additive="base">
                                        <p:cTn id="26" dur="500" fill="hold"/>
                                        <p:tgtEl>
                                          <p:spTgt spid="54"/>
                                        </p:tgtEl>
                                        <p:attrNameLst>
                                          <p:attrName>ppt_x</p:attrName>
                                        </p:attrNameLst>
                                      </p:cBhvr>
                                      <p:tavLst>
                                        <p:tav tm="0">
                                          <p:val>
                                            <p:strVal val="0-#ppt_w/2"/>
                                          </p:val>
                                        </p:tav>
                                        <p:tav tm="100000">
                                          <p:val>
                                            <p:strVal val="#ppt_x"/>
                                          </p:val>
                                        </p:tav>
                                      </p:tavLst>
                                    </p:anim>
                                    <p:anim calcmode="lin" valueType="num">
                                      <p:cBhvr additive="base">
                                        <p:cTn id="27" dur="500" fill="hold"/>
                                        <p:tgtEl>
                                          <p:spTgt spid="54"/>
                                        </p:tgtEl>
                                        <p:attrNameLst>
                                          <p:attrName>ppt_y</p:attrName>
                                        </p:attrNameLst>
                                      </p:cBhvr>
                                      <p:tavLst>
                                        <p:tav tm="0">
                                          <p:val>
                                            <p:strVal val="#ppt_y"/>
                                          </p:val>
                                        </p:tav>
                                        <p:tav tm="100000">
                                          <p:val>
                                            <p:strVal val="#ppt_y"/>
                                          </p:val>
                                        </p:tav>
                                      </p:tavLst>
                                    </p:anim>
                                  </p:childTnLst>
                                </p:cTn>
                              </p:par>
                              <p:par>
                                <p:cTn id="28" presetID="2" presetClass="entr" presetSubtype="8" fill="hold" nodeType="withEffect">
                                  <p:stCondLst>
                                    <p:cond delay="0"/>
                                  </p:stCondLst>
                                  <p:childTnLst>
                                    <p:set>
                                      <p:cBhvr>
                                        <p:cTn id="29" dur="1" fill="hold">
                                          <p:stCondLst>
                                            <p:cond delay="0"/>
                                          </p:stCondLst>
                                        </p:cTn>
                                        <p:tgtEl>
                                          <p:spTgt spid="5"/>
                                        </p:tgtEl>
                                        <p:attrNameLst>
                                          <p:attrName>style.visibility</p:attrName>
                                        </p:attrNameLst>
                                      </p:cBhvr>
                                      <p:to>
                                        <p:strVal val="visible"/>
                                      </p:to>
                                    </p:set>
                                    <p:anim calcmode="lin" valueType="num">
                                      <p:cBhvr additive="base">
                                        <p:cTn id="30" dur="500" fill="hold"/>
                                        <p:tgtEl>
                                          <p:spTgt spid="5"/>
                                        </p:tgtEl>
                                        <p:attrNameLst>
                                          <p:attrName>ppt_x</p:attrName>
                                        </p:attrNameLst>
                                      </p:cBhvr>
                                      <p:tavLst>
                                        <p:tav tm="0">
                                          <p:val>
                                            <p:strVal val="0-#ppt_w/2"/>
                                          </p:val>
                                        </p:tav>
                                        <p:tav tm="100000">
                                          <p:val>
                                            <p:strVal val="#ppt_x"/>
                                          </p:val>
                                        </p:tav>
                                      </p:tavLst>
                                    </p:anim>
                                    <p:anim calcmode="lin" valueType="num">
                                      <p:cBhvr additive="base">
                                        <p:cTn id="31" dur="500" fill="hold"/>
                                        <p:tgtEl>
                                          <p:spTgt spid="5"/>
                                        </p:tgtEl>
                                        <p:attrNameLst>
                                          <p:attrName>ppt_y</p:attrName>
                                        </p:attrNameLst>
                                      </p:cBhvr>
                                      <p:tavLst>
                                        <p:tav tm="0">
                                          <p:val>
                                            <p:strVal val="#ppt_y"/>
                                          </p:val>
                                        </p:tav>
                                        <p:tav tm="100000">
                                          <p:val>
                                            <p:strVal val="#ppt_y"/>
                                          </p:val>
                                        </p:tav>
                                      </p:tavLst>
                                    </p:anim>
                                  </p:childTnLst>
                                </p:cTn>
                              </p:par>
                              <p:par>
                                <p:cTn id="32" presetID="2" presetClass="entr" presetSubtype="8"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 calcmode="lin" valueType="num">
                                      <p:cBhvr additive="base">
                                        <p:cTn id="34" dur="500" fill="hold"/>
                                        <p:tgtEl>
                                          <p:spTgt spid="17"/>
                                        </p:tgtEl>
                                        <p:attrNameLst>
                                          <p:attrName>ppt_x</p:attrName>
                                        </p:attrNameLst>
                                      </p:cBhvr>
                                      <p:tavLst>
                                        <p:tav tm="0">
                                          <p:val>
                                            <p:strVal val="0-#ppt_w/2"/>
                                          </p:val>
                                        </p:tav>
                                        <p:tav tm="100000">
                                          <p:val>
                                            <p:strVal val="#ppt_x"/>
                                          </p:val>
                                        </p:tav>
                                      </p:tavLst>
                                    </p:anim>
                                    <p:anim calcmode="lin" valueType="num">
                                      <p:cBhvr additive="base">
                                        <p:cTn id="35"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8" fill="hold" nodeType="clickEffect">
                                  <p:stCondLst>
                                    <p:cond delay="0"/>
                                  </p:stCondLst>
                                  <p:childTnLst>
                                    <p:set>
                                      <p:cBhvr>
                                        <p:cTn id="39" dur="1" fill="hold">
                                          <p:stCondLst>
                                            <p:cond delay="0"/>
                                          </p:stCondLst>
                                        </p:cTn>
                                        <p:tgtEl>
                                          <p:spTgt spid="13"/>
                                        </p:tgtEl>
                                        <p:attrNameLst>
                                          <p:attrName>style.visibility</p:attrName>
                                        </p:attrNameLst>
                                      </p:cBhvr>
                                      <p:to>
                                        <p:strVal val="visible"/>
                                      </p:to>
                                    </p:set>
                                    <p:anim calcmode="lin" valueType="num">
                                      <p:cBhvr additive="base">
                                        <p:cTn id="40" dur="500" fill="hold"/>
                                        <p:tgtEl>
                                          <p:spTgt spid="13"/>
                                        </p:tgtEl>
                                        <p:attrNameLst>
                                          <p:attrName>ppt_x</p:attrName>
                                        </p:attrNameLst>
                                      </p:cBhvr>
                                      <p:tavLst>
                                        <p:tav tm="0">
                                          <p:val>
                                            <p:strVal val="0-#ppt_w/2"/>
                                          </p:val>
                                        </p:tav>
                                        <p:tav tm="100000">
                                          <p:val>
                                            <p:strVal val="#ppt_x"/>
                                          </p:val>
                                        </p:tav>
                                      </p:tavLst>
                                    </p:anim>
                                    <p:anim calcmode="lin" valueType="num">
                                      <p:cBhvr additive="base">
                                        <p:cTn id="41" dur="500" fill="hold"/>
                                        <p:tgtEl>
                                          <p:spTgt spid="13"/>
                                        </p:tgtEl>
                                        <p:attrNameLst>
                                          <p:attrName>ppt_y</p:attrName>
                                        </p:attrNameLst>
                                      </p:cBhvr>
                                      <p:tavLst>
                                        <p:tav tm="0">
                                          <p:val>
                                            <p:strVal val="#ppt_y"/>
                                          </p:val>
                                        </p:tav>
                                        <p:tav tm="100000">
                                          <p:val>
                                            <p:strVal val="#ppt_y"/>
                                          </p:val>
                                        </p:tav>
                                      </p:tavLst>
                                    </p:anim>
                                  </p:childTnLst>
                                </p:cTn>
                              </p:par>
                              <p:par>
                                <p:cTn id="42" presetID="2" presetClass="entr" presetSubtype="8" fill="hold" nodeType="withEffect">
                                  <p:stCondLst>
                                    <p:cond delay="0"/>
                                  </p:stCondLst>
                                  <p:childTnLst>
                                    <p:set>
                                      <p:cBhvr>
                                        <p:cTn id="43" dur="1" fill="hold">
                                          <p:stCondLst>
                                            <p:cond delay="0"/>
                                          </p:stCondLst>
                                        </p:cTn>
                                        <p:tgtEl>
                                          <p:spTgt spid="20"/>
                                        </p:tgtEl>
                                        <p:attrNameLst>
                                          <p:attrName>style.visibility</p:attrName>
                                        </p:attrNameLst>
                                      </p:cBhvr>
                                      <p:to>
                                        <p:strVal val="visible"/>
                                      </p:to>
                                    </p:set>
                                    <p:anim calcmode="lin" valueType="num">
                                      <p:cBhvr additive="base">
                                        <p:cTn id="44" dur="500" fill="hold"/>
                                        <p:tgtEl>
                                          <p:spTgt spid="20"/>
                                        </p:tgtEl>
                                        <p:attrNameLst>
                                          <p:attrName>ppt_x</p:attrName>
                                        </p:attrNameLst>
                                      </p:cBhvr>
                                      <p:tavLst>
                                        <p:tav tm="0">
                                          <p:val>
                                            <p:strVal val="0-#ppt_w/2"/>
                                          </p:val>
                                        </p:tav>
                                        <p:tav tm="100000">
                                          <p:val>
                                            <p:strVal val="#ppt_x"/>
                                          </p:val>
                                        </p:tav>
                                      </p:tavLst>
                                    </p:anim>
                                    <p:anim calcmode="lin" valueType="num">
                                      <p:cBhvr additive="base">
                                        <p:cTn id="45" dur="500" fill="hold"/>
                                        <p:tgtEl>
                                          <p:spTgt spid="20"/>
                                        </p:tgtEl>
                                        <p:attrNameLst>
                                          <p:attrName>ppt_y</p:attrName>
                                        </p:attrNameLst>
                                      </p:cBhvr>
                                      <p:tavLst>
                                        <p:tav tm="0">
                                          <p:val>
                                            <p:strVal val="#ppt_y"/>
                                          </p:val>
                                        </p:tav>
                                        <p:tav tm="100000">
                                          <p:val>
                                            <p:strVal val="#ppt_y"/>
                                          </p:val>
                                        </p:tav>
                                      </p:tavLst>
                                    </p:anim>
                                  </p:childTnLst>
                                </p:cTn>
                              </p:par>
                              <p:par>
                                <p:cTn id="46" presetID="2" presetClass="entr" presetSubtype="8" fill="hold" grpId="0" nodeType="withEffect">
                                  <p:stCondLst>
                                    <p:cond delay="0"/>
                                  </p:stCondLst>
                                  <p:childTnLst>
                                    <p:set>
                                      <p:cBhvr>
                                        <p:cTn id="47" dur="1" fill="hold">
                                          <p:stCondLst>
                                            <p:cond delay="0"/>
                                          </p:stCondLst>
                                        </p:cTn>
                                        <p:tgtEl>
                                          <p:spTgt spid="19"/>
                                        </p:tgtEl>
                                        <p:attrNameLst>
                                          <p:attrName>style.visibility</p:attrName>
                                        </p:attrNameLst>
                                      </p:cBhvr>
                                      <p:to>
                                        <p:strVal val="visible"/>
                                      </p:to>
                                    </p:set>
                                    <p:anim calcmode="lin" valueType="num">
                                      <p:cBhvr additive="base">
                                        <p:cTn id="48" dur="500" fill="hold"/>
                                        <p:tgtEl>
                                          <p:spTgt spid="19"/>
                                        </p:tgtEl>
                                        <p:attrNameLst>
                                          <p:attrName>ppt_x</p:attrName>
                                        </p:attrNameLst>
                                      </p:cBhvr>
                                      <p:tavLst>
                                        <p:tav tm="0">
                                          <p:val>
                                            <p:strVal val="0-#ppt_w/2"/>
                                          </p:val>
                                        </p:tav>
                                        <p:tav tm="100000">
                                          <p:val>
                                            <p:strVal val="#ppt_x"/>
                                          </p:val>
                                        </p:tav>
                                      </p:tavLst>
                                    </p:anim>
                                    <p:anim calcmode="lin" valueType="num">
                                      <p:cBhvr additive="base">
                                        <p:cTn id="49"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3" presetClass="entr" presetSubtype="10" fill="hold" grpId="0" nodeType="clickEffect">
                                  <p:stCondLst>
                                    <p:cond delay="0"/>
                                  </p:stCondLst>
                                  <p:childTnLst>
                                    <p:set>
                                      <p:cBhvr>
                                        <p:cTn id="53" dur="1" fill="hold">
                                          <p:stCondLst>
                                            <p:cond delay="0"/>
                                          </p:stCondLst>
                                        </p:cTn>
                                        <p:tgtEl>
                                          <p:spTgt spid="28"/>
                                        </p:tgtEl>
                                        <p:attrNameLst>
                                          <p:attrName>style.visibility</p:attrName>
                                        </p:attrNameLst>
                                      </p:cBhvr>
                                      <p:to>
                                        <p:strVal val="visible"/>
                                      </p:to>
                                    </p:set>
                                    <p:animEffect transition="in" filter="blinds(horizontal)">
                                      <p:cBhvr>
                                        <p:cTn id="54" dur="500"/>
                                        <p:tgtEl>
                                          <p:spTgt spid="28"/>
                                        </p:tgtEl>
                                      </p:cBhvr>
                                    </p:animEffect>
                                  </p:childTnLst>
                                </p:cTn>
                              </p:par>
                              <p:par>
                                <p:cTn id="55" presetID="3" presetClass="entr" presetSubtype="10" fill="hold" nodeType="withEffect">
                                  <p:stCondLst>
                                    <p:cond delay="0"/>
                                  </p:stCondLst>
                                  <p:childTnLst>
                                    <p:set>
                                      <p:cBhvr>
                                        <p:cTn id="56" dur="1" fill="hold">
                                          <p:stCondLst>
                                            <p:cond delay="0"/>
                                          </p:stCondLst>
                                        </p:cTn>
                                        <p:tgtEl>
                                          <p:spTgt spid="2"/>
                                        </p:tgtEl>
                                        <p:attrNameLst>
                                          <p:attrName>style.visibility</p:attrName>
                                        </p:attrNameLst>
                                      </p:cBhvr>
                                      <p:to>
                                        <p:strVal val="visible"/>
                                      </p:to>
                                    </p:set>
                                    <p:animEffect transition="in" filter="blinds(horizontal)">
                                      <p:cBhvr>
                                        <p:cTn id="5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318" grpId="0"/>
      <p:bldP spid="54" grpId="0" animBg="1"/>
      <p:bldP spid="17" grpId="0"/>
      <p:bldP spid="19" grpId="0"/>
      <p:bldP spid="28"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格 2"/>
          <p:cNvGraphicFramePr>
            <a:graphicFrameLocks noGrp="1"/>
          </p:cNvGraphicFramePr>
          <p:nvPr/>
        </p:nvGraphicFramePr>
        <p:xfrm>
          <a:off x="3209925" y="1597660"/>
          <a:ext cx="7324725" cy="4552669"/>
        </p:xfrm>
        <a:graphic>
          <a:graphicData uri="http://schemas.openxmlformats.org/drawingml/2006/table">
            <a:tbl>
              <a:tblPr>
                <a:tableStyleId>{5C22544A-7EE6-4342-B048-85BDC9FD1C3A}</a:tableStyleId>
              </a:tblPr>
              <a:tblGrid>
                <a:gridCol w="1070610"/>
                <a:gridCol w="1252220"/>
                <a:gridCol w="2143760"/>
                <a:gridCol w="2858135"/>
              </a:tblGrid>
              <a:tr h="707390">
                <a:tc rowSpan="5">
                  <a:txBody>
                    <a:bodyPr/>
                    <a:lstStyle/>
                    <a:p>
                      <a:pPr algn="ctr" fontAlgn="ctr"/>
                      <a:r>
                        <a:rPr lang="zh-CN" altLang="en-US" sz="2400" b="1" u="none" strike="noStrike">
                          <a:solidFill>
                            <a:schemeClr val="bg1"/>
                          </a:solidFill>
                          <a:effectLst/>
                        </a:rPr>
                        <a:t>资产</a:t>
                      </a:r>
                      <a:endParaRPr lang="zh-CN" altLang="en-US" sz="2400" b="1" u="none" strike="noStrike">
                        <a:solidFill>
                          <a:schemeClr val="bg1"/>
                        </a:solidFill>
                        <a:effectLst/>
                      </a:endParaRPr>
                    </a:p>
                    <a:p>
                      <a:pPr algn="ctr" fontAlgn="ctr"/>
                      <a:r>
                        <a:rPr lang="zh-CN" altLang="en-US" sz="2400" b="1" u="none" strike="noStrike">
                          <a:solidFill>
                            <a:schemeClr val="bg1"/>
                          </a:solidFill>
                          <a:effectLst/>
                        </a:rPr>
                        <a:t>管理</a:t>
                      </a:r>
                      <a:endParaRPr lang="zh-CN" altLang="en-US" sz="2400" b="1" i="0" u="none" strike="noStrike">
                        <a:solidFill>
                          <a:schemeClr val="bg1"/>
                        </a:solidFill>
                        <a:effectLst/>
                        <a:latin typeface="微软雅黑" panose="020B0503020204020204" pitchFamily="34" charset="-122"/>
                        <a:ea typeface="微软雅黑" panose="020B0503020204020204" pitchFamily="34" charset="-122"/>
                      </a:endParaRPr>
                    </a:p>
                  </a:txBody>
                  <a:tcPr marL="62584" marR="62584" marT="31292" marB="31292" anchor="ctr">
                    <a:solidFill>
                      <a:schemeClr val="tx2"/>
                    </a:solidFill>
                  </a:tcPr>
                </a:tc>
                <a:tc rowSpan="2">
                  <a:txBody>
                    <a:bodyPr/>
                    <a:lstStyle/>
                    <a:p>
                      <a:pPr algn="ctr" fontAlgn="ctr"/>
                      <a:r>
                        <a:rPr lang="zh-CN" altLang="en-US" sz="2000" b="1" u="none" strike="noStrike">
                          <a:solidFill>
                            <a:schemeClr val="bg1"/>
                          </a:solidFill>
                          <a:effectLst/>
                        </a:rPr>
                        <a:t>硬件资产</a:t>
                      </a:r>
                      <a:endParaRPr lang="zh-CN" altLang="en-US" sz="2000" b="1" i="0" u="none" strike="noStrike">
                        <a:solidFill>
                          <a:schemeClr val="bg1"/>
                        </a:solidFill>
                        <a:effectLst/>
                        <a:latin typeface="微软雅黑" panose="020B0503020204020204" pitchFamily="34" charset="-122"/>
                        <a:ea typeface="微软雅黑" panose="020B0503020204020204" pitchFamily="34" charset="-122"/>
                      </a:endParaRPr>
                    </a:p>
                  </a:txBody>
                  <a:tcPr marL="62584" marR="62584" marT="31292" marB="31292" anchor="ctr">
                    <a:solidFill>
                      <a:schemeClr val="tx2"/>
                    </a:solidFill>
                  </a:tcPr>
                </a:tc>
                <a:tc>
                  <a:txBody>
                    <a:bodyPr/>
                    <a:lstStyle/>
                    <a:p>
                      <a:pPr algn="ctr" fontAlgn="ctr"/>
                      <a:r>
                        <a:rPr lang="zh-CN" altLang="en-US" sz="2000" u="none" strike="noStrike">
                          <a:solidFill>
                            <a:schemeClr val="bg1"/>
                          </a:solidFill>
                          <a:effectLst/>
                        </a:rPr>
                        <a:t>硬件资产</a:t>
                      </a:r>
                      <a:endParaRPr lang="zh-CN" altLang="en-US" sz="2000" u="none" strike="noStrike">
                        <a:solidFill>
                          <a:schemeClr val="bg1"/>
                        </a:solidFill>
                        <a:effectLst/>
                      </a:endParaRPr>
                    </a:p>
                    <a:p>
                      <a:pPr algn="ctr" fontAlgn="ctr"/>
                      <a:r>
                        <a:rPr lang="zh-CN" altLang="en-US" sz="2000" u="none" strike="noStrike">
                          <a:solidFill>
                            <a:schemeClr val="bg1"/>
                          </a:solidFill>
                          <a:effectLst/>
                        </a:rPr>
                        <a:t>查看</a:t>
                      </a:r>
                      <a:endParaRPr lang="zh-CN" altLang="en-US" sz="2000" b="0" i="0" u="none" strike="noStrike">
                        <a:solidFill>
                          <a:schemeClr val="bg1"/>
                        </a:solidFill>
                        <a:effectLst/>
                        <a:latin typeface="微软雅黑" panose="020B0503020204020204" pitchFamily="34" charset="-122"/>
                        <a:ea typeface="微软雅黑" panose="020B0503020204020204" pitchFamily="34" charset="-122"/>
                      </a:endParaRPr>
                    </a:p>
                  </a:txBody>
                  <a:tcPr marL="62584" marR="62584" marT="31292" marB="31292" anchor="ctr">
                    <a:solidFill>
                      <a:schemeClr val="tx2"/>
                    </a:solidFill>
                  </a:tcPr>
                </a:tc>
                <a:tc>
                  <a:txBody>
                    <a:bodyPr/>
                    <a:lstStyle/>
                    <a:p>
                      <a:pPr algn="l" fontAlgn="ctr"/>
                      <a:r>
                        <a:rPr lang="zh-CN" altLang="en-US" sz="2000" u="none" strike="noStrike">
                          <a:solidFill>
                            <a:schemeClr val="bg1"/>
                          </a:solidFill>
                          <a:effectLst/>
                        </a:rPr>
                        <a:t>查看主板、</a:t>
                      </a:r>
                      <a:r>
                        <a:rPr lang="en-US" altLang="zh-CN" sz="2000" u="none" strike="noStrike">
                          <a:solidFill>
                            <a:schemeClr val="bg1"/>
                          </a:solidFill>
                          <a:effectLst/>
                        </a:rPr>
                        <a:t>CPU</a:t>
                      </a:r>
                      <a:r>
                        <a:rPr lang="zh-CN" altLang="en-US" sz="2000" u="none" strike="noStrike">
                          <a:solidFill>
                            <a:schemeClr val="bg1"/>
                          </a:solidFill>
                          <a:effectLst/>
                        </a:rPr>
                        <a:t>、硬盘、内存的硬件信息。</a:t>
                      </a:r>
                      <a:endParaRPr lang="zh-CN" altLang="en-US" sz="2000" b="0" i="0" u="none" strike="noStrike">
                        <a:solidFill>
                          <a:schemeClr val="bg1"/>
                        </a:solidFill>
                        <a:effectLst/>
                        <a:latin typeface="微软雅黑" panose="020B0503020204020204" pitchFamily="34" charset="-122"/>
                        <a:ea typeface="微软雅黑" panose="020B0503020204020204" pitchFamily="34" charset="-122"/>
                      </a:endParaRPr>
                    </a:p>
                  </a:txBody>
                  <a:tcPr marL="62584" marR="62584" marT="31292" marB="31292" anchor="ctr">
                    <a:solidFill>
                      <a:schemeClr val="tx2"/>
                    </a:solidFill>
                  </a:tcPr>
                </a:tc>
              </a:tr>
              <a:tr h="704850">
                <a:tc vMerge="1">
                  <a:tcPr/>
                </a:tc>
                <a:tc vMerge="1">
                  <a:tcPr/>
                </a:tc>
                <a:tc>
                  <a:txBody>
                    <a:bodyPr/>
                    <a:lstStyle/>
                    <a:p>
                      <a:pPr algn="ctr" fontAlgn="ctr"/>
                      <a:r>
                        <a:rPr lang="zh-CN" altLang="en-US" sz="2000" u="none" strike="noStrike">
                          <a:solidFill>
                            <a:schemeClr val="bg1"/>
                          </a:solidFill>
                          <a:effectLst/>
                        </a:rPr>
                        <a:t>硬件资产</a:t>
                      </a:r>
                      <a:endParaRPr lang="zh-CN" altLang="en-US" sz="2000" u="none" strike="noStrike">
                        <a:solidFill>
                          <a:schemeClr val="bg1"/>
                        </a:solidFill>
                        <a:effectLst/>
                      </a:endParaRPr>
                    </a:p>
                    <a:p>
                      <a:pPr algn="ctr" fontAlgn="ctr"/>
                      <a:r>
                        <a:rPr lang="zh-CN" altLang="en-US" sz="2000" u="none" strike="noStrike">
                          <a:solidFill>
                            <a:schemeClr val="bg1"/>
                          </a:solidFill>
                          <a:effectLst/>
                        </a:rPr>
                        <a:t>变动日志</a:t>
                      </a:r>
                      <a:endParaRPr lang="zh-CN" altLang="en-US" sz="2000" b="0" i="0" u="none" strike="noStrike">
                        <a:solidFill>
                          <a:schemeClr val="bg1"/>
                        </a:solidFill>
                        <a:effectLst/>
                        <a:latin typeface="微软雅黑" panose="020B0503020204020204" pitchFamily="34" charset="-122"/>
                        <a:ea typeface="微软雅黑" panose="020B0503020204020204" pitchFamily="34" charset="-122"/>
                      </a:endParaRPr>
                    </a:p>
                  </a:txBody>
                  <a:tcPr marL="62584" marR="62584" marT="31292" marB="31292" anchor="ctr">
                    <a:solidFill>
                      <a:schemeClr val="tx2"/>
                    </a:solidFill>
                  </a:tcPr>
                </a:tc>
                <a:tc>
                  <a:txBody>
                    <a:bodyPr/>
                    <a:lstStyle/>
                    <a:p>
                      <a:pPr algn="l" fontAlgn="ctr"/>
                      <a:r>
                        <a:rPr lang="zh-CN" altLang="en-US" sz="2000" u="none" strike="noStrike">
                          <a:solidFill>
                            <a:schemeClr val="bg1"/>
                          </a:solidFill>
                          <a:effectLst/>
                        </a:rPr>
                        <a:t>变动时，记录变动情况。</a:t>
                      </a:r>
                      <a:endParaRPr lang="zh-CN" altLang="en-US" sz="2000" b="0" i="0" u="none" strike="noStrike">
                        <a:solidFill>
                          <a:schemeClr val="bg1"/>
                        </a:solidFill>
                        <a:effectLst/>
                        <a:latin typeface="微软雅黑" panose="020B0503020204020204" pitchFamily="34" charset="-122"/>
                        <a:ea typeface="微软雅黑" panose="020B0503020204020204" pitchFamily="34" charset="-122"/>
                      </a:endParaRPr>
                    </a:p>
                  </a:txBody>
                  <a:tcPr marL="62584" marR="62584" marT="31292" marB="31292" anchor="ctr">
                    <a:solidFill>
                      <a:schemeClr val="tx2"/>
                    </a:solidFill>
                  </a:tcPr>
                </a:tc>
              </a:tr>
              <a:tr h="1151890">
                <a:tc vMerge="1">
                  <a:tcPr/>
                </a:tc>
                <a:tc rowSpan="2">
                  <a:txBody>
                    <a:bodyPr/>
                    <a:lstStyle/>
                    <a:p>
                      <a:pPr algn="ctr" fontAlgn="ctr"/>
                      <a:r>
                        <a:rPr lang="zh-CN" altLang="en-US" sz="2000" b="1" u="none" strike="noStrike">
                          <a:solidFill>
                            <a:schemeClr val="bg1"/>
                          </a:solidFill>
                          <a:effectLst/>
                        </a:rPr>
                        <a:t>软件资产</a:t>
                      </a:r>
                      <a:endParaRPr lang="zh-CN" altLang="en-US" sz="2000" b="1" i="0" u="none" strike="noStrike">
                        <a:solidFill>
                          <a:schemeClr val="bg1"/>
                        </a:solidFill>
                        <a:effectLst/>
                        <a:latin typeface="微软雅黑" panose="020B0503020204020204" pitchFamily="34" charset="-122"/>
                        <a:ea typeface="微软雅黑" panose="020B0503020204020204" pitchFamily="34" charset="-122"/>
                      </a:endParaRPr>
                    </a:p>
                  </a:txBody>
                  <a:tcPr marL="62584" marR="62584" marT="31292" marB="31292" anchor="ctr">
                    <a:solidFill>
                      <a:schemeClr val="tx2"/>
                    </a:solidFill>
                  </a:tcPr>
                </a:tc>
                <a:tc>
                  <a:txBody>
                    <a:bodyPr/>
                    <a:lstStyle/>
                    <a:p>
                      <a:pPr algn="ctr" fontAlgn="ctr"/>
                      <a:r>
                        <a:rPr lang="zh-CN" altLang="en-US" sz="2000" u="none" strike="noStrike">
                          <a:solidFill>
                            <a:schemeClr val="bg1"/>
                          </a:solidFill>
                          <a:effectLst/>
                        </a:rPr>
                        <a:t>软件资产</a:t>
                      </a:r>
                      <a:endParaRPr lang="zh-CN" altLang="en-US" sz="2000" u="none" strike="noStrike">
                        <a:solidFill>
                          <a:schemeClr val="bg1"/>
                        </a:solidFill>
                        <a:effectLst/>
                      </a:endParaRPr>
                    </a:p>
                    <a:p>
                      <a:pPr algn="ctr" fontAlgn="ctr"/>
                      <a:r>
                        <a:rPr lang="zh-CN" altLang="en-US" sz="2000" u="none" strike="noStrike">
                          <a:solidFill>
                            <a:schemeClr val="bg1"/>
                          </a:solidFill>
                          <a:effectLst/>
                        </a:rPr>
                        <a:t>查看</a:t>
                      </a:r>
                      <a:endParaRPr lang="zh-CN" altLang="en-US" sz="2000" b="0" i="0" u="none" strike="noStrike">
                        <a:solidFill>
                          <a:schemeClr val="bg1"/>
                        </a:solidFill>
                        <a:effectLst/>
                        <a:latin typeface="微软雅黑" panose="020B0503020204020204" pitchFamily="34" charset="-122"/>
                        <a:ea typeface="微软雅黑" panose="020B0503020204020204" pitchFamily="34" charset="-122"/>
                      </a:endParaRPr>
                    </a:p>
                  </a:txBody>
                  <a:tcPr marL="62584" marR="62584" marT="31292" marB="31292" anchor="ctr">
                    <a:solidFill>
                      <a:schemeClr val="tx2"/>
                    </a:solidFill>
                  </a:tcPr>
                </a:tc>
                <a:tc>
                  <a:txBody>
                    <a:bodyPr/>
                    <a:lstStyle/>
                    <a:p>
                      <a:pPr algn="l" fontAlgn="ctr"/>
                      <a:r>
                        <a:rPr lang="zh-CN" altLang="en-US" sz="2000" u="none" strike="noStrike">
                          <a:solidFill>
                            <a:schemeClr val="bg1"/>
                          </a:solidFill>
                          <a:effectLst/>
                        </a:rPr>
                        <a:t>查看软件名称、版本、安装时间、安装路径、操作系统信息、补丁等信息。</a:t>
                      </a:r>
                      <a:endParaRPr lang="zh-CN" altLang="en-US" sz="2000" b="0" i="0" u="none" strike="noStrike">
                        <a:solidFill>
                          <a:schemeClr val="bg1"/>
                        </a:solidFill>
                        <a:effectLst/>
                        <a:latin typeface="微软雅黑" panose="020B0503020204020204" pitchFamily="34" charset="-122"/>
                        <a:ea typeface="微软雅黑" panose="020B0503020204020204" pitchFamily="34" charset="-122"/>
                      </a:endParaRPr>
                    </a:p>
                  </a:txBody>
                  <a:tcPr marL="62584" marR="62584" marT="31292" marB="31292" anchor="ctr">
                    <a:solidFill>
                      <a:schemeClr val="tx2"/>
                    </a:solidFill>
                  </a:tcPr>
                </a:tc>
              </a:tr>
              <a:tr h="707390">
                <a:tc vMerge="1">
                  <a:tcPr/>
                </a:tc>
                <a:tc vMerge="1">
                  <a:tcPr/>
                </a:tc>
                <a:tc>
                  <a:txBody>
                    <a:bodyPr/>
                    <a:lstStyle/>
                    <a:p>
                      <a:pPr algn="ctr" fontAlgn="ctr"/>
                      <a:r>
                        <a:rPr lang="zh-CN" altLang="en-US" sz="2000" u="none" strike="noStrike">
                          <a:solidFill>
                            <a:schemeClr val="bg1"/>
                          </a:solidFill>
                          <a:effectLst/>
                        </a:rPr>
                        <a:t>软件资产</a:t>
                      </a:r>
                      <a:endParaRPr lang="zh-CN" altLang="en-US" sz="2000" u="none" strike="noStrike">
                        <a:solidFill>
                          <a:schemeClr val="bg1"/>
                        </a:solidFill>
                        <a:effectLst/>
                      </a:endParaRPr>
                    </a:p>
                    <a:p>
                      <a:pPr algn="ctr" fontAlgn="ctr"/>
                      <a:r>
                        <a:rPr lang="zh-CN" altLang="en-US" sz="2000" u="none" strike="noStrike">
                          <a:solidFill>
                            <a:schemeClr val="bg1"/>
                          </a:solidFill>
                          <a:effectLst/>
                        </a:rPr>
                        <a:t>变动日志</a:t>
                      </a:r>
                      <a:endParaRPr lang="zh-CN" altLang="en-US" sz="2000" b="0" i="0" u="none" strike="noStrike">
                        <a:solidFill>
                          <a:schemeClr val="bg1"/>
                        </a:solidFill>
                        <a:effectLst/>
                        <a:latin typeface="微软雅黑" panose="020B0503020204020204" pitchFamily="34" charset="-122"/>
                        <a:ea typeface="微软雅黑" panose="020B0503020204020204" pitchFamily="34" charset="-122"/>
                      </a:endParaRPr>
                    </a:p>
                  </a:txBody>
                  <a:tcPr marL="62584" marR="62584" marT="31292" marB="31292" anchor="ctr">
                    <a:solidFill>
                      <a:schemeClr val="tx2"/>
                    </a:solidFill>
                  </a:tcPr>
                </a:tc>
                <a:tc>
                  <a:txBody>
                    <a:bodyPr/>
                    <a:lstStyle/>
                    <a:p>
                      <a:pPr algn="l" fontAlgn="ctr"/>
                      <a:r>
                        <a:rPr lang="zh-CN" altLang="en-US" sz="2000" u="none" strike="noStrike">
                          <a:solidFill>
                            <a:schemeClr val="bg1"/>
                          </a:solidFill>
                          <a:effectLst/>
                        </a:rPr>
                        <a:t>变动时，记录变动情况。</a:t>
                      </a:r>
                      <a:endParaRPr lang="zh-CN" altLang="en-US" sz="2000" b="0" i="0" u="none" strike="noStrike">
                        <a:solidFill>
                          <a:schemeClr val="bg1"/>
                        </a:solidFill>
                        <a:effectLst/>
                        <a:latin typeface="微软雅黑" panose="020B0503020204020204" pitchFamily="34" charset="-122"/>
                        <a:ea typeface="微软雅黑" panose="020B0503020204020204" pitchFamily="34" charset="-122"/>
                      </a:endParaRPr>
                    </a:p>
                  </a:txBody>
                  <a:tcPr marL="62584" marR="62584" marT="31292" marB="31292" anchor="ctr">
                    <a:solidFill>
                      <a:schemeClr val="tx2"/>
                    </a:solidFill>
                  </a:tcPr>
                </a:tc>
              </a:tr>
              <a:tr h="1151255">
                <a:tc vMerge="1">
                  <a:tcPr/>
                </a:tc>
                <a:tc>
                  <a:txBody>
                    <a:bodyPr/>
                    <a:lstStyle/>
                    <a:p>
                      <a:pPr algn="ctr" fontAlgn="ctr"/>
                      <a:r>
                        <a:rPr lang="zh-CN" altLang="en-US" sz="2000" b="1" u="none" strike="noStrike">
                          <a:solidFill>
                            <a:schemeClr val="bg1"/>
                          </a:solidFill>
                          <a:effectLst/>
                        </a:rPr>
                        <a:t>变更告警</a:t>
                      </a:r>
                      <a:endParaRPr lang="zh-CN" altLang="en-US" sz="2000" b="1" i="0" u="none" strike="noStrike">
                        <a:solidFill>
                          <a:schemeClr val="bg1"/>
                        </a:solidFill>
                        <a:effectLst/>
                        <a:latin typeface="微软雅黑" panose="020B0503020204020204" pitchFamily="34" charset="-122"/>
                        <a:ea typeface="微软雅黑" panose="020B0503020204020204" pitchFamily="34" charset="-122"/>
                      </a:endParaRPr>
                    </a:p>
                  </a:txBody>
                  <a:tcPr marL="62584" marR="62584" marT="31292" marB="31292" anchor="ctr">
                    <a:solidFill>
                      <a:schemeClr val="tx2"/>
                    </a:solidFill>
                  </a:tcPr>
                </a:tc>
                <a:tc>
                  <a:txBody>
                    <a:bodyPr/>
                    <a:lstStyle/>
                    <a:p>
                      <a:pPr algn="ctr" fontAlgn="ctr"/>
                      <a:r>
                        <a:rPr lang="zh-CN" altLang="en-US" sz="2000" u="none" strike="noStrike">
                          <a:solidFill>
                            <a:schemeClr val="bg1"/>
                          </a:solidFill>
                          <a:effectLst/>
                        </a:rPr>
                        <a:t>硬件资产、软件资产变更告警</a:t>
                      </a:r>
                      <a:endParaRPr lang="zh-CN" altLang="en-US" sz="2000" b="0" i="0" u="none" strike="noStrike">
                        <a:solidFill>
                          <a:schemeClr val="bg1"/>
                        </a:solidFill>
                        <a:effectLst/>
                        <a:latin typeface="微软雅黑" panose="020B0503020204020204" pitchFamily="34" charset="-122"/>
                        <a:ea typeface="微软雅黑" panose="020B0503020204020204" pitchFamily="34" charset="-122"/>
                      </a:endParaRPr>
                    </a:p>
                  </a:txBody>
                  <a:tcPr marL="62584" marR="62584" marT="31292" marB="31292" anchor="ctr">
                    <a:solidFill>
                      <a:schemeClr val="tx2"/>
                    </a:solidFill>
                  </a:tcPr>
                </a:tc>
                <a:tc>
                  <a:txBody>
                    <a:bodyPr/>
                    <a:lstStyle/>
                    <a:p>
                      <a:pPr algn="l" fontAlgn="ctr"/>
                      <a:r>
                        <a:rPr lang="zh-CN" altLang="en-US" sz="2000" u="none" strike="noStrike" dirty="0">
                          <a:solidFill>
                            <a:schemeClr val="bg1"/>
                          </a:solidFill>
                          <a:effectLst/>
                        </a:rPr>
                        <a:t>控制台登录会有告警信息，可以将现有的告警信息设置“已处理”</a:t>
                      </a:r>
                      <a:endParaRPr lang="zh-CN" altLang="en-US" sz="2000" b="0" i="0" u="none" strike="noStrike" dirty="0">
                        <a:solidFill>
                          <a:schemeClr val="bg1"/>
                        </a:solidFill>
                        <a:effectLst/>
                        <a:latin typeface="微软雅黑" panose="020B0503020204020204" pitchFamily="34" charset="-122"/>
                        <a:ea typeface="微软雅黑" panose="020B0503020204020204" pitchFamily="34" charset="-122"/>
                      </a:endParaRPr>
                    </a:p>
                  </a:txBody>
                  <a:tcPr marL="62584" marR="62584" marT="31292" marB="31292" anchor="ctr">
                    <a:solidFill>
                      <a:schemeClr val="tx2"/>
                    </a:solidFill>
                  </a:tcPr>
                </a:tc>
              </a:tr>
            </a:tbl>
          </a:graphicData>
        </a:graphic>
      </p:graphicFrame>
      <p:sp>
        <p:nvSpPr>
          <p:cNvPr id="4" name="矩形 3"/>
          <p:cNvSpPr/>
          <p:nvPr/>
        </p:nvSpPr>
        <p:spPr>
          <a:xfrm>
            <a:off x="1784985" y="1598295"/>
            <a:ext cx="1249045" cy="455168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p:nvSpPr>
        <p:spPr>
          <a:xfrm>
            <a:off x="2172335" y="3101340"/>
            <a:ext cx="613410" cy="3581400"/>
          </a:xfrm>
          <a:prstGeom prst="rect">
            <a:avLst/>
          </a:prstGeom>
          <a:noFill/>
        </p:spPr>
        <p:txBody>
          <a:bodyPr vert="eaVert" wrap="square" rtlCol="0">
            <a:spAutoFit/>
          </a:bodyPr>
          <a:lstStyle/>
          <a:p>
            <a:r>
              <a:rPr lang="zh-CN" altLang="en-US" sz="2800" b="1">
                <a:solidFill>
                  <a:schemeClr val="tx1"/>
                </a:solidFill>
              </a:rPr>
              <a:t>功能列表</a:t>
            </a:r>
            <a:endParaRPr lang="zh-CN" altLang="en-US" sz="2800" b="1">
              <a:solidFill>
                <a:schemeClr val="tx1"/>
              </a:solidFill>
            </a:endParaRPr>
          </a:p>
        </p:txBody>
      </p:sp>
      <p:sp>
        <p:nvSpPr>
          <p:cNvPr id="9" name="矩形 3"/>
          <p:cNvSpPr>
            <a:spLocks noChangeArrowheads="1"/>
          </p:cNvSpPr>
          <p:nvPr/>
        </p:nvSpPr>
        <p:spPr bwMode="auto">
          <a:xfrm>
            <a:off x="1073958" y="224898"/>
            <a:ext cx="1809750" cy="582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eaLnBrk="1" hangingPunct="1">
              <a:spcBef>
                <a:spcPct val="0"/>
              </a:spcBef>
              <a:buFont typeface="Arial" panose="020B0604020202020204" pitchFamily="34" charset="0"/>
              <a:buNone/>
            </a:pPr>
            <a:r>
              <a:rPr lang="zh-CN" b="1" dirty="0">
                <a:solidFill>
                  <a:schemeClr val="tx1">
                    <a:lumMod val="65000"/>
                    <a:lumOff val="35000"/>
                  </a:schemeClr>
                </a:solidFill>
                <a:latin typeface="Arial" panose="020B0604020202020204" pitchFamily="34" charset="0"/>
                <a:cs typeface="Arial" panose="020B0604020202020204" pitchFamily="34" charset="0"/>
                <a:sym typeface="Impact" panose="020B0806030902050204" pitchFamily="34" charset="0"/>
              </a:rPr>
              <a:t>资产管理</a:t>
            </a:r>
            <a:endParaRPr lang="zh-CN" b="1" dirty="0">
              <a:solidFill>
                <a:schemeClr val="tx1">
                  <a:lumMod val="65000"/>
                  <a:lumOff val="35000"/>
                </a:schemeClr>
              </a:solidFill>
              <a:latin typeface="Arial" panose="020B0604020202020204" pitchFamily="34" charset="0"/>
              <a:ea typeface="宋体" pitchFamily="2" charset="-122"/>
              <a:cs typeface="Arial" panose="020B0604020202020204" pitchFamily="34" charset="0"/>
              <a:sym typeface="Impact" panose="020B0806030902050204" pitchFamily="34" charset="0"/>
            </a:endParaRPr>
          </a:p>
        </p:txBody>
      </p:sp>
      <p:sp>
        <p:nvSpPr>
          <p:cNvPr id="10" name="文本框 37"/>
          <p:cNvSpPr txBox="1"/>
          <p:nvPr/>
        </p:nvSpPr>
        <p:spPr>
          <a:xfrm>
            <a:off x="1073785" y="760095"/>
            <a:ext cx="3554095" cy="335915"/>
          </a:xfrm>
          <a:prstGeom prst="rect">
            <a:avLst/>
          </a:prstGeom>
          <a:noFill/>
        </p:spPr>
        <p:txBody>
          <a:bodyPr wrap="square" lIns="91431" tIns="45716" rIns="91431" bIns="45716" rtlCol="0">
            <a:spAutoFit/>
          </a:bodyPr>
          <a:lstStyle/>
          <a:p>
            <a:r>
              <a:rPr lang="en-US" altLang="zh-CN" sz="1600" dirty="0">
                <a:solidFill>
                  <a:schemeClr val="tx1">
                    <a:lumMod val="65000"/>
                    <a:lumOff val="35000"/>
                  </a:schemeClr>
                </a:solidFill>
                <a:latin typeface="Arial" panose="020B0604020202020204" pitchFamily="34" charset="0"/>
                <a:cs typeface="Arial" panose="020B0604020202020204" pitchFamily="34" charset="0"/>
              </a:rPr>
              <a:t>Asset Management</a:t>
            </a:r>
            <a:endParaRPr lang="en-US" altLang="zh-CN" sz="1600" dirty="0">
              <a:solidFill>
                <a:schemeClr val="tx1">
                  <a:lumMod val="65000"/>
                  <a:lumOff val="35000"/>
                </a:schemeClr>
              </a:solidFill>
              <a:latin typeface="Arial" panose="020B0604020202020204" pitchFamily="34" charset="0"/>
              <a:cs typeface="Arial" panose="020B0604020202020204" pitchFamily="34" charset="0"/>
            </a:endParaRPr>
          </a:p>
        </p:txBody>
      </p:sp>
      <p:pic>
        <p:nvPicPr>
          <p:cNvPr id="7" name="图片 6" descr="销掌门-透明背景-logo"/>
          <p:cNvPicPr>
            <a:picLocks noChangeAspect="1"/>
          </p:cNvPicPr>
          <p:nvPr/>
        </p:nvPicPr>
        <p:blipFill>
          <a:blip r:embed="rId1" cstate="print"/>
          <a:stretch>
            <a:fillRect/>
          </a:stretch>
        </p:blipFill>
        <p:spPr>
          <a:xfrm>
            <a:off x="10789920" y="167005"/>
            <a:ext cx="1132205" cy="829310"/>
          </a:xfrm>
          <a:prstGeom prst="rect">
            <a:avLst/>
          </a:prstGeom>
        </p:spPr>
      </p:pic>
    </p:spTree>
  </p:cSld>
  <p:clrMapOvr>
    <a:masterClrMapping/>
  </p:clrMapOvr>
  <p:transition>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left)">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13" presetClass="entr" presetSubtype="16" fill="hold" grpId="0" nodeType="clickEffect">
                                  <p:stCondLst>
                                    <p:cond delay="0"/>
                                  </p:stCondLst>
                                  <p:childTnLst>
                                    <p:set>
                                      <p:cBhvr>
                                        <p:cTn id="15" dur="1000" fill="hold">
                                          <p:stCondLst>
                                            <p:cond delay="0"/>
                                          </p:stCondLst>
                                        </p:cTn>
                                        <p:tgtEl>
                                          <p:spTgt spid="5"/>
                                        </p:tgtEl>
                                        <p:attrNameLst>
                                          <p:attrName>style.visibility</p:attrName>
                                        </p:attrNameLst>
                                      </p:cBhvr>
                                      <p:to>
                                        <p:strVal val="visible"/>
                                      </p:to>
                                    </p:set>
                                    <p:animEffect transition="in" filter="plus(in)">
                                      <p:cBhvr>
                                        <p:cTn id="16" dur="1000"/>
                                        <p:tgtEl>
                                          <p:spTgt spid="5"/>
                                        </p:tgtEl>
                                      </p:cBhvr>
                                    </p:animEffect>
                                  </p:childTnLst>
                                </p:cTn>
                              </p:par>
                              <p:par>
                                <p:cTn id="17" presetID="13" presetClass="entr" presetSubtype="16" fill="hold" grpId="0" nodeType="withEffect">
                                  <p:stCondLst>
                                    <p:cond delay="0"/>
                                  </p:stCondLst>
                                  <p:childTnLst>
                                    <p:set>
                                      <p:cBhvr>
                                        <p:cTn id="18" dur="1000" fill="hold">
                                          <p:stCondLst>
                                            <p:cond delay="0"/>
                                          </p:stCondLst>
                                        </p:cTn>
                                        <p:tgtEl>
                                          <p:spTgt spid="4"/>
                                        </p:tgtEl>
                                        <p:attrNameLst>
                                          <p:attrName>style.visibility</p:attrName>
                                        </p:attrNameLst>
                                      </p:cBhvr>
                                      <p:to>
                                        <p:strVal val="visible"/>
                                      </p:to>
                                    </p:set>
                                    <p:animEffect transition="in" filter="plus(in)">
                                      <p:cBhvr>
                                        <p:cTn id="19" dur="1000"/>
                                        <p:tgtEl>
                                          <p:spTgt spid="4"/>
                                        </p:tgtEl>
                                      </p:cBhvr>
                                    </p:animEffect>
                                  </p:childTnLst>
                                </p:cTn>
                              </p:par>
                              <p:par>
                                <p:cTn id="20" presetID="13" presetClass="entr" presetSubtype="16" fill="hold" nodeType="withEffect">
                                  <p:stCondLst>
                                    <p:cond delay="0"/>
                                  </p:stCondLst>
                                  <p:childTnLst>
                                    <p:set>
                                      <p:cBhvr>
                                        <p:cTn id="21" dur="1000" fill="hold">
                                          <p:stCondLst>
                                            <p:cond delay="0"/>
                                          </p:stCondLst>
                                        </p:cTn>
                                        <p:tgtEl>
                                          <p:spTgt spid="3"/>
                                        </p:tgtEl>
                                        <p:attrNameLst>
                                          <p:attrName>style.visibility</p:attrName>
                                        </p:attrNameLst>
                                      </p:cBhvr>
                                      <p:to>
                                        <p:strVal val="visible"/>
                                      </p:to>
                                    </p:set>
                                    <p:animEffect transition="in" filter="plus(in)">
                                      <p:cBhvr>
                                        <p:cTn id="22"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5" grpId="0"/>
      <p:bldP spid="4"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114"/>
          <p:cNvGrpSpPr/>
          <p:nvPr/>
        </p:nvGrpSpPr>
        <p:grpSpPr>
          <a:xfrm>
            <a:off x="-20320" y="2478405"/>
            <a:ext cx="12240895" cy="1868170"/>
            <a:chOff x="0" y="2226109"/>
            <a:chExt cx="1597483" cy="518462"/>
          </a:xfrm>
          <a:solidFill>
            <a:schemeClr val="bg2"/>
          </a:solidFill>
        </p:grpSpPr>
        <p:sp>
          <p:nvSpPr>
            <p:cNvPr id="4" name="Rectangle 40"/>
            <p:cNvSpPr/>
            <p:nvPr/>
          </p:nvSpPr>
          <p:spPr>
            <a:xfrm>
              <a:off x="0" y="2226109"/>
              <a:ext cx="1597483" cy="518462"/>
            </a:xfrm>
            <a:prstGeom prst="rect">
              <a:avLst/>
            </a:prstGeom>
            <a:solidFill>
              <a:srgbClr val="3636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5" name="Text Placeholder 3"/>
            <p:cNvSpPr txBox="1"/>
            <p:nvPr/>
          </p:nvSpPr>
          <p:spPr>
            <a:xfrm>
              <a:off x="141262" y="2356165"/>
              <a:ext cx="1317383" cy="230506"/>
            </a:xfrm>
            <a:prstGeom prst="rect">
              <a:avLst/>
            </a:prstGeom>
            <a:noFill/>
          </p:spPr>
          <p:txBody>
            <a:bodyPr wrap="squar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8565">
                <a:spcBef>
                  <a:spcPct val="20000"/>
                </a:spcBef>
                <a:defRPr/>
              </a:pPr>
              <a:r>
                <a:rPr lang="zh-CN" altLang="en-US" sz="5400" b="1" dirty="0">
                  <a:solidFill>
                    <a:schemeClr val="bg1"/>
                  </a:solidFill>
                  <a:latin typeface="微软雅黑" panose="020B0503020204020204" pitchFamily="34" charset="-122"/>
                  <a:ea typeface="微软雅黑" panose="020B0503020204020204" pitchFamily="34" charset="-122"/>
                </a:rPr>
                <a:t>灾备保护机制</a:t>
              </a:r>
              <a:endParaRPr lang="zh-CN" altLang="en-US" sz="5400" b="1" dirty="0">
                <a:solidFill>
                  <a:schemeClr val="bg1"/>
                </a:solidFill>
                <a:latin typeface="微软雅黑" panose="020B0503020204020204" pitchFamily="34" charset="-122"/>
                <a:ea typeface="微软雅黑" panose="020B0503020204020204" pitchFamily="34" charset="-122"/>
              </a:endParaRPr>
            </a:p>
          </p:txBody>
        </p:sp>
      </p:grpSp>
      <p:pic>
        <p:nvPicPr>
          <p:cNvPr id="7" name="图片 6" descr="销掌门-透明背景-logo"/>
          <p:cNvPicPr>
            <a:picLocks noChangeAspect="1"/>
          </p:cNvPicPr>
          <p:nvPr/>
        </p:nvPicPr>
        <p:blipFill>
          <a:blip r:embed="rId1" cstate="print"/>
          <a:stretch>
            <a:fillRect/>
          </a:stretch>
        </p:blipFill>
        <p:spPr>
          <a:xfrm>
            <a:off x="10789920" y="167005"/>
            <a:ext cx="1132205" cy="829310"/>
          </a:xfrm>
          <a:prstGeom prst="rect">
            <a:avLst/>
          </a:prstGeom>
        </p:spPr>
      </p:pic>
    </p:spTree>
  </p:cSld>
  <p:clrMapOvr>
    <a:masterClrMapping/>
  </p:clrMapOvr>
  <p:transition spd="slow" advClick="0"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400"/>
                                        <p:tgtEl>
                                          <p:spTgt spid="3"/>
                                        </p:tgtEl>
                                      </p:cBhvr>
                                    </p:animEffect>
                                  </p:childTnLst>
                                </p:cTn>
                              </p:par>
                            </p:childTnLst>
                          </p:cTn>
                        </p:par>
                        <p:par>
                          <p:cTn id="8" fill="hold">
                            <p:stCondLst>
                              <p:cond delay="500"/>
                            </p:stCondLst>
                            <p:childTnLst>
                              <p:par>
                                <p:cTn id="9" presetID="3" presetClass="entr" presetSubtype="1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linds(horizontal)">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491615" y="1386840"/>
            <a:ext cx="1412875" cy="138239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文本框 22"/>
          <p:cNvSpPr txBox="1"/>
          <p:nvPr/>
        </p:nvSpPr>
        <p:spPr>
          <a:xfrm>
            <a:off x="1604010" y="1821815"/>
            <a:ext cx="1150620" cy="383540"/>
          </a:xfrm>
          <a:prstGeom prst="rect">
            <a:avLst/>
          </a:prstGeom>
          <a:noFill/>
        </p:spPr>
        <p:txBody>
          <a:bodyPr wrap="square" rtlCol="0">
            <a:spAutoFit/>
          </a:bodyPr>
          <a:p>
            <a:r>
              <a:rPr lang="zh-CN" altLang="en-US" b="1">
                <a:solidFill>
                  <a:schemeClr val="bg1"/>
                </a:solidFill>
              </a:rPr>
              <a:t>应用需求</a:t>
            </a:r>
            <a:endParaRPr lang="zh-CN" altLang="en-US" b="1">
              <a:solidFill>
                <a:schemeClr val="bg1"/>
              </a:solidFill>
            </a:endParaRPr>
          </a:p>
        </p:txBody>
      </p:sp>
      <p:sp>
        <p:nvSpPr>
          <p:cNvPr id="9" name="矩形 3"/>
          <p:cNvSpPr>
            <a:spLocks noChangeArrowheads="1"/>
          </p:cNvSpPr>
          <p:nvPr/>
        </p:nvSpPr>
        <p:spPr bwMode="auto">
          <a:xfrm>
            <a:off x="1073958" y="224898"/>
            <a:ext cx="2623820" cy="582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eaLnBrk="1" hangingPunct="1">
              <a:spcBef>
                <a:spcPct val="0"/>
              </a:spcBef>
              <a:buFont typeface="Arial" panose="020B0604020202020204" pitchFamily="34" charset="0"/>
              <a:buNone/>
            </a:pPr>
            <a:r>
              <a:rPr lang="zh-CN" b="1" dirty="0">
                <a:solidFill>
                  <a:schemeClr val="tx1">
                    <a:lumMod val="65000"/>
                    <a:lumOff val="35000"/>
                  </a:schemeClr>
                </a:solidFill>
                <a:latin typeface="Arial" panose="020B0604020202020204" pitchFamily="34" charset="0"/>
                <a:cs typeface="Arial" panose="020B0604020202020204" pitchFamily="34" charset="0"/>
                <a:sym typeface="Impact" panose="020B0806030902050204" pitchFamily="34" charset="0"/>
              </a:rPr>
              <a:t>灾备保护机制</a:t>
            </a:r>
            <a:endParaRPr lang="zh-CN" b="1" dirty="0">
              <a:solidFill>
                <a:schemeClr val="tx1">
                  <a:lumMod val="65000"/>
                  <a:lumOff val="35000"/>
                </a:schemeClr>
              </a:solidFill>
              <a:latin typeface="Arial" panose="020B0604020202020204" pitchFamily="34" charset="0"/>
              <a:ea typeface="宋体" pitchFamily="2" charset="-122"/>
              <a:cs typeface="Arial" panose="020B0604020202020204" pitchFamily="34" charset="0"/>
              <a:sym typeface="Impact" panose="020B0806030902050204" pitchFamily="34" charset="0"/>
            </a:endParaRPr>
          </a:p>
        </p:txBody>
      </p:sp>
      <p:sp>
        <p:nvSpPr>
          <p:cNvPr id="10" name="文本框 37"/>
          <p:cNvSpPr txBox="1"/>
          <p:nvPr/>
        </p:nvSpPr>
        <p:spPr>
          <a:xfrm>
            <a:off x="1073785" y="760095"/>
            <a:ext cx="3554095" cy="335915"/>
          </a:xfrm>
          <a:prstGeom prst="rect">
            <a:avLst/>
          </a:prstGeom>
          <a:noFill/>
        </p:spPr>
        <p:txBody>
          <a:bodyPr wrap="square" lIns="91431" tIns="45716" rIns="91431" bIns="45716" rtlCol="0">
            <a:spAutoFit/>
          </a:bodyPr>
          <a:lstStyle/>
          <a:p>
            <a:r>
              <a:rPr lang="en-US" altLang="zh-CN" sz="1600" dirty="0">
                <a:solidFill>
                  <a:schemeClr val="tx1">
                    <a:lumMod val="65000"/>
                    <a:lumOff val="35000"/>
                  </a:schemeClr>
                </a:solidFill>
                <a:latin typeface="Arial" panose="020B0604020202020204" pitchFamily="34" charset="0"/>
                <a:cs typeface="Arial" panose="020B0604020202020204" pitchFamily="34" charset="0"/>
              </a:rPr>
              <a:t>Protection Mechanism</a:t>
            </a:r>
            <a:endParaRPr lang="en-US" altLang="zh-CN" sz="16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2" name="圆角矩形标注 4"/>
          <p:cNvSpPr/>
          <p:nvPr/>
        </p:nvSpPr>
        <p:spPr>
          <a:xfrm>
            <a:off x="4838065" y="1400810"/>
            <a:ext cx="5349875" cy="1382395"/>
          </a:xfrm>
          <a:prstGeom prst="wedgeRoundRectCallout">
            <a:avLst>
              <a:gd name="adj1" fmla="val -56110"/>
              <a:gd name="adj2" fmla="val 22138"/>
              <a:gd name="adj3" fmla="val 16667"/>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lnSpc>
                <a:spcPct val="150000"/>
              </a:lnSpc>
              <a:buFontTx/>
              <a:buNone/>
              <a:defRPr/>
            </a:pPr>
            <a:r>
              <a:rPr lang="zh-CN" altLang="en-US" sz="2400">
                <a:solidFill>
                  <a:schemeClr val="bg1"/>
                </a:solidFill>
                <a:latin typeface="微软雅黑" panose="020B0503020204020204" pitchFamily="34" charset="-122"/>
                <a:ea typeface="微软雅黑" panose="020B0503020204020204" pitchFamily="34" charset="-122"/>
                <a:sym typeface="+mn-ea"/>
              </a:rPr>
              <a:t>操作系统崩溃、文件误删如何处理？</a:t>
            </a:r>
            <a:endParaRPr lang="zh-CN" altLang="en-US" sz="2400" b="1" noProof="1">
              <a:solidFill>
                <a:schemeClr val="bg1"/>
              </a:solidFill>
              <a:latin typeface="微软雅黑" panose="020B0503020204020204" pitchFamily="34" charset="-122"/>
              <a:ea typeface="微软雅黑" panose="020B0503020204020204" pitchFamily="34" charset="-122"/>
              <a:sym typeface="+mn-ea"/>
            </a:endParaRPr>
          </a:p>
        </p:txBody>
      </p:sp>
      <p:sp>
        <p:nvSpPr>
          <p:cNvPr id="120" name="圆角矩形 119"/>
          <p:cNvSpPr/>
          <p:nvPr/>
        </p:nvSpPr>
        <p:spPr>
          <a:xfrm>
            <a:off x="3103245" y="1323340"/>
            <a:ext cx="1240155" cy="1499870"/>
          </a:xfrm>
          <a:prstGeom prst="roundRect">
            <a:avLst>
              <a:gd name="adj" fmla="val 5445"/>
            </a:avLst>
          </a:prstGeom>
          <a:noFill/>
          <a:ln w="9525">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buFontTx/>
              <a:buNone/>
              <a:defRPr/>
            </a:pPr>
            <a:endParaRPr lang="zh-CN" altLang="en-US" sz="1600" noProof="1"/>
          </a:p>
        </p:txBody>
      </p:sp>
      <p:pic>
        <p:nvPicPr>
          <p:cNvPr id="6" name="图片 5" descr="问号"/>
          <p:cNvPicPr>
            <a:picLocks noChangeAspect="1"/>
          </p:cNvPicPr>
          <p:nvPr/>
        </p:nvPicPr>
        <p:blipFill>
          <a:blip r:embed="rId1"/>
          <a:stretch>
            <a:fillRect/>
          </a:stretch>
        </p:blipFill>
        <p:spPr>
          <a:xfrm>
            <a:off x="2754630" y="1165860"/>
            <a:ext cx="1941830" cy="1852295"/>
          </a:xfrm>
          <a:prstGeom prst="rect">
            <a:avLst/>
          </a:prstGeom>
        </p:spPr>
      </p:pic>
      <p:cxnSp>
        <p:nvCxnSpPr>
          <p:cNvPr id="7" name="直接连接符 6"/>
          <p:cNvCxnSpPr/>
          <p:nvPr/>
        </p:nvCxnSpPr>
        <p:spPr>
          <a:xfrm rot="16200000" flipH="1">
            <a:off x="3799840" y="4684713"/>
            <a:ext cx="3060700" cy="0"/>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8" name="同侧圆角矩形 7"/>
          <p:cNvSpPr/>
          <p:nvPr/>
        </p:nvSpPr>
        <p:spPr>
          <a:xfrm>
            <a:off x="3044190" y="3070225"/>
            <a:ext cx="2000250" cy="642938"/>
          </a:xfrm>
          <a:prstGeom prst="round2Same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buFontTx/>
              <a:buNone/>
              <a:defRPr/>
            </a:pPr>
            <a:r>
              <a:rPr lang="zh-CN" altLang="en-US" sz="2400" b="1" noProof="1">
                <a:latin typeface="微软雅黑" panose="020B0503020204020204" pitchFamily="34" charset="-122"/>
                <a:ea typeface="微软雅黑" panose="020B0503020204020204" pitchFamily="34" charset="-122"/>
              </a:rPr>
              <a:t>硬件灾备</a:t>
            </a:r>
            <a:endParaRPr lang="zh-CN" altLang="en-US" sz="2400" b="1" noProof="1">
              <a:latin typeface="微软雅黑" panose="020B0503020204020204" pitchFamily="34" charset="-122"/>
              <a:ea typeface="微软雅黑" panose="020B0503020204020204" pitchFamily="34" charset="-122"/>
            </a:endParaRPr>
          </a:p>
        </p:txBody>
      </p:sp>
      <p:sp>
        <p:nvSpPr>
          <p:cNvPr id="11" name="矩形 10"/>
          <p:cNvSpPr/>
          <p:nvPr/>
        </p:nvSpPr>
        <p:spPr>
          <a:xfrm>
            <a:off x="3044190" y="3713163"/>
            <a:ext cx="2000250" cy="250031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lnSpc>
                <a:spcPct val="150000"/>
              </a:lnSpc>
              <a:buFontTx/>
              <a:buNone/>
              <a:defRPr/>
            </a:pPr>
            <a:endParaRPr lang="en-US" altLang="zh-CN" sz="1700" b="1" noProof="1">
              <a:solidFill>
                <a:srgbClr val="174B8E"/>
              </a:solidFill>
              <a:latin typeface="微软雅黑" panose="020B0503020204020204" pitchFamily="34" charset="-122"/>
              <a:ea typeface="微软雅黑" panose="020B0503020204020204" pitchFamily="34" charset="-122"/>
            </a:endParaRPr>
          </a:p>
          <a:p>
            <a:pPr algn="ctr" fontAlgn="auto">
              <a:lnSpc>
                <a:spcPct val="150000"/>
              </a:lnSpc>
              <a:buFontTx/>
              <a:buNone/>
              <a:defRPr/>
            </a:pPr>
            <a:endParaRPr lang="en-US" altLang="zh-CN" sz="1700" b="1" noProof="1">
              <a:solidFill>
                <a:srgbClr val="174B8E"/>
              </a:solidFill>
              <a:latin typeface="微软雅黑" panose="020B0503020204020204" pitchFamily="34" charset="-122"/>
              <a:ea typeface="微软雅黑" panose="020B0503020204020204" pitchFamily="34" charset="-122"/>
            </a:endParaRPr>
          </a:p>
          <a:p>
            <a:pPr algn="ctr" fontAlgn="auto">
              <a:lnSpc>
                <a:spcPct val="150000"/>
              </a:lnSpc>
              <a:buFontTx/>
              <a:buNone/>
              <a:defRPr/>
            </a:pPr>
            <a:r>
              <a:rPr lang="zh-CN" altLang="en-US" sz="1700" b="1" noProof="1">
                <a:solidFill>
                  <a:schemeClr val="tx1"/>
                </a:solidFill>
                <a:latin typeface="微软雅黑" panose="020B0503020204020204" pitchFamily="34" charset="-122"/>
                <a:ea typeface="微软雅黑" panose="020B0503020204020204" pitchFamily="34" charset="-122"/>
              </a:rPr>
              <a:t>安装</a:t>
            </a:r>
            <a:r>
              <a:rPr lang="zh-CN" altLang="en-US" sz="1700" b="1" noProof="1">
                <a:solidFill>
                  <a:srgbClr val="FF0000"/>
                </a:solidFill>
                <a:latin typeface="微软雅黑" panose="020B0503020204020204" pitchFamily="34" charset="-122"/>
                <a:ea typeface="微软雅黑" panose="020B0503020204020204" pitchFamily="34" charset="-122"/>
              </a:rPr>
              <a:t>备用服务器</a:t>
            </a:r>
            <a:endParaRPr lang="en-US" altLang="zh-CN" sz="1700" b="1" noProof="1">
              <a:solidFill>
                <a:srgbClr val="C00000"/>
              </a:solidFill>
              <a:latin typeface="微软雅黑" panose="020B0503020204020204" pitchFamily="34" charset="-122"/>
              <a:ea typeface="微软雅黑" panose="020B0503020204020204" pitchFamily="34" charset="-122"/>
            </a:endParaRPr>
          </a:p>
          <a:p>
            <a:pPr algn="ctr" fontAlgn="auto">
              <a:lnSpc>
                <a:spcPct val="150000"/>
              </a:lnSpc>
              <a:buFontTx/>
              <a:buNone/>
              <a:defRPr/>
            </a:pPr>
            <a:r>
              <a:rPr lang="zh-CN" altLang="en-US" sz="1700" b="1" noProof="1">
                <a:solidFill>
                  <a:schemeClr val="tx1"/>
                </a:solidFill>
                <a:latin typeface="微软雅黑" panose="020B0503020204020204" pitchFamily="34" charset="-122"/>
                <a:ea typeface="微软雅黑" panose="020B0503020204020204" pitchFamily="34" charset="-122"/>
              </a:rPr>
              <a:t>（可装多个）</a:t>
            </a:r>
            <a:endParaRPr lang="zh-CN" altLang="en-US" sz="1700" b="1" noProof="1">
              <a:solidFill>
                <a:schemeClr val="tx1"/>
              </a:solidFill>
              <a:latin typeface="微软雅黑" panose="020B0503020204020204" pitchFamily="34" charset="-122"/>
              <a:ea typeface="微软雅黑" panose="020B0503020204020204" pitchFamily="34" charset="-122"/>
            </a:endParaRPr>
          </a:p>
        </p:txBody>
      </p:sp>
      <p:sp>
        <p:nvSpPr>
          <p:cNvPr id="13" name="同侧圆角矩形 12"/>
          <p:cNvSpPr/>
          <p:nvPr/>
        </p:nvSpPr>
        <p:spPr>
          <a:xfrm>
            <a:off x="5615940" y="3070225"/>
            <a:ext cx="2000250" cy="642938"/>
          </a:xfrm>
          <a:prstGeom prst="round2Same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buFontTx/>
              <a:buNone/>
              <a:defRPr/>
            </a:pPr>
            <a:r>
              <a:rPr lang="zh-CN" altLang="en-US" sz="2400" b="1" noProof="1">
                <a:latin typeface="微软雅黑" panose="020B0503020204020204" pitchFamily="34" charset="-122"/>
                <a:ea typeface="微软雅黑" panose="020B0503020204020204" pitchFamily="34" charset="-122"/>
              </a:rPr>
              <a:t>网络灾备</a:t>
            </a:r>
            <a:endParaRPr lang="zh-CN" altLang="en-US" sz="2400" b="1" noProof="1">
              <a:latin typeface="微软雅黑" panose="020B0503020204020204" pitchFamily="34" charset="-122"/>
              <a:ea typeface="微软雅黑" panose="020B0503020204020204" pitchFamily="34" charset="-122"/>
            </a:endParaRPr>
          </a:p>
        </p:txBody>
      </p:sp>
      <p:sp>
        <p:nvSpPr>
          <p:cNvPr id="14" name="矩形 13"/>
          <p:cNvSpPr/>
          <p:nvPr/>
        </p:nvSpPr>
        <p:spPr>
          <a:xfrm>
            <a:off x="5615940" y="3713163"/>
            <a:ext cx="2000250" cy="250031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lnSpc>
                <a:spcPct val="150000"/>
              </a:lnSpc>
              <a:buFontTx/>
              <a:buNone/>
              <a:defRPr/>
            </a:pPr>
            <a:endParaRPr lang="en-US" altLang="zh-CN" sz="1700" b="1" noProof="1">
              <a:solidFill>
                <a:srgbClr val="174B8E"/>
              </a:solidFill>
              <a:latin typeface="微软雅黑" panose="020B0503020204020204" pitchFamily="34" charset="-122"/>
              <a:ea typeface="微软雅黑" panose="020B0503020204020204" pitchFamily="34" charset="-122"/>
            </a:endParaRPr>
          </a:p>
          <a:p>
            <a:pPr algn="ctr" fontAlgn="auto">
              <a:lnSpc>
                <a:spcPct val="150000"/>
              </a:lnSpc>
              <a:buFontTx/>
              <a:buNone/>
              <a:defRPr/>
            </a:pPr>
            <a:r>
              <a:rPr lang="zh-CN" altLang="en-US" sz="1700" b="1" noProof="1">
                <a:solidFill>
                  <a:schemeClr val="tx1"/>
                </a:solidFill>
                <a:latin typeface="微软雅黑" panose="020B0503020204020204" pitchFamily="34" charset="-122"/>
                <a:ea typeface="微软雅黑" panose="020B0503020204020204" pitchFamily="34" charset="-122"/>
              </a:rPr>
              <a:t>预设</a:t>
            </a:r>
            <a:r>
              <a:rPr lang="zh-CN" altLang="en-US" sz="1700" b="1" noProof="1">
                <a:solidFill>
                  <a:srgbClr val="FF0000"/>
                </a:solidFill>
                <a:latin typeface="微软雅黑" panose="020B0503020204020204" pitchFamily="34" charset="-122"/>
                <a:ea typeface="微软雅黑" panose="020B0503020204020204" pitchFamily="34" charset="-122"/>
              </a:rPr>
              <a:t>容灾时间</a:t>
            </a:r>
            <a:endParaRPr lang="zh-CN" altLang="en-US" sz="1700" b="1" noProof="1">
              <a:solidFill>
                <a:srgbClr val="FF0000"/>
              </a:solidFill>
              <a:latin typeface="微软雅黑" panose="020B0503020204020204" pitchFamily="34" charset="-122"/>
              <a:ea typeface="微软雅黑" panose="020B0503020204020204" pitchFamily="34" charset="-122"/>
            </a:endParaRPr>
          </a:p>
        </p:txBody>
      </p:sp>
      <p:sp>
        <p:nvSpPr>
          <p:cNvPr id="15" name="同侧圆角矩形 14"/>
          <p:cNvSpPr/>
          <p:nvPr/>
        </p:nvSpPr>
        <p:spPr>
          <a:xfrm>
            <a:off x="8187690" y="3070225"/>
            <a:ext cx="2000250" cy="642938"/>
          </a:xfrm>
          <a:prstGeom prst="round2Same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buFontTx/>
              <a:buNone/>
              <a:defRPr/>
            </a:pPr>
            <a:r>
              <a:rPr lang="zh-CN" altLang="en-US" sz="2400" b="1" noProof="1">
                <a:latin typeface="微软雅黑" panose="020B0503020204020204" pitchFamily="34" charset="-122"/>
                <a:ea typeface="微软雅黑" panose="020B0503020204020204" pitchFamily="34" charset="-122"/>
              </a:rPr>
              <a:t>文档灾备</a:t>
            </a:r>
            <a:endParaRPr lang="zh-CN" altLang="en-US" sz="2400" b="1" noProof="1">
              <a:latin typeface="微软雅黑" panose="020B0503020204020204" pitchFamily="34" charset="-122"/>
              <a:ea typeface="微软雅黑" panose="020B0503020204020204" pitchFamily="34" charset="-122"/>
            </a:endParaRPr>
          </a:p>
        </p:txBody>
      </p:sp>
      <p:sp>
        <p:nvSpPr>
          <p:cNvPr id="16" name="矩形 15"/>
          <p:cNvSpPr/>
          <p:nvPr/>
        </p:nvSpPr>
        <p:spPr>
          <a:xfrm>
            <a:off x="8187690" y="3713163"/>
            <a:ext cx="2000250" cy="250031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lnSpc>
                <a:spcPct val="150000"/>
              </a:lnSpc>
              <a:buFontTx/>
              <a:buNone/>
              <a:defRPr/>
            </a:pPr>
            <a:endParaRPr lang="en-US" altLang="zh-CN" sz="1700" b="1" noProof="1">
              <a:solidFill>
                <a:srgbClr val="174B8E"/>
              </a:solidFill>
              <a:latin typeface="微软雅黑" panose="020B0503020204020204" pitchFamily="34" charset="-122"/>
              <a:ea typeface="微软雅黑" panose="020B0503020204020204" pitchFamily="34" charset="-122"/>
            </a:endParaRPr>
          </a:p>
          <a:p>
            <a:pPr fontAlgn="auto">
              <a:lnSpc>
                <a:spcPct val="150000"/>
              </a:lnSpc>
              <a:buFontTx/>
              <a:buNone/>
              <a:defRPr/>
            </a:pPr>
            <a:endParaRPr lang="en-US" altLang="zh-CN" sz="1700" b="1" noProof="1">
              <a:solidFill>
                <a:srgbClr val="174B8E"/>
              </a:solidFill>
              <a:latin typeface="微软雅黑" panose="020B0503020204020204" pitchFamily="34" charset="-122"/>
              <a:ea typeface="微软雅黑" panose="020B0503020204020204" pitchFamily="34" charset="-122"/>
            </a:endParaRPr>
          </a:p>
          <a:p>
            <a:pPr indent="0" algn="ctr" fontAlgn="auto">
              <a:lnSpc>
                <a:spcPct val="150000"/>
              </a:lnSpc>
              <a:buFont typeface="Wingdings" panose="05000000000000000000" pitchFamily="2" charset="2"/>
              <a:buNone/>
              <a:defRPr/>
            </a:pPr>
            <a:r>
              <a:rPr lang="zh-CN" altLang="en-US" sz="1700" b="1" noProof="1">
                <a:solidFill>
                  <a:schemeClr val="tx1"/>
                </a:solidFill>
                <a:latin typeface="微软雅黑" panose="020B0503020204020204" pitchFamily="34" charset="-122"/>
                <a:ea typeface="微软雅黑" panose="020B0503020204020204" pitchFamily="34" charset="-122"/>
              </a:rPr>
              <a:t>加密</a:t>
            </a:r>
            <a:r>
              <a:rPr lang="zh-CN" altLang="en-US" sz="1700" b="1" noProof="1">
                <a:solidFill>
                  <a:srgbClr val="FF0000"/>
                </a:solidFill>
                <a:latin typeface="微软雅黑" panose="020B0503020204020204" pitchFamily="34" charset="-122"/>
                <a:ea typeface="微软雅黑" panose="020B0503020204020204" pitchFamily="34" charset="-122"/>
              </a:rPr>
              <a:t>文件备份</a:t>
            </a:r>
            <a:endParaRPr lang="en-US" altLang="zh-CN" sz="1700" b="1" noProof="1">
              <a:solidFill>
                <a:srgbClr val="00428C"/>
              </a:solidFill>
              <a:latin typeface="微软雅黑" panose="020B0503020204020204" pitchFamily="34" charset="-122"/>
              <a:ea typeface="微软雅黑" panose="020B0503020204020204" pitchFamily="34" charset="-122"/>
            </a:endParaRPr>
          </a:p>
          <a:p>
            <a:pPr indent="0" algn="ctr" fontAlgn="auto">
              <a:lnSpc>
                <a:spcPct val="150000"/>
              </a:lnSpc>
              <a:buFont typeface="Wingdings" panose="05000000000000000000" pitchFamily="2" charset="2"/>
              <a:buNone/>
              <a:defRPr/>
            </a:pPr>
            <a:r>
              <a:rPr lang="zh-CN" altLang="en-US" sz="1700" b="1" noProof="1">
                <a:solidFill>
                  <a:schemeClr val="tx1"/>
                </a:solidFill>
                <a:latin typeface="微软雅黑" panose="020B0503020204020204" pitchFamily="34" charset="-122"/>
                <a:ea typeface="微软雅黑" panose="020B0503020204020204" pitchFamily="34" charset="-122"/>
              </a:rPr>
              <a:t>备份到文件服务器</a:t>
            </a:r>
            <a:endParaRPr lang="zh-CN" altLang="en-US" sz="1700" b="1" noProof="1">
              <a:solidFill>
                <a:schemeClr val="tx1"/>
              </a:solidFill>
              <a:latin typeface="微软雅黑" panose="020B0503020204020204" pitchFamily="34" charset="-122"/>
              <a:ea typeface="微软雅黑" panose="020B0503020204020204" pitchFamily="34" charset="-122"/>
            </a:endParaRPr>
          </a:p>
        </p:txBody>
      </p:sp>
      <p:cxnSp>
        <p:nvCxnSpPr>
          <p:cNvPr id="17" name="直接连接符 16"/>
          <p:cNvCxnSpPr/>
          <p:nvPr/>
        </p:nvCxnSpPr>
        <p:spPr>
          <a:xfrm>
            <a:off x="3752215" y="4284663"/>
            <a:ext cx="357188" cy="1587"/>
          </a:xfrm>
          <a:prstGeom prst="line">
            <a:avLst/>
          </a:prstGeom>
          <a:ln w="19050">
            <a:prstDash val="dash"/>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a:off x="3752215" y="4427538"/>
            <a:ext cx="357188" cy="1587"/>
          </a:xfrm>
          <a:prstGeom prst="line">
            <a:avLst/>
          </a:prstGeom>
          <a:ln w="19050">
            <a:prstDash val="dash"/>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nvCxnSpPr>
        <p:spPr>
          <a:xfrm flipV="1">
            <a:off x="8993505" y="4286250"/>
            <a:ext cx="383540" cy="2540"/>
          </a:xfrm>
          <a:prstGeom prst="line">
            <a:avLst/>
          </a:prstGeom>
          <a:ln w="19050">
            <a:solidFill>
              <a:schemeClr val="tx1"/>
            </a:solidFill>
            <a:prstDash val="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nvCxnSpPr>
        <p:spPr>
          <a:xfrm rot="16200000" flipH="1">
            <a:off x="6371590" y="4684713"/>
            <a:ext cx="3060700" cy="0"/>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pic>
        <p:nvPicPr>
          <p:cNvPr id="35" name="Picture 2" descr="D:\备用机文件-zhonggm\PPT-统一图标\备用服务器.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87190" y="3998913"/>
            <a:ext cx="642938" cy="64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Text Box 38"/>
          <p:cNvSpPr txBox="1">
            <a:spLocks noChangeArrowheads="1"/>
          </p:cNvSpPr>
          <p:nvPr/>
        </p:nvSpPr>
        <p:spPr bwMode="auto">
          <a:xfrm>
            <a:off x="2927350" y="4641850"/>
            <a:ext cx="860425" cy="229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itchFamily="2" charset="-122"/>
              </a:defRPr>
            </a:lvl1pPr>
            <a:lvl2pPr marL="742950" indent="-285750" eaLnBrk="0" hangingPunct="0">
              <a:defRPr>
                <a:solidFill>
                  <a:schemeClr val="tx1"/>
                </a:solidFill>
                <a:latin typeface="Calibri" panose="020F0502020204030204" pitchFamily="34" charset="0"/>
                <a:ea typeface="宋体" pitchFamily="2" charset="-122"/>
              </a:defRPr>
            </a:lvl2pPr>
            <a:lvl3pPr marL="1143000" indent="-228600" eaLnBrk="0" hangingPunct="0">
              <a:defRPr>
                <a:solidFill>
                  <a:schemeClr val="tx1"/>
                </a:solidFill>
                <a:latin typeface="Calibri" panose="020F0502020204030204" pitchFamily="34" charset="0"/>
                <a:ea typeface="宋体" pitchFamily="2" charset="-122"/>
              </a:defRPr>
            </a:lvl3pPr>
            <a:lvl4pPr marL="1600200" indent="-228600" eaLnBrk="0" hangingPunct="0">
              <a:defRPr>
                <a:solidFill>
                  <a:schemeClr val="tx1"/>
                </a:solidFill>
                <a:latin typeface="Calibri" panose="020F0502020204030204" pitchFamily="34" charset="0"/>
                <a:ea typeface="宋体" pitchFamily="2" charset="-122"/>
              </a:defRPr>
            </a:lvl4pPr>
            <a:lvl5pPr marL="2057400" indent="-228600" eaLnBrk="0" hangingPunct="0">
              <a:defRPr>
                <a:solidFill>
                  <a:schemeClr val="tx1"/>
                </a:solidFill>
                <a:latin typeface="Calibri" panose="020F0502020204030204" pitchFamily="34" charset="0"/>
                <a:ea typeface="宋体"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9pPr>
          </a:lstStyle>
          <a:p>
            <a:pPr algn="ctr" eaLnBrk="1" hangingPunct="1"/>
            <a:r>
              <a:rPr lang="zh-CN" altLang="en-US" sz="900" dirty="0">
                <a:solidFill>
                  <a:schemeClr val="tx1"/>
                </a:solidFill>
                <a:latin typeface="Arial" panose="020B0604020202020204" pitchFamily="34" charset="0"/>
                <a:ea typeface="微软雅黑" panose="020B0503020204020204" pitchFamily="34" charset="-122"/>
              </a:rPr>
              <a:t>主</a:t>
            </a:r>
            <a:r>
              <a:rPr lang="zh-CN" altLang="en-US" sz="900" dirty="0">
                <a:solidFill>
                  <a:schemeClr val="tx1"/>
                </a:solidFill>
                <a:latin typeface="微软雅黑" panose="020B0503020204020204" pitchFamily="34" charset="-122"/>
                <a:ea typeface="微软雅黑" panose="020B0503020204020204" pitchFamily="34" charset="-122"/>
              </a:rPr>
              <a:t>服务器</a:t>
            </a:r>
            <a:endParaRPr lang="zh-CN" altLang="en-US" sz="900" dirty="0">
              <a:solidFill>
                <a:schemeClr val="tx1"/>
              </a:solidFill>
              <a:latin typeface="微软雅黑" panose="020B0503020204020204" pitchFamily="34" charset="-122"/>
              <a:ea typeface="微软雅黑" panose="020B0503020204020204" pitchFamily="34" charset="-122"/>
            </a:endParaRPr>
          </a:p>
        </p:txBody>
      </p:sp>
      <p:sp>
        <p:nvSpPr>
          <p:cNvPr id="41" name="Text Box 38"/>
          <p:cNvSpPr txBox="1">
            <a:spLocks noChangeArrowheads="1"/>
          </p:cNvSpPr>
          <p:nvPr/>
        </p:nvSpPr>
        <p:spPr bwMode="auto">
          <a:xfrm>
            <a:off x="3838575" y="4641850"/>
            <a:ext cx="1428750" cy="229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itchFamily="2" charset="-122"/>
              </a:defRPr>
            </a:lvl1pPr>
            <a:lvl2pPr marL="742950" indent="-285750" eaLnBrk="0" hangingPunct="0">
              <a:defRPr>
                <a:solidFill>
                  <a:schemeClr val="tx1"/>
                </a:solidFill>
                <a:latin typeface="Calibri" panose="020F0502020204030204" pitchFamily="34" charset="0"/>
                <a:ea typeface="宋体" pitchFamily="2" charset="-122"/>
              </a:defRPr>
            </a:lvl2pPr>
            <a:lvl3pPr marL="1143000" indent="-228600" eaLnBrk="0" hangingPunct="0">
              <a:defRPr>
                <a:solidFill>
                  <a:schemeClr val="tx1"/>
                </a:solidFill>
                <a:latin typeface="Calibri" panose="020F0502020204030204" pitchFamily="34" charset="0"/>
                <a:ea typeface="宋体" pitchFamily="2" charset="-122"/>
              </a:defRPr>
            </a:lvl3pPr>
            <a:lvl4pPr marL="1600200" indent="-228600" eaLnBrk="0" hangingPunct="0">
              <a:defRPr>
                <a:solidFill>
                  <a:schemeClr val="tx1"/>
                </a:solidFill>
                <a:latin typeface="Calibri" panose="020F0502020204030204" pitchFamily="34" charset="0"/>
                <a:ea typeface="宋体" pitchFamily="2" charset="-122"/>
              </a:defRPr>
            </a:lvl4pPr>
            <a:lvl5pPr marL="2057400" indent="-228600" eaLnBrk="0" hangingPunct="0">
              <a:defRPr>
                <a:solidFill>
                  <a:schemeClr val="tx1"/>
                </a:solidFill>
                <a:latin typeface="Calibri" panose="020F0502020204030204" pitchFamily="34" charset="0"/>
                <a:ea typeface="宋体"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9pPr>
          </a:lstStyle>
          <a:p>
            <a:pPr algn="ctr" eaLnBrk="1" hangingPunct="1"/>
            <a:r>
              <a:rPr lang="zh-CN" altLang="en-US" sz="900" dirty="0">
                <a:solidFill>
                  <a:schemeClr val="tx1"/>
                </a:solidFill>
                <a:latin typeface="微软雅黑" panose="020B0503020204020204" pitchFamily="34" charset="-122"/>
                <a:ea typeface="微软雅黑" panose="020B0503020204020204" pitchFamily="34" charset="-122"/>
              </a:rPr>
              <a:t>备用服务器</a:t>
            </a:r>
            <a:endParaRPr lang="zh-CN" altLang="en-US" sz="900" dirty="0">
              <a:solidFill>
                <a:schemeClr val="tx1"/>
              </a:solidFill>
              <a:latin typeface="微软雅黑" panose="020B0503020204020204" pitchFamily="34" charset="-122"/>
              <a:ea typeface="微软雅黑" panose="020B0503020204020204" pitchFamily="34" charset="-122"/>
            </a:endParaRPr>
          </a:p>
        </p:txBody>
      </p:sp>
      <p:sp>
        <p:nvSpPr>
          <p:cNvPr id="43" name="矩形 42"/>
          <p:cNvSpPr/>
          <p:nvPr/>
        </p:nvSpPr>
        <p:spPr>
          <a:xfrm>
            <a:off x="1491615" y="3070225"/>
            <a:ext cx="1412875" cy="313626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文本框 43"/>
          <p:cNvSpPr txBox="1"/>
          <p:nvPr/>
        </p:nvSpPr>
        <p:spPr>
          <a:xfrm>
            <a:off x="1604010" y="4445635"/>
            <a:ext cx="1150620" cy="383540"/>
          </a:xfrm>
          <a:prstGeom prst="rect">
            <a:avLst/>
          </a:prstGeom>
          <a:noFill/>
        </p:spPr>
        <p:txBody>
          <a:bodyPr wrap="square" rtlCol="0">
            <a:spAutoFit/>
          </a:bodyPr>
          <a:lstStyle/>
          <a:p>
            <a:r>
              <a:rPr lang="zh-CN" altLang="en-US" b="1">
                <a:solidFill>
                  <a:schemeClr val="bg1"/>
                </a:solidFill>
              </a:rPr>
              <a:t>解决方案</a:t>
            </a:r>
            <a:endParaRPr lang="zh-CN" altLang="en-US" b="1">
              <a:solidFill>
                <a:schemeClr val="bg1"/>
              </a:solidFill>
            </a:endParaRPr>
          </a:p>
        </p:txBody>
      </p:sp>
      <p:pic>
        <p:nvPicPr>
          <p:cNvPr id="64" name="图片 63" descr="服务器"/>
          <p:cNvPicPr>
            <a:picLocks noChangeAspect="1"/>
          </p:cNvPicPr>
          <p:nvPr/>
        </p:nvPicPr>
        <p:blipFill>
          <a:blip r:embed="rId3"/>
          <a:stretch>
            <a:fillRect/>
          </a:stretch>
        </p:blipFill>
        <p:spPr>
          <a:xfrm>
            <a:off x="3044190" y="3970655"/>
            <a:ext cx="636270" cy="629285"/>
          </a:xfrm>
          <a:prstGeom prst="rect">
            <a:avLst/>
          </a:prstGeom>
        </p:spPr>
      </p:pic>
      <p:sp>
        <p:nvSpPr>
          <p:cNvPr id="46" name="Text Box 38"/>
          <p:cNvSpPr txBox="1">
            <a:spLocks noChangeArrowheads="1"/>
          </p:cNvSpPr>
          <p:nvPr/>
        </p:nvSpPr>
        <p:spPr bwMode="auto">
          <a:xfrm>
            <a:off x="8139430" y="4487545"/>
            <a:ext cx="860425" cy="229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itchFamily="2" charset="-122"/>
              </a:defRPr>
            </a:lvl1pPr>
            <a:lvl2pPr marL="742950" indent="-285750" eaLnBrk="0" hangingPunct="0">
              <a:defRPr>
                <a:solidFill>
                  <a:schemeClr val="tx1"/>
                </a:solidFill>
                <a:latin typeface="Calibri" panose="020F0502020204030204" pitchFamily="34" charset="0"/>
                <a:ea typeface="宋体" pitchFamily="2" charset="-122"/>
              </a:defRPr>
            </a:lvl2pPr>
            <a:lvl3pPr marL="1143000" indent="-228600" eaLnBrk="0" hangingPunct="0">
              <a:defRPr>
                <a:solidFill>
                  <a:schemeClr val="tx1"/>
                </a:solidFill>
                <a:latin typeface="Calibri" panose="020F0502020204030204" pitchFamily="34" charset="0"/>
                <a:ea typeface="宋体" pitchFamily="2" charset="-122"/>
              </a:defRPr>
            </a:lvl3pPr>
            <a:lvl4pPr marL="1600200" indent="-228600" eaLnBrk="0" hangingPunct="0">
              <a:defRPr>
                <a:solidFill>
                  <a:schemeClr val="tx1"/>
                </a:solidFill>
                <a:latin typeface="Calibri" panose="020F0502020204030204" pitchFamily="34" charset="0"/>
                <a:ea typeface="宋体" pitchFamily="2" charset="-122"/>
              </a:defRPr>
            </a:lvl4pPr>
            <a:lvl5pPr marL="2057400" indent="-228600" eaLnBrk="0" hangingPunct="0">
              <a:defRPr>
                <a:solidFill>
                  <a:schemeClr val="tx1"/>
                </a:solidFill>
                <a:latin typeface="Calibri" panose="020F0502020204030204" pitchFamily="34" charset="0"/>
                <a:ea typeface="宋体"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9pPr>
          </a:lstStyle>
          <a:p>
            <a:pPr algn="ctr" eaLnBrk="1" hangingPunct="1"/>
            <a:r>
              <a:rPr lang="zh-CN" altLang="en-US" sz="900" dirty="0">
                <a:solidFill>
                  <a:schemeClr val="tx1"/>
                </a:solidFill>
                <a:latin typeface="微软雅黑" panose="020B0503020204020204" pitchFamily="34" charset="-122"/>
                <a:ea typeface="微软雅黑" panose="020B0503020204020204" pitchFamily="34" charset="-122"/>
              </a:rPr>
              <a:t>客户端</a:t>
            </a:r>
            <a:endParaRPr lang="zh-CN" altLang="en-US" sz="900" dirty="0">
              <a:solidFill>
                <a:schemeClr val="tx1"/>
              </a:solidFill>
              <a:latin typeface="微软雅黑" panose="020B0503020204020204" pitchFamily="34" charset="-122"/>
              <a:ea typeface="微软雅黑" panose="020B0503020204020204" pitchFamily="34" charset="-122"/>
            </a:endParaRPr>
          </a:p>
        </p:txBody>
      </p:sp>
      <p:sp>
        <p:nvSpPr>
          <p:cNvPr id="47" name="Text Box 38"/>
          <p:cNvSpPr txBox="1">
            <a:spLocks noChangeArrowheads="1"/>
          </p:cNvSpPr>
          <p:nvPr/>
        </p:nvSpPr>
        <p:spPr bwMode="auto">
          <a:xfrm>
            <a:off x="9050655" y="4487545"/>
            <a:ext cx="1428750" cy="229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itchFamily="2" charset="-122"/>
              </a:defRPr>
            </a:lvl1pPr>
            <a:lvl2pPr marL="742950" indent="-285750" eaLnBrk="0" hangingPunct="0">
              <a:defRPr>
                <a:solidFill>
                  <a:schemeClr val="tx1"/>
                </a:solidFill>
                <a:latin typeface="Calibri" panose="020F0502020204030204" pitchFamily="34" charset="0"/>
                <a:ea typeface="宋体" pitchFamily="2" charset="-122"/>
              </a:defRPr>
            </a:lvl2pPr>
            <a:lvl3pPr marL="1143000" indent="-228600" eaLnBrk="0" hangingPunct="0">
              <a:defRPr>
                <a:solidFill>
                  <a:schemeClr val="tx1"/>
                </a:solidFill>
                <a:latin typeface="Calibri" panose="020F0502020204030204" pitchFamily="34" charset="0"/>
                <a:ea typeface="宋体" pitchFamily="2" charset="-122"/>
              </a:defRPr>
            </a:lvl3pPr>
            <a:lvl4pPr marL="1600200" indent="-228600" eaLnBrk="0" hangingPunct="0">
              <a:defRPr>
                <a:solidFill>
                  <a:schemeClr val="tx1"/>
                </a:solidFill>
                <a:latin typeface="Calibri" panose="020F0502020204030204" pitchFamily="34" charset="0"/>
                <a:ea typeface="宋体" pitchFamily="2" charset="-122"/>
              </a:defRPr>
            </a:lvl4pPr>
            <a:lvl5pPr marL="2057400" indent="-228600" eaLnBrk="0" hangingPunct="0">
              <a:defRPr>
                <a:solidFill>
                  <a:schemeClr val="tx1"/>
                </a:solidFill>
                <a:latin typeface="Calibri" panose="020F0502020204030204" pitchFamily="34" charset="0"/>
                <a:ea typeface="宋体"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9pPr>
          </a:lstStyle>
          <a:p>
            <a:pPr algn="ctr" eaLnBrk="1" hangingPunct="1"/>
            <a:r>
              <a:rPr lang="zh-CN" altLang="en-US" sz="900" dirty="0">
                <a:solidFill>
                  <a:schemeClr val="tx1"/>
                </a:solidFill>
                <a:latin typeface="微软雅黑" panose="020B0503020204020204" pitchFamily="34" charset="-122"/>
                <a:ea typeface="微软雅黑" panose="020B0503020204020204" pitchFamily="34" charset="-122"/>
              </a:rPr>
              <a:t>备用服务器</a:t>
            </a:r>
            <a:endParaRPr lang="zh-CN" altLang="en-US" sz="900" dirty="0">
              <a:solidFill>
                <a:schemeClr val="tx1"/>
              </a:solidFill>
              <a:latin typeface="微软雅黑" panose="020B0503020204020204" pitchFamily="34" charset="-122"/>
              <a:ea typeface="微软雅黑" panose="020B0503020204020204" pitchFamily="34" charset="-122"/>
            </a:endParaRPr>
          </a:p>
        </p:txBody>
      </p:sp>
      <p:pic>
        <p:nvPicPr>
          <p:cNvPr id="48" name="图片 47" descr="服务器"/>
          <p:cNvPicPr>
            <a:picLocks noChangeAspect="1"/>
          </p:cNvPicPr>
          <p:nvPr/>
        </p:nvPicPr>
        <p:blipFill>
          <a:blip r:embed="rId3"/>
          <a:stretch>
            <a:fillRect/>
          </a:stretch>
        </p:blipFill>
        <p:spPr>
          <a:xfrm>
            <a:off x="9446895" y="3894455"/>
            <a:ext cx="636270" cy="629285"/>
          </a:xfrm>
          <a:prstGeom prst="rect">
            <a:avLst/>
          </a:prstGeom>
        </p:spPr>
      </p:pic>
      <p:pic>
        <p:nvPicPr>
          <p:cNvPr id="4" name="图片 3" descr="计算机"/>
          <p:cNvPicPr>
            <a:picLocks noChangeAspect="1"/>
          </p:cNvPicPr>
          <p:nvPr/>
        </p:nvPicPr>
        <p:blipFill>
          <a:blip r:embed="rId4"/>
          <a:stretch>
            <a:fillRect/>
          </a:stretch>
        </p:blipFill>
        <p:spPr>
          <a:xfrm>
            <a:off x="8246745" y="3940810"/>
            <a:ext cx="632460" cy="569595"/>
          </a:xfrm>
          <a:prstGeom prst="rect">
            <a:avLst/>
          </a:prstGeom>
        </p:spPr>
      </p:pic>
      <p:pic>
        <p:nvPicPr>
          <p:cNvPr id="12" name="图片 11" descr="时钟"/>
          <p:cNvPicPr>
            <a:picLocks noChangeAspect="1"/>
          </p:cNvPicPr>
          <p:nvPr/>
        </p:nvPicPr>
        <p:blipFill>
          <a:blip r:embed="rId5"/>
          <a:stretch>
            <a:fillRect/>
          </a:stretch>
        </p:blipFill>
        <p:spPr>
          <a:xfrm>
            <a:off x="6187440" y="3907790"/>
            <a:ext cx="873125" cy="809625"/>
          </a:xfrm>
          <a:prstGeom prst="rect">
            <a:avLst/>
          </a:prstGeom>
        </p:spPr>
      </p:pic>
      <p:pic>
        <p:nvPicPr>
          <p:cNvPr id="5" name="图片 4" descr="销掌门-透明背景-logo"/>
          <p:cNvPicPr>
            <a:picLocks noChangeAspect="1"/>
          </p:cNvPicPr>
          <p:nvPr/>
        </p:nvPicPr>
        <p:blipFill>
          <a:blip r:embed="rId6" cstate="print"/>
          <a:stretch>
            <a:fillRect/>
          </a:stretch>
        </p:blipFill>
        <p:spPr>
          <a:xfrm>
            <a:off x="10789920" y="167005"/>
            <a:ext cx="1132205" cy="829310"/>
          </a:xfrm>
          <a:prstGeom prst="rect">
            <a:avLst/>
          </a:prstGeom>
        </p:spPr>
      </p:pic>
    </p:spTree>
  </p:cSld>
  <p:clrMapOvr>
    <a:masterClrMapping/>
  </p:clrMapOvr>
  <p:transition spd="slow" advClick="0" advTm="0">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left)">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grpId="0" nodeType="clickEffect">
                                  <p:stCondLst>
                                    <p:cond delay="0"/>
                                  </p:stCondLst>
                                  <p:childTnLst>
                                    <p:set>
                                      <p:cBhvr>
                                        <p:cTn id="15" dur="500" fill="hold">
                                          <p:stCondLst>
                                            <p:cond delay="0"/>
                                          </p:stCondLst>
                                        </p:cTn>
                                        <p:tgtEl>
                                          <p:spTgt spid="120"/>
                                        </p:tgtEl>
                                        <p:attrNameLst>
                                          <p:attrName>style.visibility</p:attrName>
                                        </p:attrNameLst>
                                      </p:cBhvr>
                                      <p:to>
                                        <p:strVal val="visible"/>
                                      </p:to>
                                    </p:set>
                                    <p:animEffect transition="in" filter="blinds(horizontal)">
                                      <p:cBhvr>
                                        <p:cTn id="16" dur="500"/>
                                        <p:tgtEl>
                                          <p:spTgt spid="120"/>
                                        </p:tgtEl>
                                      </p:cBhvr>
                                    </p:animEffect>
                                  </p:childTnLst>
                                </p:cTn>
                              </p:par>
                              <p:par>
                                <p:cTn id="17" presetID="14" presetClass="entr" presetSubtype="10" fill="hold" nodeType="withEffect">
                                  <p:stCondLst>
                                    <p:cond delay="0"/>
                                  </p:stCondLst>
                                  <p:childTnLst>
                                    <p:set>
                                      <p:cBhvr>
                                        <p:cTn id="18" dur="500" fill="hold">
                                          <p:stCondLst>
                                            <p:cond delay="0"/>
                                          </p:stCondLst>
                                        </p:cTn>
                                        <p:tgtEl>
                                          <p:spTgt spid="6"/>
                                        </p:tgtEl>
                                        <p:attrNameLst>
                                          <p:attrName>style.visibility</p:attrName>
                                        </p:attrNameLst>
                                      </p:cBhvr>
                                      <p:to>
                                        <p:strVal val="visible"/>
                                      </p:to>
                                    </p:set>
                                    <p:animEffect transition="in" filter="randombar(horizontal)">
                                      <p:cBhvr>
                                        <p:cTn id="19" dur="500"/>
                                        <p:tgtEl>
                                          <p:spTgt spid="6"/>
                                        </p:tgtEl>
                                      </p:cBhvr>
                                    </p:animEffect>
                                  </p:childTnLst>
                                </p:cTn>
                              </p:par>
                              <p:par>
                                <p:cTn id="20" presetID="14" presetClass="entr" presetSubtype="10" fill="hold" grpId="0" nodeType="withEffect">
                                  <p:stCondLst>
                                    <p:cond delay="0"/>
                                  </p:stCondLst>
                                  <p:childTnLst>
                                    <p:set>
                                      <p:cBhvr>
                                        <p:cTn id="21" dur="500" fill="hold">
                                          <p:stCondLst>
                                            <p:cond delay="0"/>
                                          </p:stCondLst>
                                        </p:cTn>
                                        <p:tgtEl>
                                          <p:spTgt spid="2"/>
                                        </p:tgtEl>
                                        <p:attrNameLst>
                                          <p:attrName>style.visibility</p:attrName>
                                        </p:attrNameLst>
                                      </p:cBhvr>
                                      <p:to>
                                        <p:strVal val="visible"/>
                                      </p:to>
                                    </p:set>
                                    <p:animEffect transition="in" filter="randombar(horizontal)">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blinds(horizontal)">
                                      <p:cBhvr>
                                        <p:cTn id="33" dur="500"/>
                                        <p:tgtEl>
                                          <p:spTgt spid="8"/>
                                        </p:tgtEl>
                                      </p:cBhvr>
                                    </p:animEffect>
                                  </p:childTnLst>
                                </p:cTn>
                              </p:par>
                              <p:par>
                                <p:cTn id="34" presetID="3" presetClass="entr" presetSubtype="10" fill="hold" nodeType="withEffect">
                                  <p:stCondLst>
                                    <p:cond delay="0"/>
                                  </p:stCondLst>
                                  <p:childTnLst>
                                    <p:set>
                                      <p:cBhvr>
                                        <p:cTn id="35" dur="1" fill="hold">
                                          <p:stCondLst>
                                            <p:cond delay="0"/>
                                          </p:stCondLst>
                                        </p:cTn>
                                        <p:tgtEl>
                                          <p:spTgt spid="35"/>
                                        </p:tgtEl>
                                        <p:attrNameLst>
                                          <p:attrName>style.visibility</p:attrName>
                                        </p:attrNameLst>
                                      </p:cBhvr>
                                      <p:to>
                                        <p:strVal val="visible"/>
                                      </p:to>
                                    </p:set>
                                    <p:animEffect transition="in" filter="blinds(horizontal)">
                                      <p:cBhvr>
                                        <p:cTn id="36" dur="500"/>
                                        <p:tgtEl>
                                          <p:spTgt spid="35"/>
                                        </p:tgtEl>
                                      </p:cBhvr>
                                    </p:animEffect>
                                  </p:childTnLst>
                                </p:cTn>
                              </p:par>
                              <p:par>
                                <p:cTn id="37" presetID="3" presetClass="entr" presetSubtype="10" fill="hold" nodeType="with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blinds(horizontal)">
                                      <p:cBhvr>
                                        <p:cTn id="39" dur="500"/>
                                        <p:tgtEl>
                                          <p:spTgt spid="17"/>
                                        </p:tgtEl>
                                      </p:cBhvr>
                                    </p:animEffect>
                                  </p:childTnLst>
                                </p:cTn>
                              </p:par>
                              <p:par>
                                <p:cTn id="40" presetID="3" presetClass="entr" presetSubtype="10" fill="hold" nodeType="with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blinds(horizontal)">
                                      <p:cBhvr>
                                        <p:cTn id="42" dur="500"/>
                                        <p:tgtEl>
                                          <p:spTgt spid="31"/>
                                        </p:tgtEl>
                                      </p:cBhvr>
                                    </p:animEffect>
                                  </p:childTnLst>
                                </p:cTn>
                              </p:par>
                              <p:par>
                                <p:cTn id="43" presetID="3" presetClass="entr" presetSubtype="10" fill="hold" nodeType="withEffect">
                                  <p:stCondLst>
                                    <p:cond delay="0"/>
                                  </p:stCondLst>
                                  <p:childTnLst>
                                    <p:set>
                                      <p:cBhvr>
                                        <p:cTn id="44" dur="1" fill="hold">
                                          <p:stCondLst>
                                            <p:cond delay="0"/>
                                          </p:stCondLst>
                                        </p:cTn>
                                        <p:tgtEl>
                                          <p:spTgt spid="64"/>
                                        </p:tgtEl>
                                        <p:attrNameLst>
                                          <p:attrName>style.visibility</p:attrName>
                                        </p:attrNameLst>
                                      </p:cBhvr>
                                      <p:to>
                                        <p:strVal val="visible"/>
                                      </p:to>
                                    </p:set>
                                    <p:animEffect transition="in" filter="blinds(horizontal)">
                                      <p:cBhvr>
                                        <p:cTn id="45" dur="500"/>
                                        <p:tgtEl>
                                          <p:spTgt spid="64"/>
                                        </p:tgtEl>
                                      </p:cBhvr>
                                    </p:animEffect>
                                  </p:childTnLst>
                                </p:cTn>
                              </p:par>
                              <p:par>
                                <p:cTn id="46" presetID="3" presetClass="entr" presetSubtype="10" fill="hold" grpId="0" nodeType="withEffect">
                                  <p:stCondLst>
                                    <p:cond delay="0"/>
                                  </p:stCondLst>
                                  <p:childTnLst>
                                    <p:set>
                                      <p:cBhvr>
                                        <p:cTn id="47" dur="1" fill="hold">
                                          <p:stCondLst>
                                            <p:cond delay="0"/>
                                          </p:stCondLst>
                                        </p:cTn>
                                        <p:tgtEl>
                                          <p:spTgt spid="39"/>
                                        </p:tgtEl>
                                        <p:attrNameLst>
                                          <p:attrName>style.visibility</p:attrName>
                                        </p:attrNameLst>
                                      </p:cBhvr>
                                      <p:to>
                                        <p:strVal val="visible"/>
                                      </p:to>
                                    </p:set>
                                    <p:animEffect transition="in" filter="blinds(horizontal)">
                                      <p:cBhvr>
                                        <p:cTn id="48" dur="500"/>
                                        <p:tgtEl>
                                          <p:spTgt spid="39"/>
                                        </p:tgtEl>
                                      </p:cBhvr>
                                    </p:animEffect>
                                  </p:childTnLst>
                                </p:cTn>
                              </p:par>
                              <p:par>
                                <p:cTn id="49" presetID="3" presetClass="entr" presetSubtype="10" fill="hold" grpId="0" nodeType="withEffect">
                                  <p:stCondLst>
                                    <p:cond delay="0"/>
                                  </p:stCondLst>
                                  <p:childTnLst>
                                    <p:set>
                                      <p:cBhvr>
                                        <p:cTn id="50" dur="1" fill="hold">
                                          <p:stCondLst>
                                            <p:cond delay="0"/>
                                          </p:stCondLst>
                                        </p:cTn>
                                        <p:tgtEl>
                                          <p:spTgt spid="41"/>
                                        </p:tgtEl>
                                        <p:attrNameLst>
                                          <p:attrName>style.visibility</p:attrName>
                                        </p:attrNameLst>
                                      </p:cBhvr>
                                      <p:to>
                                        <p:strVal val="visible"/>
                                      </p:to>
                                    </p:set>
                                    <p:animEffect transition="in" filter="blinds(horizontal)">
                                      <p:cBhvr>
                                        <p:cTn id="51" dur="500"/>
                                        <p:tgtEl>
                                          <p:spTgt spid="41"/>
                                        </p:tgtEl>
                                      </p:cBhvr>
                                    </p:animEffect>
                                  </p:childTnLst>
                                </p:cTn>
                              </p:par>
                              <p:par>
                                <p:cTn id="52" presetID="3" presetClass="entr" presetSubtype="10" fill="hold" grpId="0" nodeType="withEffect">
                                  <p:stCondLst>
                                    <p:cond delay="0"/>
                                  </p:stCondLst>
                                  <p:childTnLst>
                                    <p:set>
                                      <p:cBhvr>
                                        <p:cTn id="53" dur="1" fill="hold">
                                          <p:stCondLst>
                                            <p:cond delay="0"/>
                                          </p:stCondLst>
                                        </p:cTn>
                                        <p:tgtEl>
                                          <p:spTgt spid="11"/>
                                        </p:tgtEl>
                                        <p:attrNameLst>
                                          <p:attrName>style.visibility</p:attrName>
                                        </p:attrNameLst>
                                      </p:cBhvr>
                                      <p:to>
                                        <p:strVal val="visible"/>
                                      </p:to>
                                    </p:set>
                                    <p:animEffect transition="in" filter="blinds(horizontal)">
                                      <p:cBhvr>
                                        <p:cTn id="54" dur="500"/>
                                        <p:tgtEl>
                                          <p:spTgt spid="11"/>
                                        </p:tgtEl>
                                      </p:cBhvr>
                                    </p:animEffect>
                                  </p:childTnLst>
                                </p:cTn>
                              </p:par>
                            </p:childTnLst>
                          </p:cTn>
                        </p:par>
                        <p:par>
                          <p:cTn id="55" fill="hold">
                            <p:stCondLst>
                              <p:cond delay="500"/>
                            </p:stCondLst>
                            <p:childTnLst>
                              <p:par>
                                <p:cTn id="56" presetID="22" presetClass="entr" presetSubtype="1" fill="hold" nodeType="afterEffect">
                                  <p:stCondLst>
                                    <p:cond delay="0"/>
                                  </p:stCondLst>
                                  <p:childTnLst>
                                    <p:set>
                                      <p:cBhvr>
                                        <p:cTn id="57" dur="1" fill="hold">
                                          <p:stCondLst>
                                            <p:cond delay="0"/>
                                          </p:stCondLst>
                                        </p:cTn>
                                        <p:tgtEl>
                                          <p:spTgt spid="7"/>
                                        </p:tgtEl>
                                        <p:attrNameLst>
                                          <p:attrName>style.visibility</p:attrName>
                                        </p:attrNameLst>
                                      </p:cBhvr>
                                      <p:to>
                                        <p:strVal val="visible"/>
                                      </p:to>
                                    </p:set>
                                    <p:animEffect transition="in" filter="wipe(up)">
                                      <p:cBhvr>
                                        <p:cTn id="58" dur="500"/>
                                        <p:tgtEl>
                                          <p:spTgt spid="7"/>
                                        </p:tgtEl>
                                      </p:cBhvr>
                                    </p:animEffect>
                                  </p:childTnLst>
                                </p:cTn>
                              </p:par>
                            </p:childTnLst>
                          </p:cTn>
                        </p:par>
                      </p:childTnLst>
                    </p:cTn>
                  </p:par>
                  <p:par>
                    <p:cTn id="59" fill="hold">
                      <p:stCondLst>
                        <p:cond delay="indefinite"/>
                      </p:stCondLst>
                      <p:childTnLst>
                        <p:par>
                          <p:cTn id="60" fill="hold">
                            <p:stCondLst>
                              <p:cond delay="0"/>
                            </p:stCondLst>
                            <p:childTnLst>
                              <p:par>
                                <p:cTn id="61" presetID="3" presetClass="entr" presetSubtype="10" fill="hold" grpId="0" nodeType="clickEffect">
                                  <p:stCondLst>
                                    <p:cond delay="0"/>
                                  </p:stCondLst>
                                  <p:childTnLst>
                                    <p:set>
                                      <p:cBhvr>
                                        <p:cTn id="62" dur="1" fill="hold">
                                          <p:stCondLst>
                                            <p:cond delay="0"/>
                                          </p:stCondLst>
                                        </p:cTn>
                                        <p:tgtEl>
                                          <p:spTgt spid="13"/>
                                        </p:tgtEl>
                                        <p:attrNameLst>
                                          <p:attrName>style.visibility</p:attrName>
                                        </p:attrNameLst>
                                      </p:cBhvr>
                                      <p:to>
                                        <p:strVal val="visible"/>
                                      </p:to>
                                    </p:set>
                                    <p:animEffect transition="in" filter="blinds(horizontal)">
                                      <p:cBhvr>
                                        <p:cTn id="63" dur="500"/>
                                        <p:tgtEl>
                                          <p:spTgt spid="13"/>
                                        </p:tgtEl>
                                      </p:cBhvr>
                                    </p:animEffect>
                                  </p:childTnLst>
                                </p:cTn>
                              </p:par>
                              <p:par>
                                <p:cTn id="64" presetID="3" presetClass="entr" presetSubtype="10" fill="hold" nodeType="withEffect">
                                  <p:stCondLst>
                                    <p:cond delay="0"/>
                                  </p:stCondLst>
                                  <p:childTnLst>
                                    <p:set>
                                      <p:cBhvr>
                                        <p:cTn id="65" dur="1" fill="hold">
                                          <p:stCondLst>
                                            <p:cond delay="0"/>
                                          </p:stCondLst>
                                        </p:cTn>
                                        <p:tgtEl>
                                          <p:spTgt spid="12"/>
                                        </p:tgtEl>
                                        <p:attrNameLst>
                                          <p:attrName>style.visibility</p:attrName>
                                        </p:attrNameLst>
                                      </p:cBhvr>
                                      <p:to>
                                        <p:strVal val="visible"/>
                                      </p:to>
                                    </p:set>
                                    <p:animEffect transition="in" filter="blinds(horizontal)">
                                      <p:cBhvr>
                                        <p:cTn id="66" dur="500"/>
                                        <p:tgtEl>
                                          <p:spTgt spid="12"/>
                                        </p:tgtEl>
                                      </p:cBhvr>
                                    </p:animEffect>
                                  </p:childTnLst>
                                </p:cTn>
                              </p:par>
                              <p:par>
                                <p:cTn id="67" presetID="3" presetClass="entr" presetSubtype="10" fill="hold" grpId="0" nodeType="withEffect">
                                  <p:stCondLst>
                                    <p:cond delay="0"/>
                                  </p:stCondLst>
                                  <p:childTnLst>
                                    <p:set>
                                      <p:cBhvr>
                                        <p:cTn id="68" dur="1" fill="hold">
                                          <p:stCondLst>
                                            <p:cond delay="0"/>
                                          </p:stCondLst>
                                        </p:cTn>
                                        <p:tgtEl>
                                          <p:spTgt spid="14"/>
                                        </p:tgtEl>
                                        <p:attrNameLst>
                                          <p:attrName>style.visibility</p:attrName>
                                        </p:attrNameLst>
                                      </p:cBhvr>
                                      <p:to>
                                        <p:strVal val="visible"/>
                                      </p:to>
                                    </p:set>
                                    <p:animEffect transition="in" filter="blinds(horizontal)">
                                      <p:cBhvr>
                                        <p:cTn id="69" dur="500"/>
                                        <p:tgtEl>
                                          <p:spTgt spid="14"/>
                                        </p:tgtEl>
                                      </p:cBhvr>
                                    </p:animEffect>
                                  </p:childTnLst>
                                </p:cTn>
                              </p:par>
                            </p:childTnLst>
                          </p:cTn>
                        </p:par>
                        <p:par>
                          <p:cTn id="70" fill="hold">
                            <p:stCondLst>
                              <p:cond delay="500"/>
                            </p:stCondLst>
                            <p:childTnLst>
                              <p:par>
                                <p:cTn id="71" presetID="22" presetClass="entr" presetSubtype="1" fill="hold" nodeType="afterEffect">
                                  <p:stCondLst>
                                    <p:cond delay="0"/>
                                  </p:stCondLst>
                                  <p:childTnLst>
                                    <p:set>
                                      <p:cBhvr>
                                        <p:cTn id="72" dur="1" fill="hold">
                                          <p:stCondLst>
                                            <p:cond delay="0"/>
                                          </p:stCondLst>
                                        </p:cTn>
                                        <p:tgtEl>
                                          <p:spTgt spid="33"/>
                                        </p:tgtEl>
                                        <p:attrNameLst>
                                          <p:attrName>style.visibility</p:attrName>
                                        </p:attrNameLst>
                                      </p:cBhvr>
                                      <p:to>
                                        <p:strVal val="visible"/>
                                      </p:to>
                                    </p:set>
                                    <p:animEffect transition="in" filter="wipe(up)">
                                      <p:cBhvr>
                                        <p:cTn id="73" dur="500"/>
                                        <p:tgtEl>
                                          <p:spTgt spid="33"/>
                                        </p:tgtEl>
                                      </p:cBhvr>
                                    </p:animEffect>
                                  </p:childTnLst>
                                </p:cTn>
                              </p:par>
                            </p:childTnLst>
                          </p:cTn>
                        </p:par>
                      </p:childTnLst>
                    </p:cTn>
                  </p:par>
                  <p:par>
                    <p:cTn id="74" fill="hold">
                      <p:stCondLst>
                        <p:cond delay="indefinite"/>
                      </p:stCondLst>
                      <p:childTnLst>
                        <p:par>
                          <p:cTn id="75" fill="hold">
                            <p:stCondLst>
                              <p:cond delay="0"/>
                            </p:stCondLst>
                            <p:childTnLst>
                              <p:par>
                                <p:cTn id="76" presetID="3" presetClass="entr" presetSubtype="10" fill="hold" grpId="0" nodeType="clickEffect">
                                  <p:stCondLst>
                                    <p:cond delay="0"/>
                                  </p:stCondLst>
                                  <p:childTnLst>
                                    <p:set>
                                      <p:cBhvr>
                                        <p:cTn id="77" dur="1" fill="hold">
                                          <p:stCondLst>
                                            <p:cond delay="0"/>
                                          </p:stCondLst>
                                        </p:cTn>
                                        <p:tgtEl>
                                          <p:spTgt spid="15"/>
                                        </p:tgtEl>
                                        <p:attrNameLst>
                                          <p:attrName>style.visibility</p:attrName>
                                        </p:attrNameLst>
                                      </p:cBhvr>
                                      <p:to>
                                        <p:strVal val="visible"/>
                                      </p:to>
                                    </p:set>
                                    <p:animEffect transition="in" filter="blinds(horizontal)">
                                      <p:cBhvr>
                                        <p:cTn id="78" dur="500"/>
                                        <p:tgtEl>
                                          <p:spTgt spid="15"/>
                                        </p:tgtEl>
                                      </p:cBhvr>
                                    </p:animEffect>
                                  </p:childTnLst>
                                </p:cTn>
                              </p:par>
                              <p:par>
                                <p:cTn id="79" presetID="3" presetClass="entr" presetSubtype="10" fill="hold" nodeType="withEffect">
                                  <p:stCondLst>
                                    <p:cond delay="0"/>
                                  </p:stCondLst>
                                  <p:childTnLst>
                                    <p:set>
                                      <p:cBhvr>
                                        <p:cTn id="80" dur="1" fill="hold">
                                          <p:stCondLst>
                                            <p:cond delay="0"/>
                                          </p:stCondLst>
                                        </p:cTn>
                                        <p:tgtEl>
                                          <p:spTgt spid="4"/>
                                        </p:tgtEl>
                                        <p:attrNameLst>
                                          <p:attrName>style.visibility</p:attrName>
                                        </p:attrNameLst>
                                      </p:cBhvr>
                                      <p:to>
                                        <p:strVal val="visible"/>
                                      </p:to>
                                    </p:set>
                                    <p:animEffect transition="in" filter="blinds(horizontal)">
                                      <p:cBhvr>
                                        <p:cTn id="81" dur="500"/>
                                        <p:tgtEl>
                                          <p:spTgt spid="4"/>
                                        </p:tgtEl>
                                      </p:cBhvr>
                                    </p:animEffect>
                                  </p:childTnLst>
                                </p:cTn>
                              </p:par>
                              <p:par>
                                <p:cTn id="82" presetID="3" presetClass="entr" presetSubtype="10" fill="hold" nodeType="withEffect">
                                  <p:stCondLst>
                                    <p:cond delay="0"/>
                                  </p:stCondLst>
                                  <p:childTnLst>
                                    <p:set>
                                      <p:cBhvr>
                                        <p:cTn id="83" dur="1" fill="hold">
                                          <p:stCondLst>
                                            <p:cond delay="0"/>
                                          </p:stCondLst>
                                        </p:cTn>
                                        <p:tgtEl>
                                          <p:spTgt spid="32"/>
                                        </p:tgtEl>
                                        <p:attrNameLst>
                                          <p:attrName>style.visibility</p:attrName>
                                        </p:attrNameLst>
                                      </p:cBhvr>
                                      <p:to>
                                        <p:strVal val="visible"/>
                                      </p:to>
                                    </p:set>
                                    <p:animEffect transition="in" filter="blinds(horizontal)">
                                      <p:cBhvr>
                                        <p:cTn id="84" dur="500"/>
                                        <p:tgtEl>
                                          <p:spTgt spid="32"/>
                                        </p:tgtEl>
                                      </p:cBhvr>
                                    </p:animEffect>
                                  </p:childTnLst>
                                </p:cTn>
                              </p:par>
                              <p:par>
                                <p:cTn id="85" presetID="3" presetClass="entr" presetSubtype="10" fill="hold" nodeType="withEffect">
                                  <p:stCondLst>
                                    <p:cond delay="0"/>
                                  </p:stCondLst>
                                  <p:childTnLst>
                                    <p:set>
                                      <p:cBhvr>
                                        <p:cTn id="86" dur="1" fill="hold">
                                          <p:stCondLst>
                                            <p:cond delay="0"/>
                                          </p:stCondLst>
                                        </p:cTn>
                                        <p:tgtEl>
                                          <p:spTgt spid="48"/>
                                        </p:tgtEl>
                                        <p:attrNameLst>
                                          <p:attrName>style.visibility</p:attrName>
                                        </p:attrNameLst>
                                      </p:cBhvr>
                                      <p:to>
                                        <p:strVal val="visible"/>
                                      </p:to>
                                    </p:set>
                                    <p:animEffect transition="in" filter="blinds(horizontal)">
                                      <p:cBhvr>
                                        <p:cTn id="87" dur="500"/>
                                        <p:tgtEl>
                                          <p:spTgt spid="48"/>
                                        </p:tgtEl>
                                      </p:cBhvr>
                                    </p:animEffect>
                                  </p:childTnLst>
                                </p:cTn>
                              </p:par>
                              <p:par>
                                <p:cTn id="88" presetID="3" presetClass="entr" presetSubtype="10" fill="hold" grpId="0" nodeType="withEffect">
                                  <p:stCondLst>
                                    <p:cond delay="0"/>
                                  </p:stCondLst>
                                  <p:childTnLst>
                                    <p:set>
                                      <p:cBhvr>
                                        <p:cTn id="89" dur="1" fill="hold">
                                          <p:stCondLst>
                                            <p:cond delay="0"/>
                                          </p:stCondLst>
                                        </p:cTn>
                                        <p:tgtEl>
                                          <p:spTgt spid="46"/>
                                        </p:tgtEl>
                                        <p:attrNameLst>
                                          <p:attrName>style.visibility</p:attrName>
                                        </p:attrNameLst>
                                      </p:cBhvr>
                                      <p:to>
                                        <p:strVal val="visible"/>
                                      </p:to>
                                    </p:set>
                                    <p:animEffect transition="in" filter="blinds(horizontal)">
                                      <p:cBhvr>
                                        <p:cTn id="90" dur="500"/>
                                        <p:tgtEl>
                                          <p:spTgt spid="46"/>
                                        </p:tgtEl>
                                      </p:cBhvr>
                                    </p:animEffect>
                                  </p:childTnLst>
                                </p:cTn>
                              </p:par>
                              <p:par>
                                <p:cTn id="91" presetID="3" presetClass="entr" presetSubtype="10" fill="hold" grpId="0" nodeType="withEffect">
                                  <p:stCondLst>
                                    <p:cond delay="0"/>
                                  </p:stCondLst>
                                  <p:childTnLst>
                                    <p:set>
                                      <p:cBhvr>
                                        <p:cTn id="92" dur="1" fill="hold">
                                          <p:stCondLst>
                                            <p:cond delay="0"/>
                                          </p:stCondLst>
                                        </p:cTn>
                                        <p:tgtEl>
                                          <p:spTgt spid="47"/>
                                        </p:tgtEl>
                                        <p:attrNameLst>
                                          <p:attrName>style.visibility</p:attrName>
                                        </p:attrNameLst>
                                      </p:cBhvr>
                                      <p:to>
                                        <p:strVal val="visible"/>
                                      </p:to>
                                    </p:set>
                                    <p:animEffect transition="in" filter="blinds(horizontal)">
                                      <p:cBhvr>
                                        <p:cTn id="93" dur="500"/>
                                        <p:tgtEl>
                                          <p:spTgt spid="47"/>
                                        </p:tgtEl>
                                      </p:cBhvr>
                                    </p:animEffect>
                                  </p:childTnLst>
                                </p:cTn>
                              </p:par>
                              <p:par>
                                <p:cTn id="94" presetID="3" presetClass="entr" presetSubtype="10" fill="hold" grpId="0" nodeType="withEffect">
                                  <p:stCondLst>
                                    <p:cond delay="0"/>
                                  </p:stCondLst>
                                  <p:childTnLst>
                                    <p:set>
                                      <p:cBhvr>
                                        <p:cTn id="95" dur="1" fill="hold">
                                          <p:stCondLst>
                                            <p:cond delay="0"/>
                                          </p:stCondLst>
                                        </p:cTn>
                                        <p:tgtEl>
                                          <p:spTgt spid="16"/>
                                        </p:tgtEl>
                                        <p:attrNameLst>
                                          <p:attrName>style.visibility</p:attrName>
                                        </p:attrNameLst>
                                      </p:cBhvr>
                                      <p:to>
                                        <p:strVal val="visible"/>
                                      </p:to>
                                    </p:set>
                                    <p:animEffect transition="in" filter="blinds(horizontal)">
                                      <p:cBhvr>
                                        <p:cTn id="96" dur="500"/>
                                        <p:tgtEl>
                                          <p:spTgt spid="16"/>
                                        </p:tgtEl>
                                      </p:cBhvr>
                                    </p:animEffec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43"/>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3" grpId="0" animBg="1"/>
      <p:bldP spid="2" grpId="0" animBg="1"/>
      <p:bldP spid="43" grpId="0" animBg="1"/>
      <p:bldP spid="44" grpId="0"/>
      <p:bldP spid="8" grpId="0" animBg="1"/>
      <p:bldP spid="39" grpId="0"/>
      <p:bldP spid="41" grpId="0"/>
      <p:bldP spid="11" grpId="0" animBg="1"/>
      <p:bldP spid="13" grpId="0" animBg="1"/>
      <p:bldP spid="14" grpId="0" animBg="1"/>
      <p:bldP spid="15" grpId="0" animBg="1"/>
      <p:bldP spid="46" grpId="0"/>
      <p:bldP spid="47" grpId="0"/>
      <p:bldP spid="16" grpId="0" animBg="1"/>
      <p:bldP spid="23" grpId="0"/>
      <p:bldP spid="120"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114"/>
          <p:cNvGrpSpPr/>
          <p:nvPr/>
        </p:nvGrpSpPr>
        <p:grpSpPr>
          <a:xfrm>
            <a:off x="-20320" y="2478405"/>
            <a:ext cx="12240895" cy="1868170"/>
            <a:chOff x="0" y="2226109"/>
            <a:chExt cx="1597483" cy="518462"/>
          </a:xfrm>
          <a:solidFill>
            <a:schemeClr val="bg2"/>
          </a:solidFill>
        </p:grpSpPr>
        <p:sp>
          <p:nvSpPr>
            <p:cNvPr id="4" name="Rectangle 40"/>
            <p:cNvSpPr/>
            <p:nvPr/>
          </p:nvSpPr>
          <p:spPr>
            <a:xfrm>
              <a:off x="0" y="2226109"/>
              <a:ext cx="1597483" cy="518462"/>
            </a:xfrm>
            <a:prstGeom prst="rect">
              <a:avLst/>
            </a:prstGeom>
            <a:solidFill>
              <a:srgbClr val="3636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5" name="Text Placeholder 3"/>
            <p:cNvSpPr txBox="1"/>
            <p:nvPr/>
          </p:nvSpPr>
          <p:spPr>
            <a:xfrm>
              <a:off x="141262" y="2356165"/>
              <a:ext cx="1317383" cy="230506"/>
            </a:xfrm>
            <a:prstGeom prst="rect">
              <a:avLst/>
            </a:prstGeom>
            <a:noFill/>
          </p:spPr>
          <p:txBody>
            <a:bodyPr wrap="squar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8565">
                <a:spcBef>
                  <a:spcPct val="20000"/>
                </a:spcBef>
                <a:defRPr/>
              </a:pPr>
              <a:r>
                <a:rPr lang="zh-CN" altLang="en-US" sz="5400" b="1" dirty="0">
                  <a:solidFill>
                    <a:schemeClr val="bg1"/>
                  </a:solidFill>
                  <a:latin typeface="微软雅黑" panose="020B0503020204020204" pitchFamily="34" charset="-122"/>
                  <a:ea typeface="微软雅黑" panose="020B0503020204020204" pitchFamily="34" charset="-122"/>
                  <a:sym typeface="+mn-ea"/>
                </a:rPr>
                <a:t>实时通讯工具</a:t>
              </a:r>
              <a:endParaRPr lang="zh-CN" altLang="en-US" sz="5400" b="1" dirty="0">
                <a:solidFill>
                  <a:schemeClr val="bg1"/>
                </a:solidFill>
                <a:latin typeface="微软雅黑" panose="020B0503020204020204" pitchFamily="34" charset="-122"/>
                <a:ea typeface="微软雅黑" panose="020B0503020204020204" pitchFamily="34" charset="-122"/>
              </a:endParaRPr>
            </a:p>
          </p:txBody>
        </p:sp>
      </p:grpSp>
      <p:pic>
        <p:nvPicPr>
          <p:cNvPr id="7" name="图片 6" descr="销掌门-透明背景-logo"/>
          <p:cNvPicPr>
            <a:picLocks noChangeAspect="1"/>
          </p:cNvPicPr>
          <p:nvPr/>
        </p:nvPicPr>
        <p:blipFill>
          <a:blip r:embed="rId1" cstate="print"/>
          <a:stretch>
            <a:fillRect/>
          </a:stretch>
        </p:blipFill>
        <p:spPr>
          <a:xfrm>
            <a:off x="10789920" y="167005"/>
            <a:ext cx="1132205" cy="829310"/>
          </a:xfrm>
          <a:prstGeom prst="rect">
            <a:avLst/>
          </a:prstGeom>
        </p:spPr>
      </p:pic>
    </p:spTree>
  </p:cSld>
  <p:clrMapOvr>
    <a:masterClrMapping/>
  </p:clrMapOvr>
  <p:transition spd="slow" advClick="0" advTm="0">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400"/>
                                        <p:tgtEl>
                                          <p:spTgt spid="3"/>
                                        </p:tgtEl>
                                      </p:cBhvr>
                                    </p:animEffect>
                                  </p:childTnLst>
                                </p:cTn>
                              </p:par>
                            </p:childTnLst>
                          </p:cTn>
                        </p:par>
                        <p:par>
                          <p:cTn id="8" fill="hold">
                            <p:stCondLst>
                              <p:cond delay="500"/>
                            </p:stCondLst>
                            <p:childTnLst>
                              <p:par>
                                <p:cTn id="9" presetID="3" presetClass="entr" presetSubtype="1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linds(horizontal)">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3" name="Rectangle 32"/>
          <p:cNvSpPr/>
          <p:nvPr/>
        </p:nvSpPr>
        <p:spPr>
          <a:xfrm>
            <a:off x="8410575" y="3874770"/>
            <a:ext cx="1564005" cy="264223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sz="5335" dirty="0"/>
          </a:p>
        </p:txBody>
      </p:sp>
      <p:sp>
        <p:nvSpPr>
          <p:cNvPr id="15" name="Rectangle 32"/>
          <p:cNvSpPr/>
          <p:nvPr/>
        </p:nvSpPr>
        <p:spPr>
          <a:xfrm>
            <a:off x="7113270" y="1049655"/>
            <a:ext cx="3325495" cy="2733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sz="5335" dirty="0"/>
          </a:p>
        </p:txBody>
      </p:sp>
      <p:sp>
        <p:nvSpPr>
          <p:cNvPr id="9" name="矩形 3"/>
          <p:cNvSpPr>
            <a:spLocks noChangeArrowheads="1"/>
          </p:cNvSpPr>
          <p:nvPr/>
        </p:nvSpPr>
        <p:spPr bwMode="auto">
          <a:xfrm>
            <a:off x="1073958" y="224898"/>
            <a:ext cx="3844925" cy="582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eaLnBrk="1" hangingPunct="1">
              <a:spcBef>
                <a:spcPct val="0"/>
              </a:spcBef>
              <a:buFont typeface="Arial" panose="020B0604020202020204" pitchFamily="34" charset="0"/>
              <a:buNone/>
            </a:pPr>
            <a:r>
              <a:rPr lang="zh-CN" b="1" dirty="0">
                <a:solidFill>
                  <a:schemeClr val="tx1">
                    <a:lumMod val="65000"/>
                    <a:lumOff val="35000"/>
                  </a:schemeClr>
                </a:solidFill>
                <a:latin typeface="Arial" panose="020B0604020202020204" pitchFamily="34" charset="0"/>
                <a:cs typeface="Arial" panose="020B0604020202020204" pitchFamily="34" charset="0"/>
                <a:sym typeface="Impact" panose="020B0806030902050204" pitchFamily="34" charset="0"/>
              </a:rPr>
              <a:t>便捷的实时通讯工具</a:t>
            </a:r>
            <a:endParaRPr lang="zh-CN" b="1" dirty="0">
              <a:solidFill>
                <a:schemeClr val="tx1">
                  <a:lumMod val="65000"/>
                  <a:lumOff val="35000"/>
                </a:schemeClr>
              </a:solidFill>
              <a:latin typeface="Arial" panose="020B0604020202020204" pitchFamily="34" charset="0"/>
              <a:ea typeface="宋体" pitchFamily="2" charset="-122"/>
              <a:cs typeface="Arial" panose="020B0604020202020204" pitchFamily="34" charset="0"/>
              <a:sym typeface="Impact" panose="020B0806030902050204" pitchFamily="34" charset="0"/>
            </a:endParaRPr>
          </a:p>
        </p:txBody>
      </p:sp>
      <p:sp>
        <p:nvSpPr>
          <p:cNvPr id="10" name="文本框 37"/>
          <p:cNvSpPr txBox="1"/>
          <p:nvPr/>
        </p:nvSpPr>
        <p:spPr>
          <a:xfrm>
            <a:off x="1073785" y="760095"/>
            <a:ext cx="4400550" cy="335915"/>
          </a:xfrm>
          <a:prstGeom prst="rect">
            <a:avLst/>
          </a:prstGeom>
          <a:noFill/>
        </p:spPr>
        <p:txBody>
          <a:bodyPr wrap="square" lIns="91431" tIns="45716" rIns="91431" bIns="45716" rtlCol="0">
            <a:spAutoFit/>
          </a:bodyPr>
          <a:lstStyle/>
          <a:p>
            <a:r>
              <a:rPr lang="en-US" altLang="zh-CN" sz="1600" dirty="0">
                <a:solidFill>
                  <a:schemeClr val="tx1">
                    <a:lumMod val="65000"/>
                    <a:lumOff val="35000"/>
                  </a:schemeClr>
                </a:solidFill>
                <a:latin typeface="Arial" panose="020B0604020202020204" pitchFamily="34" charset="0"/>
                <a:cs typeface="Arial" panose="020B0604020202020204" pitchFamily="34" charset="0"/>
              </a:rPr>
              <a:t>Real Time Communication Mechanism</a:t>
            </a:r>
            <a:endParaRPr lang="en-US" altLang="zh-CN" sz="1600" dirty="0">
              <a:solidFill>
                <a:schemeClr val="tx1">
                  <a:lumMod val="65000"/>
                  <a:lumOff val="35000"/>
                </a:schemeClr>
              </a:solidFill>
              <a:latin typeface="Arial" panose="020B0604020202020204" pitchFamily="34" charset="0"/>
              <a:cs typeface="Arial" panose="020B0604020202020204" pitchFamily="34" charset="0"/>
            </a:endParaRPr>
          </a:p>
        </p:txBody>
      </p:sp>
      <p:grpSp>
        <p:nvGrpSpPr>
          <p:cNvPr id="8" name="组合 7"/>
          <p:cNvGrpSpPr/>
          <p:nvPr/>
        </p:nvGrpSpPr>
        <p:grpSpPr>
          <a:xfrm>
            <a:off x="1130300" y="1464945"/>
            <a:ext cx="5314315" cy="1344295"/>
            <a:chOff x="1780" y="2307"/>
            <a:chExt cx="8369" cy="2117"/>
          </a:xfrm>
        </p:grpSpPr>
        <p:grpSp>
          <p:nvGrpSpPr>
            <p:cNvPr id="4" name="组合 3"/>
            <p:cNvGrpSpPr/>
            <p:nvPr/>
          </p:nvGrpSpPr>
          <p:grpSpPr>
            <a:xfrm>
              <a:off x="1780" y="2307"/>
              <a:ext cx="3728" cy="1110"/>
              <a:chOff x="1780" y="1992"/>
              <a:chExt cx="3728" cy="1110"/>
            </a:xfrm>
          </p:grpSpPr>
          <p:sp>
            <p:nvSpPr>
              <p:cNvPr id="66" name="任意多边形 65"/>
              <p:cNvSpPr/>
              <p:nvPr/>
            </p:nvSpPr>
            <p:spPr>
              <a:xfrm rot="16200000">
                <a:off x="3089" y="683"/>
                <a:ext cx="1110" cy="3729"/>
              </a:xfrm>
              <a:custGeom>
                <a:avLst/>
                <a:gdLst>
                  <a:gd name="connsiteX0" fmla="*/ 1087000 w 1087000"/>
                  <a:gd name="connsiteY0" fmla="*/ 0 h 2135209"/>
                  <a:gd name="connsiteX1" fmla="*/ 1087000 w 1087000"/>
                  <a:gd name="connsiteY1" fmla="*/ 1635179 h 2135209"/>
                  <a:gd name="connsiteX2" fmla="*/ 543501 w 1087000"/>
                  <a:gd name="connsiteY2" fmla="*/ 2135209 h 2135209"/>
                  <a:gd name="connsiteX3" fmla="*/ 0 w 1087000"/>
                  <a:gd name="connsiteY3" fmla="*/ 1635178 h 2135209"/>
                  <a:gd name="connsiteX4" fmla="*/ 0 w 1087000"/>
                  <a:gd name="connsiteY4" fmla="*/ 0 h 2135209"/>
                  <a:gd name="connsiteX5" fmla="*/ 1087000 w 1087000"/>
                  <a:gd name="connsiteY5" fmla="*/ 0 h 2135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7000" h="2135209">
                    <a:moveTo>
                      <a:pt x="1087000" y="0"/>
                    </a:moveTo>
                    <a:lnTo>
                      <a:pt x="1087000" y="1635179"/>
                    </a:lnTo>
                    <a:lnTo>
                      <a:pt x="543501" y="2135209"/>
                    </a:lnTo>
                    <a:lnTo>
                      <a:pt x="0" y="1635178"/>
                    </a:lnTo>
                    <a:lnTo>
                      <a:pt x="0" y="0"/>
                    </a:lnTo>
                    <a:lnTo>
                      <a:pt x="1087000" y="0"/>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wrap="square" rtlCol="0" anchor="ctr">
                <a:noAutofit/>
              </a:bodyPr>
              <a:p>
                <a:pPr algn="ctr"/>
                <a:endParaRPr lang="en-US" sz="4265" dirty="0">
                  <a:solidFill>
                    <a:schemeClr val="bg1"/>
                  </a:solidFill>
                </a:endParaRPr>
              </a:p>
            </p:txBody>
          </p:sp>
          <p:sp>
            <p:nvSpPr>
              <p:cNvPr id="59" name="Freeform 129"/>
              <p:cNvSpPr>
                <a:spLocks noChangeAspect="1" noEditPoints="1"/>
              </p:cNvSpPr>
              <p:nvPr/>
            </p:nvSpPr>
            <p:spPr bwMode="auto">
              <a:xfrm>
                <a:off x="1995" y="2215"/>
                <a:ext cx="698" cy="665"/>
              </a:xfrm>
              <a:custGeom>
                <a:avLst/>
                <a:gdLst>
                  <a:gd name="T0" fmla="*/ 48 w 97"/>
                  <a:gd name="T1" fmla="*/ 0 h 97"/>
                  <a:gd name="T2" fmla="*/ 50 w 97"/>
                  <a:gd name="T3" fmla="*/ 0 h 97"/>
                  <a:gd name="T4" fmla="*/ 53 w 97"/>
                  <a:gd name="T5" fmla="*/ 27 h 97"/>
                  <a:gd name="T6" fmla="*/ 49 w 97"/>
                  <a:gd name="T7" fmla="*/ 33 h 97"/>
                  <a:gd name="T8" fmla="*/ 49 w 97"/>
                  <a:gd name="T9" fmla="*/ 34 h 97"/>
                  <a:gd name="T10" fmla="*/ 37 w 97"/>
                  <a:gd name="T11" fmla="*/ 40 h 97"/>
                  <a:gd name="T12" fmla="*/ 23 w 97"/>
                  <a:gd name="T13" fmla="*/ 46 h 97"/>
                  <a:gd name="T14" fmla="*/ 18 w 97"/>
                  <a:gd name="T15" fmla="*/ 43 h 97"/>
                  <a:gd name="T16" fmla="*/ 13 w 97"/>
                  <a:gd name="T17" fmla="*/ 45 h 97"/>
                  <a:gd name="T18" fmla="*/ 1 w 97"/>
                  <a:gd name="T19" fmla="*/ 38 h 97"/>
                  <a:gd name="T20" fmla="*/ 48 w 97"/>
                  <a:gd name="T21" fmla="*/ 0 h 97"/>
                  <a:gd name="T22" fmla="*/ 57 w 97"/>
                  <a:gd name="T23" fmla="*/ 1 h 97"/>
                  <a:gd name="T24" fmla="*/ 81 w 97"/>
                  <a:gd name="T25" fmla="*/ 12 h 97"/>
                  <a:gd name="T26" fmla="*/ 61 w 97"/>
                  <a:gd name="T27" fmla="*/ 27 h 97"/>
                  <a:gd name="T28" fmla="*/ 60 w 97"/>
                  <a:gd name="T29" fmla="*/ 26 h 97"/>
                  <a:gd name="T30" fmla="*/ 57 w 97"/>
                  <a:gd name="T31" fmla="*/ 1 h 97"/>
                  <a:gd name="T32" fmla="*/ 86 w 97"/>
                  <a:gd name="T33" fmla="*/ 17 h 97"/>
                  <a:gd name="T34" fmla="*/ 65 w 97"/>
                  <a:gd name="T35" fmla="*/ 33 h 97"/>
                  <a:gd name="T36" fmla="*/ 65 w 97"/>
                  <a:gd name="T37" fmla="*/ 33 h 97"/>
                  <a:gd name="T38" fmla="*/ 59 w 97"/>
                  <a:gd name="T39" fmla="*/ 40 h 97"/>
                  <a:gd name="T40" fmla="*/ 59 w 97"/>
                  <a:gd name="T41" fmla="*/ 45 h 97"/>
                  <a:gd name="T42" fmla="*/ 57 w 97"/>
                  <a:gd name="T43" fmla="*/ 63 h 97"/>
                  <a:gd name="T44" fmla="*/ 60 w 97"/>
                  <a:gd name="T45" fmla="*/ 68 h 97"/>
                  <a:gd name="T46" fmla="*/ 89 w 97"/>
                  <a:gd name="T47" fmla="*/ 75 h 97"/>
                  <a:gd name="T48" fmla="*/ 97 w 97"/>
                  <a:gd name="T49" fmla="*/ 48 h 97"/>
                  <a:gd name="T50" fmla="*/ 86 w 97"/>
                  <a:gd name="T51" fmla="*/ 17 h 97"/>
                  <a:gd name="T52" fmla="*/ 85 w 97"/>
                  <a:gd name="T53" fmla="*/ 81 h 97"/>
                  <a:gd name="T54" fmla="*/ 49 w 97"/>
                  <a:gd name="T55" fmla="*/ 97 h 97"/>
                  <a:gd name="T56" fmla="*/ 54 w 97"/>
                  <a:gd name="T57" fmla="*/ 77 h 97"/>
                  <a:gd name="T58" fmla="*/ 58 w 97"/>
                  <a:gd name="T59" fmla="*/ 74 h 97"/>
                  <a:gd name="T60" fmla="*/ 85 w 97"/>
                  <a:gd name="T61" fmla="*/ 81 h 97"/>
                  <a:gd name="T62" fmla="*/ 42 w 97"/>
                  <a:gd name="T63" fmla="*/ 97 h 97"/>
                  <a:gd name="T64" fmla="*/ 1 w 97"/>
                  <a:gd name="T65" fmla="*/ 60 h 97"/>
                  <a:gd name="T66" fmla="*/ 12 w 97"/>
                  <a:gd name="T67" fmla="*/ 57 h 97"/>
                  <a:gd name="T68" fmla="*/ 18 w 97"/>
                  <a:gd name="T69" fmla="*/ 59 h 97"/>
                  <a:gd name="T70" fmla="*/ 21 w 97"/>
                  <a:gd name="T71" fmla="*/ 58 h 97"/>
                  <a:gd name="T72" fmla="*/ 45 w 97"/>
                  <a:gd name="T73" fmla="*/ 70 h 97"/>
                  <a:gd name="T74" fmla="*/ 48 w 97"/>
                  <a:gd name="T75" fmla="*/ 75 h 97"/>
                  <a:gd name="T76" fmla="*/ 42 w 97"/>
                  <a:gd name="T77" fmla="*/ 97 h 97"/>
                  <a:gd name="T78" fmla="*/ 0 w 97"/>
                  <a:gd name="T79" fmla="*/ 53 h 97"/>
                  <a:gd name="T80" fmla="*/ 8 w 97"/>
                  <a:gd name="T81" fmla="*/ 51 h 97"/>
                  <a:gd name="T82" fmla="*/ 0 w 97"/>
                  <a:gd name="T83" fmla="*/ 45 h 97"/>
                  <a:gd name="T84" fmla="*/ 0 w 97"/>
                  <a:gd name="T85" fmla="*/ 48 h 97"/>
                  <a:gd name="T86" fmla="*/ 0 w 97"/>
                  <a:gd name="T87" fmla="*/ 53 h 97"/>
                  <a:gd name="T88" fmla="*/ 52 w 97"/>
                  <a:gd name="T89" fmla="*/ 40 h 97"/>
                  <a:gd name="T90" fmla="*/ 40 w 97"/>
                  <a:gd name="T91" fmla="*/ 46 h 97"/>
                  <a:gd name="T92" fmla="*/ 25 w 97"/>
                  <a:gd name="T93" fmla="*/ 52 h 97"/>
                  <a:gd name="T94" fmla="*/ 25 w 97"/>
                  <a:gd name="T95" fmla="*/ 52 h 97"/>
                  <a:gd name="T96" fmla="*/ 48 w 97"/>
                  <a:gd name="T97" fmla="*/ 63 h 97"/>
                  <a:gd name="T98" fmla="*/ 50 w 97"/>
                  <a:gd name="T99" fmla="*/ 62 h 97"/>
                  <a:gd name="T100" fmla="*/ 52 w 97"/>
                  <a:gd name="T101" fmla="*/ 44 h 97"/>
                  <a:gd name="T102" fmla="*/ 52 w 97"/>
                  <a:gd name="T103" fmla="*/ 4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97" h="97">
                    <a:moveTo>
                      <a:pt x="48" y="0"/>
                    </a:moveTo>
                    <a:cubicBezTo>
                      <a:pt x="49" y="0"/>
                      <a:pt x="50" y="0"/>
                      <a:pt x="50" y="0"/>
                    </a:cubicBezTo>
                    <a:cubicBezTo>
                      <a:pt x="52" y="9"/>
                      <a:pt x="53" y="18"/>
                      <a:pt x="53" y="27"/>
                    </a:cubicBezTo>
                    <a:cubicBezTo>
                      <a:pt x="51" y="28"/>
                      <a:pt x="49" y="30"/>
                      <a:pt x="49" y="33"/>
                    </a:cubicBezTo>
                    <a:cubicBezTo>
                      <a:pt x="49" y="33"/>
                      <a:pt x="49" y="34"/>
                      <a:pt x="49" y="34"/>
                    </a:cubicBezTo>
                    <a:cubicBezTo>
                      <a:pt x="45" y="36"/>
                      <a:pt x="41" y="38"/>
                      <a:pt x="37" y="40"/>
                    </a:cubicBezTo>
                    <a:cubicBezTo>
                      <a:pt x="33" y="42"/>
                      <a:pt x="28" y="44"/>
                      <a:pt x="23" y="46"/>
                    </a:cubicBezTo>
                    <a:cubicBezTo>
                      <a:pt x="22" y="44"/>
                      <a:pt x="20" y="43"/>
                      <a:pt x="18" y="43"/>
                    </a:cubicBezTo>
                    <a:cubicBezTo>
                      <a:pt x="16" y="43"/>
                      <a:pt x="14" y="44"/>
                      <a:pt x="13" y="45"/>
                    </a:cubicBezTo>
                    <a:cubicBezTo>
                      <a:pt x="9" y="43"/>
                      <a:pt x="5" y="40"/>
                      <a:pt x="1" y="38"/>
                    </a:cubicBezTo>
                    <a:cubicBezTo>
                      <a:pt x="6" y="16"/>
                      <a:pt x="25" y="0"/>
                      <a:pt x="48" y="0"/>
                    </a:cubicBezTo>
                    <a:close/>
                    <a:moveTo>
                      <a:pt x="57" y="1"/>
                    </a:moveTo>
                    <a:cubicBezTo>
                      <a:pt x="66" y="2"/>
                      <a:pt x="74" y="6"/>
                      <a:pt x="81" y="12"/>
                    </a:cubicBezTo>
                    <a:cubicBezTo>
                      <a:pt x="75" y="17"/>
                      <a:pt x="68" y="22"/>
                      <a:pt x="61" y="27"/>
                    </a:cubicBezTo>
                    <a:cubicBezTo>
                      <a:pt x="61" y="26"/>
                      <a:pt x="60" y="26"/>
                      <a:pt x="60" y="26"/>
                    </a:cubicBezTo>
                    <a:cubicBezTo>
                      <a:pt x="60" y="17"/>
                      <a:pt x="59" y="9"/>
                      <a:pt x="57" y="1"/>
                    </a:cubicBezTo>
                    <a:close/>
                    <a:moveTo>
                      <a:pt x="86" y="17"/>
                    </a:moveTo>
                    <a:cubicBezTo>
                      <a:pt x="79" y="23"/>
                      <a:pt x="72" y="28"/>
                      <a:pt x="65" y="33"/>
                    </a:cubicBezTo>
                    <a:cubicBezTo>
                      <a:pt x="65" y="33"/>
                      <a:pt x="65" y="33"/>
                      <a:pt x="65" y="33"/>
                    </a:cubicBezTo>
                    <a:cubicBezTo>
                      <a:pt x="65" y="36"/>
                      <a:pt x="62" y="39"/>
                      <a:pt x="59" y="40"/>
                    </a:cubicBezTo>
                    <a:cubicBezTo>
                      <a:pt x="59" y="42"/>
                      <a:pt x="59" y="43"/>
                      <a:pt x="59" y="45"/>
                    </a:cubicBezTo>
                    <a:cubicBezTo>
                      <a:pt x="59" y="51"/>
                      <a:pt x="58" y="57"/>
                      <a:pt x="57" y="63"/>
                    </a:cubicBezTo>
                    <a:cubicBezTo>
                      <a:pt x="59" y="64"/>
                      <a:pt x="60" y="66"/>
                      <a:pt x="60" y="68"/>
                    </a:cubicBezTo>
                    <a:cubicBezTo>
                      <a:pt x="70" y="71"/>
                      <a:pt x="80" y="73"/>
                      <a:pt x="89" y="75"/>
                    </a:cubicBezTo>
                    <a:cubicBezTo>
                      <a:pt x="94" y="67"/>
                      <a:pt x="97" y="58"/>
                      <a:pt x="97" y="48"/>
                    </a:cubicBezTo>
                    <a:cubicBezTo>
                      <a:pt x="97" y="36"/>
                      <a:pt x="93" y="25"/>
                      <a:pt x="86" y="17"/>
                    </a:cubicBezTo>
                    <a:close/>
                    <a:moveTo>
                      <a:pt x="85" y="81"/>
                    </a:moveTo>
                    <a:cubicBezTo>
                      <a:pt x="76" y="91"/>
                      <a:pt x="63" y="97"/>
                      <a:pt x="49" y="97"/>
                    </a:cubicBezTo>
                    <a:cubicBezTo>
                      <a:pt x="51" y="90"/>
                      <a:pt x="53" y="83"/>
                      <a:pt x="54" y="77"/>
                    </a:cubicBezTo>
                    <a:cubicBezTo>
                      <a:pt x="56" y="76"/>
                      <a:pt x="57" y="75"/>
                      <a:pt x="58" y="74"/>
                    </a:cubicBezTo>
                    <a:cubicBezTo>
                      <a:pt x="67" y="77"/>
                      <a:pt x="76" y="79"/>
                      <a:pt x="85" y="81"/>
                    </a:cubicBezTo>
                    <a:close/>
                    <a:moveTo>
                      <a:pt x="42" y="97"/>
                    </a:moveTo>
                    <a:cubicBezTo>
                      <a:pt x="22" y="94"/>
                      <a:pt x="6" y="79"/>
                      <a:pt x="1" y="60"/>
                    </a:cubicBezTo>
                    <a:cubicBezTo>
                      <a:pt x="5" y="59"/>
                      <a:pt x="9" y="58"/>
                      <a:pt x="12" y="57"/>
                    </a:cubicBezTo>
                    <a:cubicBezTo>
                      <a:pt x="14" y="58"/>
                      <a:pt x="16" y="59"/>
                      <a:pt x="18" y="59"/>
                    </a:cubicBezTo>
                    <a:cubicBezTo>
                      <a:pt x="19" y="59"/>
                      <a:pt x="20" y="58"/>
                      <a:pt x="21" y="58"/>
                    </a:cubicBezTo>
                    <a:cubicBezTo>
                      <a:pt x="29" y="62"/>
                      <a:pt x="37" y="66"/>
                      <a:pt x="45" y="70"/>
                    </a:cubicBezTo>
                    <a:cubicBezTo>
                      <a:pt x="45" y="72"/>
                      <a:pt x="46" y="73"/>
                      <a:pt x="48" y="75"/>
                    </a:cubicBezTo>
                    <a:cubicBezTo>
                      <a:pt x="46" y="82"/>
                      <a:pt x="44" y="89"/>
                      <a:pt x="42" y="97"/>
                    </a:cubicBezTo>
                    <a:close/>
                    <a:moveTo>
                      <a:pt x="0" y="53"/>
                    </a:moveTo>
                    <a:cubicBezTo>
                      <a:pt x="3" y="52"/>
                      <a:pt x="5" y="51"/>
                      <a:pt x="8" y="51"/>
                    </a:cubicBezTo>
                    <a:cubicBezTo>
                      <a:pt x="5" y="49"/>
                      <a:pt x="3" y="47"/>
                      <a:pt x="0" y="45"/>
                    </a:cubicBezTo>
                    <a:cubicBezTo>
                      <a:pt x="0" y="46"/>
                      <a:pt x="0" y="47"/>
                      <a:pt x="0" y="48"/>
                    </a:cubicBezTo>
                    <a:cubicBezTo>
                      <a:pt x="0" y="50"/>
                      <a:pt x="0" y="51"/>
                      <a:pt x="0" y="53"/>
                    </a:cubicBezTo>
                    <a:close/>
                    <a:moveTo>
                      <a:pt x="52" y="40"/>
                    </a:moveTo>
                    <a:cubicBezTo>
                      <a:pt x="48" y="42"/>
                      <a:pt x="44" y="44"/>
                      <a:pt x="40" y="46"/>
                    </a:cubicBezTo>
                    <a:cubicBezTo>
                      <a:pt x="35" y="48"/>
                      <a:pt x="30" y="50"/>
                      <a:pt x="25" y="52"/>
                    </a:cubicBezTo>
                    <a:cubicBezTo>
                      <a:pt x="25" y="52"/>
                      <a:pt x="25" y="52"/>
                      <a:pt x="25" y="52"/>
                    </a:cubicBezTo>
                    <a:cubicBezTo>
                      <a:pt x="33" y="56"/>
                      <a:pt x="40" y="60"/>
                      <a:pt x="48" y="63"/>
                    </a:cubicBezTo>
                    <a:cubicBezTo>
                      <a:pt x="48" y="63"/>
                      <a:pt x="49" y="62"/>
                      <a:pt x="50" y="62"/>
                    </a:cubicBezTo>
                    <a:cubicBezTo>
                      <a:pt x="51" y="56"/>
                      <a:pt x="52" y="50"/>
                      <a:pt x="52" y="44"/>
                    </a:cubicBezTo>
                    <a:cubicBezTo>
                      <a:pt x="52" y="43"/>
                      <a:pt x="52" y="42"/>
                      <a:pt x="52" y="40"/>
                    </a:cubicBezTo>
                    <a:close/>
                  </a:path>
                </a:pathLst>
              </a:custGeom>
              <a:solidFill>
                <a:schemeClr val="bg1"/>
              </a:solidFill>
              <a:ln>
                <a:noFill/>
              </a:ln>
            </p:spPr>
            <p:txBody>
              <a:bodyPr vert="horz" wrap="square" lIns="91440" tIns="45720" rIns="91440" bIns="45720" numCol="1" anchor="t" anchorCtr="0" compatLnSpc="1"/>
              <a:p>
                <a:endParaRPr lang="zh-CN" altLang="en-US">
                  <a:solidFill>
                    <a:schemeClr val="bg1"/>
                  </a:solidFill>
                  <a:latin typeface="Arial" panose="020B0604020202020204" pitchFamily="34" charset="0"/>
                  <a:cs typeface="Arial" panose="020B0604020202020204" pitchFamily="34" charset="0"/>
                </a:endParaRPr>
              </a:p>
            </p:txBody>
          </p:sp>
          <p:sp>
            <p:nvSpPr>
              <p:cNvPr id="3" name="文本框 2"/>
              <p:cNvSpPr txBox="1"/>
              <p:nvPr/>
            </p:nvSpPr>
            <p:spPr>
              <a:xfrm>
                <a:off x="2893" y="2215"/>
                <a:ext cx="1841" cy="604"/>
              </a:xfrm>
              <a:prstGeom prst="rect">
                <a:avLst/>
              </a:prstGeom>
              <a:noFill/>
            </p:spPr>
            <p:txBody>
              <a:bodyPr wrap="square" rtlCol="0">
                <a:spAutoFit/>
              </a:bodyPr>
              <a:p>
                <a:r>
                  <a:rPr lang="zh-CN" altLang="en-US" b="1">
                    <a:solidFill>
                      <a:schemeClr val="bg1"/>
                    </a:solidFill>
                  </a:rPr>
                  <a:t>应用场景</a:t>
                </a:r>
                <a:endParaRPr lang="zh-CN" altLang="en-US" b="1">
                  <a:solidFill>
                    <a:schemeClr val="bg1"/>
                  </a:solidFill>
                </a:endParaRPr>
              </a:p>
            </p:txBody>
          </p:sp>
        </p:grpSp>
        <p:sp>
          <p:nvSpPr>
            <p:cNvPr id="318" name="矩形 317"/>
            <p:cNvSpPr>
              <a:spLocks noChangeArrowheads="1"/>
            </p:cNvSpPr>
            <p:nvPr/>
          </p:nvSpPr>
          <p:spPr bwMode="auto">
            <a:xfrm>
              <a:off x="1780" y="3509"/>
              <a:ext cx="8369" cy="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p>
              <a:pPr>
                <a:lnSpc>
                  <a:spcPct val="114000"/>
                </a:lnSpc>
              </a:pPr>
              <a:r>
                <a:rPr lang="zh-CN"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公司内部在不允许安装</a:t>
              </a:r>
              <a:r>
                <a:rPr lang="en-US" altLang="zh-CN"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QQ</a:t>
              </a: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、微信、钉钉等</a:t>
              </a:r>
              <a:r>
                <a:rPr lang="zh-CN"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在线交流工具的前提下，数据和信息交流更为及时和便捷。</a:t>
              </a:r>
              <a:endPar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pic>
        <p:nvPicPr>
          <p:cNvPr id="2" name="图片 1" descr="C:\Users\吕\Desktop\图片3.png图片3"/>
          <p:cNvPicPr>
            <a:picLocks noChangeAspect="1"/>
          </p:cNvPicPr>
          <p:nvPr/>
        </p:nvPicPr>
        <p:blipFill>
          <a:blip r:embed="rId1"/>
          <a:srcRect/>
          <a:stretch>
            <a:fillRect/>
          </a:stretch>
        </p:blipFill>
        <p:spPr>
          <a:xfrm>
            <a:off x="7319645" y="1198245"/>
            <a:ext cx="2941320" cy="2439035"/>
          </a:xfrm>
          <a:prstGeom prst="rect">
            <a:avLst/>
          </a:prstGeom>
        </p:spPr>
      </p:pic>
      <p:pic>
        <p:nvPicPr>
          <p:cNvPr id="22" name="图片 21" descr="C:\Users\吕\Desktop\55.png55"/>
          <p:cNvPicPr>
            <a:picLocks noChangeAspect="1"/>
          </p:cNvPicPr>
          <p:nvPr/>
        </p:nvPicPr>
        <p:blipFill>
          <a:blip r:embed="rId2"/>
          <a:srcRect/>
          <a:stretch>
            <a:fillRect/>
          </a:stretch>
        </p:blipFill>
        <p:spPr>
          <a:xfrm>
            <a:off x="8584883" y="4006850"/>
            <a:ext cx="1229360" cy="2346325"/>
          </a:xfrm>
          <a:prstGeom prst="rect">
            <a:avLst/>
          </a:prstGeom>
        </p:spPr>
      </p:pic>
      <p:sp>
        <p:nvSpPr>
          <p:cNvPr id="24" name="文本框 23"/>
          <p:cNvSpPr txBox="1"/>
          <p:nvPr/>
        </p:nvSpPr>
        <p:spPr>
          <a:xfrm>
            <a:off x="8388985" y="5312410"/>
            <a:ext cx="1685290" cy="383540"/>
          </a:xfrm>
          <a:prstGeom prst="rect">
            <a:avLst/>
          </a:prstGeom>
          <a:noFill/>
        </p:spPr>
        <p:txBody>
          <a:bodyPr wrap="square" rtlCol="0">
            <a:spAutoFit/>
          </a:bodyPr>
          <a:p>
            <a:r>
              <a:rPr lang="zh-CN" altLang="en-US">
                <a:solidFill>
                  <a:srgbClr val="FF0000"/>
                </a:solidFill>
              </a:rPr>
              <a:t>添加组和好友</a:t>
            </a:r>
            <a:endParaRPr lang="zh-CN" altLang="en-US">
              <a:solidFill>
                <a:srgbClr val="FF0000"/>
              </a:solidFill>
            </a:endParaRPr>
          </a:p>
        </p:txBody>
      </p:sp>
      <p:grpSp>
        <p:nvGrpSpPr>
          <p:cNvPr id="27" name="组合 26"/>
          <p:cNvGrpSpPr/>
          <p:nvPr/>
        </p:nvGrpSpPr>
        <p:grpSpPr>
          <a:xfrm>
            <a:off x="1111885" y="4846955"/>
            <a:ext cx="4504690" cy="1135380"/>
            <a:chOff x="1751" y="7633"/>
            <a:chExt cx="7094" cy="1788"/>
          </a:xfrm>
        </p:grpSpPr>
        <p:grpSp>
          <p:nvGrpSpPr>
            <p:cNvPr id="13" name="组合 12"/>
            <p:cNvGrpSpPr/>
            <p:nvPr/>
          </p:nvGrpSpPr>
          <p:grpSpPr>
            <a:xfrm>
              <a:off x="1795" y="7633"/>
              <a:ext cx="3729" cy="1110"/>
              <a:chOff x="1780" y="1993"/>
              <a:chExt cx="3729" cy="1110"/>
            </a:xfrm>
          </p:grpSpPr>
          <p:sp>
            <p:nvSpPr>
              <p:cNvPr id="14" name="任意多边形 13"/>
              <p:cNvSpPr/>
              <p:nvPr/>
            </p:nvSpPr>
            <p:spPr>
              <a:xfrm rot="16200000">
                <a:off x="3089" y="683"/>
                <a:ext cx="1110" cy="3729"/>
              </a:xfrm>
              <a:custGeom>
                <a:avLst/>
                <a:gdLst>
                  <a:gd name="connsiteX0" fmla="*/ 1087000 w 1087000"/>
                  <a:gd name="connsiteY0" fmla="*/ 0 h 2135209"/>
                  <a:gd name="connsiteX1" fmla="*/ 1087000 w 1087000"/>
                  <a:gd name="connsiteY1" fmla="*/ 1635179 h 2135209"/>
                  <a:gd name="connsiteX2" fmla="*/ 543501 w 1087000"/>
                  <a:gd name="connsiteY2" fmla="*/ 2135209 h 2135209"/>
                  <a:gd name="connsiteX3" fmla="*/ 0 w 1087000"/>
                  <a:gd name="connsiteY3" fmla="*/ 1635178 h 2135209"/>
                  <a:gd name="connsiteX4" fmla="*/ 0 w 1087000"/>
                  <a:gd name="connsiteY4" fmla="*/ 0 h 2135209"/>
                  <a:gd name="connsiteX5" fmla="*/ 1087000 w 1087000"/>
                  <a:gd name="connsiteY5" fmla="*/ 0 h 2135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7000" h="2135209">
                    <a:moveTo>
                      <a:pt x="1087000" y="0"/>
                    </a:moveTo>
                    <a:lnTo>
                      <a:pt x="1087000" y="1635179"/>
                    </a:lnTo>
                    <a:lnTo>
                      <a:pt x="543501" y="2135209"/>
                    </a:lnTo>
                    <a:lnTo>
                      <a:pt x="0" y="1635178"/>
                    </a:lnTo>
                    <a:lnTo>
                      <a:pt x="0" y="0"/>
                    </a:lnTo>
                    <a:lnTo>
                      <a:pt x="1087000" y="0"/>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wrap="square" rtlCol="0" anchor="ctr">
                <a:noAutofit/>
              </a:bodyPr>
              <a:p>
                <a:pPr algn="ctr"/>
                <a:endParaRPr lang="en-US" sz="4265" dirty="0">
                  <a:solidFill>
                    <a:schemeClr val="bg1"/>
                  </a:solidFill>
                </a:endParaRPr>
              </a:p>
            </p:txBody>
          </p:sp>
          <p:sp>
            <p:nvSpPr>
              <p:cNvPr id="16" name="文本框 15"/>
              <p:cNvSpPr txBox="1"/>
              <p:nvPr/>
            </p:nvSpPr>
            <p:spPr>
              <a:xfrm>
                <a:off x="2893" y="2215"/>
                <a:ext cx="1841" cy="604"/>
              </a:xfrm>
              <a:prstGeom prst="rect">
                <a:avLst/>
              </a:prstGeom>
              <a:noFill/>
            </p:spPr>
            <p:txBody>
              <a:bodyPr wrap="square" rtlCol="0">
                <a:spAutoFit/>
              </a:bodyPr>
              <a:p>
                <a:r>
                  <a:rPr lang="zh-CN" altLang="en-US" b="1">
                    <a:solidFill>
                      <a:schemeClr val="bg1"/>
                    </a:solidFill>
                  </a:rPr>
                  <a:t>部署效果</a:t>
                </a:r>
                <a:endParaRPr lang="zh-CN" altLang="en-US" b="1">
                  <a:solidFill>
                    <a:schemeClr val="bg1"/>
                  </a:solidFill>
                </a:endParaRPr>
              </a:p>
            </p:txBody>
          </p:sp>
        </p:grpSp>
        <p:sp>
          <p:nvSpPr>
            <p:cNvPr id="19" name="矩形 18"/>
            <p:cNvSpPr>
              <a:spLocks noChangeArrowheads="1"/>
            </p:cNvSpPr>
            <p:nvPr/>
          </p:nvSpPr>
          <p:spPr bwMode="auto">
            <a:xfrm>
              <a:off x="1751" y="8893"/>
              <a:ext cx="7094"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p>
              <a:pPr>
                <a:lnSpc>
                  <a:spcPct val="114000"/>
                </a:lnSpc>
              </a:pPr>
              <a:r>
                <a:rPr lang="zh-CN" altLang="en-US" sz="1400" b="1" dirty="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sym typeface="微软雅黑" panose="020B0503020204020204" pitchFamily="34" charset="-122"/>
                </a:rPr>
                <a:t>提升企业内部信息与数据的交互，同时防止数据泄密。</a:t>
              </a: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 </a:t>
              </a:r>
              <a:endPar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12" name="图片 11" descr="眼睛"/>
            <p:cNvPicPr>
              <a:picLocks noChangeAspect="1"/>
            </p:cNvPicPr>
            <p:nvPr/>
          </p:nvPicPr>
          <p:blipFill>
            <a:blip r:embed="rId3"/>
            <a:stretch>
              <a:fillRect/>
            </a:stretch>
          </p:blipFill>
          <p:spPr>
            <a:xfrm>
              <a:off x="1835" y="7770"/>
              <a:ext cx="1175" cy="686"/>
            </a:xfrm>
            <a:prstGeom prst="rect">
              <a:avLst/>
            </a:prstGeom>
          </p:spPr>
        </p:pic>
      </p:grpSp>
      <p:grpSp>
        <p:nvGrpSpPr>
          <p:cNvPr id="26" name="组合 25"/>
          <p:cNvGrpSpPr/>
          <p:nvPr/>
        </p:nvGrpSpPr>
        <p:grpSpPr>
          <a:xfrm>
            <a:off x="1130300" y="2906395"/>
            <a:ext cx="4486275" cy="1704340"/>
            <a:chOff x="1780" y="4577"/>
            <a:chExt cx="7065" cy="2684"/>
          </a:xfrm>
        </p:grpSpPr>
        <p:sp>
          <p:nvSpPr>
            <p:cNvPr id="17" name="矩形 16"/>
            <p:cNvSpPr>
              <a:spLocks noChangeArrowheads="1"/>
            </p:cNvSpPr>
            <p:nvPr/>
          </p:nvSpPr>
          <p:spPr bwMode="auto">
            <a:xfrm>
              <a:off x="1780" y="5959"/>
              <a:ext cx="7065" cy="1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p>
              <a:pPr>
                <a:lnSpc>
                  <a:spcPct val="114000"/>
                </a:lnSpc>
              </a:pP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通过</a:t>
              </a:r>
              <a:r>
                <a:rPr lang="en-US" altLang="zh-CN"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DSC</a:t>
              </a: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实时通讯工具，可以在线传送文件，发送即时消息，添加组，添加好友等等，</a:t>
              </a:r>
              <a:r>
                <a:rPr lang="zh-CN" altLang="en-US" sz="1400" dirty="0">
                  <a:sym typeface="+mn-ea"/>
                </a:rPr>
                <a:t>实现即时消息发送、文件传输等，满足企业的信息交互需求</a:t>
              </a: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a:t>
              </a:r>
              <a:endPar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25" name="组合 24"/>
            <p:cNvGrpSpPr/>
            <p:nvPr/>
          </p:nvGrpSpPr>
          <p:grpSpPr>
            <a:xfrm>
              <a:off x="1795" y="4577"/>
              <a:ext cx="3728" cy="1110"/>
              <a:chOff x="1795" y="4577"/>
              <a:chExt cx="3728" cy="1110"/>
            </a:xfrm>
          </p:grpSpPr>
          <p:grpSp>
            <p:nvGrpSpPr>
              <p:cNvPr id="5" name="组合 4"/>
              <p:cNvGrpSpPr/>
              <p:nvPr/>
            </p:nvGrpSpPr>
            <p:grpSpPr>
              <a:xfrm>
                <a:off x="1795" y="4577"/>
                <a:ext cx="3729" cy="1110"/>
                <a:chOff x="1780" y="1993"/>
                <a:chExt cx="3729" cy="1110"/>
              </a:xfrm>
            </p:grpSpPr>
            <p:sp>
              <p:nvSpPr>
                <p:cNvPr id="6" name="任意多边形 5"/>
                <p:cNvSpPr/>
                <p:nvPr/>
              </p:nvSpPr>
              <p:spPr>
                <a:xfrm rot="16200000">
                  <a:off x="3089" y="683"/>
                  <a:ext cx="1110" cy="3729"/>
                </a:xfrm>
                <a:custGeom>
                  <a:avLst/>
                  <a:gdLst>
                    <a:gd name="connsiteX0" fmla="*/ 1087000 w 1087000"/>
                    <a:gd name="connsiteY0" fmla="*/ 0 h 2135209"/>
                    <a:gd name="connsiteX1" fmla="*/ 1087000 w 1087000"/>
                    <a:gd name="connsiteY1" fmla="*/ 1635179 h 2135209"/>
                    <a:gd name="connsiteX2" fmla="*/ 543501 w 1087000"/>
                    <a:gd name="connsiteY2" fmla="*/ 2135209 h 2135209"/>
                    <a:gd name="connsiteX3" fmla="*/ 0 w 1087000"/>
                    <a:gd name="connsiteY3" fmla="*/ 1635178 h 2135209"/>
                    <a:gd name="connsiteX4" fmla="*/ 0 w 1087000"/>
                    <a:gd name="connsiteY4" fmla="*/ 0 h 2135209"/>
                    <a:gd name="connsiteX5" fmla="*/ 1087000 w 1087000"/>
                    <a:gd name="connsiteY5" fmla="*/ 0 h 2135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7000" h="2135209">
                      <a:moveTo>
                        <a:pt x="1087000" y="0"/>
                      </a:moveTo>
                      <a:lnTo>
                        <a:pt x="1087000" y="1635179"/>
                      </a:lnTo>
                      <a:lnTo>
                        <a:pt x="543501" y="2135209"/>
                      </a:lnTo>
                      <a:lnTo>
                        <a:pt x="0" y="1635178"/>
                      </a:lnTo>
                      <a:lnTo>
                        <a:pt x="0" y="0"/>
                      </a:lnTo>
                      <a:lnTo>
                        <a:pt x="1087000" y="0"/>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wrap="square" rtlCol="0" anchor="ctr">
                  <a:noAutofit/>
                </a:bodyPr>
                <a:p>
                  <a:pPr algn="ctr"/>
                  <a:endParaRPr lang="en-US" sz="4265" dirty="0">
                    <a:solidFill>
                      <a:schemeClr val="bg1"/>
                    </a:solidFill>
                  </a:endParaRPr>
                </a:p>
              </p:txBody>
            </p:sp>
            <p:sp>
              <p:nvSpPr>
                <p:cNvPr id="11" name="文本框 10"/>
                <p:cNvSpPr txBox="1"/>
                <p:nvPr/>
              </p:nvSpPr>
              <p:spPr>
                <a:xfrm>
                  <a:off x="2893" y="2215"/>
                  <a:ext cx="1841" cy="604"/>
                </a:xfrm>
                <a:prstGeom prst="rect">
                  <a:avLst/>
                </a:prstGeom>
                <a:noFill/>
              </p:spPr>
              <p:txBody>
                <a:bodyPr wrap="square" rtlCol="0">
                  <a:spAutoFit/>
                </a:bodyPr>
                <a:p>
                  <a:r>
                    <a:rPr lang="zh-CN" altLang="en-US" b="1">
                      <a:solidFill>
                        <a:schemeClr val="bg1"/>
                      </a:solidFill>
                    </a:rPr>
                    <a:t>解决方案</a:t>
                  </a:r>
                  <a:endParaRPr lang="zh-CN" altLang="en-US" b="1">
                    <a:solidFill>
                      <a:schemeClr val="bg1"/>
                    </a:solidFill>
                  </a:endParaRPr>
                </a:p>
              </p:txBody>
            </p:sp>
          </p:grpSp>
          <p:sp>
            <p:nvSpPr>
              <p:cNvPr id="54" name="Freeform 195"/>
              <p:cNvSpPr>
                <a:spLocks noChangeAspect="1" noEditPoints="1"/>
              </p:cNvSpPr>
              <p:nvPr/>
            </p:nvSpPr>
            <p:spPr bwMode="auto">
              <a:xfrm>
                <a:off x="1995" y="4778"/>
                <a:ext cx="795" cy="644"/>
              </a:xfrm>
              <a:custGeom>
                <a:avLst/>
                <a:gdLst>
                  <a:gd name="T0" fmla="*/ 201 w 252"/>
                  <a:gd name="T1" fmla="*/ 52 h 204"/>
                  <a:gd name="T2" fmla="*/ 201 w 252"/>
                  <a:gd name="T3" fmla="*/ 0 h 204"/>
                  <a:gd name="T4" fmla="*/ 0 w 252"/>
                  <a:gd name="T5" fmla="*/ 0 h 204"/>
                  <a:gd name="T6" fmla="*/ 0 w 252"/>
                  <a:gd name="T7" fmla="*/ 152 h 204"/>
                  <a:gd name="T8" fmla="*/ 51 w 252"/>
                  <a:gd name="T9" fmla="*/ 152 h 204"/>
                  <a:gd name="T10" fmla="*/ 51 w 252"/>
                  <a:gd name="T11" fmla="*/ 204 h 204"/>
                  <a:gd name="T12" fmla="*/ 252 w 252"/>
                  <a:gd name="T13" fmla="*/ 204 h 204"/>
                  <a:gd name="T14" fmla="*/ 252 w 252"/>
                  <a:gd name="T15" fmla="*/ 52 h 204"/>
                  <a:gd name="T16" fmla="*/ 201 w 252"/>
                  <a:gd name="T17" fmla="*/ 52 h 204"/>
                  <a:gd name="T18" fmla="*/ 25 w 252"/>
                  <a:gd name="T19" fmla="*/ 127 h 204"/>
                  <a:gd name="T20" fmla="*/ 25 w 252"/>
                  <a:gd name="T21" fmla="*/ 25 h 204"/>
                  <a:gd name="T22" fmla="*/ 176 w 252"/>
                  <a:gd name="T23" fmla="*/ 25 h 204"/>
                  <a:gd name="T24" fmla="*/ 176 w 252"/>
                  <a:gd name="T25" fmla="*/ 52 h 204"/>
                  <a:gd name="T26" fmla="*/ 51 w 252"/>
                  <a:gd name="T27" fmla="*/ 52 h 204"/>
                  <a:gd name="T28" fmla="*/ 51 w 252"/>
                  <a:gd name="T29" fmla="*/ 127 h 204"/>
                  <a:gd name="T30" fmla="*/ 25 w 252"/>
                  <a:gd name="T31" fmla="*/ 127 h 204"/>
                  <a:gd name="T32" fmla="*/ 76 w 252"/>
                  <a:gd name="T33" fmla="*/ 77 h 204"/>
                  <a:gd name="T34" fmla="*/ 227 w 252"/>
                  <a:gd name="T35" fmla="*/ 77 h 204"/>
                  <a:gd name="T36" fmla="*/ 227 w 252"/>
                  <a:gd name="T37" fmla="*/ 179 h 204"/>
                  <a:gd name="T38" fmla="*/ 76 w 252"/>
                  <a:gd name="T39" fmla="*/ 179 h 204"/>
                  <a:gd name="T40" fmla="*/ 76 w 252"/>
                  <a:gd name="T41" fmla="*/ 77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2" h="204">
                    <a:moveTo>
                      <a:pt x="201" y="52"/>
                    </a:moveTo>
                    <a:lnTo>
                      <a:pt x="201" y="0"/>
                    </a:lnTo>
                    <a:lnTo>
                      <a:pt x="0" y="0"/>
                    </a:lnTo>
                    <a:lnTo>
                      <a:pt x="0" y="152"/>
                    </a:lnTo>
                    <a:lnTo>
                      <a:pt x="51" y="152"/>
                    </a:lnTo>
                    <a:lnTo>
                      <a:pt x="51" y="204"/>
                    </a:lnTo>
                    <a:lnTo>
                      <a:pt x="252" y="204"/>
                    </a:lnTo>
                    <a:lnTo>
                      <a:pt x="252" y="52"/>
                    </a:lnTo>
                    <a:lnTo>
                      <a:pt x="201" y="52"/>
                    </a:lnTo>
                    <a:close/>
                    <a:moveTo>
                      <a:pt x="25" y="127"/>
                    </a:moveTo>
                    <a:lnTo>
                      <a:pt x="25" y="25"/>
                    </a:lnTo>
                    <a:lnTo>
                      <a:pt x="176" y="25"/>
                    </a:lnTo>
                    <a:lnTo>
                      <a:pt x="176" y="52"/>
                    </a:lnTo>
                    <a:lnTo>
                      <a:pt x="51" y="52"/>
                    </a:lnTo>
                    <a:lnTo>
                      <a:pt x="51" y="127"/>
                    </a:lnTo>
                    <a:lnTo>
                      <a:pt x="25" y="127"/>
                    </a:lnTo>
                    <a:close/>
                    <a:moveTo>
                      <a:pt x="76" y="77"/>
                    </a:moveTo>
                    <a:lnTo>
                      <a:pt x="227" y="77"/>
                    </a:lnTo>
                    <a:lnTo>
                      <a:pt x="227" y="179"/>
                    </a:lnTo>
                    <a:lnTo>
                      <a:pt x="76" y="179"/>
                    </a:lnTo>
                    <a:lnTo>
                      <a:pt x="76" y="77"/>
                    </a:lnTo>
                    <a:close/>
                  </a:path>
                </a:pathLst>
              </a:custGeom>
              <a:solidFill>
                <a:schemeClr val="bg1">
                  <a:lumMod val="95000"/>
                </a:schemeClr>
              </a:solidFill>
              <a:ln>
                <a:noFill/>
              </a:ln>
            </p:spPr>
            <p:txBody>
              <a:bodyPr vert="horz" wrap="square" lIns="121920" tIns="60960" rIns="121920" bIns="60960" numCol="1" anchor="t" anchorCtr="0" compatLnSpc="1"/>
              <a:p>
                <a:endParaRPr lang="zh-CN" altLang="en-US" sz="2490">
                  <a:latin typeface="Arial" panose="020B0604020202020204" pitchFamily="34" charset="0"/>
                  <a:ea typeface="微软雅黑" panose="020B0503020204020204" pitchFamily="34" charset="-122"/>
                  <a:cs typeface="Arial" panose="020B0604020202020204" pitchFamily="34" charset="0"/>
                </a:endParaRPr>
              </a:p>
            </p:txBody>
          </p:sp>
        </p:grpSp>
      </p:grpSp>
      <p:pic>
        <p:nvPicPr>
          <p:cNvPr id="7" name="图片 6" descr="销掌门-透明背景-logo"/>
          <p:cNvPicPr>
            <a:picLocks noChangeAspect="1"/>
          </p:cNvPicPr>
          <p:nvPr/>
        </p:nvPicPr>
        <p:blipFill>
          <a:blip r:embed="rId4" cstate="print"/>
          <a:stretch>
            <a:fillRect/>
          </a:stretch>
        </p:blipFill>
        <p:spPr>
          <a:xfrm>
            <a:off x="10789920" y="167005"/>
            <a:ext cx="1132205" cy="82931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left)">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8"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0-#ppt_w/2"/>
                                          </p:val>
                                        </p:tav>
                                        <p:tav tm="100000">
                                          <p:val>
                                            <p:strVal val="#ppt_x"/>
                                          </p:val>
                                        </p:tav>
                                      </p:tavLst>
                                    </p:anim>
                                    <p:anim calcmode="lin" valueType="num">
                                      <p:cBhvr additive="base">
                                        <p:cTn id="17"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nodeType="clickEffect">
                                  <p:stCondLst>
                                    <p:cond delay="0"/>
                                  </p:stCondLst>
                                  <p:childTnLst>
                                    <p:set>
                                      <p:cBhvr>
                                        <p:cTn id="21" dur="1" fill="hold">
                                          <p:stCondLst>
                                            <p:cond delay="0"/>
                                          </p:stCondLst>
                                        </p:cTn>
                                        <p:tgtEl>
                                          <p:spTgt spid="26"/>
                                        </p:tgtEl>
                                        <p:attrNameLst>
                                          <p:attrName>style.visibility</p:attrName>
                                        </p:attrNameLst>
                                      </p:cBhvr>
                                      <p:to>
                                        <p:strVal val="visible"/>
                                      </p:to>
                                    </p:set>
                                    <p:anim calcmode="lin" valueType="num">
                                      <p:cBhvr additive="base">
                                        <p:cTn id="22" dur="500" fill="hold"/>
                                        <p:tgtEl>
                                          <p:spTgt spid="26"/>
                                        </p:tgtEl>
                                        <p:attrNameLst>
                                          <p:attrName>ppt_x</p:attrName>
                                        </p:attrNameLst>
                                      </p:cBhvr>
                                      <p:tavLst>
                                        <p:tav tm="0">
                                          <p:val>
                                            <p:strVal val="0-#ppt_w/2"/>
                                          </p:val>
                                        </p:tav>
                                        <p:tav tm="100000">
                                          <p:val>
                                            <p:strVal val="#ppt_x"/>
                                          </p:val>
                                        </p:tav>
                                      </p:tavLst>
                                    </p:anim>
                                    <p:anim calcmode="lin" valueType="num">
                                      <p:cBhvr additive="base">
                                        <p:cTn id="23" dur="5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nodeType="clickEffect">
                                  <p:stCondLst>
                                    <p:cond delay="0"/>
                                  </p:stCondLst>
                                  <p:childTnLst>
                                    <p:set>
                                      <p:cBhvr>
                                        <p:cTn id="27" dur="1" fill="hold">
                                          <p:stCondLst>
                                            <p:cond delay="0"/>
                                          </p:stCondLst>
                                        </p:cTn>
                                        <p:tgtEl>
                                          <p:spTgt spid="27"/>
                                        </p:tgtEl>
                                        <p:attrNameLst>
                                          <p:attrName>style.visibility</p:attrName>
                                        </p:attrNameLst>
                                      </p:cBhvr>
                                      <p:to>
                                        <p:strVal val="visible"/>
                                      </p:to>
                                    </p:set>
                                    <p:anim calcmode="lin" valueType="num">
                                      <p:cBhvr additive="base">
                                        <p:cTn id="28" dur="500" fill="hold"/>
                                        <p:tgtEl>
                                          <p:spTgt spid="27"/>
                                        </p:tgtEl>
                                        <p:attrNameLst>
                                          <p:attrName>ppt_x</p:attrName>
                                        </p:attrNameLst>
                                      </p:cBhvr>
                                      <p:tavLst>
                                        <p:tav tm="0">
                                          <p:val>
                                            <p:strVal val="0-#ppt_w/2"/>
                                          </p:val>
                                        </p:tav>
                                        <p:tav tm="100000">
                                          <p:val>
                                            <p:strVal val="#ppt_x"/>
                                          </p:val>
                                        </p:tav>
                                      </p:tavLst>
                                    </p:anim>
                                    <p:anim calcmode="lin" valueType="num">
                                      <p:cBhvr additive="base">
                                        <p:cTn id="29" dur="500" fill="hold"/>
                                        <p:tgtEl>
                                          <p:spTgt spid="27"/>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3" presetClass="entr" presetSubtype="10" fill="hold" nodeType="click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blinds(horizontal)">
                                      <p:cBhvr>
                                        <p:cTn id="34" dur="500"/>
                                        <p:tgtEl>
                                          <p:spTgt spid="2"/>
                                        </p:tgtEl>
                                      </p:cBhvr>
                                    </p:animEffect>
                                  </p:childTnLst>
                                </p:cTn>
                              </p:par>
                              <p:par>
                                <p:cTn id="35" presetID="3" presetClass="entr" presetSubtype="10"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blinds(horizontal)">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blinds(horizontal)">
                                      <p:cBhvr>
                                        <p:cTn id="42" dur="500"/>
                                        <p:tgtEl>
                                          <p:spTgt spid="23"/>
                                        </p:tgtEl>
                                      </p:cBhvr>
                                    </p:animEffect>
                                  </p:childTnLst>
                                </p:cTn>
                              </p:par>
                              <p:par>
                                <p:cTn id="43" presetID="3" presetClass="entr" presetSubtype="10" fill="hold" nodeType="with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blinds(horizontal)">
                                      <p:cBhvr>
                                        <p:cTn id="45" dur="500"/>
                                        <p:tgtEl>
                                          <p:spTgt spid="22"/>
                                        </p:tgtEl>
                                      </p:cBhvr>
                                    </p:animEffect>
                                  </p:childTnLst>
                                </p:cTn>
                              </p:par>
                            </p:childTnLst>
                          </p:cTn>
                        </p:par>
                        <p:par>
                          <p:cTn id="46" fill="hold">
                            <p:stCondLst>
                              <p:cond delay="500"/>
                            </p:stCondLst>
                            <p:childTnLst>
                              <p:par>
                                <p:cTn id="47" presetID="1" presetClass="entr" presetSubtype="0" fill="hold" grpId="0" nodeType="afterEffect">
                                  <p:stCondLst>
                                    <p:cond delay="0"/>
                                  </p:stCondLst>
                                  <p:childTnLst>
                                    <p:set>
                                      <p:cBhvr>
                                        <p:cTn id="4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5" grpId="0" animBg="1"/>
      <p:bldP spid="23" grpId="0" animBg="1"/>
      <p:bldP spid="2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cstate="print">
            <a:grayscl/>
            <a:extLst>
              <a:ext uri="{28A0092B-C50C-407E-A947-70E740481C1C}">
                <a14:useLocalDpi xmlns:a14="http://schemas.microsoft.com/office/drawing/2010/main" val="0"/>
              </a:ext>
            </a:extLst>
          </a:blip>
          <a:stretch>
            <a:fillRect/>
          </a:stretch>
        </p:blipFill>
        <p:spPr>
          <a:xfrm>
            <a:off x="-132142" y="-143286"/>
            <a:ext cx="12414758" cy="7759224"/>
          </a:xfrm>
          <a:prstGeom prst="rect">
            <a:avLst/>
          </a:prstGeom>
        </p:spPr>
      </p:pic>
      <p:sp>
        <p:nvSpPr>
          <p:cNvPr id="72" name="Freeform 5"/>
          <p:cNvSpPr/>
          <p:nvPr/>
        </p:nvSpPr>
        <p:spPr bwMode="auto">
          <a:xfrm>
            <a:off x="9591485" y="6351"/>
            <a:ext cx="2596813" cy="3833284"/>
          </a:xfrm>
          <a:custGeom>
            <a:avLst/>
            <a:gdLst>
              <a:gd name="T0" fmla="*/ 0 w 1227"/>
              <a:gd name="T1" fmla="*/ 0 h 1811"/>
              <a:gd name="T2" fmla="*/ 1227 w 1227"/>
              <a:gd name="T3" fmla="*/ 0 h 1811"/>
              <a:gd name="T4" fmla="*/ 1227 w 1227"/>
              <a:gd name="T5" fmla="*/ 1811 h 1811"/>
              <a:gd name="T6" fmla="*/ 0 w 1227"/>
              <a:gd name="T7" fmla="*/ 0 h 1811"/>
            </a:gdLst>
            <a:ahLst/>
            <a:cxnLst>
              <a:cxn ang="0">
                <a:pos x="T0" y="T1"/>
              </a:cxn>
              <a:cxn ang="0">
                <a:pos x="T2" y="T3"/>
              </a:cxn>
              <a:cxn ang="0">
                <a:pos x="T4" y="T5"/>
              </a:cxn>
              <a:cxn ang="0">
                <a:pos x="T6" y="T7"/>
              </a:cxn>
            </a:cxnLst>
            <a:rect l="0" t="0" r="r" b="b"/>
            <a:pathLst>
              <a:path w="1227" h="1811">
                <a:moveTo>
                  <a:pt x="0" y="0"/>
                </a:moveTo>
                <a:lnTo>
                  <a:pt x="1227" y="0"/>
                </a:lnTo>
                <a:lnTo>
                  <a:pt x="1227" y="1811"/>
                </a:lnTo>
                <a:lnTo>
                  <a:pt x="0" y="0"/>
                </a:lnTo>
                <a:close/>
              </a:path>
            </a:pathLst>
          </a:custGeom>
          <a:solidFill>
            <a:schemeClr val="accent1">
              <a:lumMod val="50000"/>
              <a:alpha val="69804"/>
            </a:schemeClr>
          </a:solidFill>
          <a:ln w="6">
            <a:noFill/>
            <a:prstDash val="solid"/>
            <a:round/>
          </a:ln>
        </p:spPr>
        <p:txBody>
          <a:bodyPr vert="horz" wrap="square" lIns="121908" tIns="60954" rIns="121908" bIns="60954" numCol="1" anchor="t" anchorCtr="0" compatLnSpc="1"/>
          <a:lstStyle/>
          <a:p>
            <a:endParaRPr lang="zh-CN" altLang="en-US"/>
          </a:p>
        </p:txBody>
      </p:sp>
      <p:sp>
        <p:nvSpPr>
          <p:cNvPr id="73" name="Freeform 6"/>
          <p:cNvSpPr/>
          <p:nvPr/>
        </p:nvSpPr>
        <p:spPr bwMode="auto">
          <a:xfrm>
            <a:off x="-132142" y="6350"/>
            <a:ext cx="9294001" cy="6948847"/>
          </a:xfrm>
          <a:custGeom>
            <a:avLst/>
            <a:gdLst>
              <a:gd name="T0" fmla="*/ 0 w 4326"/>
              <a:gd name="T1" fmla="*/ 0 h 3234"/>
              <a:gd name="T2" fmla="*/ 2135 w 4326"/>
              <a:gd name="T3" fmla="*/ 0 h 3234"/>
              <a:gd name="T4" fmla="*/ 4326 w 4326"/>
              <a:gd name="T5" fmla="*/ 3234 h 3234"/>
              <a:gd name="T6" fmla="*/ 0 w 4326"/>
              <a:gd name="T7" fmla="*/ 3234 h 3234"/>
              <a:gd name="T8" fmla="*/ 0 w 4326"/>
              <a:gd name="T9" fmla="*/ 0 h 3234"/>
            </a:gdLst>
            <a:ahLst/>
            <a:cxnLst>
              <a:cxn ang="0">
                <a:pos x="T0" y="T1"/>
              </a:cxn>
              <a:cxn ang="0">
                <a:pos x="T2" y="T3"/>
              </a:cxn>
              <a:cxn ang="0">
                <a:pos x="T4" y="T5"/>
              </a:cxn>
              <a:cxn ang="0">
                <a:pos x="T6" y="T7"/>
              </a:cxn>
              <a:cxn ang="0">
                <a:pos x="T8" y="T9"/>
              </a:cxn>
            </a:cxnLst>
            <a:rect l="0" t="0" r="r" b="b"/>
            <a:pathLst>
              <a:path w="4326" h="3234">
                <a:moveTo>
                  <a:pt x="0" y="0"/>
                </a:moveTo>
                <a:lnTo>
                  <a:pt x="2135" y="0"/>
                </a:lnTo>
                <a:lnTo>
                  <a:pt x="4326" y="3234"/>
                </a:lnTo>
                <a:lnTo>
                  <a:pt x="0" y="3234"/>
                </a:lnTo>
                <a:lnTo>
                  <a:pt x="0" y="0"/>
                </a:lnTo>
                <a:close/>
              </a:path>
            </a:pathLst>
          </a:custGeom>
          <a:solidFill>
            <a:schemeClr val="bg1">
              <a:alpha val="69804"/>
            </a:schemeClr>
          </a:solidFill>
          <a:ln w="6">
            <a:noFill/>
            <a:prstDash val="solid"/>
            <a:round/>
          </a:ln>
        </p:spPr>
        <p:txBody>
          <a:bodyPr vert="horz" wrap="square" lIns="121908" tIns="60954" rIns="121908" bIns="60954" numCol="1" anchor="t" anchorCtr="0" compatLnSpc="1"/>
          <a:lstStyle/>
          <a:p>
            <a:endParaRPr lang="zh-CN" altLang="en-US"/>
          </a:p>
        </p:txBody>
      </p:sp>
      <p:sp>
        <p:nvSpPr>
          <p:cNvPr id="74" name="Freeform 7"/>
          <p:cNvSpPr>
            <a:spLocks noEditPoints="1"/>
          </p:cNvSpPr>
          <p:nvPr/>
        </p:nvSpPr>
        <p:spPr bwMode="auto">
          <a:xfrm>
            <a:off x="6296264" y="6351"/>
            <a:ext cx="5892033" cy="6845300"/>
          </a:xfrm>
          <a:custGeom>
            <a:avLst/>
            <a:gdLst>
              <a:gd name="T0" fmla="*/ 658 w 2784"/>
              <a:gd name="T1" fmla="*/ 2207 h 3234"/>
              <a:gd name="T2" fmla="*/ 1354 w 2784"/>
              <a:gd name="T3" fmla="*/ 3234 h 3234"/>
              <a:gd name="T4" fmla="*/ 0 w 2784"/>
              <a:gd name="T5" fmla="*/ 3234 h 3234"/>
              <a:gd name="T6" fmla="*/ 658 w 2784"/>
              <a:gd name="T7" fmla="*/ 2207 h 3234"/>
              <a:gd name="T8" fmla="*/ 658 w 2784"/>
              <a:gd name="T9" fmla="*/ 2207 h 3234"/>
              <a:gd name="T10" fmla="*/ 1819 w 2784"/>
              <a:gd name="T11" fmla="*/ 390 h 3234"/>
              <a:gd name="T12" fmla="*/ 2069 w 2784"/>
              <a:gd name="T13" fmla="*/ 0 h 3234"/>
              <a:gd name="T14" fmla="*/ 2784 w 2784"/>
              <a:gd name="T15" fmla="*/ 0 h 3234"/>
              <a:gd name="T16" fmla="*/ 2784 w 2784"/>
              <a:gd name="T17" fmla="*/ 1811 h 3234"/>
              <a:gd name="T18" fmla="*/ 1819 w 2784"/>
              <a:gd name="T19" fmla="*/ 390 h 3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84" h="3234">
                <a:moveTo>
                  <a:pt x="658" y="2207"/>
                </a:moveTo>
                <a:lnTo>
                  <a:pt x="1354" y="3234"/>
                </a:lnTo>
                <a:lnTo>
                  <a:pt x="0" y="3234"/>
                </a:lnTo>
                <a:lnTo>
                  <a:pt x="658" y="2207"/>
                </a:lnTo>
                <a:lnTo>
                  <a:pt x="658" y="2207"/>
                </a:lnTo>
                <a:close/>
                <a:moveTo>
                  <a:pt x="1819" y="390"/>
                </a:moveTo>
                <a:lnTo>
                  <a:pt x="2069" y="0"/>
                </a:lnTo>
                <a:lnTo>
                  <a:pt x="2784" y="0"/>
                </a:lnTo>
                <a:lnTo>
                  <a:pt x="2784" y="1811"/>
                </a:lnTo>
                <a:lnTo>
                  <a:pt x="1819" y="390"/>
                </a:lnTo>
                <a:close/>
              </a:path>
            </a:pathLst>
          </a:custGeom>
          <a:solidFill>
            <a:srgbClr val="00B0F0"/>
          </a:solidFill>
          <a:ln w="6">
            <a:noFill/>
            <a:prstDash val="solid"/>
            <a:round/>
          </a:ln>
        </p:spPr>
        <p:txBody>
          <a:bodyPr vert="horz" wrap="square" lIns="121908" tIns="60954" rIns="121908" bIns="60954" numCol="1" anchor="t" anchorCtr="0" compatLnSpc="1"/>
          <a:lstStyle/>
          <a:p>
            <a:endParaRPr lang="zh-CN" altLang="en-US"/>
          </a:p>
        </p:txBody>
      </p:sp>
      <p:cxnSp>
        <p:nvCxnSpPr>
          <p:cNvPr id="75" name="直接连接符 74"/>
          <p:cNvCxnSpPr/>
          <p:nvPr/>
        </p:nvCxnSpPr>
        <p:spPr>
          <a:xfrm flipV="1">
            <a:off x="623311" y="2634421"/>
            <a:ext cx="5231180" cy="13515"/>
          </a:xfrm>
          <a:prstGeom prst="line">
            <a:avLst/>
          </a:prstGeom>
          <a:ln w="19050">
            <a:solidFill>
              <a:schemeClr val="accent1"/>
            </a:solidFill>
            <a:prstDash val="sysDot"/>
          </a:ln>
        </p:spPr>
        <p:style>
          <a:lnRef idx="1">
            <a:schemeClr val="accent1"/>
          </a:lnRef>
          <a:fillRef idx="0">
            <a:schemeClr val="accent1"/>
          </a:fillRef>
          <a:effectRef idx="0">
            <a:schemeClr val="accent1"/>
          </a:effectRef>
          <a:fontRef idx="minor">
            <a:schemeClr val="tx1"/>
          </a:fontRef>
        </p:style>
      </p:cxnSp>
      <p:sp>
        <p:nvSpPr>
          <p:cNvPr id="76" name="TextBox 75"/>
          <p:cNvSpPr txBox="1"/>
          <p:nvPr/>
        </p:nvSpPr>
        <p:spPr>
          <a:xfrm>
            <a:off x="1993027" y="2091351"/>
            <a:ext cx="1270635" cy="412750"/>
          </a:xfrm>
          <a:prstGeom prst="rect">
            <a:avLst/>
          </a:prstGeom>
          <a:noFill/>
        </p:spPr>
        <p:txBody>
          <a:bodyPr wrap="none" lIns="121908" tIns="60954" rIns="121908" bIns="60954" rtlCol="0">
            <a:spAutoFit/>
          </a:bodyPr>
          <a:lstStyle/>
          <a:p>
            <a:r>
              <a:rPr lang="en-US" altLang="zh-CN" dirty="0">
                <a:solidFill>
                  <a:schemeClr val="accent5">
                    <a:lumMod val="50000"/>
                  </a:schemeClr>
                </a:solidFill>
                <a:latin typeface="微软雅黑" panose="020B0503020204020204" pitchFamily="34" charset="-122"/>
                <a:ea typeface="微软雅黑" panose="020B0503020204020204" pitchFamily="34" charset="-122"/>
              </a:rPr>
              <a:t>Contents</a:t>
            </a:r>
            <a:endParaRPr lang="zh-CN" altLang="en-US" dirty="0">
              <a:solidFill>
                <a:schemeClr val="accent5">
                  <a:lumMod val="50000"/>
                </a:schemeClr>
              </a:solidFill>
              <a:latin typeface="微软雅黑" panose="020B0503020204020204" pitchFamily="34" charset="-122"/>
              <a:ea typeface="微软雅黑" panose="020B0503020204020204" pitchFamily="34" charset="-122"/>
            </a:endParaRPr>
          </a:p>
        </p:txBody>
      </p:sp>
      <p:sp>
        <p:nvSpPr>
          <p:cNvPr id="77" name="矩形 76"/>
          <p:cNvSpPr/>
          <p:nvPr/>
        </p:nvSpPr>
        <p:spPr>
          <a:xfrm>
            <a:off x="3393164" y="1911243"/>
            <a:ext cx="1183640" cy="689610"/>
          </a:xfrm>
          <a:prstGeom prst="rect">
            <a:avLst/>
          </a:prstGeom>
        </p:spPr>
        <p:txBody>
          <a:bodyPr wrap="none" lIns="121908" tIns="60954" rIns="121908" bIns="60954">
            <a:spAutoFit/>
          </a:bodyPr>
          <a:lstStyle/>
          <a:p>
            <a:r>
              <a:rPr lang="zh-CN" altLang="en-US" sz="3700" b="1" dirty="0">
                <a:solidFill>
                  <a:schemeClr val="accent5">
                    <a:lumMod val="50000"/>
                  </a:schemeClr>
                </a:solidFill>
                <a:latin typeface="微软雅黑" panose="020B0503020204020204" pitchFamily="34" charset="-122"/>
                <a:ea typeface="微软雅黑" panose="020B0503020204020204" pitchFamily="34" charset="-122"/>
              </a:rPr>
              <a:t>目录</a:t>
            </a:r>
            <a:endParaRPr lang="zh-CN" altLang="en-US" sz="3700" b="1" dirty="0">
              <a:solidFill>
                <a:schemeClr val="accent5">
                  <a:lumMod val="50000"/>
                </a:schemeClr>
              </a:solidFill>
              <a:latin typeface="微软雅黑" panose="020B0503020204020204" pitchFamily="34" charset="-122"/>
              <a:ea typeface="微软雅黑" panose="020B0503020204020204" pitchFamily="34" charset="-122"/>
            </a:endParaRPr>
          </a:p>
        </p:txBody>
      </p:sp>
      <p:grpSp>
        <p:nvGrpSpPr>
          <p:cNvPr id="78" name="组合 77"/>
          <p:cNvGrpSpPr/>
          <p:nvPr/>
        </p:nvGrpSpPr>
        <p:grpSpPr>
          <a:xfrm>
            <a:off x="4576991" y="2032240"/>
            <a:ext cx="640135" cy="455632"/>
            <a:chOff x="4304043" y="1286668"/>
            <a:chExt cx="3837944" cy="2757793"/>
          </a:xfrm>
          <a:effectLst>
            <a:outerShdw blurRad="381000" dist="254000" dir="8100000" algn="tr" rotWithShape="0">
              <a:prstClr val="black">
                <a:alpha val="40000"/>
              </a:prstClr>
            </a:outerShdw>
          </a:effectLst>
        </p:grpSpPr>
        <p:sp>
          <p:nvSpPr>
            <p:cNvPr id="79" name="圆角矩形 78"/>
            <p:cNvSpPr/>
            <p:nvPr/>
          </p:nvSpPr>
          <p:spPr>
            <a:xfrm>
              <a:off x="4304043" y="1286668"/>
              <a:ext cx="38379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0" name="圆角矩形 79"/>
            <p:cNvSpPr/>
            <p:nvPr/>
          </p:nvSpPr>
          <p:spPr>
            <a:xfrm>
              <a:off x="4351930" y="1330004"/>
              <a:ext cx="3742172" cy="2671122"/>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1" name="慧谷网PPT目录"/>
          <p:cNvGrpSpPr/>
          <p:nvPr/>
        </p:nvGrpSpPr>
        <p:grpSpPr bwMode="auto">
          <a:xfrm>
            <a:off x="1601115" y="2825995"/>
            <a:ext cx="576548" cy="473171"/>
            <a:chOff x="3050349" y="1839642"/>
            <a:chExt cx="833779" cy="682535"/>
          </a:xfrm>
        </p:grpSpPr>
        <p:sp>
          <p:nvSpPr>
            <p:cNvPr id="82" name="任意多边形 81"/>
            <p:cNvSpPr/>
            <p:nvPr/>
          </p:nvSpPr>
          <p:spPr>
            <a:xfrm rot="8100000" flipV="1">
              <a:off x="3050349" y="1844085"/>
              <a:ext cx="833779" cy="678092"/>
            </a:xfrm>
            <a:custGeom>
              <a:avLst/>
              <a:gdLst>
                <a:gd name="connsiteX0" fmla="*/ 122096 w 833718"/>
                <a:gd name="connsiteY0" fmla="*/ 556342 h 678436"/>
                <a:gd name="connsiteX1" fmla="*/ 68679 w 833718"/>
                <a:gd name="connsiteY1" fmla="*/ 32208 h 678436"/>
                <a:gd name="connsiteX2" fmla="*/ 94988 w 833718"/>
                <a:gd name="connsiteY2" fmla="*/ 0 h 678436"/>
                <a:gd name="connsiteX3" fmla="*/ 738731 w 833718"/>
                <a:gd name="connsiteY3" fmla="*/ 0 h 678436"/>
                <a:gd name="connsiteX4" fmla="*/ 765040 w 833718"/>
                <a:gd name="connsiteY4" fmla="*/ 32208 h 678436"/>
                <a:gd name="connsiteX5" fmla="*/ 711623 w 833718"/>
                <a:gd name="connsiteY5" fmla="*/ 556342 h 678436"/>
                <a:gd name="connsiteX6" fmla="*/ 122096 w 833718"/>
                <a:gd name="connsiteY6" fmla="*/ 556342 h 678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3718" h="678436">
                  <a:moveTo>
                    <a:pt x="122096" y="556342"/>
                  </a:moveTo>
                  <a:cubicBezTo>
                    <a:pt x="-20349" y="413897"/>
                    <a:pt x="-38155" y="194012"/>
                    <a:pt x="68679" y="32208"/>
                  </a:cubicBezTo>
                  <a:lnTo>
                    <a:pt x="94988" y="0"/>
                  </a:lnTo>
                  <a:lnTo>
                    <a:pt x="738731" y="0"/>
                  </a:lnTo>
                  <a:lnTo>
                    <a:pt x="765040" y="32208"/>
                  </a:lnTo>
                  <a:cubicBezTo>
                    <a:pt x="871873" y="194012"/>
                    <a:pt x="854068" y="413897"/>
                    <a:pt x="711623" y="556342"/>
                  </a:cubicBezTo>
                  <a:cubicBezTo>
                    <a:pt x="548830" y="719135"/>
                    <a:pt x="284889" y="719135"/>
                    <a:pt x="122096" y="556342"/>
                  </a:cubicBezTo>
                  <a:close/>
                </a:path>
              </a:pathLst>
            </a:custGeom>
            <a:solidFill>
              <a:srgbClr val="00B0F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600"/>
            </a:p>
          </p:txBody>
        </p:sp>
        <p:sp>
          <p:nvSpPr>
            <p:cNvPr id="83" name="文本框 6"/>
            <p:cNvSpPr txBox="1">
              <a:spLocks noChangeArrowheads="1"/>
            </p:cNvSpPr>
            <p:nvPr/>
          </p:nvSpPr>
          <p:spPr bwMode="auto">
            <a:xfrm>
              <a:off x="3051363" y="1839642"/>
              <a:ext cx="831749" cy="599343"/>
            </a:xfrm>
            <a:prstGeom prst="rect">
              <a:avLst/>
            </a:prstGeom>
            <a:noFill/>
            <a:ln w="9525">
              <a:noFill/>
              <a:miter lim="800000"/>
            </a:ln>
            <a:effectLst/>
          </p:spPr>
          <p:txBody>
            <a:bodyPr wrap="square">
              <a:spAutoFit/>
            </a:bodyPr>
            <a:lstStyle/>
            <a:p>
              <a:r>
                <a:rPr lang="en-US" altLang="zh-CN" dirty="0">
                  <a:solidFill>
                    <a:schemeClr val="bg1"/>
                  </a:solidFill>
                  <a:latin typeface="Impact" panose="020B0806030902050204" pitchFamily="34" charset="0"/>
                </a:rPr>
                <a:t>01</a:t>
              </a:r>
              <a:endParaRPr lang="zh-CN" altLang="en-US" dirty="0">
                <a:solidFill>
                  <a:schemeClr val="bg1"/>
                </a:solidFill>
                <a:latin typeface="Impact" panose="020B0806030902050204" pitchFamily="34" charset="0"/>
              </a:endParaRPr>
            </a:p>
          </p:txBody>
        </p:sp>
      </p:grpSp>
      <p:grpSp>
        <p:nvGrpSpPr>
          <p:cNvPr id="84" name="慧谷网PPT目录"/>
          <p:cNvGrpSpPr/>
          <p:nvPr/>
        </p:nvGrpSpPr>
        <p:grpSpPr bwMode="auto">
          <a:xfrm>
            <a:off x="1609095" y="6204925"/>
            <a:ext cx="626624" cy="469036"/>
            <a:chOff x="3037868" y="1844053"/>
            <a:chExt cx="906280" cy="678154"/>
          </a:xfrm>
        </p:grpSpPr>
        <p:sp>
          <p:nvSpPr>
            <p:cNvPr id="85" name="任意多边形 84"/>
            <p:cNvSpPr/>
            <p:nvPr/>
          </p:nvSpPr>
          <p:spPr>
            <a:xfrm rot="8100000" flipV="1">
              <a:off x="3050206" y="1844053"/>
              <a:ext cx="834142" cy="678154"/>
            </a:xfrm>
            <a:custGeom>
              <a:avLst/>
              <a:gdLst>
                <a:gd name="connsiteX0" fmla="*/ 122096 w 833718"/>
                <a:gd name="connsiteY0" fmla="*/ 556342 h 678436"/>
                <a:gd name="connsiteX1" fmla="*/ 68679 w 833718"/>
                <a:gd name="connsiteY1" fmla="*/ 32208 h 678436"/>
                <a:gd name="connsiteX2" fmla="*/ 94988 w 833718"/>
                <a:gd name="connsiteY2" fmla="*/ 0 h 678436"/>
                <a:gd name="connsiteX3" fmla="*/ 738731 w 833718"/>
                <a:gd name="connsiteY3" fmla="*/ 0 h 678436"/>
                <a:gd name="connsiteX4" fmla="*/ 765040 w 833718"/>
                <a:gd name="connsiteY4" fmla="*/ 32208 h 678436"/>
                <a:gd name="connsiteX5" fmla="*/ 711623 w 833718"/>
                <a:gd name="connsiteY5" fmla="*/ 556342 h 678436"/>
                <a:gd name="connsiteX6" fmla="*/ 122096 w 833718"/>
                <a:gd name="connsiteY6" fmla="*/ 556342 h 678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3718" h="678436">
                  <a:moveTo>
                    <a:pt x="122096" y="556342"/>
                  </a:moveTo>
                  <a:cubicBezTo>
                    <a:pt x="-20349" y="413897"/>
                    <a:pt x="-38155" y="194012"/>
                    <a:pt x="68679" y="32208"/>
                  </a:cubicBezTo>
                  <a:lnTo>
                    <a:pt x="94988" y="0"/>
                  </a:lnTo>
                  <a:lnTo>
                    <a:pt x="738731" y="0"/>
                  </a:lnTo>
                  <a:lnTo>
                    <a:pt x="765040" y="32208"/>
                  </a:lnTo>
                  <a:cubicBezTo>
                    <a:pt x="871873" y="194012"/>
                    <a:pt x="854068" y="413897"/>
                    <a:pt x="711623" y="556342"/>
                  </a:cubicBezTo>
                  <a:cubicBezTo>
                    <a:pt x="548830" y="719135"/>
                    <a:pt x="284889" y="719135"/>
                    <a:pt x="122096" y="556342"/>
                  </a:cubicBezTo>
                  <a:close/>
                </a:path>
              </a:pathLst>
            </a:custGeom>
            <a:solidFill>
              <a:srgbClr val="00B0F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600"/>
            </a:p>
          </p:txBody>
        </p:sp>
        <p:sp>
          <p:nvSpPr>
            <p:cNvPr id="86" name="文本框 39"/>
            <p:cNvSpPr txBox="1">
              <a:spLocks noChangeArrowheads="1"/>
            </p:cNvSpPr>
            <p:nvPr/>
          </p:nvSpPr>
          <p:spPr bwMode="auto">
            <a:xfrm>
              <a:off x="3037868" y="1885458"/>
              <a:ext cx="906280" cy="554540"/>
            </a:xfrm>
            <a:prstGeom prst="rect">
              <a:avLst/>
            </a:prstGeom>
            <a:noFill/>
            <a:ln w="9525">
              <a:noFill/>
              <a:miter lim="800000"/>
            </a:ln>
          </p:spPr>
          <p:txBody>
            <a:bodyPr wrap="square">
              <a:spAutoFit/>
            </a:bodyPr>
            <a:lstStyle/>
            <a:p>
              <a:r>
                <a:rPr lang="en-US" altLang="zh-CN" dirty="0">
                  <a:solidFill>
                    <a:schemeClr val="bg1"/>
                  </a:solidFill>
                  <a:latin typeface="Impact" panose="020B0806030902050204" pitchFamily="34" charset="0"/>
                </a:rPr>
                <a:t>0</a:t>
              </a:r>
              <a:r>
                <a:rPr lang="en-US" dirty="0">
                  <a:solidFill>
                    <a:schemeClr val="bg1"/>
                  </a:solidFill>
                  <a:latin typeface="Impact" panose="020B0806030902050204" pitchFamily="34" charset="0"/>
                </a:rPr>
                <a:t>6</a:t>
              </a:r>
              <a:endParaRPr lang="en-US" dirty="0">
                <a:solidFill>
                  <a:schemeClr val="bg1"/>
                </a:solidFill>
                <a:latin typeface="Impact" panose="020B0806030902050204" pitchFamily="34" charset="0"/>
              </a:endParaRPr>
            </a:p>
          </p:txBody>
        </p:sp>
      </p:grpSp>
      <p:grpSp>
        <p:nvGrpSpPr>
          <p:cNvPr id="87" name="慧谷网PPT目录"/>
          <p:cNvGrpSpPr/>
          <p:nvPr/>
        </p:nvGrpSpPr>
        <p:grpSpPr bwMode="auto">
          <a:xfrm>
            <a:off x="1601898" y="4820787"/>
            <a:ext cx="685000" cy="468993"/>
            <a:chOff x="3015664" y="1844084"/>
            <a:chExt cx="990617" cy="678092"/>
          </a:xfrm>
        </p:grpSpPr>
        <p:sp>
          <p:nvSpPr>
            <p:cNvPr id="88" name="任意多边形 87"/>
            <p:cNvSpPr/>
            <p:nvPr/>
          </p:nvSpPr>
          <p:spPr>
            <a:xfrm rot="8100000" flipV="1">
              <a:off x="3050167" y="1844084"/>
              <a:ext cx="834144" cy="678092"/>
            </a:xfrm>
            <a:custGeom>
              <a:avLst/>
              <a:gdLst>
                <a:gd name="connsiteX0" fmla="*/ 122096 w 833718"/>
                <a:gd name="connsiteY0" fmla="*/ 556342 h 678436"/>
                <a:gd name="connsiteX1" fmla="*/ 68679 w 833718"/>
                <a:gd name="connsiteY1" fmla="*/ 32208 h 678436"/>
                <a:gd name="connsiteX2" fmla="*/ 94988 w 833718"/>
                <a:gd name="connsiteY2" fmla="*/ 0 h 678436"/>
                <a:gd name="connsiteX3" fmla="*/ 738731 w 833718"/>
                <a:gd name="connsiteY3" fmla="*/ 0 h 678436"/>
                <a:gd name="connsiteX4" fmla="*/ 765040 w 833718"/>
                <a:gd name="connsiteY4" fmla="*/ 32208 h 678436"/>
                <a:gd name="connsiteX5" fmla="*/ 711623 w 833718"/>
                <a:gd name="connsiteY5" fmla="*/ 556342 h 678436"/>
                <a:gd name="connsiteX6" fmla="*/ 122096 w 833718"/>
                <a:gd name="connsiteY6" fmla="*/ 556342 h 678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3718" h="678436">
                  <a:moveTo>
                    <a:pt x="122096" y="556342"/>
                  </a:moveTo>
                  <a:cubicBezTo>
                    <a:pt x="-20349" y="413897"/>
                    <a:pt x="-38155" y="194012"/>
                    <a:pt x="68679" y="32208"/>
                  </a:cubicBezTo>
                  <a:lnTo>
                    <a:pt x="94988" y="0"/>
                  </a:lnTo>
                  <a:lnTo>
                    <a:pt x="738731" y="0"/>
                  </a:lnTo>
                  <a:lnTo>
                    <a:pt x="765040" y="32208"/>
                  </a:lnTo>
                  <a:cubicBezTo>
                    <a:pt x="871873" y="194012"/>
                    <a:pt x="854068" y="413897"/>
                    <a:pt x="711623" y="556342"/>
                  </a:cubicBezTo>
                  <a:cubicBezTo>
                    <a:pt x="548830" y="719135"/>
                    <a:pt x="284889" y="719135"/>
                    <a:pt x="122096" y="556342"/>
                  </a:cubicBezTo>
                  <a:close/>
                </a:path>
              </a:pathLst>
            </a:custGeom>
            <a:solidFill>
              <a:srgbClr val="00B0F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600"/>
            </a:p>
          </p:txBody>
        </p:sp>
        <p:sp>
          <p:nvSpPr>
            <p:cNvPr id="89" name="文本框 42"/>
            <p:cNvSpPr txBox="1">
              <a:spLocks noChangeArrowheads="1"/>
            </p:cNvSpPr>
            <p:nvPr/>
          </p:nvSpPr>
          <p:spPr bwMode="auto">
            <a:xfrm>
              <a:off x="3015664" y="1901392"/>
              <a:ext cx="990617" cy="600746"/>
            </a:xfrm>
            <a:prstGeom prst="rect">
              <a:avLst/>
            </a:prstGeom>
            <a:noFill/>
            <a:ln w="9525">
              <a:noFill/>
              <a:miter lim="800000"/>
            </a:ln>
          </p:spPr>
          <p:txBody>
            <a:bodyPr wrap="square">
              <a:spAutoFit/>
            </a:bodyPr>
            <a:lstStyle/>
            <a:p>
              <a:r>
                <a:rPr lang="en-US" altLang="zh-CN" dirty="0">
                  <a:solidFill>
                    <a:schemeClr val="bg1"/>
                  </a:solidFill>
                  <a:latin typeface="Impact" panose="020B0806030902050204" pitchFamily="34" charset="0"/>
                </a:rPr>
                <a:t>04</a:t>
              </a:r>
              <a:endParaRPr lang="zh-CN" altLang="en-US" dirty="0">
                <a:solidFill>
                  <a:schemeClr val="bg1"/>
                </a:solidFill>
                <a:latin typeface="Impact" panose="020B0806030902050204" pitchFamily="34" charset="0"/>
              </a:endParaRPr>
            </a:p>
          </p:txBody>
        </p:sp>
      </p:grpSp>
      <p:grpSp>
        <p:nvGrpSpPr>
          <p:cNvPr id="90" name="慧谷网PPT目录"/>
          <p:cNvGrpSpPr/>
          <p:nvPr/>
        </p:nvGrpSpPr>
        <p:grpSpPr bwMode="auto">
          <a:xfrm>
            <a:off x="1600990" y="4167004"/>
            <a:ext cx="609241" cy="468994"/>
            <a:chOff x="3050167" y="1844084"/>
            <a:chExt cx="881057" cy="678092"/>
          </a:xfrm>
          <a:effectLst/>
        </p:grpSpPr>
        <p:sp>
          <p:nvSpPr>
            <p:cNvPr id="91" name="任意多边形 90"/>
            <p:cNvSpPr/>
            <p:nvPr/>
          </p:nvSpPr>
          <p:spPr>
            <a:xfrm rot="8100000" flipV="1">
              <a:off x="3050167" y="1844084"/>
              <a:ext cx="834142" cy="678092"/>
            </a:xfrm>
            <a:custGeom>
              <a:avLst/>
              <a:gdLst>
                <a:gd name="connsiteX0" fmla="*/ 122096 w 833718"/>
                <a:gd name="connsiteY0" fmla="*/ 556342 h 678436"/>
                <a:gd name="connsiteX1" fmla="*/ 68679 w 833718"/>
                <a:gd name="connsiteY1" fmla="*/ 32208 h 678436"/>
                <a:gd name="connsiteX2" fmla="*/ 94988 w 833718"/>
                <a:gd name="connsiteY2" fmla="*/ 0 h 678436"/>
                <a:gd name="connsiteX3" fmla="*/ 738731 w 833718"/>
                <a:gd name="connsiteY3" fmla="*/ 0 h 678436"/>
                <a:gd name="connsiteX4" fmla="*/ 765040 w 833718"/>
                <a:gd name="connsiteY4" fmla="*/ 32208 h 678436"/>
                <a:gd name="connsiteX5" fmla="*/ 711623 w 833718"/>
                <a:gd name="connsiteY5" fmla="*/ 556342 h 678436"/>
                <a:gd name="connsiteX6" fmla="*/ 122096 w 833718"/>
                <a:gd name="connsiteY6" fmla="*/ 556342 h 678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3718" h="678436">
                  <a:moveTo>
                    <a:pt x="122096" y="556342"/>
                  </a:moveTo>
                  <a:cubicBezTo>
                    <a:pt x="-20349" y="413897"/>
                    <a:pt x="-38155" y="194012"/>
                    <a:pt x="68679" y="32208"/>
                  </a:cubicBezTo>
                  <a:lnTo>
                    <a:pt x="94988" y="0"/>
                  </a:lnTo>
                  <a:lnTo>
                    <a:pt x="738731" y="0"/>
                  </a:lnTo>
                  <a:lnTo>
                    <a:pt x="765040" y="32208"/>
                  </a:lnTo>
                  <a:cubicBezTo>
                    <a:pt x="871873" y="194012"/>
                    <a:pt x="854068" y="413897"/>
                    <a:pt x="711623" y="556342"/>
                  </a:cubicBezTo>
                  <a:cubicBezTo>
                    <a:pt x="548830" y="719135"/>
                    <a:pt x="284889" y="719135"/>
                    <a:pt x="122096" y="556342"/>
                  </a:cubicBezTo>
                  <a:close/>
                </a:path>
              </a:pathLst>
            </a:custGeom>
            <a:solidFill>
              <a:srgbClr val="00B0F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600"/>
            </a:p>
          </p:txBody>
        </p:sp>
        <p:sp>
          <p:nvSpPr>
            <p:cNvPr id="92" name="文本框 45"/>
            <p:cNvSpPr txBox="1">
              <a:spLocks noChangeArrowheads="1"/>
            </p:cNvSpPr>
            <p:nvPr/>
          </p:nvSpPr>
          <p:spPr bwMode="auto">
            <a:xfrm>
              <a:off x="3076867" y="1885458"/>
              <a:ext cx="854357" cy="600745"/>
            </a:xfrm>
            <a:prstGeom prst="rect">
              <a:avLst/>
            </a:prstGeom>
            <a:noFill/>
            <a:ln w="9525">
              <a:noFill/>
              <a:miter lim="800000"/>
            </a:ln>
          </p:spPr>
          <p:txBody>
            <a:bodyPr wrap="square">
              <a:spAutoFit/>
            </a:bodyPr>
            <a:lstStyle/>
            <a:p>
              <a:r>
                <a:rPr lang="en-US" altLang="zh-CN" dirty="0">
                  <a:solidFill>
                    <a:schemeClr val="bg1"/>
                  </a:solidFill>
                  <a:latin typeface="Impact" panose="020B0806030902050204" pitchFamily="34" charset="0"/>
                </a:rPr>
                <a:t>03</a:t>
              </a:r>
              <a:endParaRPr lang="zh-CN" altLang="en-US" dirty="0">
                <a:solidFill>
                  <a:schemeClr val="bg1"/>
                </a:solidFill>
                <a:latin typeface="Impact" panose="020B0806030902050204" pitchFamily="34" charset="0"/>
              </a:endParaRPr>
            </a:p>
          </p:txBody>
        </p:sp>
      </p:grpSp>
      <p:grpSp>
        <p:nvGrpSpPr>
          <p:cNvPr id="93" name="慧谷网PPT目录"/>
          <p:cNvGrpSpPr/>
          <p:nvPr/>
        </p:nvGrpSpPr>
        <p:grpSpPr bwMode="auto">
          <a:xfrm>
            <a:off x="1576242" y="3496221"/>
            <a:ext cx="771480" cy="470092"/>
            <a:chOff x="2998768" y="1844085"/>
            <a:chExt cx="1115681" cy="678092"/>
          </a:xfrm>
        </p:grpSpPr>
        <p:sp>
          <p:nvSpPr>
            <p:cNvPr id="94" name="任意多边形 93"/>
            <p:cNvSpPr/>
            <p:nvPr/>
          </p:nvSpPr>
          <p:spPr>
            <a:xfrm rot="8100000" flipV="1">
              <a:off x="3050349" y="1844085"/>
              <a:ext cx="833779" cy="678092"/>
            </a:xfrm>
            <a:custGeom>
              <a:avLst/>
              <a:gdLst>
                <a:gd name="connsiteX0" fmla="*/ 122096 w 833718"/>
                <a:gd name="connsiteY0" fmla="*/ 556342 h 678436"/>
                <a:gd name="connsiteX1" fmla="*/ 68679 w 833718"/>
                <a:gd name="connsiteY1" fmla="*/ 32208 h 678436"/>
                <a:gd name="connsiteX2" fmla="*/ 94988 w 833718"/>
                <a:gd name="connsiteY2" fmla="*/ 0 h 678436"/>
                <a:gd name="connsiteX3" fmla="*/ 738731 w 833718"/>
                <a:gd name="connsiteY3" fmla="*/ 0 h 678436"/>
                <a:gd name="connsiteX4" fmla="*/ 765040 w 833718"/>
                <a:gd name="connsiteY4" fmla="*/ 32208 h 678436"/>
                <a:gd name="connsiteX5" fmla="*/ 711623 w 833718"/>
                <a:gd name="connsiteY5" fmla="*/ 556342 h 678436"/>
                <a:gd name="connsiteX6" fmla="*/ 122096 w 833718"/>
                <a:gd name="connsiteY6" fmla="*/ 556342 h 678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3718" h="678436">
                  <a:moveTo>
                    <a:pt x="122096" y="556342"/>
                  </a:moveTo>
                  <a:cubicBezTo>
                    <a:pt x="-20349" y="413897"/>
                    <a:pt x="-38155" y="194012"/>
                    <a:pt x="68679" y="32208"/>
                  </a:cubicBezTo>
                  <a:lnTo>
                    <a:pt x="94988" y="0"/>
                  </a:lnTo>
                  <a:lnTo>
                    <a:pt x="738731" y="0"/>
                  </a:lnTo>
                  <a:lnTo>
                    <a:pt x="765040" y="32208"/>
                  </a:lnTo>
                  <a:cubicBezTo>
                    <a:pt x="871873" y="194012"/>
                    <a:pt x="854068" y="413897"/>
                    <a:pt x="711623" y="556342"/>
                  </a:cubicBezTo>
                  <a:cubicBezTo>
                    <a:pt x="548830" y="719135"/>
                    <a:pt x="284889" y="719135"/>
                    <a:pt x="122096" y="556342"/>
                  </a:cubicBezTo>
                  <a:close/>
                </a:path>
              </a:pathLst>
            </a:custGeom>
            <a:solidFill>
              <a:srgbClr val="00B0F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600"/>
            </a:p>
          </p:txBody>
        </p:sp>
        <p:sp>
          <p:nvSpPr>
            <p:cNvPr id="95" name="文本框 48"/>
            <p:cNvSpPr txBox="1">
              <a:spLocks noChangeArrowheads="1"/>
            </p:cNvSpPr>
            <p:nvPr/>
          </p:nvSpPr>
          <p:spPr bwMode="auto">
            <a:xfrm>
              <a:off x="2998768" y="1855131"/>
              <a:ext cx="1115681" cy="599342"/>
            </a:xfrm>
            <a:prstGeom prst="rect">
              <a:avLst/>
            </a:prstGeom>
            <a:noFill/>
            <a:ln w="9525">
              <a:noFill/>
              <a:miter lim="800000"/>
            </a:ln>
          </p:spPr>
          <p:txBody>
            <a:bodyPr wrap="square">
              <a:spAutoFit/>
            </a:bodyPr>
            <a:lstStyle/>
            <a:p>
              <a:r>
                <a:rPr lang="en-US" altLang="zh-CN" dirty="0">
                  <a:solidFill>
                    <a:schemeClr val="bg1"/>
                  </a:solidFill>
                  <a:latin typeface="Impact" panose="020B0806030902050204" pitchFamily="34" charset="0"/>
                </a:rPr>
                <a:t>02</a:t>
              </a:r>
              <a:endParaRPr lang="zh-CN" altLang="en-US" dirty="0">
                <a:solidFill>
                  <a:schemeClr val="bg1"/>
                </a:solidFill>
                <a:latin typeface="Impact" panose="020B0806030902050204" pitchFamily="34" charset="0"/>
              </a:endParaRPr>
            </a:p>
          </p:txBody>
        </p:sp>
      </p:grpSp>
      <p:grpSp>
        <p:nvGrpSpPr>
          <p:cNvPr id="96" name="慧谷网PPT目录"/>
          <p:cNvGrpSpPr/>
          <p:nvPr/>
        </p:nvGrpSpPr>
        <p:grpSpPr>
          <a:xfrm>
            <a:off x="2441349" y="2765208"/>
            <a:ext cx="2924179" cy="414020"/>
            <a:chOff x="4234903" y="1011639"/>
            <a:chExt cx="2672037" cy="378271"/>
          </a:xfrm>
        </p:grpSpPr>
        <p:sp>
          <p:nvSpPr>
            <p:cNvPr id="97" name="圆角矩形 96"/>
            <p:cNvSpPr/>
            <p:nvPr/>
          </p:nvSpPr>
          <p:spPr>
            <a:xfrm>
              <a:off x="4234903" y="1029467"/>
              <a:ext cx="2569345" cy="351085"/>
            </a:xfrm>
            <a:prstGeom prst="roundRect">
              <a:avLst/>
            </a:prstGeom>
            <a:solidFill>
              <a:srgbClr val="00B0F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endParaRPr lang="zh-CN" altLang="en-US" sz="3600" dirty="0">
                <a:latin typeface="+mj-lt"/>
                <a:ea typeface="Arial Unicode MS" panose="020B0604020202020204" pitchFamily="34" charset="-122"/>
                <a:cs typeface="Arial Unicode MS" panose="020B0604020202020204" pitchFamily="34" charset="-122"/>
              </a:endParaRPr>
            </a:p>
          </p:txBody>
        </p:sp>
        <p:sp>
          <p:nvSpPr>
            <p:cNvPr id="98" name="矩形 97"/>
            <p:cNvSpPr/>
            <p:nvPr/>
          </p:nvSpPr>
          <p:spPr>
            <a:xfrm>
              <a:off x="4523870" y="1011639"/>
              <a:ext cx="2383070" cy="378271"/>
            </a:xfrm>
            <a:prstGeom prst="rect">
              <a:avLst/>
            </a:prstGeom>
          </p:spPr>
          <p:txBody>
            <a:bodyPr wrap="square" lIns="121960" tIns="60980" rIns="121960" bIns="60980">
              <a:spAutoFit/>
            </a:bodyPr>
            <a:lstStyle/>
            <a:p>
              <a:pPr algn="l">
                <a:defRPr/>
              </a:pPr>
              <a:r>
                <a:rPr lang="zh-CN" altLang="en-US" sz="19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掌门安全介绍</a:t>
              </a:r>
              <a:endParaRPr lang="zh-CN" altLang="en-US" sz="19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grpSp>
      <p:grpSp>
        <p:nvGrpSpPr>
          <p:cNvPr id="99" name="慧谷网PPT目录"/>
          <p:cNvGrpSpPr/>
          <p:nvPr/>
        </p:nvGrpSpPr>
        <p:grpSpPr>
          <a:xfrm>
            <a:off x="2423403" y="3456302"/>
            <a:ext cx="2811797" cy="415539"/>
            <a:chOff x="4218505" y="1635519"/>
            <a:chExt cx="2569345" cy="379660"/>
          </a:xfrm>
        </p:grpSpPr>
        <p:sp>
          <p:nvSpPr>
            <p:cNvPr id="100" name="圆角矩形 99"/>
            <p:cNvSpPr/>
            <p:nvPr/>
          </p:nvSpPr>
          <p:spPr>
            <a:xfrm>
              <a:off x="4218505" y="1664094"/>
              <a:ext cx="2569345" cy="351085"/>
            </a:xfrm>
            <a:prstGeom prst="roundRect">
              <a:avLst/>
            </a:prstGeom>
            <a:solidFill>
              <a:srgbClr val="00B0F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endParaRPr lang="zh-CN" altLang="en-US" sz="3600" dirty="0">
                <a:latin typeface="+mj-lt"/>
                <a:ea typeface="Arial Unicode MS" panose="020B0604020202020204" pitchFamily="34" charset="-122"/>
                <a:cs typeface="Arial Unicode MS" panose="020B0604020202020204" pitchFamily="34" charset="-122"/>
              </a:endParaRPr>
            </a:p>
          </p:txBody>
        </p:sp>
        <p:sp>
          <p:nvSpPr>
            <p:cNvPr id="101" name="矩形 100"/>
            <p:cNvSpPr/>
            <p:nvPr/>
          </p:nvSpPr>
          <p:spPr>
            <a:xfrm>
              <a:off x="4527124" y="1635519"/>
              <a:ext cx="1820488" cy="378272"/>
            </a:xfrm>
            <a:prstGeom prst="rect">
              <a:avLst/>
            </a:prstGeom>
          </p:spPr>
          <p:txBody>
            <a:bodyPr wrap="square" lIns="121960" tIns="60980" rIns="121960" bIns="60980">
              <a:spAutoFit/>
            </a:bodyPr>
            <a:lstStyle/>
            <a:p>
              <a:pPr algn="l">
                <a:defRPr/>
              </a:pPr>
              <a:r>
                <a:rPr sz="19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产品总体概览</a:t>
              </a:r>
              <a:endParaRPr sz="19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grpSp>
      <p:grpSp>
        <p:nvGrpSpPr>
          <p:cNvPr id="102" name="慧谷网PPT目录"/>
          <p:cNvGrpSpPr/>
          <p:nvPr/>
        </p:nvGrpSpPr>
        <p:grpSpPr>
          <a:xfrm>
            <a:off x="2441349" y="4162141"/>
            <a:ext cx="2811797" cy="414020"/>
            <a:chOff x="4234903" y="2340748"/>
            <a:chExt cx="2569345" cy="378271"/>
          </a:xfrm>
        </p:grpSpPr>
        <p:sp>
          <p:nvSpPr>
            <p:cNvPr id="103" name="圆角矩形 102"/>
            <p:cNvSpPr/>
            <p:nvPr/>
          </p:nvSpPr>
          <p:spPr>
            <a:xfrm>
              <a:off x="4234903" y="2355033"/>
              <a:ext cx="2569345" cy="351085"/>
            </a:xfrm>
            <a:prstGeom prst="roundRect">
              <a:avLst/>
            </a:prstGeom>
            <a:solidFill>
              <a:srgbClr val="00B0F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endParaRPr lang="zh-CN" altLang="en-US" sz="3600" dirty="0">
                <a:latin typeface="+mj-lt"/>
                <a:ea typeface="Arial Unicode MS" panose="020B0604020202020204" pitchFamily="34" charset="-122"/>
                <a:cs typeface="Arial Unicode MS" panose="020B0604020202020204" pitchFamily="34" charset="-122"/>
              </a:endParaRPr>
            </a:p>
          </p:txBody>
        </p:sp>
        <p:sp>
          <p:nvSpPr>
            <p:cNvPr id="104" name="矩形 103"/>
            <p:cNvSpPr/>
            <p:nvPr/>
          </p:nvSpPr>
          <p:spPr>
            <a:xfrm>
              <a:off x="4498335" y="2340748"/>
              <a:ext cx="2265281" cy="378271"/>
            </a:xfrm>
            <a:prstGeom prst="rect">
              <a:avLst/>
            </a:prstGeom>
          </p:spPr>
          <p:txBody>
            <a:bodyPr wrap="square" lIns="121960" tIns="60980" rIns="121960" bIns="60980">
              <a:spAutoFit/>
            </a:bodyPr>
            <a:lstStyle/>
            <a:p>
              <a:pPr algn="l">
                <a:defRPr/>
              </a:pPr>
              <a:r>
                <a:rPr sz="19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四大核心功能</a:t>
              </a:r>
              <a:endParaRPr sz="19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grpSp>
      <p:grpSp>
        <p:nvGrpSpPr>
          <p:cNvPr id="105" name="慧谷网PPT目录"/>
          <p:cNvGrpSpPr/>
          <p:nvPr/>
        </p:nvGrpSpPr>
        <p:grpSpPr>
          <a:xfrm>
            <a:off x="2441349" y="4829180"/>
            <a:ext cx="2917822" cy="415539"/>
            <a:chOff x="4234903" y="2980362"/>
            <a:chExt cx="2666228" cy="379659"/>
          </a:xfrm>
        </p:grpSpPr>
        <p:sp>
          <p:nvSpPr>
            <p:cNvPr id="106" name="圆角矩形 105"/>
            <p:cNvSpPr/>
            <p:nvPr/>
          </p:nvSpPr>
          <p:spPr>
            <a:xfrm>
              <a:off x="4234903" y="3008936"/>
              <a:ext cx="2569345" cy="351085"/>
            </a:xfrm>
            <a:prstGeom prst="roundRect">
              <a:avLst/>
            </a:prstGeom>
            <a:solidFill>
              <a:srgbClr val="00B0F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endParaRPr lang="zh-CN" altLang="en-US" sz="3600" dirty="0">
                <a:latin typeface="+mj-lt"/>
                <a:ea typeface="Arial Unicode MS" panose="020B0604020202020204" pitchFamily="34" charset="-122"/>
                <a:cs typeface="Arial Unicode MS" panose="020B0604020202020204" pitchFamily="34" charset="-122"/>
              </a:endParaRPr>
            </a:p>
          </p:txBody>
        </p:sp>
        <p:sp>
          <p:nvSpPr>
            <p:cNvPr id="107" name="矩形 106"/>
            <p:cNvSpPr/>
            <p:nvPr/>
          </p:nvSpPr>
          <p:spPr>
            <a:xfrm>
              <a:off x="4515159" y="2980362"/>
              <a:ext cx="2385972" cy="378271"/>
            </a:xfrm>
            <a:prstGeom prst="rect">
              <a:avLst/>
            </a:prstGeom>
          </p:spPr>
          <p:txBody>
            <a:bodyPr wrap="square" lIns="121960" tIns="60980" rIns="121960" bIns="60980">
              <a:spAutoFit/>
            </a:bodyPr>
            <a:lstStyle/>
            <a:p>
              <a:pPr algn="l">
                <a:defRPr/>
              </a:pPr>
              <a:r>
                <a:rPr sz="19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其他辅助功能</a:t>
              </a:r>
              <a:endParaRPr sz="19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grpSp>
      <p:grpSp>
        <p:nvGrpSpPr>
          <p:cNvPr id="108" name="慧谷网PPT目录"/>
          <p:cNvGrpSpPr/>
          <p:nvPr/>
        </p:nvGrpSpPr>
        <p:grpSpPr>
          <a:xfrm>
            <a:off x="2441349" y="6183956"/>
            <a:ext cx="2811797" cy="429260"/>
            <a:chOff x="4234903" y="3641472"/>
            <a:chExt cx="2569345" cy="392196"/>
          </a:xfrm>
        </p:grpSpPr>
        <p:sp>
          <p:nvSpPr>
            <p:cNvPr id="109" name="圆角矩形 108"/>
            <p:cNvSpPr/>
            <p:nvPr/>
          </p:nvSpPr>
          <p:spPr>
            <a:xfrm>
              <a:off x="4234903" y="3669023"/>
              <a:ext cx="2569345" cy="351085"/>
            </a:xfrm>
            <a:prstGeom prst="roundRect">
              <a:avLst/>
            </a:prstGeom>
            <a:solidFill>
              <a:srgbClr val="00B0F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endParaRPr lang="zh-CN" altLang="en-US" sz="3600" dirty="0">
                <a:latin typeface="+mj-lt"/>
                <a:ea typeface="Arial Unicode MS" panose="020B0604020202020204" pitchFamily="34" charset="-122"/>
                <a:cs typeface="Arial Unicode MS" panose="020B0604020202020204" pitchFamily="34" charset="-122"/>
              </a:endParaRPr>
            </a:p>
          </p:txBody>
        </p:sp>
        <p:sp>
          <p:nvSpPr>
            <p:cNvPr id="110" name="矩形 109"/>
            <p:cNvSpPr/>
            <p:nvPr/>
          </p:nvSpPr>
          <p:spPr>
            <a:xfrm>
              <a:off x="4541794" y="3641472"/>
              <a:ext cx="1877509" cy="392196"/>
            </a:xfrm>
            <a:prstGeom prst="rect">
              <a:avLst/>
            </a:prstGeom>
          </p:spPr>
          <p:txBody>
            <a:bodyPr wrap="square" lIns="121960" tIns="60980" rIns="121960" bIns="60980">
              <a:spAutoFit/>
            </a:bodyPr>
            <a:lstStyle/>
            <a:p>
              <a:pPr>
                <a:defRPr/>
              </a:pPr>
              <a:r>
                <a:rPr lang="zh-CN" altLang="en-US" sz="20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典型客户案例</a:t>
              </a:r>
              <a:endParaRPr lang="zh-CN" altLang="zh-CN" sz="20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grpSp>
      <p:grpSp>
        <p:nvGrpSpPr>
          <p:cNvPr id="3" name="慧谷网PPT目录"/>
          <p:cNvGrpSpPr/>
          <p:nvPr/>
        </p:nvGrpSpPr>
        <p:grpSpPr bwMode="auto">
          <a:xfrm>
            <a:off x="1603380" y="5521665"/>
            <a:ext cx="626624" cy="469036"/>
            <a:chOff x="3037868" y="1844053"/>
            <a:chExt cx="906280" cy="678154"/>
          </a:xfrm>
        </p:grpSpPr>
        <p:sp>
          <p:nvSpPr>
            <p:cNvPr id="4" name="任意多边形 3"/>
            <p:cNvSpPr/>
            <p:nvPr/>
          </p:nvSpPr>
          <p:spPr>
            <a:xfrm rot="8100000" flipV="1">
              <a:off x="3050206" y="1844053"/>
              <a:ext cx="834142" cy="678154"/>
            </a:xfrm>
            <a:custGeom>
              <a:avLst/>
              <a:gdLst>
                <a:gd name="connsiteX0" fmla="*/ 122096 w 833718"/>
                <a:gd name="connsiteY0" fmla="*/ 556342 h 678436"/>
                <a:gd name="connsiteX1" fmla="*/ 68679 w 833718"/>
                <a:gd name="connsiteY1" fmla="*/ 32208 h 678436"/>
                <a:gd name="connsiteX2" fmla="*/ 94988 w 833718"/>
                <a:gd name="connsiteY2" fmla="*/ 0 h 678436"/>
                <a:gd name="connsiteX3" fmla="*/ 738731 w 833718"/>
                <a:gd name="connsiteY3" fmla="*/ 0 h 678436"/>
                <a:gd name="connsiteX4" fmla="*/ 765040 w 833718"/>
                <a:gd name="connsiteY4" fmla="*/ 32208 h 678436"/>
                <a:gd name="connsiteX5" fmla="*/ 711623 w 833718"/>
                <a:gd name="connsiteY5" fmla="*/ 556342 h 678436"/>
                <a:gd name="connsiteX6" fmla="*/ 122096 w 833718"/>
                <a:gd name="connsiteY6" fmla="*/ 556342 h 678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3718" h="678436">
                  <a:moveTo>
                    <a:pt x="122096" y="556342"/>
                  </a:moveTo>
                  <a:cubicBezTo>
                    <a:pt x="-20349" y="413897"/>
                    <a:pt x="-38155" y="194012"/>
                    <a:pt x="68679" y="32208"/>
                  </a:cubicBezTo>
                  <a:lnTo>
                    <a:pt x="94988" y="0"/>
                  </a:lnTo>
                  <a:lnTo>
                    <a:pt x="738731" y="0"/>
                  </a:lnTo>
                  <a:lnTo>
                    <a:pt x="765040" y="32208"/>
                  </a:lnTo>
                  <a:cubicBezTo>
                    <a:pt x="871873" y="194012"/>
                    <a:pt x="854068" y="413897"/>
                    <a:pt x="711623" y="556342"/>
                  </a:cubicBezTo>
                  <a:cubicBezTo>
                    <a:pt x="548830" y="719135"/>
                    <a:pt x="284889" y="719135"/>
                    <a:pt x="122096" y="556342"/>
                  </a:cubicBezTo>
                  <a:close/>
                </a:path>
              </a:pathLst>
            </a:custGeom>
            <a:solidFill>
              <a:srgbClr val="00B0F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p>
              <a:pPr algn="ctr">
                <a:defRPr/>
              </a:pPr>
              <a:endParaRPr lang="zh-CN" altLang="en-US" sz="1600"/>
            </a:p>
          </p:txBody>
        </p:sp>
        <p:sp>
          <p:nvSpPr>
            <p:cNvPr id="5" name="文本框 39"/>
            <p:cNvSpPr txBox="1">
              <a:spLocks noChangeArrowheads="1"/>
            </p:cNvSpPr>
            <p:nvPr/>
          </p:nvSpPr>
          <p:spPr bwMode="auto">
            <a:xfrm>
              <a:off x="3037868" y="1885458"/>
              <a:ext cx="906280" cy="600746"/>
            </a:xfrm>
            <a:prstGeom prst="rect">
              <a:avLst/>
            </a:prstGeom>
            <a:noFill/>
            <a:ln w="9525">
              <a:noFill/>
              <a:miter lim="800000"/>
            </a:ln>
          </p:spPr>
          <p:txBody>
            <a:bodyPr wrap="square">
              <a:spAutoFit/>
            </a:bodyPr>
            <a:p>
              <a:r>
                <a:rPr lang="en-US" altLang="zh-CN" dirty="0">
                  <a:solidFill>
                    <a:schemeClr val="bg1"/>
                  </a:solidFill>
                  <a:latin typeface="Impact" panose="020B0806030902050204" pitchFamily="34" charset="0"/>
                </a:rPr>
                <a:t>05</a:t>
              </a:r>
              <a:endParaRPr lang="zh-CN" altLang="en-US" dirty="0">
                <a:solidFill>
                  <a:schemeClr val="bg1"/>
                </a:solidFill>
                <a:latin typeface="Impact" panose="020B0806030902050204" pitchFamily="34" charset="0"/>
              </a:endParaRPr>
            </a:p>
          </p:txBody>
        </p:sp>
      </p:grpSp>
      <p:grpSp>
        <p:nvGrpSpPr>
          <p:cNvPr id="6" name="慧谷网PPT目录"/>
          <p:cNvGrpSpPr/>
          <p:nvPr/>
        </p:nvGrpSpPr>
        <p:grpSpPr>
          <a:xfrm>
            <a:off x="2488339" y="5536256"/>
            <a:ext cx="2811797" cy="429260"/>
            <a:chOff x="4234903" y="3656556"/>
            <a:chExt cx="2569345" cy="392196"/>
          </a:xfrm>
        </p:grpSpPr>
        <p:sp>
          <p:nvSpPr>
            <p:cNvPr id="7" name="圆角矩形 6"/>
            <p:cNvSpPr/>
            <p:nvPr/>
          </p:nvSpPr>
          <p:spPr>
            <a:xfrm>
              <a:off x="4234903" y="3669023"/>
              <a:ext cx="2569345" cy="351085"/>
            </a:xfrm>
            <a:prstGeom prst="roundRect">
              <a:avLst/>
            </a:prstGeom>
            <a:solidFill>
              <a:srgbClr val="00B0F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p>
              <a:pPr algn="l">
                <a:defRPr/>
              </a:pPr>
              <a:endParaRPr lang="zh-CN" altLang="en-US" sz="3600" dirty="0">
                <a:latin typeface="+mj-lt"/>
                <a:ea typeface="Arial Unicode MS" panose="020B0604020202020204" pitchFamily="34" charset="-122"/>
                <a:cs typeface="Arial Unicode MS" panose="020B0604020202020204" pitchFamily="34" charset="-122"/>
              </a:endParaRPr>
            </a:p>
          </p:txBody>
        </p:sp>
        <p:sp>
          <p:nvSpPr>
            <p:cNvPr id="8" name="矩形 7"/>
            <p:cNvSpPr/>
            <p:nvPr/>
          </p:nvSpPr>
          <p:spPr>
            <a:xfrm>
              <a:off x="4488993" y="3656556"/>
              <a:ext cx="1877509" cy="392196"/>
            </a:xfrm>
            <a:prstGeom prst="rect">
              <a:avLst/>
            </a:prstGeom>
          </p:spPr>
          <p:txBody>
            <a:bodyPr wrap="square" lIns="121960" tIns="60980" rIns="121960" bIns="60980">
              <a:spAutoFit/>
            </a:bodyPr>
            <a:p>
              <a:pPr algn="l">
                <a:defRPr/>
              </a:pPr>
              <a:r>
                <a:rPr lang="en-US" altLang="zh-CN" sz="20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DSC</a:t>
              </a:r>
              <a:r>
                <a:rPr lang="zh-CN" altLang="en-US" sz="20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产品优势</a:t>
              </a:r>
              <a:endParaRPr lang="zh-CN" altLang="en-US" sz="20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grpSp>
      <p:sp>
        <p:nvSpPr>
          <p:cNvPr id="9" name="慧谷网PPT目录"/>
          <p:cNvSpPr/>
          <p:nvPr/>
        </p:nvSpPr>
        <p:spPr>
          <a:xfrm rot="16200000">
            <a:off x="908661" y="3480971"/>
            <a:ext cx="432765" cy="510504"/>
          </a:xfrm>
          <a:prstGeom prst="down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419" tIns="45709" rIns="91419" bIns="45709" rtlCol="0" anchor="ctr"/>
          <a:p>
            <a:pPr algn="ctr"/>
            <a:endParaRPr lang="zh-CN" altLang="en-US"/>
          </a:p>
        </p:txBody>
      </p:sp>
    </p:spTree>
  </p:cSld>
  <p:clrMapOvr>
    <a:masterClrMapping/>
  </p:clrMapOvr>
  <p:transition spd="slow" advClick="0" advTm="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1"/>
                                        </p:tgtEl>
                                        <p:attrNameLst>
                                          <p:attrName>style.visibility</p:attrName>
                                        </p:attrNameLst>
                                      </p:cBhvr>
                                      <p:to>
                                        <p:strVal val="visible"/>
                                      </p:to>
                                    </p:set>
                                    <p:animEffect transition="in" filter="wipe(down)">
                                      <p:cBhvr>
                                        <p:cTn id="7" dur="500"/>
                                        <p:tgtEl>
                                          <p:spTgt spid="81"/>
                                        </p:tgtEl>
                                      </p:cBhvr>
                                    </p:animEffect>
                                  </p:childTnLst>
                                </p:cTn>
                              </p:par>
                              <p:par>
                                <p:cTn id="8" presetID="22" presetClass="entr" presetSubtype="4" fill="hold" nodeType="withEffect">
                                  <p:stCondLst>
                                    <p:cond delay="0"/>
                                  </p:stCondLst>
                                  <p:childTnLst>
                                    <p:set>
                                      <p:cBhvr>
                                        <p:cTn id="9" dur="1" fill="hold">
                                          <p:stCondLst>
                                            <p:cond delay="0"/>
                                          </p:stCondLst>
                                        </p:cTn>
                                        <p:tgtEl>
                                          <p:spTgt spid="96"/>
                                        </p:tgtEl>
                                        <p:attrNameLst>
                                          <p:attrName>style.visibility</p:attrName>
                                        </p:attrNameLst>
                                      </p:cBhvr>
                                      <p:to>
                                        <p:strVal val="visible"/>
                                      </p:to>
                                    </p:set>
                                    <p:animEffect transition="in" filter="wipe(down)">
                                      <p:cBhvr>
                                        <p:cTn id="10" dur="500"/>
                                        <p:tgtEl>
                                          <p:spTgt spid="9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93"/>
                                        </p:tgtEl>
                                        <p:attrNameLst>
                                          <p:attrName>style.visibility</p:attrName>
                                        </p:attrNameLst>
                                      </p:cBhvr>
                                      <p:to>
                                        <p:strVal val="visible"/>
                                      </p:to>
                                    </p:set>
                                    <p:animEffect transition="in" filter="wipe(down)">
                                      <p:cBhvr>
                                        <p:cTn id="15" dur="500"/>
                                        <p:tgtEl>
                                          <p:spTgt spid="93"/>
                                        </p:tgtEl>
                                      </p:cBhvr>
                                    </p:animEffect>
                                  </p:childTnLst>
                                </p:cTn>
                              </p:par>
                              <p:par>
                                <p:cTn id="16" presetID="22" presetClass="entr" presetSubtype="4" fill="hold" nodeType="withEffect">
                                  <p:stCondLst>
                                    <p:cond delay="0"/>
                                  </p:stCondLst>
                                  <p:childTnLst>
                                    <p:set>
                                      <p:cBhvr>
                                        <p:cTn id="17" dur="1" fill="hold">
                                          <p:stCondLst>
                                            <p:cond delay="0"/>
                                          </p:stCondLst>
                                        </p:cTn>
                                        <p:tgtEl>
                                          <p:spTgt spid="99"/>
                                        </p:tgtEl>
                                        <p:attrNameLst>
                                          <p:attrName>style.visibility</p:attrName>
                                        </p:attrNameLst>
                                      </p:cBhvr>
                                      <p:to>
                                        <p:strVal val="visible"/>
                                      </p:to>
                                    </p:set>
                                    <p:animEffect transition="in" filter="wipe(down)">
                                      <p:cBhvr>
                                        <p:cTn id="18" dur="500"/>
                                        <p:tgtEl>
                                          <p:spTgt spid="9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90"/>
                                        </p:tgtEl>
                                        <p:attrNameLst>
                                          <p:attrName>style.visibility</p:attrName>
                                        </p:attrNameLst>
                                      </p:cBhvr>
                                      <p:to>
                                        <p:strVal val="visible"/>
                                      </p:to>
                                    </p:set>
                                    <p:animEffect transition="in" filter="wipe(down)">
                                      <p:cBhvr>
                                        <p:cTn id="23" dur="500"/>
                                        <p:tgtEl>
                                          <p:spTgt spid="90"/>
                                        </p:tgtEl>
                                      </p:cBhvr>
                                    </p:animEffect>
                                  </p:childTnLst>
                                </p:cTn>
                              </p:par>
                              <p:par>
                                <p:cTn id="24" presetID="22" presetClass="entr" presetSubtype="4" fill="hold" nodeType="withEffect">
                                  <p:stCondLst>
                                    <p:cond delay="0"/>
                                  </p:stCondLst>
                                  <p:childTnLst>
                                    <p:set>
                                      <p:cBhvr>
                                        <p:cTn id="25" dur="1" fill="hold">
                                          <p:stCondLst>
                                            <p:cond delay="0"/>
                                          </p:stCondLst>
                                        </p:cTn>
                                        <p:tgtEl>
                                          <p:spTgt spid="102"/>
                                        </p:tgtEl>
                                        <p:attrNameLst>
                                          <p:attrName>style.visibility</p:attrName>
                                        </p:attrNameLst>
                                      </p:cBhvr>
                                      <p:to>
                                        <p:strVal val="visible"/>
                                      </p:to>
                                    </p:set>
                                    <p:animEffect transition="in" filter="wipe(down)">
                                      <p:cBhvr>
                                        <p:cTn id="26" dur="500"/>
                                        <p:tgtEl>
                                          <p:spTgt spid="102"/>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87"/>
                                        </p:tgtEl>
                                        <p:attrNameLst>
                                          <p:attrName>style.visibility</p:attrName>
                                        </p:attrNameLst>
                                      </p:cBhvr>
                                      <p:to>
                                        <p:strVal val="visible"/>
                                      </p:to>
                                    </p:set>
                                    <p:animEffect transition="in" filter="wipe(down)">
                                      <p:cBhvr>
                                        <p:cTn id="31" dur="500"/>
                                        <p:tgtEl>
                                          <p:spTgt spid="87"/>
                                        </p:tgtEl>
                                      </p:cBhvr>
                                    </p:animEffect>
                                  </p:childTnLst>
                                </p:cTn>
                              </p:par>
                              <p:par>
                                <p:cTn id="32" presetID="22" presetClass="entr" presetSubtype="4" fill="hold" nodeType="withEffect">
                                  <p:stCondLst>
                                    <p:cond delay="0"/>
                                  </p:stCondLst>
                                  <p:childTnLst>
                                    <p:set>
                                      <p:cBhvr>
                                        <p:cTn id="33" dur="1" fill="hold">
                                          <p:stCondLst>
                                            <p:cond delay="0"/>
                                          </p:stCondLst>
                                        </p:cTn>
                                        <p:tgtEl>
                                          <p:spTgt spid="105"/>
                                        </p:tgtEl>
                                        <p:attrNameLst>
                                          <p:attrName>style.visibility</p:attrName>
                                        </p:attrNameLst>
                                      </p:cBhvr>
                                      <p:to>
                                        <p:strVal val="visible"/>
                                      </p:to>
                                    </p:set>
                                    <p:animEffect transition="in" filter="wipe(down)">
                                      <p:cBhvr>
                                        <p:cTn id="34" dur="500"/>
                                        <p:tgtEl>
                                          <p:spTgt spid="105"/>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wipe(down)">
                                      <p:cBhvr>
                                        <p:cTn id="39" dur="500"/>
                                        <p:tgtEl>
                                          <p:spTgt spid="3"/>
                                        </p:tgtEl>
                                      </p:cBhvr>
                                    </p:animEffect>
                                  </p:childTnLst>
                                </p:cTn>
                              </p:par>
                              <p:par>
                                <p:cTn id="40" presetID="22" presetClass="entr" presetSubtype="4" fill="hold" nodeType="with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wipe(down)">
                                      <p:cBhvr>
                                        <p:cTn id="42" dur="500"/>
                                        <p:tgtEl>
                                          <p:spTgt spid="6"/>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84"/>
                                        </p:tgtEl>
                                        <p:attrNameLst>
                                          <p:attrName>style.visibility</p:attrName>
                                        </p:attrNameLst>
                                      </p:cBhvr>
                                      <p:to>
                                        <p:strVal val="visible"/>
                                      </p:to>
                                    </p:set>
                                    <p:animEffect transition="in" filter="wipe(down)">
                                      <p:cBhvr>
                                        <p:cTn id="47" dur="500"/>
                                        <p:tgtEl>
                                          <p:spTgt spid="84"/>
                                        </p:tgtEl>
                                      </p:cBhvr>
                                    </p:animEffect>
                                  </p:childTnLst>
                                </p:cTn>
                              </p:par>
                              <p:par>
                                <p:cTn id="48" presetID="22" presetClass="entr" presetSubtype="4" fill="hold" nodeType="withEffect">
                                  <p:stCondLst>
                                    <p:cond delay="0"/>
                                  </p:stCondLst>
                                  <p:childTnLst>
                                    <p:set>
                                      <p:cBhvr>
                                        <p:cTn id="49" dur="1" fill="hold">
                                          <p:stCondLst>
                                            <p:cond delay="0"/>
                                          </p:stCondLst>
                                        </p:cTn>
                                        <p:tgtEl>
                                          <p:spTgt spid="108"/>
                                        </p:tgtEl>
                                        <p:attrNameLst>
                                          <p:attrName>style.visibility</p:attrName>
                                        </p:attrNameLst>
                                      </p:cBhvr>
                                      <p:to>
                                        <p:strVal val="visible"/>
                                      </p:to>
                                    </p:set>
                                    <p:animEffect transition="in" filter="wipe(down)">
                                      <p:cBhvr>
                                        <p:cTn id="50" dur="500"/>
                                        <p:tgtEl>
                                          <p:spTgt spid="108"/>
                                        </p:tgtEl>
                                      </p:cBhvr>
                                    </p:animEffect>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9"/>
                                        </p:tgtEl>
                                        <p:attrNameLst>
                                          <p:attrName>style.visibility</p:attrName>
                                        </p:attrNameLst>
                                      </p:cBhvr>
                                      <p:to>
                                        <p:strVal val="visible"/>
                                      </p:to>
                                    </p:set>
                                    <p:anim calcmode="lin" valueType="num">
                                      <p:cBhvr additive="base">
                                        <p:cTn id="55" dur="500" fill="hold"/>
                                        <p:tgtEl>
                                          <p:spTgt spid="9"/>
                                        </p:tgtEl>
                                        <p:attrNameLst>
                                          <p:attrName>ppt_x</p:attrName>
                                        </p:attrNameLst>
                                      </p:cBhvr>
                                      <p:tavLst>
                                        <p:tav tm="0">
                                          <p:val>
                                            <p:strVal val="#ppt_x"/>
                                          </p:val>
                                        </p:tav>
                                        <p:tav tm="100000">
                                          <p:val>
                                            <p:strVal val="#ppt_x"/>
                                          </p:val>
                                        </p:tav>
                                      </p:tavLst>
                                    </p:anim>
                                    <p:anim calcmode="lin" valueType="num">
                                      <p:cBhvr additive="base">
                                        <p:cTn id="5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9" grpId="1"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114"/>
          <p:cNvGrpSpPr/>
          <p:nvPr/>
        </p:nvGrpSpPr>
        <p:grpSpPr>
          <a:xfrm>
            <a:off x="-20320" y="2478405"/>
            <a:ext cx="12240895" cy="1868170"/>
            <a:chOff x="0" y="2226109"/>
            <a:chExt cx="1597483" cy="518462"/>
          </a:xfrm>
          <a:solidFill>
            <a:schemeClr val="bg2"/>
          </a:solidFill>
        </p:grpSpPr>
        <p:sp>
          <p:nvSpPr>
            <p:cNvPr id="4" name="Rectangle 40"/>
            <p:cNvSpPr/>
            <p:nvPr/>
          </p:nvSpPr>
          <p:spPr>
            <a:xfrm>
              <a:off x="0" y="2226109"/>
              <a:ext cx="1597483" cy="518462"/>
            </a:xfrm>
            <a:prstGeom prst="rect">
              <a:avLst/>
            </a:prstGeom>
            <a:solidFill>
              <a:srgbClr val="3636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5" name="Text Placeholder 3"/>
            <p:cNvSpPr txBox="1"/>
            <p:nvPr/>
          </p:nvSpPr>
          <p:spPr>
            <a:xfrm>
              <a:off x="141262" y="2356165"/>
              <a:ext cx="1317383" cy="230506"/>
            </a:xfrm>
            <a:prstGeom prst="rect">
              <a:avLst/>
            </a:prstGeom>
            <a:noFill/>
          </p:spPr>
          <p:txBody>
            <a:bodyPr wrap="squar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8565">
                <a:spcBef>
                  <a:spcPct val="20000"/>
                </a:spcBef>
                <a:defRPr/>
              </a:pPr>
              <a:r>
                <a:rPr lang="zh-CN" altLang="en-US" sz="5400" b="1" dirty="0">
                  <a:solidFill>
                    <a:schemeClr val="bg1"/>
                  </a:solidFill>
                  <a:latin typeface="微软雅黑" panose="020B0503020204020204" pitchFamily="34" charset="-122"/>
                  <a:ea typeface="微软雅黑" panose="020B0503020204020204" pitchFamily="34" charset="-122"/>
                </a:rPr>
                <a:t>网警控制中心</a:t>
              </a:r>
              <a:endParaRPr lang="zh-CN" altLang="en-US" sz="5400" b="1" dirty="0">
                <a:solidFill>
                  <a:schemeClr val="bg1"/>
                </a:solidFill>
                <a:latin typeface="微软雅黑" panose="020B0503020204020204" pitchFamily="34" charset="-122"/>
                <a:ea typeface="微软雅黑" panose="020B0503020204020204" pitchFamily="34" charset="-122"/>
              </a:endParaRPr>
            </a:p>
          </p:txBody>
        </p:sp>
      </p:grpSp>
      <p:pic>
        <p:nvPicPr>
          <p:cNvPr id="7" name="图片 6" descr="销掌门-透明背景-logo"/>
          <p:cNvPicPr>
            <a:picLocks noChangeAspect="1"/>
          </p:cNvPicPr>
          <p:nvPr/>
        </p:nvPicPr>
        <p:blipFill>
          <a:blip r:embed="rId1" cstate="print"/>
          <a:stretch>
            <a:fillRect/>
          </a:stretch>
        </p:blipFill>
        <p:spPr>
          <a:xfrm>
            <a:off x="10789920" y="167005"/>
            <a:ext cx="1132205" cy="829310"/>
          </a:xfrm>
          <a:prstGeom prst="rect">
            <a:avLst/>
          </a:prstGeom>
        </p:spPr>
      </p:pic>
    </p:spTree>
  </p:cSld>
  <p:clrMapOvr>
    <a:masterClrMapping/>
  </p:clrMapOvr>
  <p:transition spd="slow" advClick="0"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400"/>
                                        <p:tgtEl>
                                          <p:spTgt spid="3"/>
                                        </p:tgtEl>
                                      </p:cBhvr>
                                    </p:animEffect>
                                  </p:childTnLst>
                                </p:cTn>
                              </p:par>
                            </p:childTnLst>
                          </p:cTn>
                        </p:par>
                        <p:par>
                          <p:cTn id="8" fill="hold">
                            <p:stCondLst>
                              <p:cond delay="500"/>
                            </p:stCondLst>
                            <p:childTnLst>
                              <p:par>
                                <p:cTn id="9" presetID="3" presetClass="entr" presetSubtype="1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linds(horizontal)">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32"/>
          <p:cNvSpPr/>
          <p:nvPr/>
        </p:nvSpPr>
        <p:spPr>
          <a:xfrm>
            <a:off x="8507730" y="2764790"/>
            <a:ext cx="3297555" cy="250063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5" dirty="0"/>
          </a:p>
        </p:txBody>
      </p:sp>
      <p:sp>
        <p:nvSpPr>
          <p:cNvPr id="15" name="Rectangle 32"/>
          <p:cNvSpPr/>
          <p:nvPr/>
        </p:nvSpPr>
        <p:spPr>
          <a:xfrm>
            <a:off x="5720080" y="1128395"/>
            <a:ext cx="3687445" cy="257238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5" dirty="0"/>
          </a:p>
        </p:txBody>
      </p:sp>
      <p:sp>
        <p:nvSpPr>
          <p:cNvPr id="14" name="Rectangle 32"/>
          <p:cNvSpPr/>
          <p:nvPr/>
        </p:nvSpPr>
        <p:spPr>
          <a:xfrm>
            <a:off x="4822190" y="4194175"/>
            <a:ext cx="3898900" cy="231648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5" dirty="0"/>
          </a:p>
        </p:txBody>
      </p:sp>
      <p:graphicFrame>
        <p:nvGraphicFramePr>
          <p:cNvPr id="4" name="表格 3"/>
          <p:cNvGraphicFramePr>
            <a:graphicFrameLocks noGrp="1"/>
          </p:cNvGraphicFramePr>
          <p:nvPr/>
        </p:nvGraphicFramePr>
        <p:xfrm>
          <a:off x="1569085" y="2434590"/>
          <a:ext cx="3037840" cy="2743200"/>
        </p:xfrm>
        <a:graphic>
          <a:graphicData uri="http://schemas.openxmlformats.org/drawingml/2006/table">
            <a:tbl>
              <a:tblPr>
                <a:tableStyleId>{5C22544A-7EE6-4342-B048-85BDC9FD1C3A}</a:tableStyleId>
              </a:tblPr>
              <a:tblGrid>
                <a:gridCol w="1189355"/>
                <a:gridCol w="1848485"/>
              </a:tblGrid>
              <a:tr h="548640">
                <a:tc rowSpan="5">
                  <a:txBody>
                    <a:bodyPr/>
                    <a:lstStyle/>
                    <a:p>
                      <a:pPr algn="ctr" fontAlgn="ctr"/>
                      <a:r>
                        <a:rPr lang="zh-CN" sz="1600" b="1">
                          <a:solidFill>
                            <a:schemeClr val="bg1"/>
                          </a:solidFill>
                          <a:ea typeface="微软雅黑" panose="020B0503020204020204" pitchFamily="34" charset="-122"/>
                          <a:sym typeface="+mn-ea"/>
                        </a:rPr>
                        <a:t>网警监控</a:t>
                      </a:r>
                      <a:endParaRPr lang="zh-CN" sz="1600" b="1">
                        <a:solidFill>
                          <a:schemeClr val="bg1"/>
                        </a:solidFill>
                        <a:ea typeface="微软雅黑" panose="020B0503020204020204" pitchFamily="34" charset="-122"/>
                        <a:sym typeface="+mn-ea"/>
                      </a:endParaRPr>
                    </a:p>
                    <a:p>
                      <a:pPr algn="ctr" fontAlgn="ctr"/>
                      <a:r>
                        <a:rPr lang="zh-CN" sz="1600" b="1">
                          <a:solidFill>
                            <a:schemeClr val="bg1"/>
                          </a:solidFill>
                          <a:ea typeface="微软雅黑" panose="020B0503020204020204" pitchFamily="34" charset="-122"/>
                          <a:sym typeface="+mn-ea"/>
                        </a:rPr>
                        <a:t>中心</a:t>
                      </a:r>
                      <a:endParaRPr lang="zh-CN" altLang="en-US" sz="1600" b="1">
                        <a:solidFill>
                          <a:schemeClr val="bg1"/>
                        </a:solidFill>
                        <a:latin typeface="微软雅黑" panose="020B0503020204020204" pitchFamily="34" charset="-122"/>
                        <a:ea typeface="微软雅黑" panose="020B0503020204020204" pitchFamily="34" charset="-122"/>
                        <a:sym typeface="+mn-ea"/>
                      </a:endParaRPr>
                    </a:p>
                    <a:p>
                      <a:pPr algn="ctr" fontAlgn="ctr"/>
                      <a:endParaRPr lang="zh-CN" altLang="en-US" sz="1600" b="0" i="0" u="none" strike="noStrike">
                        <a:solidFill>
                          <a:schemeClr val="bg1"/>
                        </a:solidFill>
                        <a:effectLst/>
                        <a:latin typeface="微软雅黑" panose="020B0503020204020204" pitchFamily="34" charset="-122"/>
                        <a:ea typeface="微软雅黑" panose="020B0503020204020204" pitchFamily="34" charset="-122"/>
                      </a:endParaRPr>
                    </a:p>
                  </a:txBody>
                  <a:tcPr marL="77059" marR="77059" marT="38530" marB="38530" anchor="ctr">
                    <a:solidFill>
                      <a:schemeClr val="tx2"/>
                    </a:solidFill>
                  </a:tcPr>
                </a:tc>
                <a:tc>
                  <a:txBody>
                    <a:bodyPr/>
                    <a:lstStyle/>
                    <a:p>
                      <a:pPr algn="l" fontAlgn="ctr"/>
                      <a:r>
                        <a:rPr lang="zh-CN" sz="1400">
                          <a:solidFill>
                            <a:schemeClr val="bg1"/>
                          </a:solidFill>
                          <a:ea typeface="微软雅黑" panose="020B0503020204020204" pitchFamily="34" charset="-122"/>
                          <a:sym typeface="+mn-ea"/>
                        </a:rPr>
                        <a:t>告警条件设定</a:t>
                      </a:r>
                      <a:endParaRPr lang="zh-CN" altLang="en-US" sz="1400" b="0" i="0" u="none" strike="noStrike">
                        <a:solidFill>
                          <a:schemeClr val="bg1"/>
                        </a:solidFill>
                        <a:effectLst/>
                        <a:latin typeface="微软雅黑" panose="020B0503020204020204" pitchFamily="34" charset="-122"/>
                        <a:ea typeface="微软雅黑" panose="020B0503020204020204" pitchFamily="34" charset="-122"/>
                      </a:endParaRPr>
                    </a:p>
                  </a:txBody>
                  <a:tcPr marL="77059" marR="77059" marT="38530" marB="38530" anchor="ctr">
                    <a:solidFill>
                      <a:schemeClr val="tx2"/>
                    </a:solidFill>
                  </a:tcPr>
                </a:tc>
              </a:tr>
              <a:tr h="548640">
                <a:tc vMerge="1">
                  <a:tcPr marL="77059" marR="77059" marT="38530" marB="38530" anchor="ctr">
                    <a:solidFill>
                      <a:schemeClr val="tx2"/>
                    </a:solidFill>
                  </a:tcPr>
                </a:tc>
                <a:tc>
                  <a:txBody>
                    <a:bodyPr/>
                    <a:lstStyle/>
                    <a:p>
                      <a:pPr indent="0">
                        <a:buNone/>
                      </a:pPr>
                      <a:r>
                        <a:rPr lang="zh-CN" sz="1400">
                          <a:solidFill>
                            <a:schemeClr val="bg1"/>
                          </a:solidFill>
                          <a:ea typeface="微软雅黑" panose="020B0503020204020204" pitchFamily="34" charset="-122"/>
                          <a:sym typeface="+mn-ea"/>
                        </a:rPr>
                        <a:t>日志检索</a:t>
                      </a:r>
                      <a:endParaRPr lang="zh-CN" altLang="en-US" sz="1400" b="0" i="0" u="none" strike="noStrike" dirty="0">
                        <a:solidFill>
                          <a:schemeClr val="bg1"/>
                        </a:solidFill>
                        <a:effectLst/>
                        <a:latin typeface="微软雅黑" panose="020B0503020204020204" pitchFamily="34" charset="-122"/>
                        <a:ea typeface="微软雅黑" panose="020B0503020204020204" pitchFamily="34" charset="-122"/>
                      </a:endParaRPr>
                    </a:p>
                  </a:txBody>
                  <a:tcPr marL="77059" marR="77059" marT="38530" marB="38530" anchor="ctr">
                    <a:solidFill>
                      <a:schemeClr val="tx2"/>
                    </a:solidFill>
                  </a:tcPr>
                </a:tc>
              </a:tr>
              <a:tr h="548640">
                <a:tc vMerge="1">
                  <a:tcPr marL="77059" marR="77059" marT="38530" marB="38530" anchor="ctr">
                    <a:solidFill>
                      <a:schemeClr val="tx2"/>
                    </a:solidFill>
                  </a:tcPr>
                </a:tc>
                <a:tc>
                  <a:txBody>
                    <a:bodyPr/>
                    <a:lstStyle/>
                    <a:p>
                      <a:pPr indent="0">
                        <a:buNone/>
                      </a:pPr>
                      <a:r>
                        <a:rPr lang="zh-CN" sz="1400">
                          <a:solidFill>
                            <a:schemeClr val="bg1"/>
                          </a:solidFill>
                          <a:ea typeface="微软雅黑" panose="020B0503020204020204" pitchFamily="34" charset="-122"/>
                          <a:sym typeface="+mn-ea"/>
                        </a:rPr>
                        <a:t>摄像头实时监控</a:t>
                      </a:r>
                      <a:endParaRPr lang="zh-CN" altLang="en-US" sz="1400" b="0" i="0" u="none" strike="noStrike" dirty="0">
                        <a:solidFill>
                          <a:schemeClr val="bg1"/>
                        </a:solidFill>
                        <a:effectLst/>
                        <a:latin typeface="微软雅黑" panose="020B0503020204020204" pitchFamily="34" charset="-122"/>
                        <a:ea typeface="微软雅黑" panose="020B0503020204020204" pitchFamily="34" charset="-122"/>
                      </a:endParaRPr>
                    </a:p>
                  </a:txBody>
                  <a:tcPr marL="77059" marR="77059" marT="38530" marB="38530" anchor="ctr">
                    <a:solidFill>
                      <a:schemeClr val="tx2"/>
                    </a:solidFill>
                  </a:tcPr>
                </a:tc>
              </a:tr>
              <a:tr h="548640">
                <a:tc vMerge="1">
                  <a:tcPr marL="77059" marR="77059" marT="38530" marB="38530" anchor="ctr">
                    <a:solidFill>
                      <a:schemeClr val="tx2"/>
                    </a:solidFill>
                  </a:tcPr>
                </a:tc>
                <a:tc>
                  <a:txBody>
                    <a:bodyPr/>
                    <a:lstStyle/>
                    <a:p>
                      <a:pPr indent="0">
                        <a:buNone/>
                      </a:pPr>
                      <a:r>
                        <a:rPr lang="zh-CN" sz="1400">
                          <a:solidFill>
                            <a:schemeClr val="bg1"/>
                          </a:solidFill>
                          <a:ea typeface="微软雅黑" panose="020B0503020204020204" pitchFamily="34" charset="-122"/>
                          <a:sym typeface="+mn-ea"/>
                        </a:rPr>
                        <a:t>电脑屏幕实时监控</a:t>
                      </a:r>
                      <a:endParaRPr lang="zh-CN" altLang="en-US" sz="1400" b="0">
                        <a:solidFill>
                          <a:schemeClr val="bg1"/>
                        </a:solidFill>
                        <a:latin typeface="微软雅黑" panose="020B0503020204020204" pitchFamily="34" charset="-122"/>
                        <a:ea typeface="微软雅黑" panose="020B0503020204020204" pitchFamily="34" charset="-122"/>
                        <a:sym typeface="+mn-ea"/>
                      </a:endParaRPr>
                    </a:p>
                    <a:p>
                      <a:pPr indent="0">
                        <a:buNone/>
                      </a:pPr>
                      <a:endParaRPr lang="zh-CN" altLang="en-US" sz="1400" b="0" i="0" u="none" strike="noStrike" dirty="0">
                        <a:solidFill>
                          <a:schemeClr val="bg1"/>
                        </a:solidFill>
                        <a:effectLst/>
                        <a:latin typeface="微软雅黑" panose="020B0503020204020204" pitchFamily="34" charset="-122"/>
                        <a:ea typeface="微软雅黑" panose="020B0503020204020204" pitchFamily="34" charset="-122"/>
                      </a:endParaRPr>
                    </a:p>
                  </a:txBody>
                  <a:tcPr marL="77059" marR="77059" marT="38530" marB="38530" anchor="ctr">
                    <a:solidFill>
                      <a:schemeClr val="tx2"/>
                    </a:solidFill>
                  </a:tcPr>
                </a:tc>
              </a:tr>
              <a:tr h="548640">
                <a:tc vMerge="1">
                  <a:tcPr marL="77059" marR="77059" marT="38530" marB="38530" anchor="ctr">
                    <a:solidFill>
                      <a:schemeClr val="tx2"/>
                    </a:solidFill>
                  </a:tcPr>
                </a:tc>
                <a:tc>
                  <a:txBody>
                    <a:bodyPr/>
                    <a:lstStyle/>
                    <a:p>
                      <a:pPr indent="0">
                        <a:buNone/>
                      </a:pPr>
                      <a:r>
                        <a:rPr lang="zh-CN" sz="1400">
                          <a:solidFill>
                            <a:schemeClr val="bg1"/>
                          </a:solidFill>
                          <a:ea typeface="微软雅黑" panose="020B0503020204020204" pitchFamily="34" charset="-122"/>
                          <a:sym typeface="+mn-ea"/>
                        </a:rPr>
                        <a:t>日志实时监控</a:t>
                      </a:r>
                      <a:endParaRPr lang="zh-CN" altLang="en-US" sz="1400" b="0">
                        <a:solidFill>
                          <a:schemeClr val="bg1"/>
                        </a:solidFill>
                        <a:latin typeface="微软雅黑" panose="020B0503020204020204" pitchFamily="34" charset="-122"/>
                        <a:ea typeface="微软雅黑" panose="020B0503020204020204" pitchFamily="34" charset="-122"/>
                        <a:sym typeface="+mn-ea"/>
                      </a:endParaRPr>
                    </a:p>
                    <a:p>
                      <a:pPr indent="0">
                        <a:buNone/>
                      </a:pPr>
                      <a:endParaRPr lang="zh-CN" altLang="en-US" sz="1400" b="0" i="0" u="none" strike="noStrike" dirty="0">
                        <a:solidFill>
                          <a:schemeClr val="bg1"/>
                        </a:solidFill>
                        <a:effectLst/>
                        <a:latin typeface="微软雅黑" panose="020B0503020204020204" pitchFamily="34" charset="-122"/>
                        <a:ea typeface="微软雅黑" panose="020B0503020204020204" pitchFamily="34" charset="-122"/>
                      </a:endParaRPr>
                    </a:p>
                  </a:txBody>
                  <a:tcPr marL="77059" marR="77059" marT="38530" marB="38530" anchor="ctr">
                    <a:solidFill>
                      <a:schemeClr val="tx2"/>
                    </a:solidFill>
                  </a:tcPr>
                </a:tc>
              </a:tr>
            </a:tbl>
          </a:graphicData>
        </a:graphic>
      </p:graphicFrame>
      <p:pic>
        <p:nvPicPr>
          <p:cNvPr id="3" name="图片 2"/>
          <p:cNvPicPr>
            <a:picLocks noChangeAspect="1"/>
          </p:cNvPicPr>
          <p:nvPr/>
        </p:nvPicPr>
        <p:blipFill>
          <a:blip r:embed="rId1"/>
          <a:stretch>
            <a:fillRect/>
          </a:stretch>
        </p:blipFill>
        <p:spPr>
          <a:xfrm>
            <a:off x="5901138" y="1302089"/>
            <a:ext cx="3353887" cy="2209890"/>
          </a:xfrm>
          <a:prstGeom prst="rect">
            <a:avLst/>
          </a:prstGeom>
        </p:spPr>
      </p:pic>
      <p:pic>
        <p:nvPicPr>
          <p:cNvPr id="7" name="图片 6" descr="D:\桌面文件\83.png83"/>
          <p:cNvPicPr>
            <a:picLocks noChangeAspect="1"/>
          </p:cNvPicPr>
          <p:nvPr/>
        </p:nvPicPr>
        <p:blipFill>
          <a:blip r:embed="rId2"/>
          <a:srcRect/>
          <a:stretch>
            <a:fillRect/>
          </a:stretch>
        </p:blipFill>
        <p:spPr>
          <a:xfrm>
            <a:off x="8721434" y="2973543"/>
            <a:ext cx="2905868" cy="2080895"/>
          </a:xfrm>
          <a:prstGeom prst="rect">
            <a:avLst/>
          </a:prstGeom>
        </p:spPr>
      </p:pic>
      <p:pic>
        <p:nvPicPr>
          <p:cNvPr id="8" name="图片 7"/>
          <p:cNvPicPr>
            <a:picLocks noChangeAspect="1"/>
          </p:cNvPicPr>
          <p:nvPr/>
        </p:nvPicPr>
        <p:blipFill>
          <a:blip r:embed="rId3"/>
          <a:stretch>
            <a:fillRect/>
          </a:stretch>
        </p:blipFill>
        <p:spPr>
          <a:xfrm>
            <a:off x="4988440" y="4343851"/>
            <a:ext cx="3544023" cy="2050130"/>
          </a:xfrm>
          <a:prstGeom prst="rect">
            <a:avLst/>
          </a:prstGeom>
        </p:spPr>
      </p:pic>
      <p:sp>
        <p:nvSpPr>
          <p:cNvPr id="9" name="矩形 8"/>
          <p:cNvSpPr/>
          <p:nvPr/>
        </p:nvSpPr>
        <p:spPr>
          <a:xfrm>
            <a:off x="1569720" y="1715135"/>
            <a:ext cx="3037205" cy="56070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p:nvSpPr>
        <p:spPr>
          <a:xfrm>
            <a:off x="2000250" y="1805940"/>
            <a:ext cx="2577465" cy="383540"/>
          </a:xfrm>
          <a:prstGeom prst="rect">
            <a:avLst/>
          </a:prstGeom>
          <a:noFill/>
        </p:spPr>
        <p:txBody>
          <a:bodyPr wrap="square" rtlCol="0">
            <a:spAutoFit/>
          </a:bodyPr>
          <a:lstStyle/>
          <a:p>
            <a:r>
              <a:rPr lang="zh-CN" altLang="en-US"/>
              <a:t>网警中心 实时预警</a:t>
            </a:r>
            <a:endParaRPr lang="zh-CN" altLang="en-US"/>
          </a:p>
        </p:txBody>
      </p:sp>
      <p:sp>
        <p:nvSpPr>
          <p:cNvPr id="11" name="矩形 3"/>
          <p:cNvSpPr>
            <a:spLocks noChangeArrowheads="1"/>
          </p:cNvSpPr>
          <p:nvPr/>
        </p:nvSpPr>
        <p:spPr bwMode="auto">
          <a:xfrm>
            <a:off x="1073958" y="224898"/>
            <a:ext cx="2623820" cy="582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eaLnBrk="1" hangingPunct="1">
              <a:spcBef>
                <a:spcPct val="0"/>
              </a:spcBef>
              <a:buFont typeface="Arial" panose="020B0604020202020204" pitchFamily="34" charset="0"/>
              <a:buNone/>
            </a:pPr>
            <a:r>
              <a:rPr lang="zh-CN" b="1" dirty="0">
                <a:solidFill>
                  <a:schemeClr val="tx1">
                    <a:lumMod val="65000"/>
                    <a:lumOff val="35000"/>
                  </a:schemeClr>
                </a:solidFill>
                <a:latin typeface="Arial" panose="020B0604020202020204" pitchFamily="34" charset="0"/>
                <a:cs typeface="Arial" panose="020B0604020202020204" pitchFamily="34" charset="0"/>
                <a:sym typeface="Impact" panose="020B0806030902050204" pitchFamily="34" charset="0"/>
              </a:rPr>
              <a:t>网警控制中心</a:t>
            </a:r>
            <a:endParaRPr lang="zh-CN" b="1" dirty="0">
              <a:solidFill>
                <a:schemeClr val="tx1">
                  <a:lumMod val="65000"/>
                  <a:lumOff val="35000"/>
                </a:schemeClr>
              </a:solidFill>
              <a:latin typeface="Arial" panose="020B0604020202020204" pitchFamily="34" charset="0"/>
              <a:ea typeface="宋体" pitchFamily="2" charset="-122"/>
              <a:cs typeface="Arial" panose="020B0604020202020204" pitchFamily="34" charset="0"/>
              <a:sym typeface="Impact" panose="020B0806030902050204" pitchFamily="34" charset="0"/>
            </a:endParaRPr>
          </a:p>
        </p:txBody>
      </p:sp>
      <p:sp>
        <p:nvSpPr>
          <p:cNvPr id="12" name="文本框 37"/>
          <p:cNvSpPr txBox="1"/>
          <p:nvPr/>
        </p:nvSpPr>
        <p:spPr>
          <a:xfrm>
            <a:off x="1073785" y="760095"/>
            <a:ext cx="3554095" cy="335915"/>
          </a:xfrm>
          <a:prstGeom prst="rect">
            <a:avLst/>
          </a:prstGeom>
          <a:noFill/>
        </p:spPr>
        <p:txBody>
          <a:bodyPr wrap="square" lIns="91431" tIns="45716" rIns="91431" bIns="45716" rtlCol="0">
            <a:spAutoFit/>
          </a:bodyPr>
          <a:lstStyle/>
          <a:p>
            <a:r>
              <a:rPr lang="en-US" altLang="zh-CN" sz="1600" dirty="0">
                <a:solidFill>
                  <a:schemeClr val="tx1">
                    <a:lumMod val="65000"/>
                    <a:lumOff val="35000"/>
                  </a:schemeClr>
                </a:solidFill>
                <a:latin typeface="Arial" panose="020B0604020202020204" pitchFamily="34" charset="0"/>
                <a:cs typeface="Arial" panose="020B0604020202020204" pitchFamily="34" charset="0"/>
              </a:rPr>
              <a:t>Network Police Control Center</a:t>
            </a:r>
            <a:endParaRPr lang="en-US" altLang="zh-CN" sz="1600" dirty="0">
              <a:solidFill>
                <a:schemeClr val="tx1">
                  <a:lumMod val="65000"/>
                  <a:lumOff val="35000"/>
                </a:schemeClr>
              </a:solidFill>
              <a:latin typeface="Arial" panose="020B0604020202020204" pitchFamily="34" charset="0"/>
              <a:cs typeface="Arial" panose="020B0604020202020204" pitchFamily="34" charset="0"/>
            </a:endParaRPr>
          </a:p>
        </p:txBody>
      </p:sp>
      <p:pic>
        <p:nvPicPr>
          <p:cNvPr id="2" name="图片 1" descr="销掌门-透明背景-logo"/>
          <p:cNvPicPr>
            <a:picLocks noChangeAspect="1"/>
          </p:cNvPicPr>
          <p:nvPr/>
        </p:nvPicPr>
        <p:blipFill>
          <a:blip r:embed="rId4" cstate="print"/>
          <a:stretch>
            <a:fillRect/>
          </a:stretch>
        </p:blipFill>
        <p:spPr>
          <a:xfrm>
            <a:off x="10789920" y="167005"/>
            <a:ext cx="1132205" cy="829310"/>
          </a:xfrm>
          <a:prstGeom prst="rect">
            <a:avLst/>
          </a:prstGeom>
        </p:spPr>
      </p:pic>
    </p:spTree>
  </p:cSld>
  <p:clrMapOvr>
    <a:masterClrMapping/>
  </p:clrMapOvr>
  <p:transition>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13" presetClass="entr" presetSubtype="16" fill="hold" grpId="0" nodeType="clickEffect">
                                  <p:stCondLst>
                                    <p:cond delay="0"/>
                                  </p:stCondLst>
                                  <p:childTnLst>
                                    <p:set>
                                      <p:cBhvr>
                                        <p:cTn id="15" dur="1000" fill="hold">
                                          <p:stCondLst>
                                            <p:cond delay="0"/>
                                          </p:stCondLst>
                                        </p:cTn>
                                        <p:tgtEl>
                                          <p:spTgt spid="9"/>
                                        </p:tgtEl>
                                        <p:attrNameLst>
                                          <p:attrName>style.visibility</p:attrName>
                                        </p:attrNameLst>
                                      </p:cBhvr>
                                      <p:to>
                                        <p:strVal val="visible"/>
                                      </p:to>
                                    </p:set>
                                    <p:animEffect transition="in" filter="plus(in)">
                                      <p:cBhvr>
                                        <p:cTn id="16" dur="1000"/>
                                        <p:tgtEl>
                                          <p:spTgt spid="9"/>
                                        </p:tgtEl>
                                      </p:cBhvr>
                                    </p:animEffect>
                                  </p:childTnLst>
                                </p:cTn>
                              </p:par>
                              <p:par>
                                <p:cTn id="17" presetID="13" presetClass="entr" presetSubtype="16" fill="hold" grpId="0" nodeType="withEffect">
                                  <p:stCondLst>
                                    <p:cond delay="0"/>
                                  </p:stCondLst>
                                  <p:childTnLst>
                                    <p:set>
                                      <p:cBhvr>
                                        <p:cTn id="18" dur="1000" fill="hold">
                                          <p:stCondLst>
                                            <p:cond delay="0"/>
                                          </p:stCondLst>
                                        </p:cTn>
                                        <p:tgtEl>
                                          <p:spTgt spid="10"/>
                                        </p:tgtEl>
                                        <p:attrNameLst>
                                          <p:attrName>style.visibility</p:attrName>
                                        </p:attrNameLst>
                                      </p:cBhvr>
                                      <p:to>
                                        <p:strVal val="visible"/>
                                      </p:to>
                                    </p:set>
                                    <p:animEffect transition="in" filter="plus(in)">
                                      <p:cBhvr>
                                        <p:cTn id="19" dur="1000"/>
                                        <p:tgtEl>
                                          <p:spTgt spid="10"/>
                                        </p:tgtEl>
                                      </p:cBhvr>
                                    </p:animEffect>
                                  </p:childTnLst>
                                </p:cTn>
                              </p:par>
                              <p:par>
                                <p:cTn id="20" presetID="13" presetClass="entr" presetSubtype="16" fill="hold" nodeType="withEffect">
                                  <p:stCondLst>
                                    <p:cond delay="0"/>
                                  </p:stCondLst>
                                  <p:childTnLst>
                                    <p:set>
                                      <p:cBhvr>
                                        <p:cTn id="21" dur="1000" fill="hold">
                                          <p:stCondLst>
                                            <p:cond delay="0"/>
                                          </p:stCondLst>
                                        </p:cTn>
                                        <p:tgtEl>
                                          <p:spTgt spid="4"/>
                                        </p:tgtEl>
                                        <p:attrNameLst>
                                          <p:attrName>style.visibility</p:attrName>
                                        </p:attrNameLst>
                                      </p:cBhvr>
                                      <p:to>
                                        <p:strVal val="visible"/>
                                      </p:to>
                                    </p:set>
                                    <p:animEffect transition="in" filter="plus(in)">
                                      <p:cBhvr>
                                        <p:cTn id="22" dur="10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linds(horizontal)">
                                      <p:cBhvr>
                                        <p:cTn id="27" dur="500"/>
                                        <p:tgtEl>
                                          <p:spTgt spid="15"/>
                                        </p:tgtEl>
                                      </p:cBhvr>
                                    </p:animEffect>
                                  </p:childTnLst>
                                </p:cTn>
                              </p:par>
                              <p:par>
                                <p:cTn id="28" presetID="3" presetClass="entr" presetSubtype="10" fill="hold" nodeType="with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blinds(horizontal)">
                                      <p:cBhvr>
                                        <p:cTn id="30" dur="500"/>
                                        <p:tgtEl>
                                          <p:spTgt spid="3"/>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blinds(horizontal)">
                                      <p:cBhvr>
                                        <p:cTn id="35" dur="500"/>
                                        <p:tgtEl>
                                          <p:spTgt spid="7"/>
                                        </p:tgtEl>
                                      </p:cBhvr>
                                    </p:animEffect>
                                  </p:childTnLst>
                                </p:cTn>
                              </p:par>
                              <p:par>
                                <p:cTn id="36" presetID="3" presetClass="entr" presetSubtype="10" fill="hold" grpId="0" nodeType="with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blinds(horizontal)">
                                      <p:cBhvr>
                                        <p:cTn id="38" dur="500"/>
                                        <p:tgtEl>
                                          <p:spTgt spid="13"/>
                                        </p:tgtEl>
                                      </p:cBhvr>
                                    </p:animEffect>
                                  </p:childTnLst>
                                </p:cTn>
                              </p:par>
                            </p:childTnLst>
                          </p:cTn>
                        </p:par>
                      </p:childTnLst>
                    </p:cTn>
                  </p:par>
                  <p:par>
                    <p:cTn id="39" fill="hold">
                      <p:stCondLst>
                        <p:cond delay="indefinite"/>
                      </p:stCondLst>
                      <p:childTnLst>
                        <p:par>
                          <p:cTn id="40" fill="hold">
                            <p:stCondLst>
                              <p:cond delay="0"/>
                            </p:stCondLst>
                            <p:childTnLst>
                              <p:par>
                                <p:cTn id="41" presetID="3" presetClass="entr" presetSubtype="1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blinds(horizontal)">
                                      <p:cBhvr>
                                        <p:cTn id="43" dur="500"/>
                                        <p:tgtEl>
                                          <p:spTgt spid="14"/>
                                        </p:tgtEl>
                                      </p:cBhvr>
                                    </p:animEffect>
                                  </p:childTnLst>
                                </p:cTn>
                              </p:par>
                              <p:par>
                                <p:cTn id="44" presetID="3" presetClass="entr" presetSubtype="10" fill="hold" nodeType="with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blinds(horizontal)">
                                      <p:cBhvr>
                                        <p:cTn id="4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9" grpId="0" bldLvl="0" animBg="1"/>
      <p:bldP spid="10" grpId="0"/>
      <p:bldP spid="15" grpId="0" bldLvl="0" animBg="1"/>
      <p:bldP spid="13" grpId="0" bldLvl="0" animBg="1"/>
      <p:bldP spid="14" grpId="0" bldLvl="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114"/>
          <p:cNvGrpSpPr/>
          <p:nvPr/>
        </p:nvGrpSpPr>
        <p:grpSpPr>
          <a:xfrm>
            <a:off x="-20320" y="2478405"/>
            <a:ext cx="12240895" cy="1868170"/>
            <a:chOff x="0" y="2226109"/>
            <a:chExt cx="1597483" cy="518462"/>
          </a:xfrm>
          <a:solidFill>
            <a:schemeClr val="bg2"/>
          </a:solidFill>
        </p:grpSpPr>
        <p:sp>
          <p:nvSpPr>
            <p:cNvPr id="4" name="Rectangle 40"/>
            <p:cNvSpPr/>
            <p:nvPr/>
          </p:nvSpPr>
          <p:spPr>
            <a:xfrm>
              <a:off x="0" y="2226109"/>
              <a:ext cx="1597483" cy="518462"/>
            </a:xfrm>
            <a:prstGeom prst="rect">
              <a:avLst/>
            </a:prstGeom>
            <a:solidFill>
              <a:srgbClr val="3636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5" name="Text Placeholder 3"/>
            <p:cNvSpPr txBox="1"/>
            <p:nvPr/>
          </p:nvSpPr>
          <p:spPr>
            <a:xfrm>
              <a:off x="141262" y="2356165"/>
              <a:ext cx="1317383" cy="230506"/>
            </a:xfrm>
            <a:prstGeom prst="rect">
              <a:avLst/>
            </a:prstGeom>
            <a:noFill/>
          </p:spPr>
          <p:txBody>
            <a:bodyPr wrap="squar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8565">
                <a:spcBef>
                  <a:spcPct val="20000"/>
                </a:spcBef>
                <a:defRPr/>
              </a:pPr>
              <a:r>
                <a:rPr lang="zh-CN" altLang="en-US" sz="5400" b="1" dirty="0">
                  <a:solidFill>
                    <a:schemeClr val="bg1"/>
                  </a:solidFill>
                  <a:latin typeface="微软雅黑" panose="020B0503020204020204" pitchFamily="34" charset="-122"/>
                  <a:ea typeface="微软雅黑" panose="020B0503020204020204" pitchFamily="34" charset="-122"/>
                </a:rPr>
                <a:t>灵活的自定义界面设置</a:t>
              </a:r>
              <a:endParaRPr lang="zh-CN" altLang="en-US" sz="5400" b="1" dirty="0">
                <a:solidFill>
                  <a:schemeClr val="bg1"/>
                </a:solidFill>
                <a:latin typeface="微软雅黑" panose="020B0503020204020204" pitchFamily="34" charset="-122"/>
                <a:ea typeface="微软雅黑" panose="020B0503020204020204" pitchFamily="34" charset="-122"/>
              </a:endParaRPr>
            </a:p>
          </p:txBody>
        </p:sp>
      </p:grpSp>
      <p:pic>
        <p:nvPicPr>
          <p:cNvPr id="7" name="图片 6" descr="销掌门-透明背景-logo"/>
          <p:cNvPicPr>
            <a:picLocks noChangeAspect="1"/>
          </p:cNvPicPr>
          <p:nvPr/>
        </p:nvPicPr>
        <p:blipFill>
          <a:blip r:embed="rId1" cstate="print"/>
          <a:stretch>
            <a:fillRect/>
          </a:stretch>
        </p:blipFill>
        <p:spPr>
          <a:xfrm>
            <a:off x="10789920" y="167005"/>
            <a:ext cx="1132205" cy="829310"/>
          </a:xfrm>
          <a:prstGeom prst="rect">
            <a:avLst/>
          </a:prstGeom>
        </p:spPr>
      </p:pic>
    </p:spTree>
  </p:cSld>
  <p:clrMapOvr>
    <a:masterClrMapping/>
  </p:clrMapOvr>
  <p:transition spd="slow" advClick="0"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400"/>
                                        <p:tgtEl>
                                          <p:spTgt spid="3"/>
                                        </p:tgtEl>
                                      </p:cBhvr>
                                    </p:animEffect>
                                  </p:childTnLst>
                                </p:cTn>
                              </p:par>
                            </p:childTnLst>
                          </p:cTn>
                        </p:par>
                        <p:par>
                          <p:cTn id="8" fill="hold">
                            <p:stCondLst>
                              <p:cond delay="500"/>
                            </p:stCondLst>
                            <p:childTnLst>
                              <p:par>
                                <p:cTn id="9" presetID="3" presetClass="entr" presetSubtype="1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linds(horizontal)">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D:\桌面文件\85_副本11.png85_副本11"/>
          <p:cNvPicPr>
            <a:picLocks noChangeAspect="1"/>
          </p:cNvPicPr>
          <p:nvPr/>
        </p:nvPicPr>
        <p:blipFill>
          <a:blip r:embed="rId1"/>
          <a:srcRect b="7716"/>
          <a:stretch>
            <a:fillRect/>
          </a:stretch>
        </p:blipFill>
        <p:spPr>
          <a:xfrm>
            <a:off x="5393690" y="974090"/>
            <a:ext cx="5156200" cy="5429885"/>
          </a:xfrm>
          <a:prstGeom prst="rect">
            <a:avLst/>
          </a:prstGeom>
        </p:spPr>
      </p:pic>
      <p:sp>
        <p:nvSpPr>
          <p:cNvPr id="39" name="矩形 38"/>
          <p:cNvSpPr/>
          <p:nvPr/>
        </p:nvSpPr>
        <p:spPr>
          <a:xfrm>
            <a:off x="3304501" y="2831245"/>
            <a:ext cx="2408441" cy="428625"/>
          </a:xfrm>
          <a:prstGeom prst="rect">
            <a:avLst/>
          </a:prstGeom>
        </p:spPr>
        <p:txBody>
          <a:bodyPr wrap="square" lIns="91431" tIns="45716" rIns="91431" bIns="45716">
            <a:spAutoFit/>
          </a:bodyPr>
          <a:lstStyle/>
          <a:p>
            <a:pPr algn="ctr"/>
            <a:r>
              <a:rPr lang="zh-CN" altLang="en-US" sz="2200" b="1" dirty="0">
                <a:solidFill>
                  <a:srgbClr val="00B0F0"/>
                </a:solidFill>
                <a:latin typeface="微软雅黑" panose="020B0503020204020204" pitchFamily="34" charset="-122"/>
                <a:ea typeface="微软雅黑" panose="020B0503020204020204" pitchFamily="34" charset="-122"/>
              </a:rPr>
              <a:t>自定义界面设置</a:t>
            </a:r>
            <a:endParaRPr lang="en-US" altLang="zh-CN" sz="2200" b="1" dirty="0">
              <a:solidFill>
                <a:srgbClr val="00B0F0"/>
              </a:solidFill>
              <a:latin typeface="微软雅黑" panose="020B0503020204020204" pitchFamily="34" charset="-122"/>
              <a:ea typeface="微软雅黑" panose="020B0503020204020204" pitchFamily="34" charset="-122"/>
            </a:endParaRPr>
          </a:p>
        </p:txBody>
      </p:sp>
      <p:sp>
        <p:nvSpPr>
          <p:cNvPr id="40" name="矩形 47"/>
          <p:cNvSpPr>
            <a:spLocks noChangeArrowheads="1"/>
          </p:cNvSpPr>
          <p:nvPr/>
        </p:nvSpPr>
        <p:spPr bwMode="auto">
          <a:xfrm>
            <a:off x="3393440" y="3268345"/>
            <a:ext cx="2392680" cy="103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lnSpc>
                <a:spcPct val="110000"/>
              </a:lnSpc>
              <a:spcBef>
                <a:spcPct val="0"/>
              </a:spcBef>
              <a:buNone/>
            </a:pPr>
            <a:r>
              <a:rPr lang="zh-CN" altLang="en-US" sz="1400" b="1" dirty="0">
                <a:solidFill>
                  <a:schemeClr val="tx1"/>
                </a:solidFill>
                <a:effectLst>
                  <a:outerShdw blurRad="38100" dist="19050" dir="2700000" algn="tl" rotWithShape="0">
                    <a:schemeClr val="dk1">
                      <a:alpha val="40000"/>
                    </a:schemeClr>
                  </a:outerShdw>
                </a:effectLst>
                <a:sym typeface="微软雅黑" panose="020B0503020204020204" pitchFamily="34" charset="-122"/>
              </a:rPr>
              <a:t>企业可灵活通过配置界面将公司的</a:t>
            </a:r>
            <a:r>
              <a:rPr lang="en-US" altLang="zh-CN" sz="1400" b="1" dirty="0">
                <a:solidFill>
                  <a:schemeClr val="tx1"/>
                </a:solidFill>
                <a:effectLst>
                  <a:outerShdw blurRad="38100" dist="19050" dir="2700000" algn="tl" rotWithShape="0">
                    <a:schemeClr val="dk1">
                      <a:alpha val="40000"/>
                    </a:schemeClr>
                  </a:outerShdw>
                </a:effectLst>
                <a:sym typeface="微软雅黑" panose="020B0503020204020204" pitchFamily="34" charset="-122"/>
              </a:rPr>
              <a:t>logo</a:t>
            </a:r>
            <a:r>
              <a:rPr lang="zh-CN" altLang="en-US" sz="1400" b="1" dirty="0">
                <a:solidFill>
                  <a:schemeClr val="tx1"/>
                </a:solidFill>
                <a:effectLst>
                  <a:outerShdw blurRad="38100" dist="19050" dir="2700000" algn="tl" rotWithShape="0">
                    <a:schemeClr val="dk1">
                      <a:alpha val="40000"/>
                    </a:schemeClr>
                  </a:outerShdw>
                </a:effectLst>
                <a:sym typeface="微软雅黑" panose="020B0503020204020204" pitchFamily="34" charset="-122"/>
              </a:rPr>
              <a:t>设置到</a:t>
            </a:r>
            <a:r>
              <a:rPr lang="en-US" altLang="zh-CN" sz="1400" b="1" dirty="0">
                <a:solidFill>
                  <a:schemeClr val="tx1"/>
                </a:solidFill>
                <a:effectLst>
                  <a:outerShdw blurRad="38100" dist="19050" dir="2700000" algn="tl" rotWithShape="0">
                    <a:schemeClr val="dk1">
                      <a:alpha val="40000"/>
                    </a:schemeClr>
                  </a:outerShdw>
                </a:effectLst>
                <a:sym typeface="微软雅黑" panose="020B0503020204020204" pitchFamily="34" charset="-122"/>
              </a:rPr>
              <a:t>DSC</a:t>
            </a:r>
            <a:r>
              <a:rPr lang="zh-CN" altLang="en-US" sz="1400" b="1" dirty="0">
                <a:solidFill>
                  <a:schemeClr val="tx1"/>
                </a:solidFill>
                <a:effectLst>
                  <a:outerShdw blurRad="38100" dist="19050" dir="2700000" algn="tl" rotWithShape="0">
                    <a:schemeClr val="dk1">
                      <a:alpha val="40000"/>
                    </a:schemeClr>
                  </a:outerShdw>
                </a:effectLst>
                <a:sym typeface="微软雅黑" panose="020B0503020204020204" pitchFamily="34" charset="-122"/>
              </a:rPr>
              <a:t>加密系统中，让用户感受更为亲切，更便于管理员的管理</a:t>
            </a:r>
            <a:r>
              <a:rPr lang="zh-CN" altLang="en-US" sz="1400" dirty="0">
                <a:solidFill>
                  <a:schemeClr val="tx1">
                    <a:lumMod val="65000"/>
                    <a:lumOff val="35000"/>
                  </a:schemeClr>
                </a:solidFill>
                <a:sym typeface="微软雅黑" panose="020B0503020204020204" pitchFamily="34" charset="-122"/>
              </a:rPr>
              <a:t>。</a:t>
            </a:r>
            <a:endParaRPr lang="zh-CN" altLang="en-US" sz="1400" dirty="0">
              <a:solidFill>
                <a:schemeClr val="tx1">
                  <a:lumMod val="65000"/>
                  <a:lumOff val="35000"/>
                </a:schemeClr>
              </a:solidFill>
              <a:sym typeface="微软雅黑" panose="020B0503020204020204" pitchFamily="34" charset="-122"/>
            </a:endParaRPr>
          </a:p>
        </p:txBody>
      </p:sp>
      <p:sp>
        <p:nvSpPr>
          <p:cNvPr id="51" name="矩形 50"/>
          <p:cNvSpPr/>
          <p:nvPr/>
        </p:nvSpPr>
        <p:spPr>
          <a:xfrm>
            <a:off x="1370741" y="4477344"/>
            <a:ext cx="2165683" cy="1388094"/>
          </a:xfrm>
          <a:prstGeom prst="rect">
            <a:avLst/>
          </a:prstGeom>
          <a:blipFill>
            <a:blip r:embed="rId2" cstate="print"/>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矩形 43"/>
          <p:cNvSpPr/>
          <p:nvPr/>
        </p:nvSpPr>
        <p:spPr>
          <a:xfrm>
            <a:off x="940135" y="1715729"/>
            <a:ext cx="2165683" cy="1388094"/>
          </a:xfrm>
          <a:prstGeom prst="rect">
            <a:avLst/>
          </a:prstGeom>
          <a:blipFill>
            <a:blip r:embed="rId3" cstate="print"/>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nvSpPr>
        <p:spPr>
          <a:xfrm>
            <a:off x="6159500" y="3522345"/>
            <a:ext cx="1054100" cy="230505"/>
          </a:xfrm>
          <a:prstGeom prst="rect">
            <a:avLst/>
          </a:prstGeom>
          <a:noFill/>
          <a:ln>
            <a:solidFill>
              <a:srgbClr val="C0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6165850" y="3029585"/>
            <a:ext cx="1054100" cy="230505"/>
          </a:xfrm>
          <a:prstGeom prst="rect">
            <a:avLst/>
          </a:prstGeom>
          <a:noFill/>
          <a:ln>
            <a:solidFill>
              <a:srgbClr val="C0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6202680" y="4045585"/>
            <a:ext cx="1161415" cy="230505"/>
          </a:xfrm>
          <a:prstGeom prst="rect">
            <a:avLst/>
          </a:prstGeom>
          <a:noFill/>
          <a:ln>
            <a:solidFill>
              <a:srgbClr val="C0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文本框 21"/>
          <p:cNvSpPr txBox="1"/>
          <p:nvPr/>
        </p:nvSpPr>
        <p:spPr>
          <a:xfrm>
            <a:off x="8790305" y="2831465"/>
            <a:ext cx="2588260" cy="337185"/>
          </a:xfrm>
          <a:prstGeom prst="rect">
            <a:avLst/>
          </a:prstGeom>
          <a:noFill/>
        </p:spPr>
        <p:txBody>
          <a:bodyPr wrap="square" rtlCol="0">
            <a:spAutoFit/>
          </a:bodyPr>
          <a:lstStyle/>
          <a:p>
            <a:r>
              <a:rPr lang="zh-CN" altLang="en-US" sz="1600" b="1">
                <a:solidFill>
                  <a:srgbClr val="C00000"/>
                </a:solidFill>
              </a:rPr>
              <a:t>支持更换客户端登录图标</a:t>
            </a:r>
            <a:endParaRPr lang="zh-CN" altLang="en-US" sz="1600" b="1">
              <a:solidFill>
                <a:srgbClr val="C00000"/>
              </a:solidFill>
            </a:endParaRPr>
          </a:p>
        </p:txBody>
      </p:sp>
      <p:sp>
        <p:nvSpPr>
          <p:cNvPr id="6" name="文本框 5"/>
          <p:cNvSpPr txBox="1"/>
          <p:nvPr/>
        </p:nvSpPr>
        <p:spPr>
          <a:xfrm>
            <a:off x="8897620" y="3415665"/>
            <a:ext cx="2588260" cy="337185"/>
          </a:xfrm>
          <a:prstGeom prst="rect">
            <a:avLst/>
          </a:prstGeom>
          <a:noFill/>
        </p:spPr>
        <p:txBody>
          <a:bodyPr wrap="square" rtlCol="0">
            <a:spAutoFit/>
          </a:bodyPr>
          <a:lstStyle/>
          <a:p>
            <a:r>
              <a:rPr lang="zh-CN" altLang="en-US" sz="1600" b="1">
                <a:solidFill>
                  <a:srgbClr val="C00000"/>
                </a:solidFill>
              </a:rPr>
              <a:t>支持更换文件属性图标</a:t>
            </a:r>
            <a:endParaRPr lang="zh-CN" altLang="en-US" sz="1600" b="1">
              <a:solidFill>
                <a:srgbClr val="C00000"/>
              </a:solidFill>
            </a:endParaRPr>
          </a:p>
        </p:txBody>
      </p:sp>
      <p:sp>
        <p:nvSpPr>
          <p:cNvPr id="7" name="文本框 6"/>
          <p:cNvSpPr txBox="1"/>
          <p:nvPr/>
        </p:nvSpPr>
        <p:spPr>
          <a:xfrm>
            <a:off x="8897620" y="3980180"/>
            <a:ext cx="2849880" cy="337185"/>
          </a:xfrm>
          <a:prstGeom prst="rect">
            <a:avLst/>
          </a:prstGeom>
          <a:noFill/>
        </p:spPr>
        <p:txBody>
          <a:bodyPr wrap="square" rtlCol="0">
            <a:spAutoFit/>
          </a:bodyPr>
          <a:lstStyle/>
          <a:p>
            <a:r>
              <a:rPr lang="zh-CN" altLang="en-US" sz="1600" b="1">
                <a:solidFill>
                  <a:srgbClr val="C00000"/>
                </a:solidFill>
              </a:rPr>
              <a:t>支持更换控制台登录界面图标</a:t>
            </a:r>
            <a:endParaRPr lang="zh-CN" altLang="en-US" sz="1600" b="1">
              <a:solidFill>
                <a:srgbClr val="C00000"/>
              </a:solidFill>
            </a:endParaRPr>
          </a:p>
        </p:txBody>
      </p:sp>
      <p:sp>
        <p:nvSpPr>
          <p:cNvPr id="11" name="矩形 3"/>
          <p:cNvSpPr>
            <a:spLocks noChangeArrowheads="1"/>
          </p:cNvSpPr>
          <p:nvPr/>
        </p:nvSpPr>
        <p:spPr bwMode="auto">
          <a:xfrm>
            <a:off x="1073958" y="224898"/>
            <a:ext cx="4251960" cy="582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eaLnBrk="1" hangingPunct="1">
              <a:spcBef>
                <a:spcPct val="0"/>
              </a:spcBef>
              <a:buFont typeface="Arial" panose="020B0604020202020204" pitchFamily="34" charset="0"/>
              <a:buNone/>
            </a:pPr>
            <a:r>
              <a:rPr lang="zh-CN" b="1" dirty="0">
                <a:solidFill>
                  <a:schemeClr val="tx1">
                    <a:lumMod val="65000"/>
                    <a:lumOff val="35000"/>
                  </a:schemeClr>
                </a:solidFill>
                <a:latin typeface="Arial" panose="020B0604020202020204" pitchFamily="34" charset="0"/>
                <a:cs typeface="Arial" panose="020B0604020202020204" pitchFamily="34" charset="0"/>
                <a:sym typeface="Impact" panose="020B0806030902050204" pitchFamily="34" charset="0"/>
              </a:rPr>
              <a:t>灵活的自定义界面设置</a:t>
            </a:r>
            <a:endParaRPr lang="zh-CN" b="1" dirty="0">
              <a:solidFill>
                <a:schemeClr val="tx1">
                  <a:lumMod val="65000"/>
                  <a:lumOff val="35000"/>
                </a:schemeClr>
              </a:solidFill>
              <a:latin typeface="Arial" panose="020B0604020202020204" pitchFamily="34" charset="0"/>
              <a:ea typeface="宋体" pitchFamily="2" charset="-122"/>
              <a:cs typeface="Arial" panose="020B0604020202020204" pitchFamily="34" charset="0"/>
              <a:sym typeface="Impact" panose="020B0806030902050204" pitchFamily="34" charset="0"/>
            </a:endParaRPr>
          </a:p>
        </p:txBody>
      </p:sp>
      <p:sp>
        <p:nvSpPr>
          <p:cNvPr id="12" name="文本框 37"/>
          <p:cNvSpPr txBox="1"/>
          <p:nvPr/>
        </p:nvSpPr>
        <p:spPr>
          <a:xfrm>
            <a:off x="1073785" y="760095"/>
            <a:ext cx="3554095" cy="335915"/>
          </a:xfrm>
          <a:prstGeom prst="rect">
            <a:avLst/>
          </a:prstGeom>
          <a:noFill/>
        </p:spPr>
        <p:txBody>
          <a:bodyPr wrap="square" lIns="91431" tIns="45716" rIns="91431" bIns="45716" rtlCol="0">
            <a:spAutoFit/>
          </a:bodyPr>
          <a:lstStyle/>
          <a:p>
            <a:r>
              <a:rPr lang="en-US" altLang="zh-CN" sz="1600" dirty="0">
                <a:solidFill>
                  <a:schemeClr val="tx1">
                    <a:lumMod val="65000"/>
                    <a:lumOff val="35000"/>
                  </a:schemeClr>
                </a:solidFill>
                <a:latin typeface="Arial" panose="020B0604020202020204" pitchFamily="34" charset="0"/>
                <a:cs typeface="Arial" panose="020B0604020202020204" pitchFamily="34" charset="0"/>
              </a:rPr>
              <a:t>Custom Interface Settings</a:t>
            </a:r>
            <a:endParaRPr lang="en-US" altLang="zh-CN" sz="1600" dirty="0">
              <a:solidFill>
                <a:schemeClr val="tx1">
                  <a:lumMod val="65000"/>
                  <a:lumOff val="35000"/>
                </a:schemeClr>
              </a:solidFill>
              <a:latin typeface="Arial" panose="020B0604020202020204" pitchFamily="34" charset="0"/>
              <a:cs typeface="Arial" panose="020B0604020202020204" pitchFamily="34" charset="0"/>
            </a:endParaRPr>
          </a:p>
        </p:txBody>
      </p:sp>
      <p:pic>
        <p:nvPicPr>
          <p:cNvPr id="8" name="图片 7" descr="销掌门-透明背景-logo"/>
          <p:cNvPicPr>
            <a:picLocks noChangeAspect="1"/>
          </p:cNvPicPr>
          <p:nvPr/>
        </p:nvPicPr>
        <p:blipFill>
          <a:blip r:embed="rId4" cstate="print"/>
          <a:stretch>
            <a:fillRect/>
          </a:stretch>
        </p:blipFill>
        <p:spPr>
          <a:xfrm>
            <a:off x="10789920" y="167005"/>
            <a:ext cx="1132205" cy="829310"/>
          </a:xfrm>
          <a:prstGeom prst="rect">
            <a:avLst/>
          </a:prstGeom>
        </p:spPr>
      </p:pic>
    </p:spTree>
  </p:cSld>
  <p:clrMapOvr>
    <a:masterClrMapping/>
  </p:clrMapOvr>
  <p:transition>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8" fill="hold" grpId="0" nodeType="clickEffect">
                                  <p:stCondLst>
                                    <p:cond delay="0"/>
                                  </p:stCondLst>
                                  <p:childTnLst>
                                    <p:set>
                                      <p:cBhvr>
                                        <p:cTn id="15" dur="1000" fill="hold">
                                          <p:stCondLst>
                                            <p:cond delay="0"/>
                                          </p:stCondLst>
                                        </p:cTn>
                                        <p:tgtEl>
                                          <p:spTgt spid="44"/>
                                        </p:tgtEl>
                                        <p:attrNameLst>
                                          <p:attrName>style.visibility</p:attrName>
                                        </p:attrNameLst>
                                      </p:cBhvr>
                                      <p:to>
                                        <p:strVal val="visible"/>
                                      </p:to>
                                    </p:set>
                                    <p:anim calcmode="lin" valueType="num">
                                      <p:cBhvr additive="base">
                                        <p:cTn id="16" dur="1000" fill="hold"/>
                                        <p:tgtEl>
                                          <p:spTgt spid="44"/>
                                        </p:tgtEl>
                                        <p:attrNameLst>
                                          <p:attrName>ppt_x</p:attrName>
                                        </p:attrNameLst>
                                      </p:cBhvr>
                                      <p:tavLst>
                                        <p:tav tm="0">
                                          <p:val>
                                            <p:strVal val="0-#ppt_w/2"/>
                                          </p:val>
                                        </p:tav>
                                        <p:tav tm="100000">
                                          <p:val>
                                            <p:strVal val="#ppt_x"/>
                                          </p:val>
                                        </p:tav>
                                      </p:tavLst>
                                    </p:anim>
                                    <p:anim calcmode="lin" valueType="num">
                                      <p:cBhvr additive="base">
                                        <p:cTn id="17" dur="1000" fill="hold"/>
                                        <p:tgtEl>
                                          <p:spTgt spid="44"/>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blinds(horizontal)">
                                      <p:cBhvr>
                                        <p:cTn id="22" dur="500"/>
                                        <p:tgtEl>
                                          <p:spTgt spid="39"/>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40"/>
                                        </p:tgtEl>
                                        <p:attrNameLst>
                                          <p:attrName>style.visibility</p:attrName>
                                        </p:attrNameLst>
                                      </p:cBhvr>
                                      <p:to>
                                        <p:strVal val="visible"/>
                                      </p:to>
                                    </p:set>
                                    <p:animEffect transition="in" filter="blinds(horizontal)">
                                      <p:cBhvr>
                                        <p:cTn id="25" dur="500"/>
                                        <p:tgtEl>
                                          <p:spTgt spid="40"/>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blinds(horizontal)">
                                      <p:cBhvr>
                                        <p:cTn id="30" dur="500"/>
                                        <p:tgtEl>
                                          <p:spTgt spid="2"/>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childTnLst>
                                </p:cTn>
                              </p:par>
                            </p:childTnLst>
                          </p:cTn>
                        </p:par>
                        <p:par>
                          <p:cTn id="35" fill="hold">
                            <p:stCondLst>
                              <p:cond delay="0"/>
                            </p:stCondLst>
                            <p:childTnLst>
                              <p:par>
                                <p:cTn id="36" presetID="2" presetClass="entr" presetSubtype="2" fill="hold" grpId="0" nodeType="afterEffect">
                                  <p:stCondLst>
                                    <p:cond delay="0"/>
                                  </p:stCondLst>
                                  <p:childTnLst>
                                    <p:set>
                                      <p:cBhvr>
                                        <p:cTn id="37" dur="1000" fill="hold">
                                          <p:stCondLst>
                                            <p:cond delay="0"/>
                                          </p:stCondLst>
                                        </p:cTn>
                                        <p:tgtEl>
                                          <p:spTgt spid="22"/>
                                        </p:tgtEl>
                                        <p:attrNameLst>
                                          <p:attrName>style.visibility</p:attrName>
                                        </p:attrNameLst>
                                      </p:cBhvr>
                                      <p:to>
                                        <p:strVal val="visible"/>
                                      </p:to>
                                    </p:set>
                                    <p:anim calcmode="lin" valueType="num">
                                      <p:cBhvr additive="base">
                                        <p:cTn id="38" dur="1000" fill="hold"/>
                                        <p:tgtEl>
                                          <p:spTgt spid="22"/>
                                        </p:tgtEl>
                                        <p:attrNameLst>
                                          <p:attrName>ppt_x</p:attrName>
                                        </p:attrNameLst>
                                      </p:cBhvr>
                                      <p:tavLst>
                                        <p:tav tm="0">
                                          <p:val>
                                            <p:strVal val="1+#ppt_w/2"/>
                                          </p:val>
                                        </p:tav>
                                        <p:tav tm="100000">
                                          <p:val>
                                            <p:strVal val="#ppt_x"/>
                                          </p:val>
                                        </p:tav>
                                      </p:tavLst>
                                    </p:anim>
                                    <p:anim calcmode="lin" valueType="num">
                                      <p:cBhvr additive="base">
                                        <p:cTn id="39" dur="10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3"/>
                                        </p:tgtEl>
                                        <p:attrNameLst>
                                          <p:attrName>style.visibility</p:attrName>
                                        </p:attrNameLst>
                                      </p:cBhvr>
                                      <p:to>
                                        <p:strVal val="visible"/>
                                      </p:to>
                                    </p:set>
                                  </p:childTnLst>
                                </p:cTn>
                              </p:par>
                            </p:childTnLst>
                          </p:cTn>
                        </p:par>
                        <p:par>
                          <p:cTn id="44" fill="hold">
                            <p:stCondLst>
                              <p:cond delay="0"/>
                            </p:stCondLst>
                            <p:childTnLst>
                              <p:par>
                                <p:cTn id="45" presetID="2" presetClass="entr" presetSubtype="2" fill="hold" grpId="0" nodeType="afterEffect">
                                  <p:stCondLst>
                                    <p:cond delay="0"/>
                                  </p:stCondLst>
                                  <p:childTnLst>
                                    <p:set>
                                      <p:cBhvr>
                                        <p:cTn id="46" dur="1000" fill="hold">
                                          <p:stCondLst>
                                            <p:cond delay="0"/>
                                          </p:stCondLst>
                                        </p:cTn>
                                        <p:tgtEl>
                                          <p:spTgt spid="6"/>
                                        </p:tgtEl>
                                        <p:attrNameLst>
                                          <p:attrName>style.visibility</p:attrName>
                                        </p:attrNameLst>
                                      </p:cBhvr>
                                      <p:to>
                                        <p:strVal val="visible"/>
                                      </p:to>
                                    </p:set>
                                    <p:anim calcmode="lin" valueType="num">
                                      <p:cBhvr additive="base">
                                        <p:cTn id="47" dur="1000" fill="hold"/>
                                        <p:tgtEl>
                                          <p:spTgt spid="6"/>
                                        </p:tgtEl>
                                        <p:attrNameLst>
                                          <p:attrName>ppt_x</p:attrName>
                                        </p:attrNameLst>
                                      </p:cBhvr>
                                      <p:tavLst>
                                        <p:tav tm="0">
                                          <p:val>
                                            <p:strVal val="1+#ppt_w/2"/>
                                          </p:val>
                                        </p:tav>
                                        <p:tav tm="100000">
                                          <p:val>
                                            <p:strVal val="#ppt_x"/>
                                          </p:val>
                                        </p:tav>
                                      </p:tavLst>
                                    </p:anim>
                                    <p:anim calcmode="lin" valueType="num">
                                      <p:cBhvr additive="base">
                                        <p:cTn id="48"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5"/>
                                        </p:tgtEl>
                                        <p:attrNameLst>
                                          <p:attrName>style.visibility</p:attrName>
                                        </p:attrNameLst>
                                      </p:cBhvr>
                                      <p:to>
                                        <p:strVal val="visible"/>
                                      </p:to>
                                    </p:set>
                                  </p:childTnLst>
                                </p:cTn>
                              </p:par>
                            </p:childTnLst>
                          </p:cTn>
                        </p:par>
                        <p:par>
                          <p:cTn id="53" fill="hold">
                            <p:stCondLst>
                              <p:cond delay="0"/>
                            </p:stCondLst>
                            <p:childTnLst>
                              <p:par>
                                <p:cTn id="54" presetID="2" presetClass="entr" presetSubtype="2" fill="hold" grpId="0" nodeType="afterEffect">
                                  <p:stCondLst>
                                    <p:cond delay="0"/>
                                  </p:stCondLst>
                                  <p:childTnLst>
                                    <p:set>
                                      <p:cBhvr>
                                        <p:cTn id="55" dur="1000" fill="hold">
                                          <p:stCondLst>
                                            <p:cond delay="0"/>
                                          </p:stCondLst>
                                        </p:cTn>
                                        <p:tgtEl>
                                          <p:spTgt spid="7"/>
                                        </p:tgtEl>
                                        <p:attrNameLst>
                                          <p:attrName>style.visibility</p:attrName>
                                        </p:attrNameLst>
                                      </p:cBhvr>
                                      <p:to>
                                        <p:strVal val="visible"/>
                                      </p:to>
                                    </p:set>
                                    <p:anim calcmode="lin" valueType="num">
                                      <p:cBhvr additive="base">
                                        <p:cTn id="56" dur="1000" fill="hold"/>
                                        <p:tgtEl>
                                          <p:spTgt spid="7"/>
                                        </p:tgtEl>
                                        <p:attrNameLst>
                                          <p:attrName>ppt_x</p:attrName>
                                        </p:attrNameLst>
                                      </p:cBhvr>
                                      <p:tavLst>
                                        <p:tav tm="0">
                                          <p:val>
                                            <p:strVal val="1+#ppt_w/2"/>
                                          </p:val>
                                        </p:tav>
                                        <p:tav tm="100000">
                                          <p:val>
                                            <p:strVal val="#ppt_x"/>
                                          </p:val>
                                        </p:tav>
                                      </p:tavLst>
                                    </p:anim>
                                    <p:anim calcmode="lin" valueType="num">
                                      <p:cBhvr additive="base">
                                        <p:cTn id="57" dur="1000" fill="hold"/>
                                        <p:tgtEl>
                                          <p:spTgt spid="7"/>
                                        </p:tgtEl>
                                        <p:attrNameLst>
                                          <p:attrName>ppt_y</p:attrName>
                                        </p:attrNameLst>
                                      </p:cBhvr>
                                      <p:tavLst>
                                        <p:tav tm="0">
                                          <p:val>
                                            <p:strVal val="#ppt_y"/>
                                          </p:val>
                                        </p:tav>
                                        <p:tav tm="100000">
                                          <p:val>
                                            <p:strVal val="#ppt_y"/>
                                          </p:val>
                                        </p:tav>
                                      </p:tavLst>
                                    </p:anim>
                                  </p:childTnLst>
                                </p:cTn>
                              </p:par>
                            </p:childTnLst>
                          </p:cTn>
                        </p:par>
                        <p:par>
                          <p:cTn id="58" fill="hold">
                            <p:stCondLst>
                              <p:cond delay="1000"/>
                            </p:stCondLst>
                            <p:childTnLst>
                              <p:par>
                                <p:cTn id="59" presetID="14" presetClass="entr" presetSubtype="10" fill="hold" grpId="1" nodeType="afterEffect">
                                  <p:stCondLst>
                                    <p:cond delay="0"/>
                                  </p:stCondLst>
                                  <p:childTnLst>
                                    <p:set>
                                      <p:cBhvr>
                                        <p:cTn id="60" dur="1" fill="hold">
                                          <p:stCondLst>
                                            <p:cond delay="0"/>
                                          </p:stCondLst>
                                        </p:cTn>
                                        <p:tgtEl>
                                          <p:spTgt spid="39"/>
                                        </p:tgtEl>
                                        <p:attrNameLst>
                                          <p:attrName>style.visibility</p:attrName>
                                        </p:attrNameLst>
                                      </p:cBhvr>
                                      <p:to>
                                        <p:strVal val="visible"/>
                                      </p:to>
                                    </p:set>
                                    <p:animEffect transition="in" filter="randombar(horizontal)">
                                      <p:cBhvr>
                                        <p:cTn id="61" dur="500"/>
                                        <p:tgtEl>
                                          <p:spTgt spid="39"/>
                                        </p:tgtEl>
                                      </p:cBhvr>
                                    </p:animEffect>
                                  </p:childTnLst>
                                </p:cTn>
                              </p:par>
                              <p:par>
                                <p:cTn id="62" presetID="14" presetClass="entr" presetSubtype="10" fill="hold" grpId="1" nodeType="withEffect">
                                  <p:stCondLst>
                                    <p:cond delay="0"/>
                                  </p:stCondLst>
                                  <p:childTnLst>
                                    <p:set>
                                      <p:cBhvr>
                                        <p:cTn id="63" dur="1" fill="hold">
                                          <p:stCondLst>
                                            <p:cond delay="0"/>
                                          </p:stCondLst>
                                        </p:cTn>
                                        <p:tgtEl>
                                          <p:spTgt spid="40"/>
                                        </p:tgtEl>
                                        <p:attrNameLst>
                                          <p:attrName>style.visibility</p:attrName>
                                        </p:attrNameLst>
                                      </p:cBhvr>
                                      <p:to>
                                        <p:strVal val="visible"/>
                                      </p:to>
                                    </p:set>
                                    <p:animEffect transition="in" filter="randombar(horizontal)">
                                      <p:cBhvr>
                                        <p:cTn id="64" dur="500"/>
                                        <p:tgtEl>
                                          <p:spTgt spid="40"/>
                                        </p:tgtEl>
                                      </p:cBhvr>
                                    </p:animEffect>
                                  </p:childTnLst>
                                </p:cTn>
                              </p:par>
                            </p:childTnLst>
                          </p:cTn>
                        </p:par>
                        <p:par>
                          <p:cTn id="65" fill="hold">
                            <p:stCondLst>
                              <p:cond delay="1500"/>
                            </p:stCondLst>
                            <p:childTnLst>
                              <p:par>
                                <p:cTn id="66" presetID="2" presetClass="entr" presetSubtype="12" fill="hold" grpId="0" nodeType="afterEffect">
                                  <p:stCondLst>
                                    <p:cond delay="0"/>
                                  </p:stCondLst>
                                  <p:childTnLst>
                                    <p:set>
                                      <p:cBhvr>
                                        <p:cTn id="67" dur="1000" fill="hold">
                                          <p:stCondLst>
                                            <p:cond delay="0"/>
                                          </p:stCondLst>
                                        </p:cTn>
                                        <p:tgtEl>
                                          <p:spTgt spid="51"/>
                                        </p:tgtEl>
                                        <p:attrNameLst>
                                          <p:attrName>style.visibility</p:attrName>
                                        </p:attrNameLst>
                                      </p:cBhvr>
                                      <p:to>
                                        <p:strVal val="visible"/>
                                      </p:to>
                                    </p:set>
                                    <p:anim calcmode="lin" valueType="num">
                                      <p:cBhvr additive="base">
                                        <p:cTn id="68" dur="1000" fill="hold"/>
                                        <p:tgtEl>
                                          <p:spTgt spid="51"/>
                                        </p:tgtEl>
                                        <p:attrNameLst>
                                          <p:attrName>ppt_x</p:attrName>
                                        </p:attrNameLst>
                                      </p:cBhvr>
                                      <p:tavLst>
                                        <p:tav tm="0">
                                          <p:val>
                                            <p:strVal val="0-#ppt_w/2"/>
                                          </p:val>
                                        </p:tav>
                                        <p:tav tm="100000">
                                          <p:val>
                                            <p:strVal val="#ppt_x"/>
                                          </p:val>
                                        </p:tav>
                                      </p:tavLst>
                                    </p:anim>
                                    <p:anim calcmode="lin" valueType="num">
                                      <p:cBhvr additive="base">
                                        <p:cTn id="69" dur="1000" fill="hold"/>
                                        <p:tgtEl>
                                          <p:spTgt spid="5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39" grpId="0"/>
      <p:bldP spid="40" grpId="0"/>
      <p:bldP spid="44" grpId="0" animBg="1"/>
      <p:bldP spid="51" grpId="0" animBg="1"/>
      <p:bldP spid="4" grpId="0" animBg="1"/>
      <p:bldP spid="3" grpId="0" animBg="1"/>
      <p:bldP spid="5" grpId="0" animBg="1"/>
      <p:bldP spid="22" grpId="0"/>
      <p:bldP spid="6" grpId="0"/>
      <p:bldP spid="7" grpId="0"/>
      <p:bldP spid="39" grpId="1"/>
      <p:bldP spid="40" grpId="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114"/>
          <p:cNvGrpSpPr/>
          <p:nvPr/>
        </p:nvGrpSpPr>
        <p:grpSpPr>
          <a:xfrm>
            <a:off x="-20320" y="2478405"/>
            <a:ext cx="12240895" cy="1868170"/>
            <a:chOff x="0" y="2226109"/>
            <a:chExt cx="1597483" cy="518462"/>
          </a:xfrm>
          <a:solidFill>
            <a:schemeClr val="bg2"/>
          </a:solidFill>
        </p:grpSpPr>
        <p:sp>
          <p:nvSpPr>
            <p:cNvPr id="4" name="Rectangle 40"/>
            <p:cNvSpPr/>
            <p:nvPr/>
          </p:nvSpPr>
          <p:spPr>
            <a:xfrm>
              <a:off x="0" y="2226109"/>
              <a:ext cx="1597483" cy="518462"/>
            </a:xfrm>
            <a:prstGeom prst="rect">
              <a:avLst/>
            </a:prstGeom>
            <a:solidFill>
              <a:srgbClr val="3636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5" name="Text Placeholder 3"/>
            <p:cNvSpPr txBox="1"/>
            <p:nvPr/>
          </p:nvSpPr>
          <p:spPr>
            <a:xfrm>
              <a:off x="141262" y="2356165"/>
              <a:ext cx="1317383" cy="230506"/>
            </a:xfrm>
            <a:prstGeom prst="rect">
              <a:avLst/>
            </a:prstGeom>
            <a:noFill/>
          </p:spPr>
          <p:txBody>
            <a:bodyPr wrap="squar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8565">
                <a:spcBef>
                  <a:spcPct val="20000"/>
                </a:spcBef>
                <a:defRPr/>
              </a:pPr>
              <a:r>
                <a:rPr lang="zh-CN" altLang="en-US" sz="5400" b="1" dirty="0">
                  <a:solidFill>
                    <a:schemeClr val="bg1"/>
                  </a:solidFill>
                  <a:latin typeface="微软雅黑" panose="020B0503020204020204" pitchFamily="34" charset="-122"/>
                  <a:ea typeface="微软雅黑" panose="020B0503020204020204" pitchFamily="34" charset="-122"/>
                </a:rPr>
                <a:t>跨平台支持</a:t>
              </a:r>
              <a:endParaRPr lang="zh-CN" altLang="en-US" sz="5400" b="1" dirty="0">
                <a:solidFill>
                  <a:schemeClr val="bg1"/>
                </a:solidFill>
                <a:latin typeface="微软雅黑" panose="020B0503020204020204" pitchFamily="34" charset="-122"/>
                <a:ea typeface="微软雅黑" panose="020B0503020204020204" pitchFamily="34" charset="-122"/>
              </a:endParaRPr>
            </a:p>
          </p:txBody>
        </p:sp>
      </p:grpSp>
      <p:pic>
        <p:nvPicPr>
          <p:cNvPr id="7" name="图片 6" descr="销掌门-透明背景-logo"/>
          <p:cNvPicPr>
            <a:picLocks noChangeAspect="1"/>
          </p:cNvPicPr>
          <p:nvPr/>
        </p:nvPicPr>
        <p:blipFill>
          <a:blip r:embed="rId1" cstate="print"/>
          <a:stretch>
            <a:fillRect/>
          </a:stretch>
        </p:blipFill>
        <p:spPr>
          <a:xfrm>
            <a:off x="10789920" y="167005"/>
            <a:ext cx="1132205" cy="829310"/>
          </a:xfrm>
          <a:prstGeom prst="rect">
            <a:avLst/>
          </a:prstGeom>
        </p:spPr>
      </p:pic>
    </p:spTree>
  </p:cSld>
  <p:clrMapOvr>
    <a:masterClrMapping/>
  </p:clrMapOvr>
  <p:transition spd="slow" advClick="0" advTm="0">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4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 name="文本框 37"/>
          <p:cNvSpPr txBox="1"/>
          <p:nvPr/>
        </p:nvSpPr>
        <p:spPr>
          <a:xfrm>
            <a:off x="1073785" y="760095"/>
            <a:ext cx="3554095" cy="335915"/>
          </a:xfrm>
          <a:prstGeom prst="rect">
            <a:avLst/>
          </a:prstGeom>
          <a:noFill/>
        </p:spPr>
        <p:txBody>
          <a:bodyPr wrap="square" lIns="91431" tIns="45716" rIns="91431" bIns="45716" rtlCol="0">
            <a:spAutoFit/>
          </a:bodyPr>
          <a:lstStyle/>
          <a:p>
            <a:r>
              <a:rPr lang="en-US" altLang="zh-CN" sz="1600" dirty="0">
                <a:solidFill>
                  <a:schemeClr val="tx1">
                    <a:lumMod val="65000"/>
                    <a:lumOff val="35000"/>
                  </a:schemeClr>
                </a:solidFill>
                <a:latin typeface="Arial" panose="020B0604020202020204" pitchFamily="34" charset="0"/>
                <a:cs typeface="Arial" panose="020B0604020202020204" pitchFamily="34" charset="0"/>
              </a:rPr>
              <a:t>Multi Platform Support</a:t>
            </a:r>
            <a:endParaRPr lang="en-US" altLang="zh-CN" sz="16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43" name="椭圆 42"/>
          <p:cNvSpPr/>
          <p:nvPr/>
        </p:nvSpPr>
        <p:spPr>
          <a:xfrm>
            <a:off x="7016647" y="1297227"/>
            <a:ext cx="2824619" cy="2824619"/>
          </a:xfrm>
          <a:prstGeom prst="ellipse">
            <a:avLst/>
          </a:prstGeom>
          <a:blipFill>
            <a:blip r:embed="rId1" cstate="print"/>
            <a:srcRect/>
            <a:stretch>
              <a:fillRect/>
            </a:stretch>
          </a:blipFill>
          <a:ln w="88900" cmpd="sng">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椭圆 48"/>
          <p:cNvSpPr/>
          <p:nvPr/>
        </p:nvSpPr>
        <p:spPr>
          <a:xfrm>
            <a:off x="7657976" y="3076294"/>
            <a:ext cx="1652400" cy="1652400"/>
          </a:xfrm>
          <a:prstGeom prst="ellipse">
            <a:avLst/>
          </a:prstGeom>
          <a:blipFill>
            <a:blip r:embed="rId2" cstate="print"/>
            <a:srcRect/>
            <a:stretch>
              <a:fillRect l="-16666" r="-16666"/>
            </a:stretch>
          </a:blipFill>
          <a:ln w="88900" cmpd="sng">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文本框 11"/>
          <p:cNvSpPr txBox="1"/>
          <p:nvPr/>
        </p:nvSpPr>
        <p:spPr>
          <a:xfrm>
            <a:off x="1912845" y="2092251"/>
            <a:ext cx="1583055" cy="429895"/>
          </a:xfrm>
          <a:prstGeom prst="rect">
            <a:avLst/>
          </a:prstGeom>
          <a:noFill/>
        </p:spPr>
        <p:txBody>
          <a:bodyPr wrap="none" rtlCol="0">
            <a:spAutoFit/>
          </a:bodyPr>
          <a:lstStyle/>
          <a:p>
            <a:r>
              <a:rPr lang="zh-CN" altLang="en-US" sz="2200" b="1" dirty="0">
                <a:solidFill>
                  <a:schemeClr val="tx1">
                    <a:lumMod val="65000"/>
                    <a:lumOff val="35000"/>
                  </a:schemeClr>
                </a:solidFill>
                <a:latin typeface="微软雅黑" panose="020B0503020204020204" pitchFamily="34" charset="-122"/>
                <a:ea typeface="微软雅黑" panose="020B0503020204020204" pitchFamily="34" charset="-122"/>
              </a:rPr>
              <a:t>多平台支持</a:t>
            </a:r>
            <a:endParaRPr lang="zh-CN" altLang="en-US" sz="22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54" name="矩形 53"/>
          <p:cNvSpPr/>
          <p:nvPr/>
        </p:nvSpPr>
        <p:spPr>
          <a:xfrm>
            <a:off x="1912846" y="2531871"/>
            <a:ext cx="3157352" cy="866140"/>
          </a:xfrm>
          <a:prstGeom prst="rect">
            <a:avLst/>
          </a:prstGeom>
        </p:spPr>
        <p:txBody>
          <a:bodyPr wrap="square">
            <a:spAutoFit/>
          </a:bodyPr>
          <a:lstStyle/>
          <a:p>
            <a:pPr>
              <a:lnSpc>
                <a:spcPct val="120000"/>
              </a:lnSpc>
            </a:pP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Android、IOS、苹果电脑Mac、PC(Xp、Server 2003、Vista、Win7、Win10 )的32位与64位。</a:t>
            </a:r>
            <a:endParaRPr lang="zh-CN" altLang="en-US" sz="1400" dirty="0">
              <a:solidFill>
                <a:schemeClr val="tx1">
                  <a:lumMod val="65000"/>
                  <a:lumOff val="35000"/>
                </a:schemeClr>
              </a:solidFill>
            </a:endParaRPr>
          </a:p>
        </p:txBody>
      </p:sp>
      <p:sp>
        <p:nvSpPr>
          <p:cNvPr id="55" name="文本框 11"/>
          <p:cNvSpPr txBox="1"/>
          <p:nvPr/>
        </p:nvSpPr>
        <p:spPr>
          <a:xfrm>
            <a:off x="1912845" y="3958790"/>
            <a:ext cx="1981835" cy="429895"/>
          </a:xfrm>
          <a:prstGeom prst="rect">
            <a:avLst/>
          </a:prstGeom>
          <a:noFill/>
        </p:spPr>
        <p:txBody>
          <a:bodyPr wrap="none" rtlCol="0">
            <a:spAutoFit/>
          </a:bodyPr>
          <a:lstStyle/>
          <a:p>
            <a:r>
              <a:rPr lang="en-US" altLang="zh-CN" sz="2200" b="1" dirty="0" smtClean="0">
                <a:solidFill>
                  <a:schemeClr val="tx1">
                    <a:lumMod val="65000"/>
                    <a:lumOff val="35000"/>
                  </a:schemeClr>
                </a:solidFill>
                <a:latin typeface="微软雅黑" panose="020B0503020204020204" pitchFamily="34" charset="-122"/>
                <a:ea typeface="微软雅黑" panose="020B0503020204020204" pitchFamily="34" charset="-122"/>
              </a:rPr>
              <a:t>Windows</a:t>
            </a:r>
            <a:r>
              <a:rPr lang="zh-CN" altLang="en-US" sz="2200" b="1" dirty="0" smtClean="0">
                <a:solidFill>
                  <a:schemeClr val="tx1">
                    <a:lumMod val="65000"/>
                    <a:lumOff val="35000"/>
                  </a:schemeClr>
                </a:solidFill>
                <a:latin typeface="微软雅黑" panose="020B0503020204020204" pitchFamily="34" charset="-122"/>
                <a:ea typeface="微软雅黑" panose="020B0503020204020204" pitchFamily="34" charset="-122"/>
              </a:rPr>
              <a:t>平台</a:t>
            </a:r>
            <a:endParaRPr lang="zh-CN" altLang="en-US" sz="2200" b="1" dirty="0" smtClean="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56" name="矩形 55"/>
          <p:cNvSpPr/>
          <p:nvPr/>
        </p:nvSpPr>
        <p:spPr>
          <a:xfrm>
            <a:off x="1912846" y="4398409"/>
            <a:ext cx="3157352" cy="349250"/>
          </a:xfrm>
          <a:prstGeom prst="rect">
            <a:avLst/>
          </a:prstGeom>
        </p:spPr>
        <p:txBody>
          <a:bodyPr wrap="square">
            <a:spAutoFit/>
          </a:bodyPr>
          <a:lstStyle/>
          <a:p>
            <a:pPr>
              <a:lnSpc>
                <a:spcPct val="120000"/>
              </a:lnSpc>
            </a:pPr>
            <a:r>
              <a:rPr lang="en-US" altLang="zh-CN"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DSC支持最新的Windows操作系统</a:t>
            </a: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a:t>
            </a:r>
            <a:endParaRPr lang="zh-CN" altLang="en-US" sz="1400" dirty="0">
              <a:solidFill>
                <a:schemeClr val="tx1">
                  <a:lumMod val="65000"/>
                  <a:lumOff val="35000"/>
                </a:schemeClr>
              </a:solidFill>
            </a:endParaRPr>
          </a:p>
        </p:txBody>
      </p:sp>
      <p:sp>
        <p:nvSpPr>
          <p:cNvPr id="59" name="矩形 3"/>
          <p:cNvSpPr>
            <a:spLocks noChangeArrowheads="1"/>
          </p:cNvSpPr>
          <p:nvPr/>
        </p:nvSpPr>
        <p:spPr bwMode="auto">
          <a:xfrm>
            <a:off x="1073958" y="224898"/>
            <a:ext cx="2216785" cy="582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eaLnBrk="1" hangingPunct="1">
              <a:spcBef>
                <a:spcPct val="0"/>
              </a:spcBef>
              <a:buFont typeface="Arial" panose="020B0604020202020204" pitchFamily="34" charset="0"/>
              <a:buNone/>
            </a:pPr>
            <a:r>
              <a:rPr lang="zh-CN" altLang="en-US" b="1" dirty="0" smtClean="0">
                <a:solidFill>
                  <a:schemeClr val="tx1">
                    <a:lumMod val="65000"/>
                    <a:lumOff val="35000"/>
                  </a:schemeClr>
                </a:solidFill>
                <a:latin typeface="Arial" panose="020B0604020202020204" pitchFamily="34" charset="0"/>
                <a:cs typeface="Arial" panose="020B0604020202020204" pitchFamily="34" charset="0"/>
                <a:sym typeface="Impact" panose="020B0806030902050204" pitchFamily="34" charset="0"/>
              </a:rPr>
              <a:t>跨平台支持</a:t>
            </a:r>
            <a:endParaRPr lang="zh-CN" altLang="en-US" b="1" dirty="0">
              <a:solidFill>
                <a:schemeClr val="tx1">
                  <a:lumMod val="65000"/>
                  <a:lumOff val="35000"/>
                </a:schemeClr>
              </a:solidFill>
              <a:latin typeface="Arial" panose="020B0604020202020204" pitchFamily="34" charset="0"/>
              <a:ea typeface="宋体" pitchFamily="2" charset="-122"/>
              <a:cs typeface="Arial" panose="020B0604020202020204" pitchFamily="34" charset="0"/>
            </a:endParaRPr>
          </a:p>
        </p:txBody>
      </p:sp>
      <p:sp>
        <p:nvSpPr>
          <p:cNvPr id="70" name="椭圆 69"/>
          <p:cNvSpPr/>
          <p:nvPr/>
        </p:nvSpPr>
        <p:spPr>
          <a:xfrm>
            <a:off x="1082675" y="3997960"/>
            <a:ext cx="708660" cy="70866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 name="组合 4"/>
          <p:cNvGrpSpPr/>
          <p:nvPr/>
        </p:nvGrpSpPr>
        <p:grpSpPr>
          <a:xfrm>
            <a:off x="6226175" y="3307715"/>
            <a:ext cx="1583690" cy="1576070"/>
            <a:chOff x="9805" y="5209"/>
            <a:chExt cx="2494" cy="2482"/>
          </a:xfrm>
        </p:grpSpPr>
        <p:sp>
          <p:nvSpPr>
            <p:cNvPr id="15" name="椭圆 14"/>
            <p:cNvSpPr/>
            <p:nvPr/>
          </p:nvSpPr>
          <p:spPr>
            <a:xfrm>
              <a:off x="9805" y="5209"/>
              <a:ext cx="2495" cy="2482"/>
            </a:xfrm>
            <a:prstGeom prst="ellipse">
              <a:avLst/>
            </a:prstGeom>
            <a:solidFill>
              <a:srgbClr val="00B0F0"/>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13" name="图片 12" descr="苹果ios"/>
            <p:cNvPicPr>
              <a:picLocks noChangeAspect="1"/>
            </p:cNvPicPr>
            <p:nvPr/>
          </p:nvPicPr>
          <p:blipFill>
            <a:blip r:embed="rId3"/>
            <a:stretch>
              <a:fillRect/>
            </a:stretch>
          </p:blipFill>
          <p:spPr>
            <a:xfrm>
              <a:off x="10137" y="5492"/>
              <a:ext cx="2085" cy="2010"/>
            </a:xfrm>
            <a:prstGeom prst="rect">
              <a:avLst/>
            </a:prstGeom>
          </p:spPr>
        </p:pic>
      </p:grpSp>
      <p:grpSp>
        <p:nvGrpSpPr>
          <p:cNvPr id="3" name="组合 2"/>
          <p:cNvGrpSpPr/>
          <p:nvPr/>
        </p:nvGrpSpPr>
        <p:grpSpPr>
          <a:xfrm>
            <a:off x="1082675" y="2140585"/>
            <a:ext cx="708660" cy="708660"/>
            <a:chOff x="1705" y="3371"/>
            <a:chExt cx="1116" cy="1116"/>
          </a:xfrm>
        </p:grpSpPr>
        <p:sp>
          <p:nvSpPr>
            <p:cNvPr id="73" name="椭圆 72"/>
            <p:cNvSpPr/>
            <p:nvPr/>
          </p:nvSpPr>
          <p:spPr>
            <a:xfrm>
              <a:off x="1705" y="3371"/>
              <a:ext cx="1116" cy="1116"/>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descr="多平台"/>
            <p:cNvPicPr>
              <a:picLocks noChangeAspect="1"/>
            </p:cNvPicPr>
            <p:nvPr/>
          </p:nvPicPr>
          <p:blipFill>
            <a:blip r:embed="rId4"/>
            <a:stretch>
              <a:fillRect/>
            </a:stretch>
          </p:blipFill>
          <p:spPr>
            <a:xfrm>
              <a:off x="1781" y="3438"/>
              <a:ext cx="975" cy="967"/>
            </a:xfrm>
            <a:prstGeom prst="rect">
              <a:avLst/>
            </a:prstGeom>
          </p:spPr>
        </p:pic>
      </p:grpSp>
      <p:pic>
        <p:nvPicPr>
          <p:cNvPr id="6" name="图片 5" descr="Windows平台"/>
          <p:cNvPicPr>
            <a:picLocks noChangeAspect="1"/>
          </p:cNvPicPr>
          <p:nvPr/>
        </p:nvPicPr>
        <p:blipFill>
          <a:blip r:embed="rId5"/>
          <a:stretch>
            <a:fillRect/>
          </a:stretch>
        </p:blipFill>
        <p:spPr>
          <a:xfrm>
            <a:off x="1177925" y="4104640"/>
            <a:ext cx="525780" cy="495300"/>
          </a:xfrm>
          <a:prstGeom prst="rect">
            <a:avLst/>
          </a:prstGeom>
        </p:spPr>
      </p:pic>
      <p:grpSp>
        <p:nvGrpSpPr>
          <p:cNvPr id="4" name="组合 3"/>
          <p:cNvGrpSpPr/>
          <p:nvPr/>
        </p:nvGrpSpPr>
        <p:grpSpPr>
          <a:xfrm>
            <a:off x="9116060" y="2827655"/>
            <a:ext cx="1583690" cy="1576070"/>
            <a:chOff x="14356" y="4453"/>
            <a:chExt cx="2494" cy="2482"/>
          </a:xfrm>
        </p:grpSpPr>
        <p:sp>
          <p:nvSpPr>
            <p:cNvPr id="9" name="椭圆 8"/>
            <p:cNvSpPr/>
            <p:nvPr/>
          </p:nvSpPr>
          <p:spPr>
            <a:xfrm>
              <a:off x="14356" y="4453"/>
              <a:ext cx="2495" cy="2482"/>
            </a:xfrm>
            <a:prstGeom prst="ellipse">
              <a:avLst/>
            </a:prstGeom>
            <a:solidFill>
              <a:schemeClr val="tx2"/>
            </a:solid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7" name="图片 6" descr="安卓图标"/>
            <p:cNvPicPr>
              <a:picLocks noChangeAspect="1"/>
            </p:cNvPicPr>
            <p:nvPr/>
          </p:nvPicPr>
          <p:blipFill>
            <a:blip r:embed="rId6"/>
            <a:stretch>
              <a:fillRect/>
            </a:stretch>
          </p:blipFill>
          <p:spPr>
            <a:xfrm>
              <a:off x="14596" y="4486"/>
              <a:ext cx="2104" cy="2317"/>
            </a:xfrm>
            <a:prstGeom prst="rect">
              <a:avLst/>
            </a:prstGeom>
          </p:spPr>
        </p:pic>
      </p:grpSp>
      <p:grpSp>
        <p:nvGrpSpPr>
          <p:cNvPr id="8" name="组合 7"/>
          <p:cNvGrpSpPr/>
          <p:nvPr/>
        </p:nvGrpSpPr>
        <p:grpSpPr>
          <a:xfrm>
            <a:off x="7375525" y="4328160"/>
            <a:ext cx="1583690" cy="1576070"/>
            <a:chOff x="11615" y="6816"/>
            <a:chExt cx="2494" cy="2482"/>
          </a:xfrm>
        </p:grpSpPr>
        <p:sp>
          <p:nvSpPr>
            <p:cNvPr id="19" name="椭圆 18"/>
            <p:cNvSpPr/>
            <p:nvPr/>
          </p:nvSpPr>
          <p:spPr>
            <a:xfrm>
              <a:off x="11615" y="6816"/>
              <a:ext cx="2495" cy="2482"/>
            </a:xfrm>
            <a:prstGeom prst="ellipse">
              <a:avLst/>
            </a:prstGeom>
            <a:solidFill>
              <a:schemeClr val="tx2"/>
            </a:solidFill>
            <a:ln w="76200"/>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21" name="图片 20" descr="Windows平台"/>
            <p:cNvPicPr>
              <a:picLocks noChangeAspect="1"/>
            </p:cNvPicPr>
            <p:nvPr/>
          </p:nvPicPr>
          <p:blipFill>
            <a:blip r:embed="rId5"/>
            <a:stretch>
              <a:fillRect/>
            </a:stretch>
          </p:blipFill>
          <p:spPr>
            <a:xfrm>
              <a:off x="12110" y="7348"/>
              <a:ext cx="1527" cy="1440"/>
            </a:xfrm>
            <a:prstGeom prst="rect">
              <a:avLst/>
            </a:prstGeom>
          </p:spPr>
        </p:pic>
      </p:grpSp>
      <p:grpSp>
        <p:nvGrpSpPr>
          <p:cNvPr id="10" name="组合 9"/>
          <p:cNvGrpSpPr/>
          <p:nvPr/>
        </p:nvGrpSpPr>
        <p:grpSpPr>
          <a:xfrm>
            <a:off x="9020175" y="4237355"/>
            <a:ext cx="1583690" cy="1576070"/>
            <a:chOff x="14205" y="6673"/>
            <a:chExt cx="2494" cy="2482"/>
          </a:xfrm>
        </p:grpSpPr>
        <p:sp>
          <p:nvSpPr>
            <p:cNvPr id="22" name="椭圆 21"/>
            <p:cNvSpPr/>
            <p:nvPr/>
          </p:nvSpPr>
          <p:spPr>
            <a:xfrm>
              <a:off x="14205" y="6673"/>
              <a:ext cx="2495" cy="2482"/>
            </a:xfrm>
            <a:prstGeom prst="ellipse">
              <a:avLst/>
            </a:prstGeom>
            <a:solidFill>
              <a:srgbClr val="00B0F0"/>
            </a:solidFill>
            <a:ln w="762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24" name="图片 23" descr="linux"/>
            <p:cNvPicPr>
              <a:picLocks noChangeAspect="1"/>
            </p:cNvPicPr>
            <p:nvPr/>
          </p:nvPicPr>
          <p:blipFill>
            <a:blip r:embed="rId7"/>
            <a:stretch>
              <a:fillRect/>
            </a:stretch>
          </p:blipFill>
          <p:spPr>
            <a:xfrm>
              <a:off x="14449" y="7348"/>
              <a:ext cx="2251" cy="1111"/>
            </a:xfrm>
            <a:prstGeom prst="rect">
              <a:avLst/>
            </a:prstGeom>
          </p:spPr>
        </p:pic>
      </p:grpSp>
      <p:pic>
        <p:nvPicPr>
          <p:cNvPr id="11" name="图片 10" descr="销掌门-透明背景-logo"/>
          <p:cNvPicPr>
            <a:picLocks noChangeAspect="1"/>
          </p:cNvPicPr>
          <p:nvPr/>
        </p:nvPicPr>
        <p:blipFill>
          <a:blip r:embed="rId8" cstate="print"/>
          <a:stretch>
            <a:fillRect/>
          </a:stretch>
        </p:blipFill>
        <p:spPr>
          <a:xfrm>
            <a:off x="10789920" y="167005"/>
            <a:ext cx="1132205" cy="82931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9"/>
                                        </p:tgtEl>
                                        <p:attrNameLst>
                                          <p:attrName>style.visibility</p:attrName>
                                        </p:attrNameLst>
                                      </p:cBhvr>
                                      <p:to>
                                        <p:strVal val="visible"/>
                                      </p:to>
                                    </p:set>
                                    <p:animEffect transition="in" filter="wipe(left)">
                                      <p:cBhvr>
                                        <p:cTn id="11" dur="500"/>
                                        <p:tgtEl>
                                          <p:spTgt spid="59"/>
                                        </p:tgtEl>
                                      </p:cBhvr>
                                    </p:animEffect>
                                  </p:childTnLst>
                                </p:cTn>
                              </p:par>
                              <p:par>
                                <p:cTn id="12" presetID="2" presetClass="entr" presetSubtype="2" fill="hold" grpId="0" nodeType="withEffect">
                                  <p:stCondLst>
                                    <p:cond delay="500"/>
                                  </p:stCondLst>
                                  <p:childTnLst>
                                    <p:set>
                                      <p:cBhvr>
                                        <p:cTn id="13" dur="1" fill="hold">
                                          <p:stCondLst>
                                            <p:cond delay="0"/>
                                          </p:stCondLst>
                                        </p:cTn>
                                        <p:tgtEl>
                                          <p:spTgt spid="49"/>
                                        </p:tgtEl>
                                        <p:attrNameLst>
                                          <p:attrName>style.visibility</p:attrName>
                                        </p:attrNameLst>
                                      </p:cBhvr>
                                      <p:to>
                                        <p:strVal val="visible"/>
                                      </p:to>
                                    </p:set>
                                    <p:anim calcmode="lin" valueType="num">
                                      <p:cBhvr additive="base">
                                        <p:cTn id="14" dur="500" fill="hold"/>
                                        <p:tgtEl>
                                          <p:spTgt spid="49"/>
                                        </p:tgtEl>
                                        <p:attrNameLst>
                                          <p:attrName>ppt_x</p:attrName>
                                        </p:attrNameLst>
                                      </p:cBhvr>
                                      <p:tavLst>
                                        <p:tav tm="0">
                                          <p:val>
                                            <p:strVal val="1+#ppt_w/2"/>
                                          </p:val>
                                        </p:tav>
                                        <p:tav tm="100000">
                                          <p:val>
                                            <p:strVal val="#ppt_x"/>
                                          </p:val>
                                        </p:tav>
                                      </p:tavLst>
                                    </p:anim>
                                    <p:anim calcmode="lin" valueType="num">
                                      <p:cBhvr additive="base">
                                        <p:cTn id="15" dur="500" fill="hold"/>
                                        <p:tgtEl>
                                          <p:spTgt spid="49"/>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2"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additive="base">
                                        <p:cTn id="20" dur="500" fill="hold"/>
                                        <p:tgtEl>
                                          <p:spTgt spid="4"/>
                                        </p:tgtEl>
                                        <p:attrNameLst>
                                          <p:attrName>ppt_x</p:attrName>
                                        </p:attrNameLst>
                                      </p:cBhvr>
                                      <p:tavLst>
                                        <p:tav tm="0">
                                          <p:val>
                                            <p:strVal val="1+#ppt_w/2"/>
                                          </p:val>
                                        </p:tav>
                                        <p:tav tm="100000">
                                          <p:val>
                                            <p:strVal val="#ppt_x"/>
                                          </p:val>
                                        </p:tav>
                                      </p:tavLst>
                                    </p:anim>
                                    <p:anim calcmode="lin" valueType="num">
                                      <p:cBhvr additive="base">
                                        <p:cTn id="21"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1" fill="hold" nodeType="click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additive="base">
                                        <p:cTn id="26" dur="500" fill="hold"/>
                                        <p:tgtEl>
                                          <p:spTgt spid="5"/>
                                        </p:tgtEl>
                                        <p:attrNameLst>
                                          <p:attrName>ppt_x</p:attrName>
                                        </p:attrNameLst>
                                      </p:cBhvr>
                                      <p:tavLst>
                                        <p:tav tm="0">
                                          <p:val>
                                            <p:strVal val="#ppt_x"/>
                                          </p:val>
                                        </p:tav>
                                        <p:tav tm="100000">
                                          <p:val>
                                            <p:strVal val="#ppt_x"/>
                                          </p:val>
                                        </p:tav>
                                      </p:tavLst>
                                    </p:anim>
                                    <p:anim calcmode="lin" valueType="num">
                                      <p:cBhvr additive="base">
                                        <p:cTn id="27" dur="500" fill="hold"/>
                                        <p:tgtEl>
                                          <p:spTgt spid="5"/>
                                        </p:tgtEl>
                                        <p:attrNameLst>
                                          <p:attrName>ppt_y</p:attrName>
                                        </p:attrNameLst>
                                      </p:cBhvr>
                                      <p:tavLst>
                                        <p:tav tm="0">
                                          <p:val>
                                            <p:strVal val="0-#ppt_h/2"/>
                                          </p:val>
                                        </p:tav>
                                        <p:tav tm="100000">
                                          <p:val>
                                            <p:strVal val="#ppt_y"/>
                                          </p:val>
                                        </p:tav>
                                      </p:tavLst>
                                    </p:anim>
                                  </p:childTnLst>
                                </p:cTn>
                              </p:par>
                              <p:par>
                                <p:cTn id="28" presetID="8" presetClass="emph" presetSubtype="0" fill="hold" grpId="1" nodeType="withEffect">
                                  <p:stCondLst>
                                    <p:cond delay="250"/>
                                  </p:stCondLst>
                                  <p:childTnLst>
                                    <p:animRot by="21600000">
                                      <p:cBhvr>
                                        <p:cTn id="29" dur="1500" fill="hold"/>
                                        <p:tgtEl>
                                          <p:spTgt spid="49"/>
                                        </p:tgtEl>
                                        <p:attrNameLst>
                                          <p:attrName>r</p:attrName>
                                        </p:attrNameLst>
                                      </p:cBhvr>
                                    </p:animRot>
                                  </p:childTnLst>
                                </p:cTn>
                              </p:par>
                              <p:par>
                                <p:cTn id="30" presetID="2" presetClass="entr" presetSubtype="3" fill="hold" grpId="0" nodeType="withEffect">
                                  <p:stCondLst>
                                    <p:cond delay="1000"/>
                                  </p:stCondLst>
                                  <p:childTnLst>
                                    <p:set>
                                      <p:cBhvr>
                                        <p:cTn id="31" dur="1" fill="hold">
                                          <p:stCondLst>
                                            <p:cond delay="0"/>
                                          </p:stCondLst>
                                        </p:cTn>
                                        <p:tgtEl>
                                          <p:spTgt spid="43"/>
                                        </p:tgtEl>
                                        <p:attrNameLst>
                                          <p:attrName>style.visibility</p:attrName>
                                        </p:attrNameLst>
                                      </p:cBhvr>
                                      <p:to>
                                        <p:strVal val="visible"/>
                                      </p:to>
                                    </p:set>
                                    <p:anim calcmode="lin" valueType="num">
                                      <p:cBhvr additive="base">
                                        <p:cTn id="32" dur="500" fill="hold"/>
                                        <p:tgtEl>
                                          <p:spTgt spid="43"/>
                                        </p:tgtEl>
                                        <p:attrNameLst>
                                          <p:attrName>ppt_x</p:attrName>
                                        </p:attrNameLst>
                                      </p:cBhvr>
                                      <p:tavLst>
                                        <p:tav tm="0">
                                          <p:val>
                                            <p:strVal val="1+#ppt_w/2"/>
                                          </p:val>
                                        </p:tav>
                                        <p:tav tm="100000">
                                          <p:val>
                                            <p:strVal val="#ppt_x"/>
                                          </p:val>
                                        </p:tav>
                                      </p:tavLst>
                                    </p:anim>
                                    <p:anim calcmode="lin" valueType="num">
                                      <p:cBhvr additive="base">
                                        <p:cTn id="33" dur="500" fill="hold"/>
                                        <p:tgtEl>
                                          <p:spTgt spid="43"/>
                                        </p:tgtEl>
                                        <p:attrNameLst>
                                          <p:attrName>ppt_y</p:attrName>
                                        </p:attrNameLst>
                                      </p:cBhvr>
                                      <p:tavLst>
                                        <p:tav tm="0">
                                          <p:val>
                                            <p:strVal val="0-#ppt_h/2"/>
                                          </p:val>
                                        </p:tav>
                                        <p:tav tm="100000">
                                          <p:val>
                                            <p:strVal val="#ppt_y"/>
                                          </p:val>
                                        </p:tav>
                                      </p:tavLst>
                                    </p:anim>
                                  </p:childTnLst>
                                </p:cTn>
                              </p:par>
                              <p:par>
                                <p:cTn id="34" presetID="8" presetClass="emph" presetSubtype="0" fill="hold" grpId="1" nodeType="withEffect">
                                  <p:stCondLst>
                                    <p:cond delay="750"/>
                                  </p:stCondLst>
                                  <p:childTnLst>
                                    <p:animRot by="21600000">
                                      <p:cBhvr>
                                        <p:cTn id="35" dur="1500" fill="hold"/>
                                        <p:tgtEl>
                                          <p:spTgt spid="43"/>
                                        </p:tgtEl>
                                        <p:attrNameLst>
                                          <p:attrName>r</p:attrName>
                                        </p:attrNameLst>
                                      </p:cBhvr>
                                    </p:animRot>
                                  </p:childTnLst>
                                </p:cTn>
                              </p:par>
                            </p:childTnLst>
                          </p:cTn>
                        </p:par>
                      </p:childTnLst>
                    </p:cTn>
                  </p:par>
                  <p:par>
                    <p:cTn id="36" fill="hold">
                      <p:stCondLst>
                        <p:cond delay="indefinite"/>
                      </p:stCondLst>
                      <p:childTnLst>
                        <p:par>
                          <p:cTn id="37" fill="hold">
                            <p:stCondLst>
                              <p:cond delay="0"/>
                            </p:stCondLst>
                            <p:childTnLst>
                              <p:par>
                                <p:cTn id="38" presetID="2" presetClass="entr" presetSubtype="6" fill="hold" nodeType="clickEffect">
                                  <p:stCondLst>
                                    <p:cond delay="0"/>
                                  </p:stCondLst>
                                  <p:childTnLst>
                                    <p:set>
                                      <p:cBhvr>
                                        <p:cTn id="39" dur="1" fill="hold">
                                          <p:stCondLst>
                                            <p:cond delay="0"/>
                                          </p:stCondLst>
                                        </p:cTn>
                                        <p:tgtEl>
                                          <p:spTgt spid="8"/>
                                        </p:tgtEl>
                                        <p:attrNameLst>
                                          <p:attrName>style.visibility</p:attrName>
                                        </p:attrNameLst>
                                      </p:cBhvr>
                                      <p:to>
                                        <p:strVal val="visible"/>
                                      </p:to>
                                    </p:set>
                                    <p:anim calcmode="lin" valueType="num">
                                      <p:cBhvr additive="base">
                                        <p:cTn id="40" dur="500" fill="hold"/>
                                        <p:tgtEl>
                                          <p:spTgt spid="8"/>
                                        </p:tgtEl>
                                        <p:attrNameLst>
                                          <p:attrName>ppt_x</p:attrName>
                                        </p:attrNameLst>
                                      </p:cBhvr>
                                      <p:tavLst>
                                        <p:tav tm="0">
                                          <p:val>
                                            <p:strVal val="1+#ppt_w/2"/>
                                          </p:val>
                                        </p:tav>
                                        <p:tav tm="100000">
                                          <p:val>
                                            <p:strVal val="#ppt_x"/>
                                          </p:val>
                                        </p:tav>
                                      </p:tavLst>
                                    </p:anim>
                                    <p:anim calcmode="lin" valueType="num">
                                      <p:cBhvr additive="base">
                                        <p:cTn id="41"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10"/>
                                        </p:tgtEl>
                                        <p:attrNameLst>
                                          <p:attrName>style.visibility</p:attrName>
                                        </p:attrNameLst>
                                      </p:cBhvr>
                                      <p:to>
                                        <p:strVal val="visible"/>
                                      </p:to>
                                    </p:set>
                                    <p:anim calcmode="lin" valueType="num">
                                      <p:cBhvr additive="base">
                                        <p:cTn id="46" dur="500" fill="hold"/>
                                        <p:tgtEl>
                                          <p:spTgt spid="10"/>
                                        </p:tgtEl>
                                        <p:attrNameLst>
                                          <p:attrName>ppt_x</p:attrName>
                                        </p:attrNameLst>
                                      </p:cBhvr>
                                      <p:tavLst>
                                        <p:tav tm="0">
                                          <p:val>
                                            <p:strVal val="#ppt_x"/>
                                          </p:val>
                                        </p:tav>
                                        <p:tav tm="100000">
                                          <p:val>
                                            <p:strVal val="#ppt_x"/>
                                          </p:val>
                                        </p:tav>
                                      </p:tavLst>
                                    </p:anim>
                                    <p:anim calcmode="lin" valueType="num">
                                      <p:cBhvr additive="base">
                                        <p:cTn id="47"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nodeType="clickEffect">
                                  <p:stCondLst>
                                    <p:cond delay="0"/>
                                  </p:stCondLst>
                                  <p:childTnLst>
                                    <p:set>
                                      <p:cBhvr>
                                        <p:cTn id="51" dur="1" fill="hold">
                                          <p:stCondLst>
                                            <p:cond delay="0"/>
                                          </p:stCondLst>
                                        </p:cTn>
                                        <p:tgtEl>
                                          <p:spTgt spid="3"/>
                                        </p:tgtEl>
                                        <p:attrNameLst>
                                          <p:attrName>style.visibility</p:attrName>
                                        </p:attrNameLst>
                                      </p:cBhvr>
                                      <p:to>
                                        <p:strVal val="visible"/>
                                      </p:to>
                                    </p:set>
                                    <p:anim calcmode="lin" valueType="num">
                                      <p:cBhvr additive="base">
                                        <p:cTn id="52" dur="500" fill="hold"/>
                                        <p:tgtEl>
                                          <p:spTgt spid="3"/>
                                        </p:tgtEl>
                                        <p:attrNameLst>
                                          <p:attrName>ppt_x</p:attrName>
                                        </p:attrNameLst>
                                      </p:cBhvr>
                                      <p:tavLst>
                                        <p:tav tm="0">
                                          <p:val>
                                            <p:strVal val="#ppt_x"/>
                                          </p:val>
                                        </p:tav>
                                        <p:tav tm="100000">
                                          <p:val>
                                            <p:strVal val="#ppt_x"/>
                                          </p:val>
                                        </p:tav>
                                      </p:tavLst>
                                    </p:anim>
                                    <p:anim calcmode="lin" valueType="num">
                                      <p:cBhvr additive="base">
                                        <p:cTn id="53" dur="500" fill="hold"/>
                                        <p:tgtEl>
                                          <p:spTgt spid="3"/>
                                        </p:tgtEl>
                                        <p:attrNameLst>
                                          <p:attrName>ppt_y</p:attrName>
                                        </p:attrNameLst>
                                      </p:cBhvr>
                                      <p:tavLst>
                                        <p:tav tm="0">
                                          <p:val>
                                            <p:strVal val="1+#ppt_h/2"/>
                                          </p:val>
                                        </p:tav>
                                        <p:tav tm="100000">
                                          <p:val>
                                            <p:strVal val="#ppt_y"/>
                                          </p:val>
                                        </p:tav>
                                      </p:tavLst>
                                    </p:anim>
                                  </p:childTnLst>
                                </p:cTn>
                              </p:par>
                            </p:childTnLst>
                          </p:cTn>
                        </p:par>
                        <p:par>
                          <p:cTn id="54" fill="hold">
                            <p:stCondLst>
                              <p:cond delay="500"/>
                            </p:stCondLst>
                            <p:childTnLst>
                              <p:par>
                                <p:cTn id="55" presetID="22" presetClass="entr" presetSubtype="8" fill="hold" grpId="0" nodeType="afterEffect">
                                  <p:stCondLst>
                                    <p:cond delay="0"/>
                                  </p:stCondLst>
                                  <p:childTnLst>
                                    <p:set>
                                      <p:cBhvr>
                                        <p:cTn id="56" dur="1" fill="hold">
                                          <p:stCondLst>
                                            <p:cond delay="0"/>
                                          </p:stCondLst>
                                        </p:cTn>
                                        <p:tgtEl>
                                          <p:spTgt spid="54"/>
                                        </p:tgtEl>
                                        <p:attrNameLst>
                                          <p:attrName>style.visibility</p:attrName>
                                        </p:attrNameLst>
                                      </p:cBhvr>
                                      <p:to>
                                        <p:strVal val="visible"/>
                                      </p:to>
                                    </p:set>
                                    <p:animEffect transition="in" filter="wipe(left)">
                                      <p:cBhvr>
                                        <p:cTn id="57" dur="500"/>
                                        <p:tgtEl>
                                          <p:spTgt spid="54"/>
                                        </p:tgtEl>
                                      </p:cBhvr>
                                    </p:animEffect>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grpId="0" nodeType="clickEffect">
                                  <p:stCondLst>
                                    <p:cond delay="0"/>
                                  </p:stCondLst>
                                  <p:childTnLst>
                                    <p:set>
                                      <p:cBhvr>
                                        <p:cTn id="61" dur="1" fill="hold">
                                          <p:stCondLst>
                                            <p:cond delay="0"/>
                                          </p:stCondLst>
                                        </p:cTn>
                                        <p:tgtEl>
                                          <p:spTgt spid="70"/>
                                        </p:tgtEl>
                                        <p:attrNameLst>
                                          <p:attrName>style.visibility</p:attrName>
                                        </p:attrNameLst>
                                      </p:cBhvr>
                                      <p:to>
                                        <p:strVal val="visible"/>
                                      </p:to>
                                    </p:set>
                                    <p:anim calcmode="lin" valueType="num">
                                      <p:cBhvr additive="base">
                                        <p:cTn id="62" dur="500" fill="hold"/>
                                        <p:tgtEl>
                                          <p:spTgt spid="70"/>
                                        </p:tgtEl>
                                        <p:attrNameLst>
                                          <p:attrName>ppt_x</p:attrName>
                                        </p:attrNameLst>
                                      </p:cBhvr>
                                      <p:tavLst>
                                        <p:tav tm="0">
                                          <p:val>
                                            <p:strVal val="#ppt_x"/>
                                          </p:val>
                                        </p:tav>
                                        <p:tav tm="100000">
                                          <p:val>
                                            <p:strVal val="#ppt_x"/>
                                          </p:val>
                                        </p:tav>
                                      </p:tavLst>
                                    </p:anim>
                                    <p:anim calcmode="lin" valueType="num">
                                      <p:cBhvr additive="base">
                                        <p:cTn id="63" dur="500" fill="hold"/>
                                        <p:tgtEl>
                                          <p:spTgt spid="70"/>
                                        </p:tgtEl>
                                        <p:attrNameLst>
                                          <p:attrName>ppt_y</p:attrName>
                                        </p:attrNameLst>
                                      </p:cBhvr>
                                      <p:tavLst>
                                        <p:tav tm="0">
                                          <p:val>
                                            <p:strVal val="1+#ppt_h/2"/>
                                          </p:val>
                                        </p:tav>
                                        <p:tav tm="100000">
                                          <p:val>
                                            <p:strVal val="#ppt_y"/>
                                          </p:val>
                                        </p:tav>
                                      </p:tavLst>
                                    </p:anim>
                                  </p:childTnLst>
                                </p:cTn>
                              </p:par>
                              <p:par>
                                <p:cTn id="64" presetID="2" presetClass="entr" presetSubtype="4" fill="hold" nodeType="withEffect">
                                  <p:stCondLst>
                                    <p:cond delay="0"/>
                                  </p:stCondLst>
                                  <p:childTnLst>
                                    <p:set>
                                      <p:cBhvr>
                                        <p:cTn id="65" dur="1" fill="hold">
                                          <p:stCondLst>
                                            <p:cond delay="0"/>
                                          </p:stCondLst>
                                        </p:cTn>
                                        <p:tgtEl>
                                          <p:spTgt spid="6"/>
                                        </p:tgtEl>
                                        <p:attrNameLst>
                                          <p:attrName>style.visibility</p:attrName>
                                        </p:attrNameLst>
                                      </p:cBhvr>
                                      <p:to>
                                        <p:strVal val="visible"/>
                                      </p:to>
                                    </p:set>
                                    <p:anim calcmode="lin" valueType="num">
                                      <p:cBhvr additive="base">
                                        <p:cTn id="66" dur="500" fill="hold"/>
                                        <p:tgtEl>
                                          <p:spTgt spid="6"/>
                                        </p:tgtEl>
                                        <p:attrNameLst>
                                          <p:attrName>ppt_x</p:attrName>
                                        </p:attrNameLst>
                                      </p:cBhvr>
                                      <p:tavLst>
                                        <p:tav tm="0">
                                          <p:val>
                                            <p:strVal val="#ppt_x"/>
                                          </p:val>
                                        </p:tav>
                                        <p:tav tm="100000">
                                          <p:val>
                                            <p:strVal val="#ppt_x"/>
                                          </p:val>
                                        </p:tav>
                                      </p:tavLst>
                                    </p:anim>
                                    <p:anim calcmode="lin" valueType="num">
                                      <p:cBhvr additive="base">
                                        <p:cTn id="67" dur="500" fill="hold"/>
                                        <p:tgtEl>
                                          <p:spTgt spid="6"/>
                                        </p:tgtEl>
                                        <p:attrNameLst>
                                          <p:attrName>ppt_y</p:attrName>
                                        </p:attrNameLst>
                                      </p:cBhvr>
                                      <p:tavLst>
                                        <p:tav tm="0">
                                          <p:val>
                                            <p:strVal val="1+#ppt_h/2"/>
                                          </p:val>
                                        </p:tav>
                                        <p:tav tm="100000">
                                          <p:val>
                                            <p:strVal val="#ppt_y"/>
                                          </p:val>
                                        </p:tav>
                                      </p:tavLst>
                                    </p:anim>
                                  </p:childTnLst>
                                </p:cTn>
                              </p:par>
                              <p:par>
                                <p:cTn id="68" presetID="22" presetClass="entr" presetSubtype="8" fill="hold" grpId="0" nodeType="withEffect">
                                  <p:stCondLst>
                                    <p:cond delay="0"/>
                                  </p:stCondLst>
                                  <p:childTnLst>
                                    <p:set>
                                      <p:cBhvr>
                                        <p:cTn id="69" dur="1" fill="hold">
                                          <p:stCondLst>
                                            <p:cond delay="0"/>
                                          </p:stCondLst>
                                        </p:cTn>
                                        <p:tgtEl>
                                          <p:spTgt spid="53"/>
                                        </p:tgtEl>
                                        <p:attrNameLst>
                                          <p:attrName>style.visibility</p:attrName>
                                        </p:attrNameLst>
                                      </p:cBhvr>
                                      <p:to>
                                        <p:strVal val="visible"/>
                                      </p:to>
                                    </p:set>
                                    <p:animEffect transition="in" filter="wipe(left)">
                                      <p:cBhvr>
                                        <p:cTn id="70" dur="500"/>
                                        <p:tgtEl>
                                          <p:spTgt spid="53"/>
                                        </p:tgtEl>
                                      </p:cBhvr>
                                    </p:animEffect>
                                  </p:childTnLst>
                                </p:cTn>
                              </p:par>
                            </p:childTnLst>
                          </p:cTn>
                        </p:par>
                        <p:par>
                          <p:cTn id="71" fill="hold">
                            <p:stCondLst>
                              <p:cond delay="500"/>
                            </p:stCondLst>
                            <p:childTnLst>
                              <p:par>
                                <p:cTn id="72" presetID="22" presetClass="entr" presetSubtype="8" fill="hold" grpId="0" nodeType="afterEffect">
                                  <p:stCondLst>
                                    <p:cond delay="0"/>
                                  </p:stCondLst>
                                  <p:childTnLst>
                                    <p:set>
                                      <p:cBhvr>
                                        <p:cTn id="73" dur="1" fill="hold">
                                          <p:stCondLst>
                                            <p:cond delay="0"/>
                                          </p:stCondLst>
                                        </p:cTn>
                                        <p:tgtEl>
                                          <p:spTgt spid="55"/>
                                        </p:tgtEl>
                                        <p:attrNameLst>
                                          <p:attrName>style.visibility</p:attrName>
                                        </p:attrNameLst>
                                      </p:cBhvr>
                                      <p:to>
                                        <p:strVal val="visible"/>
                                      </p:to>
                                    </p:set>
                                    <p:animEffect transition="in" filter="wipe(left)">
                                      <p:cBhvr>
                                        <p:cTn id="74" dur="500"/>
                                        <p:tgtEl>
                                          <p:spTgt spid="55"/>
                                        </p:tgtEl>
                                      </p:cBhvr>
                                    </p:animEffect>
                                  </p:childTnLst>
                                </p:cTn>
                              </p:par>
                              <p:par>
                                <p:cTn id="75" presetID="22" presetClass="entr" presetSubtype="8" fill="hold" grpId="0" nodeType="withEffect">
                                  <p:stCondLst>
                                    <p:cond delay="0"/>
                                  </p:stCondLst>
                                  <p:childTnLst>
                                    <p:set>
                                      <p:cBhvr>
                                        <p:cTn id="76" dur="1" fill="hold">
                                          <p:stCondLst>
                                            <p:cond delay="0"/>
                                          </p:stCondLst>
                                        </p:cTn>
                                        <p:tgtEl>
                                          <p:spTgt spid="56"/>
                                        </p:tgtEl>
                                        <p:attrNameLst>
                                          <p:attrName>style.visibility</p:attrName>
                                        </p:attrNameLst>
                                      </p:cBhvr>
                                      <p:to>
                                        <p:strVal val="visible"/>
                                      </p:to>
                                    </p:set>
                                    <p:animEffect transition="in" filter="wipe(left)">
                                      <p:cBhvr>
                                        <p:cTn id="77"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43" grpId="0" bldLvl="0" animBg="1"/>
      <p:bldP spid="43" grpId="1" bldLvl="0" animBg="1"/>
      <p:bldP spid="49" grpId="0" bldLvl="0" animBg="1"/>
      <p:bldP spid="49" grpId="1" bldLvl="0" animBg="1"/>
      <p:bldP spid="53" grpId="0"/>
      <p:bldP spid="54" grpId="0"/>
      <p:bldP spid="55" grpId="0"/>
      <p:bldP spid="56" grpId="0"/>
      <p:bldP spid="59" grpId="0"/>
      <p:bldP spid="70"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cstate="print">
            <a:grayscl/>
            <a:extLst>
              <a:ext uri="{28A0092B-C50C-407E-A947-70E740481C1C}">
                <a14:useLocalDpi xmlns:a14="http://schemas.microsoft.com/office/drawing/2010/main" val="0"/>
              </a:ext>
            </a:extLst>
          </a:blip>
          <a:stretch>
            <a:fillRect/>
          </a:stretch>
        </p:blipFill>
        <p:spPr>
          <a:xfrm>
            <a:off x="-132142" y="-143286"/>
            <a:ext cx="12414758" cy="7759224"/>
          </a:xfrm>
          <a:prstGeom prst="rect">
            <a:avLst/>
          </a:prstGeom>
        </p:spPr>
      </p:pic>
      <p:sp>
        <p:nvSpPr>
          <p:cNvPr id="72" name="Freeform 5"/>
          <p:cNvSpPr/>
          <p:nvPr/>
        </p:nvSpPr>
        <p:spPr bwMode="auto">
          <a:xfrm>
            <a:off x="9591485" y="6351"/>
            <a:ext cx="2596813" cy="3833284"/>
          </a:xfrm>
          <a:custGeom>
            <a:avLst/>
            <a:gdLst>
              <a:gd name="T0" fmla="*/ 0 w 1227"/>
              <a:gd name="T1" fmla="*/ 0 h 1811"/>
              <a:gd name="T2" fmla="*/ 1227 w 1227"/>
              <a:gd name="T3" fmla="*/ 0 h 1811"/>
              <a:gd name="T4" fmla="*/ 1227 w 1227"/>
              <a:gd name="T5" fmla="*/ 1811 h 1811"/>
              <a:gd name="T6" fmla="*/ 0 w 1227"/>
              <a:gd name="T7" fmla="*/ 0 h 1811"/>
            </a:gdLst>
            <a:ahLst/>
            <a:cxnLst>
              <a:cxn ang="0">
                <a:pos x="T0" y="T1"/>
              </a:cxn>
              <a:cxn ang="0">
                <a:pos x="T2" y="T3"/>
              </a:cxn>
              <a:cxn ang="0">
                <a:pos x="T4" y="T5"/>
              </a:cxn>
              <a:cxn ang="0">
                <a:pos x="T6" y="T7"/>
              </a:cxn>
            </a:cxnLst>
            <a:rect l="0" t="0" r="r" b="b"/>
            <a:pathLst>
              <a:path w="1227" h="1811">
                <a:moveTo>
                  <a:pt x="0" y="0"/>
                </a:moveTo>
                <a:lnTo>
                  <a:pt x="1227" y="0"/>
                </a:lnTo>
                <a:lnTo>
                  <a:pt x="1227" y="1811"/>
                </a:lnTo>
                <a:lnTo>
                  <a:pt x="0" y="0"/>
                </a:lnTo>
                <a:close/>
              </a:path>
            </a:pathLst>
          </a:custGeom>
          <a:solidFill>
            <a:schemeClr val="accent1">
              <a:lumMod val="50000"/>
              <a:alpha val="69804"/>
            </a:schemeClr>
          </a:solidFill>
          <a:ln w="6">
            <a:noFill/>
            <a:prstDash val="solid"/>
            <a:round/>
          </a:ln>
        </p:spPr>
        <p:txBody>
          <a:bodyPr vert="horz" wrap="square" lIns="121908" tIns="60954" rIns="121908" bIns="60954" numCol="1" anchor="t" anchorCtr="0" compatLnSpc="1"/>
          <a:lstStyle/>
          <a:p>
            <a:endParaRPr lang="zh-CN" altLang="en-US"/>
          </a:p>
        </p:txBody>
      </p:sp>
      <p:sp>
        <p:nvSpPr>
          <p:cNvPr id="73" name="Freeform 6"/>
          <p:cNvSpPr/>
          <p:nvPr/>
        </p:nvSpPr>
        <p:spPr bwMode="auto">
          <a:xfrm>
            <a:off x="-132142" y="6350"/>
            <a:ext cx="9294001" cy="6948847"/>
          </a:xfrm>
          <a:custGeom>
            <a:avLst/>
            <a:gdLst>
              <a:gd name="T0" fmla="*/ 0 w 4326"/>
              <a:gd name="T1" fmla="*/ 0 h 3234"/>
              <a:gd name="T2" fmla="*/ 2135 w 4326"/>
              <a:gd name="T3" fmla="*/ 0 h 3234"/>
              <a:gd name="T4" fmla="*/ 4326 w 4326"/>
              <a:gd name="T5" fmla="*/ 3234 h 3234"/>
              <a:gd name="T6" fmla="*/ 0 w 4326"/>
              <a:gd name="T7" fmla="*/ 3234 h 3234"/>
              <a:gd name="T8" fmla="*/ 0 w 4326"/>
              <a:gd name="T9" fmla="*/ 0 h 3234"/>
            </a:gdLst>
            <a:ahLst/>
            <a:cxnLst>
              <a:cxn ang="0">
                <a:pos x="T0" y="T1"/>
              </a:cxn>
              <a:cxn ang="0">
                <a:pos x="T2" y="T3"/>
              </a:cxn>
              <a:cxn ang="0">
                <a:pos x="T4" y="T5"/>
              </a:cxn>
              <a:cxn ang="0">
                <a:pos x="T6" y="T7"/>
              </a:cxn>
              <a:cxn ang="0">
                <a:pos x="T8" y="T9"/>
              </a:cxn>
            </a:cxnLst>
            <a:rect l="0" t="0" r="r" b="b"/>
            <a:pathLst>
              <a:path w="4326" h="3234">
                <a:moveTo>
                  <a:pt x="0" y="0"/>
                </a:moveTo>
                <a:lnTo>
                  <a:pt x="2135" y="0"/>
                </a:lnTo>
                <a:lnTo>
                  <a:pt x="4326" y="3234"/>
                </a:lnTo>
                <a:lnTo>
                  <a:pt x="0" y="3234"/>
                </a:lnTo>
                <a:lnTo>
                  <a:pt x="0" y="0"/>
                </a:lnTo>
                <a:close/>
              </a:path>
            </a:pathLst>
          </a:custGeom>
          <a:solidFill>
            <a:schemeClr val="bg1">
              <a:alpha val="69804"/>
            </a:schemeClr>
          </a:solidFill>
          <a:ln w="6">
            <a:noFill/>
            <a:prstDash val="solid"/>
            <a:round/>
          </a:ln>
        </p:spPr>
        <p:txBody>
          <a:bodyPr vert="horz" wrap="square" lIns="121908" tIns="60954" rIns="121908" bIns="60954" numCol="1" anchor="t" anchorCtr="0" compatLnSpc="1"/>
          <a:lstStyle/>
          <a:p>
            <a:endParaRPr lang="zh-CN" altLang="en-US"/>
          </a:p>
        </p:txBody>
      </p:sp>
      <p:sp>
        <p:nvSpPr>
          <p:cNvPr id="74" name="Freeform 7"/>
          <p:cNvSpPr>
            <a:spLocks noEditPoints="1"/>
          </p:cNvSpPr>
          <p:nvPr/>
        </p:nvSpPr>
        <p:spPr bwMode="auto">
          <a:xfrm>
            <a:off x="6296264" y="6351"/>
            <a:ext cx="5892033" cy="6845300"/>
          </a:xfrm>
          <a:custGeom>
            <a:avLst/>
            <a:gdLst>
              <a:gd name="T0" fmla="*/ 658 w 2784"/>
              <a:gd name="T1" fmla="*/ 2207 h 3234"/>
              <a:gd name="T2" fmla="*/ 1354 w 2784"/>
              <a:gd name="T3" fmla="*/ 3234 h 3234"/>
              <a:gd name="T4" fmla="*/ 0 w 2784"/>
              <a:gd name="T5" fmla="*/ 3234 h 3234"/>
              <a:gd name="T6" fmla="*/ 658 w 2784"/>
              <a:gd name="T7" fmla="*/ 2207 h 3234"/>
              <a:gd name="T8" fmla="*/ 658 w 2784"/>
              <a:gd name="T9" fmla="*/ 2207 h 3234"/>
              <a:gd name="T10" fmla="*/ 1819 w 2784"/>
              <a:gd name="T11" fmla="*/ 390 h 3234"/>
              <a:gd name="T12" fmla="*/ 2069 w 2784"/>
              <a:gd name="T13" fmla="*/ 0 h 3234"/>
              <a:gd name="T14" fmla="*/ 2784 w 2784"/>
              <a:gd name="T15" fmla="*/ 0 h 3234"/>
              <a:gd name="T16" fmla="*/ 2784 w 2784"/>
              <a:gd name="T17" fmla="*/ 1811 h 3234"/>
              <a:gd name="T18" fmla="*/ 1819 w 2784"/>
              <a:gd name="T19" fmla="*/ 390 h 3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84" h="3234">
                <a:moveTo>
                  <a:pt x="658" y="2207"/>
                </a:moveTo>
                <a:lnTo>
                  <a:pt x="1354" y="3234"/>
                </a:lnTo>
                <a:lnTo>
                  <a:pt x="0" y="3234"/>
                </a:lnTo>
                <a:lnTo>
                  <a:pt x="658" y="2207"/>
                </a:lnTo>
                <a:lnTo>
                  <a:pt x="658" y="2207"/>
                </a:lnTo>
                <a:close/>
                <a:moveTo>
                  <a:pt x="1819" y="390"/>
                </a:moveTo>
                <a:lnTo>
                  <a:pt x="2069" y="0"/>
                </a:lnTo>
                <a:lnTo>
                  <a:pt x="2784" y="0"/>
                </a:lnTo>
                <a:lnTo>
                  <a:pt x="2784" y="1811"/>
                </a:lnTo>
                <a:lnTo>
                  <a:pt x="1819" y="390"/>
                </a:lnTo>
                <a:close/>
              </a:path>
            </a:pathLst>
          </a:custGeom>
          <a:solidFill>
            <a:srgbClr val="00B0F0"/>
          </a:solidFill>
          <a:ln w="6">
            <a:noFill/>
            <a:prstDash val="solid"/>
            <a:round/>
          </a:ln>
        </p:spPr>
        <p:txBody>
          <a:bodyPr vert="horz" wrap="square" lIns="121908" tIns="60954" rIns="121908" bIns="60954" numCol="1" anchor="t" anchorCtr="0" compatLnSpc="1"/>
          <a:lstStyle/>
          <a:p>
            <a:endParaRPr lang="zh-CN" altLang="en-US"/>
          </a:p>
        </p:txBody>
      </p:sp>
      <p:cxnSp>
        <p:nvCxnSpPr>
          <p:cNvPr id="75" name="直接连接符 74"/>
          <p:cNvCxnSpPr/>
          <p:nvPr/>
        </p:nvCxnSpPr>
        <p:spPr>
          <a:xfrm flipV="1">
            <a:off x="623311" y="2634421"/>
            <a:ext cx="5231180" cy="13515"/>
          </a:xfrm>
          <a:prstGeom prst="line">
            <a:avLst/>
          </a:prstGeom>
          <a:ln w="19050">
            <a:solidFill>
              <a:schemeClr val="accent1"/>
            </a:solidFill>
            <a:prstDash val="sysDot"/>
          </a:ln>
        </p:spPr>
        <p:style>
          <a:lnRef idx="1">
            <a:schemeClr val="accent1"/>
          </a:lnRef>
          <a:fillRef idx="0">
            <a:schemeClr val="accent1"/>
          </a:fillRef>
          <a:effectRef idx="0">
            <a:schemeClr val="accent1"/>
          </a:effectRef>
          <a:fontRef idx="minor">
            <a:schemeClr val="tx1"/>
          </a:fontRef>
        </p:style>
      </p:cxnSp>
      <p:sp>
        <p:nvSpPr>
          <p:cNvPr id="76" name="TextBox 75"/>
          <p:cNvSpPr txBox="1"/>
          <p:nvPr/>
        </p:nvSpPr>
        <p:spPr>
          <a:xfrm>
            <a:off x="1993027" y="2091351"/>
            <a:ext cx="1270635" cy="412750"/>
          </a:xfrm>
          <a:prstGeom prst="rect">
            <a:avLst/>
          </a:prstGeom>
          <a:noFill/>
        </p:spPr>
        <p:txBody>
          <a:bodyPr wrap="none" lIns="121908" tIns="60954" rIns="121908" bIns="60954" rtlCol="0">
            <a:spAutoFit/>
          </a:bodyPr>
          <a:lstStyle/>
          <a:p>
            <a:r>
              <a:rPr lang="en-US" altLang="zh-CN" dirty="0">
                <a:solidFill>
                  <a:schemeClr val="accent5">
                    <a:lumMod val="50000"/>
                  </a:schemeClr>
                </a:solidFill>
                <a:latin typeface="微软雅黑" panose="020B0503020204020204" pitchFamily="34" charset="-122"/>
                <a:ea typeface="微软雅黑" panose="020B0503020204020204" pitchFamily="34" charset="-122"/>
              </a:rPr>
              <a:t>Contents</a:t>
            </a:r>
            <a:endParaRPr lang="zh-CN" altLang="en-US" dirty="0">
              <a:solidFill>
                <a:schemeClr val="accent5">
                  <a:lumMod val="50000"/>
                </a:schemeClr>
              </a:solidFill>
              <a:latin typeface="微软雅黑" panose="020B0503020204020204" pitchFamily="34" charset="-122"/>
              <a:ea typeface="微软雅黑" panose="020B0503020204020204" pitchFamily="34" charset="-122"/>
            </a:endParaRPr>
          </a:p>
        </p:txBody>
      </p:sp>
      <p:sp>
        <p:nvSpPr>
          <p:cNvPr id="77" name="矩形 76"/>
          <p:cNvSpPr/>
          <p:nvPr/>
        </p:nvSpPr>
        <p:spPr>
          <a:xfrm>
            <a:off x="3393164" y="1911243"/>
            <a:ext cx="1183640" cy="689610"/>
          </a:xfrm>
          <a:prstGeom prst="rect">
            <a:avLst/>
          </a:prstGeom>
        </p:spPr>
        <p:txBody>
          <a:bodyPr wrap="none" lIns="121908" tIns="60954" rIns="121908" bIns="60954">
            <a:spAutoFit/>
          </a:bodyPr>
          <a:lstStyle/>
          <a:p>
            <a:r>
              <a:rPr lang="zh-CN" altLang="en-US" sz="3700" b="1" dirty="0">
                <a:solidFill>
                  <a:schemeClr val="accent5">
                    <a:lumMod val="50000"/>
                  </a:schemeClr>
                </a:solidFill>
                <a:latin typeface="微软雅黑" panose="020B0503020204020204" pitchFamily="34" charset="-122"/>
                <a:ea typeface="微软雅黑" panose="020B0503020204020204" pitchFamily="34" charset="-122"/>
              </a:rPr>
              <a:t>目录</a:t>
            </a:r>
            <a:endParaRPr lang="zh-CN" altLang="en-US" sz="3700" b="1" dirty="0">
              <a:solidFill>
                <a:schemeClr val="accent5">
                  <a:lumMod val="50000"/>
                </a:schemeClr>
              </a:solidFill>
              <a:latin typeface="微软雅黑" panose="020B0503020204020204" pitchFamily="34" charset="-122"/>
              <a:ea typeface="微软雅黑" panose="020B0503020204020204" pitchFamily="34" charset="-122"/>
            </a:endParaRPr>
          </a:p>
        </p:txBody>
      </p:sp>
      <p:grpSp>
        <p:nvGrpSpPr>
          <p:cNvPr id="78" name="组合 77"/>
          <p:cNvGrpSpPr/>
          <p:nvPr/>
        </p:nvGrpSpPr>
        <p:grpSpPr>
          <a:xfrm>
            <a:off x="4576991" y="2032240"/>
            <a:ext cx="640135" cy="455632"/>
            <a:chOff x="4304043" y="1286668"/>
            <a:chExt cx="3837944" cy="2757793"/>
          </a:xfrm>
          <a:effectLst>
            <a:outerShdw blurRad="381000" dist="254000" dir="8100000" algn="tr" rotWithShape="0">
              <a:prstClr val="black">
                <a:alpha val="40000"/>
              </a:prstClr>
            </a:outerShdw>
          </a:effectLst>
        </p:grpSpPr>
        <p:sp>
          <p:nvSpPr>
            <p:cNvPr id="79" name="圆角矩形 78"/>
            <p:cNvSpPr/>
            <p:nvPr/>
          </p:nvSpPr>
          <p:spPr>
            <a:xfrm>
              <a:off x="4304043" y="1286668"/>
              <a:ext cx="38379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0" name="圆角矩形 79"/>
            <p:cNvSpPr/>
            <p:nvPr/>
          </p:nvSpPr>
          <p:spPr>
            <a:xfrm>
              <a:off x="4351930" y="1330004"/>
              <a:ext cx="3742172" cy="2671122"/>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1" name="慧谷网PPT目录"/>
          <p:cNvGrpSpPr/>
          <p:nvPr/>
        </p:nvGrpSpPr>
        <p:grpSpPr bwMode="auto">
          <a:xfrm>
            <a:off x="1601115" y="2825995"/>
            <a:ext cx="576548" cy="473171"/>
            <a:chOff x="3050349" y="1839642"/>
            <a:chExt cx="833779" cy="682535"/>
          </a:xfrm>
        </p:grpSpPr>
        <p:sp>
          <p:nvSpPr>
            <p:cNvPr id="82" name="任意多边形 81"/>
            <p:cNvSpPr/>
            <p:nvPr/>
          </p:nvSpPr>
          <p:spPr>
            <a:xfrm rot="8100000" flipV="1">
              <a:off x="3050349" y="1844085"/>
              <a:ext cx="833779" cy="678092"/>
            </a:xfrm>
            <a:custGeom>
              <a:avLst/>
              <a:gdLst>
                <a:gd name="connsiteX0" fmla="*/ 122096 w 833718"/>
                <a:gd name="connsiteY0" fmla="*/ 556342 h 678436"/>
                <a:gd name="connsiteX1" fmla="*/ 68679 w 833718"/>
                <a:gd name="connsiteY1" fmla="*/ 32208 h 678436"/>
                <a:gd name="connsiteX2" fmla="*/ 94988 w 833718"/>
                <a:gd name="connsiteY2" fmla="*/ 0 h 678436"/>
                <a:gd name="connsiteX3" fmla="*/ 738731 w 833718"/>
                <a:gd name="connsiteY3" fmla="*/ 0 h 678436"/>
                <a:gd name="connsiteX4" fmla="*/ 765040 w 833718"/>
                <a:gd name="connsiteY4" fmla="*/ 32208 h 678436"/>
                <a:gd name="connsiteX5" fmla="*/ 711623 w 833718"/>
                <a:gd name="connsiteY5" fmla="*/ 556342 h 678436"/>
                <a:gd name="connsiteX6" fmla="*/ 122096 w 833718"/>
                <a:gd name="connsiteY6" fmla="*/ 556342 h 678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3718" h="678436">
                  <a:moveTo>
                    <a:pt x="122096" y="556342"/>
                  </a:moveTo>
                  <a:cubicBezTo>
                    <a:pt x="-20349" y="413897"/>
                    <a:pt x="-38155" y="194012"/>
                    <a:pt x="68679" y="32208"/>
                  </a:cubicBezTo>
                  <a:lnTo>
                    <a:pt x="94988" y="0"/>
                  </a:lnTo>
                  <a:lnTo>
                    <a:pt x="738731" y="0"/>
                  </a:lnTo>
                  <a:lnTo>
                    <a:pt x="765040" y="32208"/>
                  </a:lnTo>
                  <a:cubicBezTo>
                    <a:pt x="871873" y="194012"/>
                    <a:pt x="854068" y="413897"/>
                    <a:pt x="711623" y="556342"/>
                  </a:cubicBezTo>
                  <a:cubicBezTo>
                    <a:pt x="548830" y="719135"/>
                    <a:pt x="284889" y="719135"/>
                    <a:pt x="122096" y="556342"/>
                  </a:cubicBezTo>
                  <a:close/>
                </a:path>
              </a:pathLst>
            </a:custGeom>
            <a:solidFill>
              <a:srgbClr val="00B0F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600"/>
            </a:p>
          </p:txBody>
        </p:sp>
        <p:sp>
          <p:nvSpPr>
            <p:cNvPr id="83" name="文本框 6"/>
            <p:cNvSpPr txBox="1">
              <a:spLocks noChangeArrowheads="1"/>
            </p:cNvSpPr>
            <p:nvPr/>
          </p:nvSpPr>
          <p:spPr bwMode="auto">
            <a:xfrm>
              <a:off x="3051363" y="1839642"/>
              <a:ext cx="831749" cy="599343"/>
            </a:xfrm>
            <a:prstGeom prst="rect">
              <a:avLst/>
            </a:prstGeom>
            <a:noFill/>
            <a:ln w="9525">
              <a:noFill/>
              <a:miter lim="800000"/>
            </a:ln>
            <a:effectLst/>
          </p:spPr>
          <p:txBody>
            <a:bodyPr wrap="square">
              <a:spAutoFit/>
            </a:bodyPr>
            <a:lstStyle/>
            <a:p>
              <a:r>
                <a:rPr lang="en-US" altLang="zh-CN" dirty="0">
                  <a:solidFill>
                    <a:schemeClr val="bg1"/>
                  </a:solidFill>
                  <a:latin typeface="Impact" panose="020B0806030902050204" pitchFamily="34" charset="0"/>
                </a:rPr>
                <a:t>01</a:t>
              </a:r>
              <a:endParaRPr lang="zh-CN" altLang="en-US" dirty="0">
                <a:solidFill>
                  <a:schemeClr val="bg1"/>
                </a:solidFill>
                <a:latin typeface="Impact" panose="020B0806030902050204" pitchFamily="34" charset="0"/>
              </a:endParaRPr>
            </a:p>
          </p:txBody>
        </p:sp>
      </p:grpSp>
      <p:grpSp>
        <p:nvGrpSpPr>
          <p:cNvPr id="84" name="慧谷网PPT目录"/>
          <p:cNvGrpSpPr/>
          <p:nvPr/>
        </p:nvGrpSpPr>
        <p:grpSpPr bwMode="auto">
          <a:xfrm>
            <a:off x="1609095" y="6204925"/>
            <a:ext cx="626624" cy="469036"/>
            <a:chOff x="3037868" y="1844053"/>
            <a:chExt cx="906280" cy="678154"/>
          </a:xfrm>
        </p:grpSpPr>
        <p:sp>
          <p:nvSpPr>
            <p:cNvPr id="85" name="任意多边形 84"/>
            <p:cNvSpPr/>
            <p:nvPr/>
          </p:nvSpPr>
          <p:spPr>
            <a:xfrm rot="8100000" flipV="1">
              <a:off x="3050206" y="1844053"/>
              <a:ext cx="834142" cy="678154"/>
            </a:xfrm>
            <a:custGeom>
              <a:avLst/>
              <a:gdLst>
                <a:gd name="connsiteX0" fmla="*/ 122096 w 833718"/>
                <a:gd name="connsiteY0" fmla="*/ 556342 h 678436"/>
                <a:gd name="connsiteX1" fmla="*/ 68679 w 833718"/>
                <a:gd name="connsiteY1" fmla="*/ 32208 h 678436"/>
                <a:gd name="connsiteX2" fmla="*/ 94988 w 833718"/>
                <a:gd name="connsiteY2" fmla="*/ 0 h 678436"/>
                <a:gd name="connsiteX3" fmla="*/ 738731 w 833718"/>
                <a:gd name="connsiteY3" fmla="*/ 0 h 678436"/>
                <a:gd name="connsiteX4" fmla="*/ 765040 w 833718"/>
                <a:gd name="connsiteY4" fmla="*/ 32208 h 678436"/>
                <a:gd name="connsiteX5" fmla="*/ 711623 w 833718"/>
                <a:gd name="connsiteY5" fmla="*/ 556342 h 678436"/>
                <a:gd name="connsiteX6" fmla="*/ 122096 w 833718"/>
                <a:gd name="connsiteY6" fmla="*/ 556342 h 678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3718" h="678436">
                  <a:moveTo>
                    <a:pt x="122096" y="556342"/>
                  </a:moveTo>
                  <a:cubicBezTo>
                    <a:pt x="-20349" y="413897"/>
                    <a:pt x="-38155" y="194012"/>
                    <a:pt x="68679" y="32208"/>
                  </a:cubicBezTo>
                  <a:lnTo>
                    <a:pt x="94988" y="0"/>
                  </a:lnTo>
                  <a:lnTo>
                    <a:pt x="738731" y="0"/>
                  </a:lnTo>
                  <a:lnTo>
                    <a:pt x="765040" y="32208"/>
                  </a:lnTo>
                  <a:cubicBezTo>
                    <a:pt x="871873" y="194012"/>
                    <a:pt x="854068" y="413897"/>
                    <a:pt x="711623" y="556342"/>
                  </a:cubicBezTo>
                  <a:cubicBezTo>
                    <a:pt x="548830" y="719135"/>
                    <a:pt x="284889" y="719135"/>
                    <a:pt x="122096" y="556342"/>
                  </a:cubicBezTo>
                  <a:close/>
                </a:path>
              </a:pathLst>
            </a:custGeom>
            <a:solidFill>
              <a:srgbClr val="00B0F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600"/>
            </a:p>
          </p:txBody>
        </p:sp>
        <p:sp>
          <p:nvSpPr>
            <p:cNvPr id="86" name="文本框 39"/>
            <p:cNvSpPr txBox="1">
              <a:spLocks noChangeArrowheads="1"/>
            </p:cNvSpPr>
            <p:nvPr/>
          </p:nvSpPr>
          <p:spPr bwMode="auto">
            <a:xfrm>
              <a:off x="3037868" y="1885458"/>
              <a:ext cx="906280" cy="554540"/>
            </a:xfrm>
            <a:prstGeom prst="rect">
              <a:avLst/>
            </a:prstGeom>
            <a:noFill/>
            <a:ln w="9525">
              <a:noFill/>
              <a:miter lim="800000"/>
            </a:ln>
          </p:spPr>
          <p:txBody>
            <a:bodyPr wrap="square">
              <a:spAutoFit/>
            </a:bodyPr>
            <a:lstStyle/>
            <a:p>
              <a:r>
                <a:rPr lang="en-US" altLang="zh-CN" dirty="0">
                  <a:solidFill>
                    <a:schemeClr val="bg1"/>
                  </a:solidFill>
                  <a:latin typeface="Impact" panose="020B0806030902050204" pitchFamily="34" charset="0"/>
                </a:rPr>
                <a:t>0</a:t>
              </a:r>
              <a:r>
                <a:rPr lang="en-US" dirty="0">
                  <a:solidFill>
                    <a:schemeClr val="bg1"/>
                  </a:solidFill>
                  <a:latin typeface="Impact" panose="020B0806030902050204" pitchFamily="34" charset="0"/>
                </a:rPr>
                <a:t>6</a:t>
              </a:r>
              <a:endParaRPr lang="en-US" dirty="0">
                <a:solidFill>
                  <a:schemeClr val="bg1"/>
                </a:solidFill>
                <a:latin typeface="Impact" panose="020B0806030902050204" pitchFamily="34" charset="0"/>
              </a:endParaRPr>
            </a:p>
          </p:txBody>
        </p:sp>
      </p:grpSp>
      <p:grpSp>
        <p:nvGrpSpPr>
          <p:cNvPr id="87" name="慧谷网PPT目录"/>
          <p:cNvGrpSpPr/>
          <p:nvPr/>
        </p:nvGrpSpPr>
        <p:grpSpPr bwMode="auto">
          <a:xfrm>
            <a:off x="1601898" y="4820787"/>
            <a:ext cx="685000" cy="468993"/>
            <a:chOff x="3015664" y="1844084"/>
            <a:chExt cx="990617" cy="678092"/>
          </a:xfrm>
        </p:grpSpPr>
        <p:sp>
          <p:nvSpPr>
            <p:cNvPr id="88" name="任意多边形 87"/>
            <p:cNvSpPr/>
            <p:nvPr/>
          </p:nvSpPr>
          <p:spPr>
            <a:xfrm rot="8100000" flipV="1">
              <a:off x="3050167" y="1844084"/>
              <a:ext cx="834144" cy="678092"/>
            </a:xfrm>
            <a:custGeom>
              <a:avLst/>
              <a:gdLst>
                <a:gd name="connsiteX0" fmla="*/ 122096 w 833718"/>
                <a:gd name="connsiteY0" fmla="*/ 556342 h 678436"/>
                <a:gd name="connsiteX1" fmla="*/ 68679 w 833718"/>
                <a:gd name="connsiteY1" fmla="*/ 32208 h 678436"/>
                <a:gd name="connsiteX2" fmla="*/ 94988 w 833718"/>
                <a:gd name="connsiteY2" fmla="*/ 0 h 678436"/>
                <a:gd name="connsiteX3" fmla="*/ 738731 w 833718"/>
                <a:gd name="connsiteY3" fmla="*/ 0 h 678436"/>
                <a:gd name="connsiteX4" fmla="*/ 765040 w 833718"/>
                <a:gd name="connsiteY4" fmla="*/ 32208 h 678436"/>
                <a:gd name="connsiteX5" fmla="*/ 711623 w 833718"/>
                <a:gd name="connsiteY5" fmla="*/ 556342 h 678436"/>
                <a:gd name="connsiteX6" fmla="*/ 122096 w 833718"/>
                <a:gd name="connsiteY6" fmla="*/ 556342 h 678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3718" h="678436">
                  <a:moveTo>
                    <a:pt x="122096" y="556342"/>
                  </a:moveTo>
                  <a:cubicBezTo>
                    <a:pt x="-20349" y="413897"/>
                    <a:pt x="-38155" y="194012"/>
                    <a:pt x="68679" y="32208"/>
                  </a:cubicBezTo>
                  <a:lnTo>
                    <a:pt x="94988" y="0"/>
                  </a:lnTo>
                  <a:lnTo>
                    <a:pt x="738731" y="0"/>
                  </a:lnTo>
                  <a:lnTo>
                    <a:pt x="765040" y="32208"/>
                  </a:lnTo>
                  <a:cubicBezTo>
                    <a:pt x="871873" y="194012"/>
                    <a:pt x="854068" y="413897"/>
                    <a:pt x="711623" y="556342"/>
                  </a:cubicBezTo>
                  <a:cubicBezTo>
                    <a:pt x="548830" y="719135"/>
                    <a:pt x="284889" y="719135"/>
                    <a:pt x="122096" y="556342"/>
                  </a:cubicBezTo>
                  <a:close/>
                </a:path>
              </a:pathLst>
            </a:custGeom>
            <a:solidFill>
              <a:srgbClr val="00B0F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600"/>
            </a:p>
          </p:txBody>
        </p:sp>
        <p:sp>
          <p:nvSpPr>
            <p:cNvPr id="89" name="文本框 42"/>
            <p:cNvSpPr txBox="1">
              <a:spLocks noChangeArrowheads="1"/>
            </p:cNvSpPr>
            <p:nvPr/>
          </p:nvSpPr>
          <p:spPr bwMode="auto">
            <a:xfrm>
              <a:off x="3015664" y="1901392"/>
              <a:ext cx="990617" cy="600746"/>
            </a:xfrm>
            <a:prstGeom prst="rect">
              <a:avLst/>
            </a:prstGeom>
            <a:noFill/>
            <a:ln w="9525">
              <a:noFill/>
              <a:miter lim="800000"/>
            </a:ln>
          </p:spPr>
          <p:txBody>
            <a:bodyPr wrap="square">
              <a:spAutoFit/>
            </a:bodyPr>
            <a:lstStyle/>
            <a:p>
              <a:r>
                <a:rPr lang="en-US" altLang="zh-CN" dirty="0">
                  <a:solidFill>
                    <a:schemeClr val="bg1"/>
                  </a:solidFill>
                  <a:latin typeface="Impact" panose="020B0806030902050204" pitchFamily="34" charset="0"/>
                </a:rPr>
                <a:t>04</a:t>
              </a:r>
              <a:endParaRPr lang="zh-CN" altLang="en-US" dirty="0">
                <a:solidFill>
                  <a:schemeClr val="bg1"/>
                </a:solidFill>
                <a:latin typeface="Impact" panose="020B0806030902050204" pitchFamily="34" charset="0"/>
              </a:endParaRPr>
            </a:p>
          </p:txBody>
        </p:sp>
      </p:grpSp>
      <p:grpSp>
        <p:nvGrpSpPr>
          <p:cNvPr id="90" name="慧谷网PPT目录"/>
          <p:cNvGrpSpPr/>
          <p:nvPr/>
        </p:nvGrpSpPr>
        <p:grpSpPr bwMode="auto">
          <a:xfrm>
            <a:off x="1600990" y="4167004"/>
            <a:ext cx="609241" cy="468994"/>
            <a:chOff x="3050167" y="1844084"/>
            <a:chExt cx="881057" cy="678092"/>
          </a:xfrm>
          <a:effectLst/>
        </p:grpSpPr>
        <p:sp>
          <p:nvSpPr>
            <p:cNvPr id="91" name="任意多边形 90"/>
            <p:cNvSpPr/>
            <p:nvPr/>
          </p:nvSpPr>
          <p:spPr>
            <a:xfrm rot="8100000" flipV="1">
              <a:off x="3050167" y="1844084"/>
              <a:ext cx="834142" cy="678092"/>
            </a:xfrm>
            <a:custGeom>
              <a:avLst/>
              <a:gdLst>
                <a:gd name="connsiteX0" fmla="*/ 122096 w 833718"/>
                <a:gd name="connsiteY0" fmla="*/ 556342 h 678436"/>
                <a:gd name="connsiteX1" fmla="*/ 68679 w 833718"/>
                <a:gd name="connsiteY1" fmla="*/ 32208 h 678436"/>
                <a:gd name="connsiteX2" fmla="*/ 94988 w 833718"/>
                <a:gd name="connsiteY2" fmla="*/ 0 h 678436"/>
                <a:gd name="connsiteX3" fmla="*/ 738731 w 833718"/>
                <a:gd name="connsiteY3" fmla="*/ 0 h 678436"/>
                <a:gd name="connsiteX4" fmla="*/ 765040 w 833718"/>
                <a:gd name="connsiteY4" fmla="*/ 32208 h 678436"/>
                <a:gd name="connsiteX5" fmla="*/ 711623 w 833718"/>
                <a:gd name="connsiteY5" fmla="*/ 556342 h 678436"/>
                <a:gd name="connsiteX6" fmla="*/ 122096 w 833718"/>
                <a:gd name="connsiteY6" fmla="*/ 556342 h 678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3718" h="678436">
                  <a:moveTo>
                    <a:pt x="122096" y="556342"/>
                  </a:moveTo>
                  <a:cubicBezTo>
                    <a:pt x="-20349" y="413897"/>
                    <a:pt x="-38155" y="194012"/>
                    <a:pt x="68679" y="32208"/>
                  </a:cubicBezTo>
                  <a:lnTo>
                    <a:pt x="94988" y="0"/>
                  </a:lnTo>
                  <a:lnTo>
                    <a:pt x="738731" y="0"/>
                  </a:lnTo>
                  <a:lnTo>
                    <a:pt x="765040" y="32208"/>
                  </a:lnTo>
                  <a:cubicBezTo>
                    <a:pt x="871873" y="194012"/>
                    <a:pt x="854068" y="413897"/>
                    <a:pt x="711623" y="556342"/>
                  </a:cubicBezTo>
                  <a:cubicBezTo>
                    <a:pt x="548830" y="719135"/>
                    <a:pt x="284889" y="719135"/>
                    <a:pt x="122096" y="556342"/>
                  </a:cubicBezTo>
                  <a:close/>
                </a:path>
              </a:pathLst>
            </a:custGeom>
            <a:solidFill>
              <a:srgbClr val="00B0F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600"/>
            </a:p>
          </p:txBody>
        </p:sp>
        <p:sp>
          <p:nvSpPr>
            <p:cNvPr id="92" name="文本框 45"/>
            <p:cNvSpPr txBox="1">
              <a:spLocks noChangeArrowheads="1"/>
            </p:cNvSpPr>
            <p:nvPr/>
          </p:nvSpPr>
          <p:spPr bwMode="auto">
            <a:xfrm>
              <a:off x="3076867" y="1885458"/>
              <a:ext cx="854357" cy="600745"/>
            </a:xfrm>
            <a:prstGeom prst="rect">
              <a:avLst/>
            </a:prstGeom>
            <a:noFill/>
            <a:ln w="9525">
              <a:noFill/>
              <a:miter lim="800000"/>
            </a:ln>
          </p:spPr>
          <p:txBody>
            <a:bodyPr wrap="square">
              <a:spAutoFit/>
            </a:bodyPr>
            <a:lstStyle/>
            <a:p>
              <a:r>
                <a:rPr lang="en-US" altLang="zh-CN" dirty="0">
                  <a:solidFill>
                    <a:schemeClr val="bg1"/>
                  </a:solidFill>
                  <a:latin typeface="Impact" panose="020B0806030902050204" pitchFamily="34" charset="0"/>
                </a:rPr>
                <a:t>03</a:t>
              </a:r>
              <a:endParaRPr lang="zh-CN" altLang="en-US" dirty="0">
                <a:solidFill>
                  <a:schemeClr val="bg1"/>
                </a:solidFill>
                <a:latin typeface="Impact" panose="020B0806030902050204" pitchFamily="34" charset="0"/>
              </a:endParaRPr>
            </a:p>
          </p:txBody>
        </p:sp>
      </p:grpSp>
      <p:grpSp>
        <p:nvGrpSpPr>
          <p:cNvPr id="93" name="慧谷网PPT目录"/>
          <p:cNvGrpSpPr/>
          <p:nvPr/>
        </p:nvGrpSpPr>
        <p:grpSpPr bwMode="auto">
          <a:xfrm>
            <a:off x="1576242" y="3496221"/>
            <a:ext cx="771480" cy="470092"/>
            <a:chOff x="2998768" y="1844085"/>
            <a:chExt cx="1115681" cy="678092"/>
          </a:xfrm>
        </p:grpSpPr>
        <p:sp>
          <p:nvSpPr>
            <p:cNvPr id="94" name="任意多边形 93"/>
            <p:cNvSpPr/>
            <p:nvPr/>
          </p:nvSpPr>
          <p:spPr>
            <a:xfrm rot="8100000" flipV="1">
              <a:off x="3050349" y="1844085"/>
              <a:ext cx="833779" cy="678092"/>
            </a:xfrm>
            <a:custGeom>
              <a:avLst/>
              <a:gdLst>
                <a:gd name="connsiteX0" fmla="*/ 122096 w 833718"/>
                <a:gd name="connsiteY0" fmla="*/ 556342 h 678436"/>
                <a:gd name="connsiteX1" fmla="*/ 68679 w 833718"/>
                <a:gd name="connsiteY1" fmla="*/ 32208 h 678436"/>
                <a:gd name="connsiteX2" fmla="*/ 94988 w 833718"/>
                <a:gd name="connsiteY2" fmla="*/ 0 h 678436"/>
                <a:gd name="connsiteX3" fmla="*/ 738731 w 833718"/>
                <a:gd name="connsiteY3" fmla="*/ 0 h 678436"/>
                <a:gd name="connsiteX4" fmla="*/ 765040 w 833718"/>
                <a:gd name="connsiteY4" fmla="*/ 32208 h 678436"/>
                <a:gd name="connsiteX5" fmla="*/ 711623 w 833718"/>
                <a:gd name="connsiteY5" fmla="*/ 556342 h 678436"/>
                <a:gd name="connsiteX6" fmla="*/ 122096 w 833718"/>
                <a:gd name="connsiteY6" fmla="*/ 556342 h 678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3718" h="678436">
                  <a:moveTo>
                    <a:pt x="122096" y="556342"/>
                  </a:moveTo>
                  <a:cubicBezTo>
                    <a:pt x="-20349" y="413897"/>
                    <a:pt x="-38155" y="194012"/>
                    <a:pt x="68679" y="32208"/>
                  </a:cubicBezTo>
                  <a:lnTo>
                    <a:pt x="94988" y="0"/>
                  </a:lnTo>
                  <a:lnTo>
                    <a:pt x="738731" y="0"/>
                  </a:lnTo>
                  <a:lnTo>
                    <a:pt x="765040" y="32208"/>
                  </a:lnTo>
                  <a:cubicBezTo>
                    <a:pt x="871873" y="194012"/>
                    <a:pt x="854068" y="413897"/>
                    <a:pt x="711623" y="556342"/>
                  </a:cubicBezTo>
                  <a:cubicBezTo>
                    <a:pt x="548830" y="719135"/>
                    <a:pt x="284889" y="719135"/>
                    <a:pt x="122096" y="556342"/>
                  </a:cubicBezTo>
                  <a:close/>
                </a:path>
              </a:pathLst>
            </a:custGeom>
            <a:solidFill>
              <a:srgbClr val="00B0F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600"/>
            </a:p>
          </p:txBody>
        </p:sp>
        <p:sp>
          <p:nvSpPr>
            <p:cNvPr id="95" name="文本框 48"/>
            <p:cNvSpPr txBox="1">
              <a:spLocks noChangeArrowheads="1"/>
            </p:cNvSpPr>
            <p:nvPr/>
          </p:nvSpPr>
          <p:spPr bwMode="auto">
            <a:xfrm>
              <a:off x="2998768" y="1855131"/>
              <a:ext cx="1115681" cy="599342"/>
            </a:xfrm>
            <a:prstGeom prst="rect">
              <a:avLst/>
            </a:prstGeom>
            <a:noFill/>
            <a:ln w="9525">
              <a:noFill/>
              <a:miter lim="800000"/>
            </a:ln>
          </p:spPr>
          <p:txBody>
            <a:bodyPr wrap="square">
              <a:spAutoFit/>
            </a:bodyPr>
            <a:lstStyle/>
            <a:p>
              <a:r>
                <a:rPr lang="en-US" altLang="zh-CN" dirty="0">
                  <a:solidFill>
                    <a:schemeClr val="bg1"/>
                  </a:solidFill>
                  <a:latin typeface="Impact" panose="020B0806030902050204" pitchFamily="34" charset="0"/>
                </a:rPr>
                <a:t>02</a:t>
              </a:r>
              <a:endParaRPr lang="zh-CN" altLang="en-US" dirty="0">
                <a:solidFill>
                  <a:schemeClr val="bg1"/>
                </a:solidFill>
                <a:latin typeface="Impact" panose="020B0806030902050204" pitchFamily="34" charset="0"/>
              </a:endParaRPr>
            </a:p>
          </p:txBody>
        </p:sp>
      </p:grpSp>
      <p:grpSp>
        <p:nvGrpSpPr>
          <p:cNvPr id="96" name="慧谷网PPT目录"/>
          <p:cNvGrpSpPr/>
          <p:nvPr/>
        </p:nvGrpSpPr>
        <p:grpSpPr>
          <a:xfrm>
            <a:off x="2441349" y="2765208"/>
            <a:ext cx="2924179" cy="414020"/>
            <a:chOff x="4234903" y="1011639"/>
            <a:chExt cx="2672037" cy="378271"/>
          </a:xfrm>
        </p:grpSpPr>
        <p:sp>
          <p:nvSpPr>
            <p:cNvPr id="97" name="圆角矩形 96"/>
            <p:cNvSpPr/>
            <p:nvPr/>
          </p:nvSpPr>
          <p:spPr>
            <a:xfrm>
              <a:off x="4234903" y="1029467"/>
              <a:ext cx="2569345" cy="351085"/>
            </a:xfrm>
            <a:prstGeom prst="roundRect">
              <a:avLst/>
            </a:prstGeom>
            <a:solidFill>
              <a:srgbClr val="00B0F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endParaRPr lang="zh-CN" altLang="en-US" sz="3600" dirty="0">
                <a:latin typeface="+mj-lt"/>
                <a:ea typeface="Arial Unicode MS" panose="020B0604020202020204" pitchFamily="34" charset="-122"/>
                <a:cs typeface="Arial Unicode MS" panose="020B0604020202020204" pitchFamily="34" charset="-122"/>
              </a:endParaRPr>
            </a:p>
          </p:txBody>
        </p:sp>
        <p:sp>
          <p:nvSpPr>
            <p:cNvPr id="98" name="矩形 97"/>
            <p:cNvSpPr/>
            <p:nvPr/>
          </p:nvSpPr>
          <p:spPr>
            <a:xfrm>
              <a:off x="4523870" y="1011639"/>
              <a:ext cx="2383070" cy="378271"/>
            </a:xfrm>
            <a:prstGeom prst="rect">
              <a:avLst/>
            </a:prstGeom>
          </p:spPr>
          <p:txBody>
            <a:bodyPr wrap="square" lIns="121960" tIns="60980" rIns="121960" bIns="60980">
              <a:spAutoFit/>
            </a:bodyPr>
            <a:lstStyle/>
            <a:p>
              <a:pPr algn="l">
                <a:defRPr/>
              </a:pPr>
              <a:r>
                <a:rPr lang="zh-CN" altLang="en-US" sz="19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掌门安全</a:t>
              </a:r>
              <a:r>
                <a:rPr lang="zh-CN" altLang="en-US" sz="19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介绍</a:t>
              </a:r>
              <a:endParaRPr lang="zh-CN" altLang="en-US" sz="19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grpSp>
      <p:grpSp>
        <p:nvGrpSpPr>
          <p:cNvPr id="99" name="慧谷网PPT目录"/>
          <p:cNvGrpSpPr/>
          <p:nvPr/>
        </p:nvGrpSpPr>
        <p:grpSpPr>
          <a:xfrm>
            <a:off x="2423403" y="3456302"/>
            <a:ext cx="2811797" cy="415539"/>
            <a:chOff x="4218505" y="1635519"/>
            <a:chExt cx="2569345" cy="379660"/>
          </a:xfrm>
        </p:grpSpPr>
        <p:sp>
          <p:nvSpPr>
            <p:cNvPr id="100" name="圆角矩形 99"/>
            <p:cNvSpPr/>
            <p:nvPr/>
          </p:nvSpPr>
          <p:spPr>
            <a:xfrm>
              <a:off x="4218505" y="1664094"/>
              <a:ext cx="2569345" cy="351085"/>
            </a:xfrm>
            <a:prstGeom prst="roundRect">
              <a:avLst/>
            </a:prstGeom>
            <a:solidFill>
              <a:srgbClr val="00B0F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endParaRPr lang="zh-CN" altLang="en-US" sz="3600" dirty="0">
                <a:latin typeface="+mj-lt"/>
                <a:ea typeface="Arial Unicode MS" panose="020B0604020202020204" pitchFamily="34" charset="-122"/>
                <a:cs typeface="Arial Unicode MS" panose="020B0604020202020204" pitchFamily="34" charset="-122"/>
              </a:endParaRPr>
            </a:p>
          </p:txBody>
        </p:sp>
        <p:sp>
          <p:nvSpPr>
            <p:cNvPr id="101" name="矩形 100"/>
            <p:cNvSpPr/>
            <p:nvPr/>
          </p:nvSpPr>
          <p:spPr>
            <a:xfrm>
              <a:off x="4527124" y="1635519"/>
              <a:ext cx="1820488" cy="378272"/>
            </a:xfrm>
            <a:prstGeom prst="rect">
              <a:avLst/>
            </a:prstGeom>
          </p:spPr>
          <p:txBody>
            <a:bodyPr wrap="square" lIns="121960" tIns="60980" rIns="121960" bIns="60980">
              <a:spAutoFit/>
            </a:bodyPr>
            <a:lstStyle/>
            <a:p>
              <a:pPr algn="l">
                <a:defRPr/>
              </a:pPr>
              <a:r>
                <a:rPr sz="19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产品总体概览</a:t>
              </a:r>
              <a:endParaRPr sz="19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grpSp>
      <p:grpSp>
        <p:nvGrpSpPr>
          <p:cNvPr id="102" name="慧谷网PPT目录"/>
          <p:cNvGrpSpPr/>
          <p:nvPr/>
        </p:nvGrpSpPr>
        <p:grpSpPr>
          <a:xfrm>
            <a:off x="2441349" y="4162141"/>
            <a:ext cx="2811797" cy="414020"/>
            <a:chOff x="4234903" y="2340748"/>
            <a:chExt cx="2569345" cy="378271"/>
          </a:xfrm>
        </p:grpSpPr>
        <p:sp>
          <p:nvSpPr>
            <p:cNvPr id="103" name="圆角矩形 102"/>
            <p:cNvSpPr/>
            <p:nvPr/>
          </p:nvSpPr>
          <p:spPr>
            <a:xfrm>
              <a:off x="4234903" y="2355033"/>
              <a:ext cx="2569345" cy="351085"/>
            </a:xfrm>
            <a:prstGeom prst="roundRect">
              <a:avLst/>
            </a:prstGeom>
            <a:solidFill>
              <a:srgbClr val="00B0F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endParaRPr lang="zh-CN" altLang="en-US" sz="3600" dirty="0">
                <a:latin typeface="+mj-lt"/>
                <a:ea typeface="Arial Unicode MS" panose="020B0604020202020204" pitchFamily="34" charset="-122"/>
                <a:cs typeface="Arial Unicode MS" panose="020B0604020202020204" pitchFamily="34" charset="-122"/>
              </a:endParaRPr>
            </a:p>
          </p:txBody>
        </p:sp>
        <p:sp>
          <p:nvSpPr>
            <p:cNvPr id="104" name="矩形 103"/>
            <p:cNvSpPr/>
            <p:nvPr/>
          </p:nvSpPr>
          <p:spPr>
            <a:xfrm>
              <a:off x="4498335" y="2340748"/>
              <a:ext cx="2265281" cy="378271"/>
            </a:xfrm>
            <a:prstGeom prst="rect">
              <a:avLst/>
            </a:prstGeom>
          </p:spPr>
          <p:txBody>
            <a:bodyPr wrap="square" lIns="121960" tIns="60980" rIns="121960" bIns="60980">
              <a:spAutoFit/>
            </a:bodyPr>
            <a:lstStyle/>
            <a:p>
              <a:pPr algn="l">
                <a:defRPr/>
              </a:pPr>
              <a:r>
                <a:rPr sz="19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四大核心功能</a:t>
              </a:r>
              <a:endParaRPr sz="19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grpSp>
      <p:grpSp>
        <p:nvGrpSpPr>
          <p:cNvPr id="105" name="慧谷网PPT目录"/>
          <p:cNvGrpSpPr/>
          <p:nvPr/>
        </p:nvGrpSpPr>
        <p:grpSpPr>
          <a:xfrm>
            <a:off x="2441349" y="4829180"/>
            <a:ext cx="2917822" cy="415539"/>
            <a:chOff x="4234903" y="2980362"/>
            <a:chExt cx="2666228" cy="379659"/>
          </a:xfrm>
        </p:grpSpPr>
        <p:sp>
          <p:nvSpPr>
            <p:cNvPr id="106" name="圆角矩形 105"/>
            <p:cNvSpPr/>
            <p:nvPr/>
          </p:nvSpPr>
          <p:spPr>
            <a:xfrm>
              <a:off x="4234903" y="3008936"/>
              <a:ext cx="2569345" cy="351085"/>
            </a:xfrm>
            <a:prstGeom prst="roundRect">
              <a:avLst/>
            </a:prstGeom>
            <a:solidFill>
              <a:srgbClr val="00B0F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endParaRPr lang="zh-CN" altLang="en-US" sz="3600" dirty="0">
                <a:latin typeface="+mj-lt"/>
                <a:ea typeface="Arial Unicode MS" panose="020B0604020202020204" pitchFamily="34" charset="-122"/>
                <a:cs typeface="Arial Unicode MS" panose="020B0604020202020204" pitchFamily="34" charset="-122"/>
              </a:endParaRPr>
            </a:p>
          </p:txBody>
        </p:sp>
        <p:sp>
          <p:nvSpPr>
            <p:cNvPr id="107" name="矩形 106"/>
            <p:cNvSpPr/>
            <p:nvPr/>
          </p:nvSpPr>
          <p:spPr>
            <a:xfrm>
              <a:off x="4515159" y="2980362"/>
              <a:ext cx="2385972" cy="378271"/>
            </a:xfrm>
            <a:prstGeom prst="rect">
              <a:avLst/>
            </a:prstGeom>
          </p:spPr>
          <p:txBody>
            <a:bodyPr wrap="square" lIns="121960" tIns="60980" rIns="121960" bIns="60980">
              <a:spAutoFit/>
            </a:bodyPr>
            <a:lstStyle/>
            <a:p>
              <a:pPr algn="l">
                <a:defRPr/>
              </a:pPr>
              <a:r>
                <a:rPr sz="19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其他辅助功能</a:t>
              </a:r>
              <a:endParaRPr sz="19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grpSp>
      <p:grpSp>
        <p:nvGrpSpPr>
          <p:cNvPr id="108" name="慧谷网PPT目录"/>
          <p:cNvGrpSpPr/>
          <p:nvPr/>
        </p:nvGrpSpPr>
        <p:grpSpPr>
          <a:xfrm>
            <a:off x="2441349" y="6183956"/>
            <a:ext cx="2811797" cy="429260"/>
            <a:chOff x="4234903" y="3641472"/>
            <a:chExt cx="2569345" cy="392196"/>
          </a:xfrm>
        </p:grpSpPr>
        <p:sp>
          <p:nvSpPr>
            <p:cNvPr id="109" name="圆角矩形 108"/>
            <p:cNvSpPr/>
            <p:nvPr/>
          </p:nvSpPr>
          <p:spPr>
            <a:xfrm>
              <a:off x="4234903" y="3669023"/>
              <a:ext cx="2569345" cy="351085"/>
            </a:xfrm>
            <a:prstGeom prst="roundRect">
              <a:avLst/>
            </a:prstGeom>
            <a:solidFill>
              <a:srgbClr val="00B0F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endParaRPr lang="zh-CN" altLang="en-US" sz="3600" dirty="0">
                <a:latin typeface="+mj-lt"/>
                <a:ea typeface="Arial Unicode MS" panose="020B0604020202020204" pitchFamily="34" charset="-122"/>
                <a:cs typeface="Arial Unicode MS" panose="020B0604020202020204" pitchFamily="34" charset="-122"/>
              </a:endParaRPr>
            </a:p>
          </p:txBody>
        </p:sp>
        <p:sp>
          <p:nvSpPr>
            <p:cNvPr id="110" name="矩形 109"/>
            <p:cNvSpPr/>
            <p:nvPr/>
          </p:nvSpPr>
          <p:spPr>
            <a:xfrm>
              <a:off x="4541794" y="3641472"/>
              <a:ext cx="1877509" cy="392196"/>
            </a:xfrm>
            <a:prstGeom prst="rect">
              <a:avLst/>
            </a:prstGeom>
          </p:spPr>
          <p:txBody>
            <a:bodyPr wrap="square" lIns="121960" tIns="60980" rIns="121960" bIns="60980">
              <a:spAutoFit/>
            </a:bodyPr>
            <a:lstStyle/>
            <a:p>
              <a:pPr>
                <a:defRPr/>
              </a:pPr>
              <a:r>
                <a:rPr lang="zh-CN" altLang="en-US" sz="20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典型客户案例</a:t>
              </a:r>
              <a:endParaRPr lang="zh-CN" altLang="zh-CN" sz="20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grpSp>
      <p:grpSp>
        <p:nvGrpSpPr>
          <p:cNvPr id="3" name="慧谷网PPT目录"/>
          <p:cNvGrpSpPr/>
          <p:nvPr/>
        </p:nvGrpSpPr>
        <p:grpSpPr bwMode="auto">
          <a:xfrm>
            <a:off x="1603380" y="5521665"/>
            <a:ext cx="626624" cy="469036"/>
            <a:chOff x="3037868" y="1844053"/>
            <a:chExt cx="906280" cy="678154"/>
          </a:xfrm>
        </p:grpSpPr>
        <p:sp>
          <p:nvSpPr>
            <p:cNvPr id="4" name="任意多边形 3"/>
            <p:cNvSpPr/>
            <p:nvPr/>
          </p:nvSpPr>
          <p:spPr>
            <a:xfrm rot="8100000" flipV="1">
              <a:off x="3050206" y="1844053"/>
              <a:ext cx="834142" cy="678154"/>
            </a:xfrm>
            <a:custGeom>
              <a:avLst/>
              <a:gdLst>
                <a:gd name="connsiteX0" fmla="*/ 122096 w 833718"/>
                <a:gd name="connsiteY0" fmla="*/ 556342 h 678436"/>
                <a:gd name="connsiteX1" fmla="*/ 68679 w 833718"/>
                <a:gd name="connsiteY1" fmla="*/ 32208 h 678436"/>
                <a:gd name="connsiteX2" fmla="*/ 94988 w 833718"/>
                <a:gd name="connsiteY2" fmla="*/ 0 h 678436"/>
                <a:gd name="connsiteX3" fmla="*/ 738731 w 833718"/>
                <a:gd name="connsiteY3" fmla="*/ 0 h 678436"/>
                <a:gd name="connsiteX4" fmla="*/ 765040 w 833718"/>
                <a:gd name="connsiteY4" fmla="*/ 32208 h 678436"/>
                <a:gd name="connsiteX5" fmla="*/ 711623 w 833718"/>
                <a:gd name="connsiteY5" fmla="*/ 556342 h 678436"/>
                <a:gd name="connsiteX6" fmla="*/ 122096 w 833718"/>
                <a:gd name="connsiteY6" fmla="*/ 556342 h 678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3718" h="678436">
                  <a:moveTo>
                    <a:pt x="122096" y="556342"/>
                  </a:moveTo>
                  <a:cubicBezTo>
                    <a:pt x="-20349" y="413897"/>
                    <a:pt x="-38155" y="194012"/>
                    <a:pt x="68679" y="32208"/>
                  </a:cubicBezTo>
                  <a:lnTo>
                    <a:pt x="94988" y="0"/>
                  </a:lnTo>
                  <a:lnTo>
                    <a:pt x="738731" y="0"/>
                  </a:lnTo>
                  <a:lnTo>
                    <a:pt x="765040" y="32208"/>
                  </a:lnTo>
                  <a:cubicBezTo>
                    <a:pt x="871873" y="194012"/>
                    <a:pt x="854068" y="413897"/>
                    <a:pt x="711623" y="556342"/>
                  </a:cubicBezTo>
                  <a:cubicBezTo>
                    <a:pt x="548830" y="719135"/>
                    <a:pt x="284889" y="719135"/>
                    <a:pt x="122096" y="556342"/>
                  </a:cubicBezTo>
                  <a:close/>
                </a:path>
              </a:pathLst>
            </a:custGeom>
            <a:solidFill>
              <a:srgbClr val="00B0F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p>
              <a:pPr algn="ctr">
                <a:defRPr/>
              </a:pPr>
              <a:endParaRPr lang="zh-CN" altLang="en-US" sz="1600"/>
            </a:p>
          </p:txBody>
        </p:sp>
        <p:sp>
          <p:nvSpPr>
            <p:cNvPr id="5" name="文本框 39"/>
            <p:cNvSpPr txBox="1">
              <a:spLocks noChangeArrowheads="1"/>
            </p:cNvSpPr>
            <p:nvPr/>
          </p:nvSpPr>
          <p:spPr bwMode="auto">
            <a:xfrm>
              <a:off x="3037868" y="1885458"/>
              <a:ext cx="906280" cy="600746"/>
            </a:xfrm>
            <a:prstGeom prst="rect">
              <a:avLst/>
            </a:prstGeom>
            <a:noFill/>
            <a:ln w="9525">
              <a:noFill/>
              <a:miter lim="800000"/>
            </a:ln>
          </p:spPr>
          <p:txBody>
            <a:bodyPr wrap="square">
              <a:spAutoFit/>
            </a:bodyPr>
            <a:p>
              <a:r>
                <a:rPr lang="en-US" altLang="zh-CN" dirty="0">
                  <a:solidFill>
                    <a:schemeClr val="bg1"/>
                  </a:solidFill>
                  <a:latin typeface="Impact" panose="020B0806030902050204" pitchFamily="34" charset="0"/>
                </a:rPr>
                <a:t>05</a:t>
              </a:r>
              <a:endParaRPr lang="zh-CN" altLang="en-US" dirty="0">
                <a:solidFill>
                  <a:schemeClr val="bg1"/>
                </a:solidFill>
                <a:latin typeface="Impact" panose="020B0806030902050204" pitchFamily="34" charset="0"/>
              </a:endParaRPr>
            </a:p>
          </p:txBody>
        </p:sp>
      </p:grpSp>
      <p:grpSp>
        <p:nvGrpSpPr>
          <p:cNvPr id="6" name="慧谷网PPT目录"/>
          <p:cNvGrpSpPr/>
          <p:nvPr/>
        </p:nvGrpSpPr>
        <p:grpSpPr>
          <a:xfrm>
            <a:off x="2488339" y="5536256"/>
            <a:ext cx="2811797" cy="429260"/>
            <a:chOff x="4234903" y="3656556"/>
            <a:chExt cx="2569345" cy="392196"/>
          </a:xfrm>
        </p:grpSpPr>
        <p:sp>
          <p:nvSpPr>
            <p:cNvPr id="7" name="圆角矩形 6"/>
            <p:cNvSpPr/>
            <p:nvPr/>
          </p:nvSpPr>
          <p:spPr>
            <a:xfrm>
              <a:off x="4234903" y="3669023"/>
              <a:ext cx="2569345" cy="351085"/>
            </a:xfrm>
            <a:prstGeom prst="roundRect">
              <a:avLst/>
            </a:prstGeom>
            <a:solidFill>
              <a:srgbClr val="00B0F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p>
              <a:pPr algn="l">
                <a:defRPr/>
              </a:pPr>
              <a:endParaRPr lang="zh-CN" altLang="en-US" sz="3600" dirty="0">
                <a:latin typeface="+mj-lt"/>
                <a:ea typeface="Arial Unicode MS" panose="020B0604020202020204" pitchFamily="34" charset="-122"/>
                <a:cs typeface="Arial Unicode MS" panose="020B0604020202020204" pitchFamily="34" charset="-122"/>
              </a:endParaRPr>
            </a:p>
          </p:txBody>
        </p:sp>
        <p:sp>
          <p:nvSpPr>
            <p:cNvPr id="8" name="矩形 7"/>
            <p:cNvSpPr/>
            <p:nvPr/>
          </p:nvSpPr>
          <p:spPr>
            <a:xfrm>
              <a:off x="4488993" y="3656556"/>
              <a:ext cx="1877509" cy="392196"/>
            </a:xfrm>
            <a:prstGeom prst="rect">
              <a:avLst/>
            </a:prstGeom>
          </p:spPr>
          <p:txBody>
            <a:bodyPr wrap="square" lIns="121960" tIns="60980" rIns="121960" bIns="60980">
              <a:spAutoFit/>
            </a:bodyPr>
            <a:p>
              <a:pPr algn="l">
                <a:defRPr/>
              </a:pPr>
              <a:r>
                <a:rPr lang="en-US" altLang="zh-CN" sz="20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DSC</a:t>
              </a:r>
              <a:r>
                <a:rPr lang="zh-CN" altLang="en-US" sz="20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产品优势</a:t>
              </a:r>
              <a:endParaRPr lang="zh-CN" altLang="en-US" sz="20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grpSp>
      <p:sp>
        <p:nvSpPr>
          <p:cNvPr id="9" name="慧谷网PPT目录"/>
          <p:cNvSpPr/>
          <p:nvPr/>
        </p:nvSpPr>
        <p:spPr>
          <a:xfrm rot="16200000">
            <a:off x="839446" y="5511701"/>
            <a:ext cx="432765" cy="510504"/>
          </a:xfrm>
          <a:prstGeom prst="down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419" tIns="45709" rIns="91419" bIns="45709" rtlCol="0" anchor="ctr"/>
          <a:p>
            <a:pPr algn="ctr"/>
            <a:endParaRPr lang="zh-CN" altLang="en-US"/>
          </a:p>
        </p:txBody>
      </p:sp>
    </p:spTree>
  </p:cSld>
  <p:clrMapOvr>
    <a:masterClrMapping/>
  </p:clrMapOvr>
  <p:transition spd="slow" advClick="0" advTm="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1"/>
                                        </p:tgtEl>
                                        <p:attrNameLst>
                                          <p:attrName>style.visibility</p:attrName>
                                        </p:attrNameLst>
                                      </p:cBhvr>
                                      <p:to>
                                        <p:strVal val="visible"/>
                                      </p:to>
                                    </p:set>
                                    <p:animEffect transition="in" filter="wipe(down)">
                                      <p:cBhvr>
                                        <p:cTn id="7" dur="500"/>
                                        <p:tgtEl>
                                          <p:spTgt spid="81"/>
                                        </p:tgtEl>
                                      </p:cBhvr>
                                    </p:animEffect>
                                  </p:childTnLst>
                                </p:cTn>
                              </p:par>
                              <p:par>
                                <p:cTn id="8" presetID="22" presetClass="entr" presetSubtype="4" fill="hold" nodeType="withEffect">
                                  <p:stCondLst>
                                    <p:cond delay="0"/>
                                  </p:stCondLst>
                                  <p:childTnLst>
                                    <p:set>
                                      <p:cBhvr>
                                        <p:cTn id="9" dur="1" fill="hold">
                                          <p:stCondLst>
                                            <p:cond delay="0"/>
                                          </p:stCondLst>
                                        </p:cTn>
                                        <p:tgtEl>
                                          <p:spTgt spid="96"/>
                                        </p:tgtEl>
                                        <p:attrNameLst>
                                          <p:attrName>style.visibility</p:attrName>
                                        </p:attrNameLst>
                                      </p:cBhvr>
                                      <p:to>
                                        <p:strVal val="visible"/>
                                      </p:to>
                                    </p:set>
                                    <p:animEffect transition="in" filter="wipe(down)">
                                      <p:cBhvr>
                                        <p:cTn id="10" dur="500"/>
                                        <p:tgtEl>
                                          <p:spTgt spid="9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93"/>
                                        </p:tgtEl>
                                        <p:attrNameLst>
                                          <p:attrName>style.visibility</p:attrName>
                                        </p:attrNameLst>
                                      </p:cBhvr>
                                      <p:to>
                                        <p:strVal val="visible"/>
                                      </p:to>
                                    </p:set>
                                    <p:animEffect transition="in" filter="wipe(down)">
                                      <p:cBhvr>
                                        <p:cTn id="15" dur="500"/>
                                        <p:tgtEl>
                                          <p:spTgt spid="93"/>
                                        </p:tgtEl>
                                      </p:cBhvr>
                                    </p:animEffect>
                                  </p:childTnLst>
                                </p:cTn>
                              </p:par>
                              <p:par>
                                <p:cTn id="16" presetID="22" presetClass="entr" presetSubtype="4" fill="hold" nodeType="withEffect">
                                  <p:stCondLst>
                                    <p:cond delay="0"/>
                                  </p:stCondLst>
                                  <p:childTnLst>
                                    <p:set>
                                      <p:cBhvr>
                                        <p:cTn id="17" dur="1" fill="hold">
                                          <p:stCondLst>
                                            <p:cond delay="0"/>
                                          </p:stCondLst>
                                        </p:cTn>
                                        <p:tgtEl>
                                          <p:spTgt spid="99"/>
                                        </p:tgtEl>
                                        <p:attrNameLst>
                                          <p:attrName>style.visibility</p:attrName>
                                        </p:attrNameLst>
                                      </p:cBhvr>
                                      <p:to>
                                        <p:strVal val="visible"/>
                                      </p:to>
                                    </p:set>
                                    <p:animEffect transition="in" filter="wipe(down)">
                                      <p:cBhvr>
                                        <p:cTn id="18" dur="500"/>
                                        <p:tgtEl>
                                          <p:spTgt spid="9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90"/>
                                        </p:tgtEl>
                                        <p:attrNameLst>
                                          <p:attrName>style.visibility</p:attrName>
                                        </p:attrNameLst>
                                      </p:cBhvr>
                                      <p:to>
                                        <p:strVal val="visible"/>
                                      </p:to>
                                    </p:set>
                                    <p:animEffect transition="in" filter="wipe(down)">
                                      <p:cBhvr>
                                        <p:cTn id="23" dur="500"/>
                                        <p:tgtEl>
                                          <p:spTgt spid="90"/>
                                        </p:tgtEl>
                                      </p:cBhvr>
                                    </p:animEffect>
                                  </p:childTnLst>
                                </p:cTn>
                              </p:par>
                              <p:par>
                                <p:cTn id="24" presetID="22" presetClass="entr" presetSubtype="4" fill="hold" nodeType="withEffect">
                                  <p:stCondLst>
                                    <p:cond delay="0"/>
                                  </p:stCondLst>
                                  <p:childTnLst>
                                    <p:set>
                                      <p:cBhvr>
                                        <p:cTn id="25" dur="1" fill="hold">
                                          <p:stCondLst>
                                            <p:cond delay="0"/>
                                          </p:stCondLst>
                                        </p:cTn>
                                        <p:tgtEl>
                                          <p:spTgt spid="102"/>
                                        </p:tgtEl>
                                        <p:attrNameLst>
                                          <p:attrName>style.visibility</p:attrName>
                                        </p:attrNameLst>
                                      </p:cBhvr>
                                      <p:to>
                                        <p:strVal val="visible"/>
                                      </p:to>
                                    </p:set>
                                    <p:animEffect transition="in" filter="wipe(down)">
                                      <p:cBhvr>
                                        <p:cTn id="26" dur="500"/>
                                        <p:tgtEl>
                                          <p:spTgt spid="102"/>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87"/>
                                        </p:tgtEl>
                                        <p:attrNameLst>
                                          <p:attrName>style.visibility</p:attrName>
                                        </p:attrNameLst>
                                      </p:cBhvr>
                                      <p:to>
                                        <p:strVal val="visible"/>
                                      </p:to>
                                    </p:set>
                                    <p:animEffect transition="in" filter="wipe(down)">
                                      <p:cBhvr>
                                        <p:cTn id="31" dur="500"/>
                                        <p:tgtEl>
                                          <p:spTgt spid="87"/>
                                        </p:tgtEl>
                                      </p:cBhvr>
                                    </p:animEffect>
                                  </p:childTnLst>
                                </p:cTn>
                              </p:par>
                              <p:par>
                                <p:cTn id="32" presetID="22" presetClass="entr" presetSubtype="4" fill="hold" nodeType="withEffect">
                                  <p:stCondLst>
                                    <p:cond delay="0"/>
                                  </p:stCondLst>
                                  <p:childTnLst>
                                    <p:set>
                                      <p:cBhvr>
                                        <p:cTn id="33" dur="1" fill="hold">
                                          <p:stCondLst>
                                            <p:cond delay="0"/>
                                          </p:stCondLst>
                                        </p:cTn>
                                        <p:tgtEl>
                                          <p:spTgt spid="105"/>
                                        </p:tgtEl>
                                        <p:attrNameLst>
                                          <p:attrName>style.visibility</p:attrName>
                                        </p:attrNameLst>
                                      </p:cBhvr>
                                      <p:to>
                                        <p:strVal val="visible"/>
                                      </p:to>
                                    </p:set>
                                    <p:animEffect transition="in" filter="wipe(down)">
                                      <p:cBhvr>
                                        <p:cTn id="34" dur="500"/>
                                        <p:tgtEl>
                                          <p:spTgt spid="105"/>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wipe(down)">
                                      <p:cBhvr>
                                        <p:cTn id="39" dur="500"/>
                                        <p:tgtEl>
                                          <p:spTgt spid="3"/>
                                        </p:tgtEl>
                                      </p:cBhvr>
                                    </p:animEffect>
                                  </p:childTnLst>
                                </p:cTn>
                              </p:par>
                              <p:par>
                                <p:cTn id="40" presetID="22" presetClass="entr" presetSubtype="4" fill="hold" nodeType="with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wipe(down)">
                                      <p:cBhvr>
                                        <p:cTn id="42" dur="500"/>
                                        <p:tgtEl>
                                          <p:spTgt spid="6"/>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84"/>
                                        </p:tgtEl>
                                        <p:attrNameLst>
                                          <p:attrName>style.visibility</p:attrName>
                                        </p:attrNameLst>
                                      </p:cBhvr>
                                      <p:to>
                                        <p:strVal val="visible"/>
                                      </p:to>
                                    </p:set>
                                    <p:animEffect transition="in" filter="wipe(down)">
                                      <p:cBhvr>
                                        <p:cTn id="47" dur="500"/>
                                        <p:tgtEl>
                                          <p:spTgt spid="84"/>
                                        </p:tgtEl>
                                      </p:cBhvr>
                                    </p:animEffect>
                                  </p:childTnLst>
                                </p:cTn>
                              </p:par>
                              <p:par>
                                <p:cTn id="48" presetID="22" presetClass="entr" presetSubtype="4" fill="hold" nodeType="withEffect">
                                  <p:stCondLst>
                                    <p:cond delay="0"/>
                                  </p:stCondLst>
                                  <p:childTnLst>
                                    <p:set>
                                      <p:cBhvr>
                                        <p:cTn id="49" dur="1" fill="hold">
                                          <p:stCondLst>
                                            <p:cond delay="0"/>
                                          </p:stCondLst>
                                        </p:cTn>
                                        <p:tgtEl>
                                          <p:spTgt spid="108"/>
                                        </p:tgtEl>
                                        <p:attrNameLst>
                                          <p:attrName>style.visibility</p:attrName>
                                        </p:attrNameLst>
                                      </p:cBhvr>
                                      <p:to>
                                        <p:strVal val="visible"/>
                                      </p:to>
                                    </p:set>
                                    <p:animEffect transition="in" filter="wipe(down)">
                                      <p:cBhvr>
                                        <p:cTn id="50" dur="500"/>
                                        <p:tgtEl>
                                          <p:spTgt spid="108"/>
                                        </p:tgtEl>
                                      </p:cBhvr>
                                    </p:animEffect>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9"/>
                                        </p:tgtEl>
                                        <p:attrNameLst>
                                          <p:attrName>style.visibility</p:attrName>
                                        </p:attrNameLst>
                                      </p:cBhvr>
                                      <p:to>
                                        <p:strVal val="visible"/>
                                      </p:to>
                                    </p:set>
                                    <p:anim calcmode="lin" valueType="num">
                                      <p:cBhvr additive="base">
                                        <p:cTn id="55" dur="500" fill="hold"/>
                                        <p:tgtEl>
                                          <p:spTgt spid="9"/>
                                        </p:tgtEl>
                                        <p:attrNameLst>
                                          <p:attrName>ppt_x</p:attrName>
                                        </p:attrNameLst>
                                      </p:cBhvr>
                                      <p:tavLst>
                                        <p:tav tm="0">
                                          <p:val>
                                            <p:strVal val="#ppt_x"/>
                                          </p:val>
                                        </p:tav>
                                        <p:tav tm="100000">
                                          <p:val>
                                            <p:strVal val="#ppt_x"/>
                                          </p:val>
                                        </p:tav>
                                      </p:tavLst>
                                    </p:anim>
                                    <p:anim calcmode="lin" valueType="num">
                                      <p:cBhvr additive="base">
                                        <p:cTn id="5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9" grpId="1"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1839403" y="3916716"/>
            <a:ext cx="9370739" cy="1087001"/>
            <a:chOff x="1855445" y="3927410"/>
            <a:chExt cx="9370739" cy="1087001"/>
          </a:xfrm>
        </p:grpSpPr>
        <p:sp>
          <p:nvSpPr>
            <p:cNvPr id="93" name="Notched Right Arrow 37"/>
            <p:cNvSpPr/>
            <p:nvPr/>
          </p:nvSpPr>
          <p:spPr>
            <a:xfrm>
              <a:off x="1855445" y="3927410"/>
              <a:ext cx="9370739" cy="1087001"/>
            </a:xfrm>
            <a:prstGeom prst="notchedRightArrow">
              <a:avLst>
                <a:gd name="adj1" fmla="val 100000"/>
                <a:gd name="adj2" fmla="val 46001"/>
              </a:avLst>
            </a:prstGeom>
            <a:solidFill>
              <a:srgbClr val="CBCB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solidFill>
                  <a:schemeClr val="tx1">
                    <a:lumMod val="85000"/>
                    <a:lumOff val="15000"/>
                  </a:schemeClr>
                </a:solidFill>
              </a:endParaRPr>
            </a:p>
          </p:txBody>
        </p:sp>
        <p:sp>
          <p:nvSpPr>
            <p:cNvPr id="95" name="Oval 41"/>
            <p:cNvSpPr>
              <a:spLocks noChangeAspect="1"/>
            </p:cNvSpPr>
            <p:nvPr/>
          </p:nvSpPr>
          <p:spPr>
            <a:xfrm>
              <a:off x="10150853" y="4123788"/>
              <a:ext cx="694248" cy="694244"/>
            </a:xfrm>
            <a:prstGeom prst="ellipse">
              <a:avLst/>
            </a:prstGeom>
            <a:solidFill>
              <a:srgbClr val="CBCBCB"/>
            </a:solidFill>
            <a:ln w="38100">
              <a:solidFill>
                <a:schemeClr val="tx1">
                  <a:lumMod val="75000"/>
                  <a:lumOff val="2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lumMod val="85000"/>
                      <a:lumOff val="15000"/>
                    </a:schemeClr>
                  </a:solidFill>
                  <a:latin typeface="Impact" panose="020B0806030902050204" pitchFamily="34" charset="0"/>
                </a:rPr>
                <a:t>03</a:t>
              </a:r>
              <a:endParaRPr lang="en-US" sz="2000" dirty="0">
                <a:solidFill>
                  <a:schemeClr val="tx1">
                    <a:lumMod val="85000"/>
                    <a:lumOff val="15000"/>
                  </a:schemeClr>
                </a:solidFill>
                <a:latin typeface="Impact" panose="020B0806030902050204" pitchFamily="34" charset="0"/>
              </a:endParaRPr>
            </a:p>
          </p:txBody>
        </p:sp>
      </p:grpSp>
      <p:sp>
        <p:nvSpPr>
          <p:cNvPr id="36" name="TextBox 59"/>
          <p:cNvSpPr txBox="1">
            <a:spLocks noChangeArrowheads="1"/>
          </p:cNvSpPr>
          <p:nvPr/>
        </p:nvSpPr>
        <p:spPr bwMode="auto">
          <a:xfrm flipH="1">
            <a:off x="2531745" y="3938905"/>
            <a:ext cx="4474845" cy="397510"/>
          </a:xfrm>
          <a:prstGeom prst="rect">
            <a:avLst/>
          </a:prstGeom>
          <a:noFill/>
          <a:ln>
            <a:noFill/>
          </a:ln>
        </p:spPr>
        <p:txBody>
          <a:bodyPr wrap="square" lIns="91431" tIns="45716" rIns="91431" bIns="45716">
            <a:spAutoFit/>
          </a:bodyPr>
          <a:lstStyle>
            <a:lvl1pPr eaLnBrk="0" hangingPunct="0">
              <a:defRPr>
                <a:solidFill>
                  <a:schemeClr val="tx1"/>
                </a:solidFill>
                <a:latin typeface="Arial" panose="020B0604020202020204" pitchFamily="34" charset="0"/>
                <a:ea typeface="宋体" pitchFamily="2" charset="-122"/>
              </a:defRPr>
            </a:lvl1pPr>
            <a:lvl2pPr marL="742950" indent="-285750" eaLnBrk="0" hangingPunct="0">
              <a:defRPr>
                <a:solidFill>
                  <a:schemeClr val="tx1"/>
                </a:solidFill>
                <a:latin typeface="Arial" panose="020B0604020202020204" pitchFamily="34" charset="0"/>
                <a:ea typeface="宋体" pitchFamily="2" charset="-122"/>
              </a:defRPr>
            </a:lvl2pPr>
            <a:lvl3pPr marL="1143000" indent="-228600" eaLnBrk="0" hangingPunct="0">
              <a:defRPr>
                <a:solidFill>
                  <a:schemeClr val="tx1"/>
                </a:solidFill>
                <a:latin typeface="Arial" panose="020B0604020202020204" pitchFamily="34" charset="0"/>
                <a:ea typeface="宋体" pitchFamily="2" charset="-122"/>
              </a:defRPr>
            </a:lvl3pPr>
            <a:lvl4pPr marL="1600200" indent="-228600" eaLnBrk="0" hangingPunct="0">
              <a:defRPr>
                <a:solidFill>
                  <a:schemeClr val="tx1"/>
                </a:solidFill>
                <a:latin typeface="Arial" panose="020B0604020202020204" pitchFamily="34" charset="0"/>
                <a:ea typeface="宋体" pitchFamily="2" charset="-122"/>
              </a:defRPr>
            </a:lvl4pPr>
            <a:lvl5pPr marL="2057400" indent="-228600" eaLnBrk="0" hangingPunct="0">
              <a:defRPr>
                <a:solidFill>
                  <a:schemeClr val="tx1"/>
                </a:solidFill>
                <a:latin typeface="Arial" panose="020B0604020202020204"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itchFamily="2" charset="-122"/>
              </a:defRPr>
            </a:lvl9pPr>
          </a:lstStyle>
          <a:p>
            <a:pPr>
              <a:defRPr/>
            </a:pPr>
            <a:r>
              <a:rPr lang="zh-CN" altLang="en-US" sz="2000" b="1" dirty="0">
                <a:solidFill>
                  <a:schemeClr val="tx1">
                    <a:lumMod val="85000"/>
                    <a:lumOff val="15000"/>
                  </a:schemeClr>
                </a:solidFill>
                <a:latin typeface="微软雅黑" panose="020B0503020204020204" pitchFamily="34" charset="-122"/>
                <a:ea typeface="微软雅黑" panose="020B0503020204020204" pitchFamily="34" charset="-122"/>
              </a:rPr>
              <a:t>优异的性能与周全的灾备机制</a:t>
            </a:r>
            <a:endParaRPr lang="zh-CN" altLang="en-US" sz="200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43" name="矩形 42"/>
          <p:cNvSpPr>
            <a:spLocks noChangeArrowheads="1"/>
          </p:cNvSpPr>
          <p:nvPr/>
        </p:nvSpPr>
        <p:spPr bwMode="auto">
          <a:xfrm>
            <a:off x="2545166" y="4253190"/>
            <a:ext cx="7550766"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p>
            <a:pPr>
              <a:lnSpc>
                <a:spcPct val="114000"/>
              </a:lnSpc>
            </a:pPr>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rPr>
              <a:t>系统采用驱动层加密，从最底层过滤文件，在做到安全无漏洞的前提下，同时会缓冲所用文件，当再次打开加密文件时，调用和运行的速度快，占用资源小；完善而周全的灾备机制，贴合用户各种应用场景，以确保状况突发时，仍能从容应对。</a:t>
            </a:r>
            <a:endParaRPr lang="zh-CN" altLang="en-US" sz="1200" dirty="0">
              <a:solidFill>
                <a:schemeClr val="tx1">
                  <a:lumMod val="85000"/>
                  <a:lumOff val="15000"/>
                </a:schemeClr>
              </a:solidFill>
            </a:endParaRPr>
          </a:p>
        </p:txBody>
      </p:sp>
      <p:grpSp>
        <p:nvGrpSpPr>
          <p:cNvPr id="22" name="组合 21"/>
          <p:cNvGrpSpPr/>
          <p:nvPr/>
        </p:nvGrpSpPr>
        <p:grpSpPr>
          <a:xfrm>
            <a:off x="1" y="3916719"/>
            <a:ext cx="2135209" cy="1087000"/>
            <a:chOff x="1" y="3916719"/>
            <a:chExt cx="2135209" cy="1087000"/>
          </a:xfrm>
        </p:grpSpPr>
        <p:sp>
          <p:nvSpPr>
            <p:cNvPr id="66" name="任意多边形 65"/>
            <p:cNvSpPr/>
            <p:nvPr/>
          </p:nvSpPr>
          <p:spPr>
            <a:xfrm rot="16200000">
              <a:off x="524106" y="3392614"/>
              <a:ext cx="1087000" cy="2135209"/>
            </a:xfrm>
            <a:custGeom>
              <a:avLst/>
              <a:gdLst>
                <a:gd name="connsiteX0" fmla="*/ 1087000 w 1087000"/>
                <a:gd name="connsiteY0" fmla="*/ 0 h 2135209"/>
                <a:gd name="connsiteX1" fmla="*/ 1087000 w 1087000"/>
                <a:gd name="connsiteY1" fmla="*/ 1635179 h 2135209"/>
                <a:gd name="connsiteX2" fmla="*/ 543501 w 1087000"/>
                <a:gd name="connsiteY2" fmla="*/ 2135209 h 2135209"/>
                <a:gd name="connsiteX3" fmla="*/ 0 w 1087000"/>
                <a:gd name="connsiteY3" fmla="*/ 1635178 h 2135209"/>
                <a:gd name="connsiteX4" fmla="*/ 0 w 1087000"/>
                <a:gd name="connsiteY4" fmla="*/ 0 h 2135209"/>
                <a:gd name="connsiteX5" fmla="*/ 1087000 w 1087000"/>
                <a:gd name="connsiteY5" fmla="*/ 0 h 2135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7000" h="2135209">
                  <a:moveTo>
                    <a:pt x="1087000" y="0"/>
                  </a:moveTo>
                  <a:lnTo>
                    <a:pt x="1087000" y="1635179"/>
                  </a:lnTo>
                  <a:lnTo>
                    <a:pt x="543501" y="2135209"/>
                  </a:lnTo>
                  <a:lnTo>
                    <a:pt x="0" y="1635178"/>
                  </a:lnTo>
                  <a:lnTo>
                    <a:pt x="0" y="0"/>
                  </a:lnTo>
                  <a:lnTo>
                    <a:pt x="1087000" y="0"/>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wrap="square" rtlCol="0" anchor="ctr">
              <a:noAutofit/>
            </a:bodyPr>
            <a:lstStyle/>
            <a:p>
              <a:pPr algn="ctr"/>
              <a:endParaRPr lang="en-US" sz="4265" dirty="0">
                <a:solidFill>
                  <a:schemeClr val="bg1"/>
                </a:solidFill>
              </a:endParaRPr>
            </a:p>
          </p:txBody>
        </p:sp>
        <p:sp>
          <p:nvSpPr>
            <p:cNvPr id="59" name="Freeform 129"/>
            <p:cNvSpPr>
              <a:spLocks noChangeAspect="1" noEditPoints="1"/>
            </p:cNvSpPr>
            <p:nvPr/>
          </p:nvSpPr>
          <p:spPr bwMode="auto">
            <a:xfrm>
              <a:off x="790061" y="4134547"/>
              <a:ext cx="651342" cy="651342"/>
            </a:xfrm>
            <a:custGeom>
              <a:avLst/>
              <a:gdLst>
                <a:gd name="T0" fmla="*/ 48 w 97"/>
                <a:gd name="T1" fmla="*/ 0 h 97"/>
                <a:gd name="T2" fmla="*/ 50 w 97"/>
                <a:gd name="T3" fmla="*/ 0 h 97"/>
                <a:gd name="T4" fmla="*/ 53 w 97"/>
                <a:gd name="T5" fmla="*/ 27 h 97"/>
                <a:gd name="T6" fmla="*/ 49 w 97"/>
                <a:gd name="T7" fmla="*/ 33 h 97"/>
                <a:gd name="T8" fmla="*/ 49 w 97"/>
                <a:gd name="T9" fmla="*/ 34 h 97"/>
                <a:gd name="T10" fmla="*/ 37 w 97"/>
                <a:gd name="T11" fmla="*/ 40 h 97"/>
                <a:gd name="T12" fmla="*/ 23 w 97"/>
                <a:gd name="T13" fmla="*/ 46 h 97"/>
                <a:gd name="T14" fmla="*/ 18 w 97"/>
                <a:gd name="T15" fmla="*/ 43 h 97"/>
                <a:gd name="T16" fmla="*/ 13 w 97"/>
                <a:gd name="T17" fmla="*/ 45 h 97"/>
                <a:gd name="T18" fmla="*/ 1 w 97"/>
                <a:gd name="T19" fmla="*/ 38 h 97"/>
                <a:gd name="T20" fmla="*/ 48 w 97"/>
                <a:gd name="T21" fmla="*/ 0 h 97"/>
                <a:gd name="T22" fmla="*/ 57 w 97"/>
                <a:gd name="T23" fmla="*/ 1 h 97"/>
                <a:gd name="T24" fmla="*/ 81 w 97"/>
                <a:gd name="T25" fmla="*/ 12 h 97"/>
                <a:gd name="T26" fmla="*/ 61 w 97"/>
                <a:gd name="T27" fmla="*/ 27 h 97"/>
                <a:gd name="T28" fmla="*/ 60 w 97"/>
                <a:gd name="T29" fmla="*/ 26 h 97"/>
                <a:gd name="T30" fmla="*/ 57 w 97"/>
                <a:gd name="T31" fmla="*/ 1 h 97"/>
                <a:gd name="T32" fmla="*/ 86 w 97"/>
                <a:gd name="T33" fmla="*/ 17 h 97"/>
                <a:gd name="T34" fmla="*/ 65 w 97"/>
                <a:gd name="T35" fmla="*/ 33 h 97"/>
                <a:gd name="T36" fmla="*/ 65 w 97"/>
                <a:gd name="T37" fmla="*/ 33 h 97"/>
                <a:gd name="T38" fmla="*/ 59 w 97"/>
                <a:gd name="T39" fmla="*/ 40 h 97"/>
                <a:gd name="T40" fmla="*/ 59 w 97"/>
                <a:gd name="T41" fmla="*/ 45 h 97"/>
                <a:gd name="T42" fmla="*/ 57 w 97"/>
                <a:gd name="T43" fmla="*/ 63 h 97"/>
                <a:gd name="T44" fmla="*/ 60 w 97"/>
                <a:gd name="T45" fmla="*/ 68 h 97"/>
                <a:gd name="T46" fmla="*/ 89 w 97"/>
                <a:gd name="T47" fmla="*/ 75 h 97"/>
                <a:gd name="T48" fmla="*/ 97 w 97"/>
                <a:gd name="T49" fmla="*/ 48 h 97"/>
                <a:gd name="T50" fmla="*/ 86 w 97"/>
                <a:gd name="T51" fmla="*/ 17 h 97"/>
                <a:gd name="T52" fmla="*/ 85 w 97"/>
                <a:gd name="T53" fmla="*/ 81 h 97"/>
                <a:gd name="T54" fmla="*/ 49 w 97"/>
                <a:gd name="T55" fmla="*/ 97 h 97"/>
                <a:gd name="T56" fmla="*/ 54 w 97"/>
                <a:gd name="T57" fmla="*/ 77 h 97"/>
                <a:gd name="T58" fmla="*/ 58 w 97"/>
                <a:gd name="T59" fmla="*/ 74 h 97"/>
                <a:gd name="T60" fmla="*/ 85 w 97"/>
                <a:gd name="T61" fmla="*/ 81 h 97"/>
                <a:gd name="T62" fmla="*/ 42 w 97"/>
                <a:gd name="T63" fmla="*/ 97 h 97"/>
                <a:gd name="T64" fmla="*/ 1 w 97"/>
                <a:gd name="T65" fmla="*/ 60 h 97"/>
                <a:gd name="T66" fmla="*/ 12 w 97"/>
                <a:gd name="T67" fmla="*/ 57 h 97"/>
                <a:gd name="T68" fmla="*/ 18 w 97"/>
                <a:gd name="T69" fmla="*/ 59 h 97"/>
                <a:gd name="T70" fmla="*/ 21 w 97"/>
                <a:gd name="T71" fmla="*/ 58 h 97"/>
                <a:gd name="T72" fmla="*/ 45 w 97"/>
                <a:gd name="T73" fmla="*/ 70 h 97"/>
                <a:gd name="T74" fmla="*/ 48 w 97"/>
                <a:gd name="T75" fmla="*/ 75 h 97"/>
                <a:gd name="T76" fmla="*/ 42 w 97"/>
                <a:gd name="T77" fmla="*/ 97 h 97"/>
                <a:gd name="T78" fmla="*/ 0 w 97"/>
                <a:gd name="T79" fmla="*/ 53 h 97"/>
                <a:gd name="T80" fmla="*/ 8 w 97"/>
                <a:gd name="T81" fmla="*/ 51 h 97"/>
                <a:gd name="T82" fmla="*/ 0 w 97"/>
                <a:gd name="T83" fmla="*/ 45 h 97"/>
                <a:gd name="T84" fmla="*/ 0 w 97"/>
                <a:gd name="T85" fmla="*/ 48 h 97"/>
                <a:gd name="T86" fmla="*/ 0 w 97"/>
                <a:gd name="T87" fmla="*/ 53 h 97"/>
                <a:gd name="T88" fmla="*/ 52 w 97"/>
                <a:gd name="T89" fmla="*/ 40 h 97"/>
                <a:gd name="T90" fmla="*/ 40 w 97"/>
                <a:gd name="T91" fmla="*/ 46 h 97"/>
                <a:gd name="T92" fmla="*/ 25 w 97"/>
                <a:gd name="T93" fmla="*/ 52 h 97"/>
                <a:gd name="T94" fmla="*/ 25 w 97"/>
                <a:gd name="T95" fmla="*/ 52 h 97"/>
                <a:gd name="T96" fmla="*/ 48 w 97"/>
                <a:gd name="T97" fmla="*/ 63 h 97"/>
                <a:gd name="T98" fmla="*/ 50 w 97"/>
                <a:gd name="T99" fmla="*/ 62 h 97"/>
                <a:gd name="T100" fmla="*/ 52 w 97"/>
                <a:gd name="T101" fmla="*/ 44 h 97"/>
                <a:gd name="T102" fmla="*/ 52 w 97"/>
                <a:gd name="T103" fmla="*/ 4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97" h="97">
                  <a:moveTo>
                    <a:pt x="48" y="0"/>
                  </a:moveTo>
                  <a:cubicBezTo>
                    <a:pt x="49" y="0"/>
                    <a:pt x="50" y="0"/>
                    <a:pt x="50" y="0"/>
                  </a:cubicBezTo>
                  <a:cubicBezTo>
                    <a:pt x="52" y="9"/>
                    <a:pt x="53" y="18"/>
                    <a:pt x="53" y="27"/>
                  </a:cubicBezTo>
                  <a:cubicBezTo>
                    <a:pt x="51" y="28"/>
                    <a:pt x="49" y="30"/>
                    <a:pt x="49" y="33"/>
                  </a:cubicBezTo>
                  <a:cubicBezTo>
                    <a:pt x="49" y="33"/>
                    <a:pt x="49" y="34"/>
                    <a:pt x="49" y="34"/>
                  </a:cubicBezTo>
                  <a:cubicBezTo>
                    <a:pt x="45" y="36"/>
                    <a:pt x="41" y="38"/>
                    <a:pt x="37" y="40"/>
                  </a:cubicBezTo>
                  <a:cubicBezTo>
                    <a:pt x="33" y="42"/>
                    <a:pt x="28" y="44"/>
                    <a:pt x="23" y="46"/>
                  </a:cubicBezTo>
                  <a:cubicBezTo>
                    <a:pt x="22" y="44"/>
                    <a:pt x="20" y="43"/>
                    <a:pt x="18" y="43"/>
                  </a:cubicBezTo>
                  <a:cubicBezTo>
                    <a:pt x="16" y="43"/>
                    <a:pt x="14" y="44"/>
                    <a:pt x="13" y="45"/>
                  </a:cubicBezTo>
                  <a:cubicBezTo>
                    <a:pt x="9" y="43"/>
                    <a:pt x="5" y="40"/>
                    <a:pt x="1" y="38"/>
                  </a:cubicBezTo>
                  <a:cubicBezTo>
                    <a:pt x="6" y="16"/>
                    <a:pt x="25" y="0"/>
                    <a:pt x="48" y="0"/>
                  </a:cubicBezTo>
                  <a:close/>
                  <a:moveTo>
                    <a:pt x="57" y="1"/>
                  </a:moveTo>
                  <a:cubicBezTo>
                    <a:pt x="66" y="2"/>
                    <a:pt x="74" y="6"/>
                    <a:pt x="81" y="12"/>
                  </a:cubicBezTo>
                  <a:cubicBezTo>
                    <a:pt x="75" y="17"/>
                    <a:pt x="68" y="22"/>
                    <a:pt x="61" y="27"/>
                  </a:cubicBezTo>
                  <a:cubicBezTo>
                    <a:pt x="61" y="26"/>
                    <a:pt x="60" y="26"/>
                    <a:pt x="60" y="26"/>
                  </a:cubicBezTo>
                  <a:cubicBezTo>
                    <a:pt x="60" y="17"/>
                    <a:pt x="59" y="9"/>
                    <a:pt x="57" y="1"/>
                  </a:cubicBezTo>
                  <a:close/>
                  <a:moveTo>
                    <a:pt x="86" y="17"/>
                  </a:moveTo>
                  <a:cubicBezTo>
                    <a:pt x="79" y="23"/>
                    <a:pt x="72" y="28"/>
                    <a:pt x="65" y="33"/>
                  </a:cubicBezTo>
                  <a:cubicBezTo>
                    <a:pt x="65" y="33"/>
                    <a:pt x="65" y="33"/>
                    <a:pt x="65" y="33"/>
                  </a:cubicBezTo>
                  <a:cubicBezTo>
                    <a:pt x="65" y="36"/>
                    <a:pt x="62" y="39"/>
                    <a:pt x="59" y="40"/>
                  </a:cubicBezTo>
                  <a:cubicBezTo>
                    <a:pt x="59" y="42"/>
                    <a:pt x="59" y="43"/>
                    <a:pt x="59" y="45"/>
                  </a:cubicBezTo>
                  <a:cubicBezTo>
                    <a:pt x="59" y="51"/>
                    <a:pt x="58" y="57"/>
                    <a:pt x="57" y="63"/>
                  </a:cubicBezTo>
                  <a:cubicBezTo>
                    <a:pt x="59" y="64"/>
                    <a:pt x="60" y="66"/>
                    <a:pt x="60" y="68"/>
                  </a:cubicBezTo>
                  <a:cubicBezTo>
                    <a:pt x="70" y="71"/>
                    <a:pt x="80" y="73"/>
                    <a:pt x="89" y="75"/>
                  </a:cubicBezTo>
                  <a:cubicBezTo>
                    <a:pt x="94" y="67"/>
                    <a:pt x="97" y="58"/>
                    <a:pt x="97" y="48"/>
                  </a:cubicBezTo>
                  <a:cubicBezTo>
                    <a:pt x="97" y="36"/>
                    <a:pt x="93" y="25"/>
                    <a:pt x="86" y="17"/>
                  </a:cubicBezTo>
                  <a:close/>
                  <a:moveTo>
                    <a:pt x="85" y="81"/>
                  </a:moveTo>
                  <a:cubicBezTo>
                    <a:pt x="76" y="91"/>
                    <a:pt x="63" y="97"/>
                    <a:pt x="49" y="97"/>
                  </a:cubicBezTo>
                  <a:cubicBezTo>
                    <a:pt x="51" y="90"/>
                    <a:pt x="53" y="83"/>
                    <a:pt x="54" y="77"/>
                  </a:cubicBezTo>
                  <a:cubicBezTo>
                    <a:pt x="56" y="76"/>
                    <a:pt x="57" y="75"/>
                    <a:pt x="58" y="74"/>
                  </a:cubicBezTo>
                  <a:cubicBezTo>
                    <a:pt x="67" y="77"/>
                    <a:pt x="76" y="79"/>
                    <a:pt x="85" y="81"/>
                  </a:cubicBezTo>
                  <a:close/>
                  <a:moveTo>
                    <a:pt x="42" y="97"/>
                  </a:moveTo>
                  <a:cubicBezTo>
                    <a:pt x="22" y="94"/>
                    <a:pt x="6" y="79"/>
                    <a:pt x="1" y="60"/>
                  </a:cubicBezTo>
                  <a:cubicBezTo>
                    <a:pt x="5" y="59"/>
                    <a:pt x="9" y="58"/>
                    <a:pt x="12" y="57"/>
                  </a:cubicBezTo>
                  <a:cubicBezTo>
                    <a:pt x="14" y="58"/>
                    <a:pt x="16" y="59"/>
                    <a:pt x="18" y="59"/>
                  </a:cubicBezTo>
                  <a:cubicBezTo>
                    <a:pt x="19" y="59"/>
                    <a:pt x="20" y="58"/>
                    <a:pt x="21" y="58"/>
                  </a:cubicBezTo>
                  <a:cubicBezTo>
                    <a:pt x="29" y="62"/>
                    <a:pt x="37" y="66"/>
                    <a:pt x="45" y="70"/>
                  </a:cubicBezTo>
                  <a:cubicBezTo>
                    <a:pt x="45" y="72"/>
                    <a:pt x="46" y="73"/>
                    <a:pt x="48" y="75"/>
                  </a:cubicBezTo>
                  <a:cubicBezTo>
                    <a:pt x="46" y="82"/>
                    <a:pt x="44" y="89"/>
                    <a:pt x="42" y="97"/>
                  </a:cubicBezTo>
                  <a:close/>
                  <a:moveTo>
                    <a:pt x="0" y="53"/>
                  </a:moveTo>
                  <a:cubicBezTo>
                    <a:pt x="3" y="52"/>
                    <a:pt x="5" y="51"/>
                    <a:pt x="8" y="51"/>
                  </a:cubicBezTo>
                  <a:cubicBezTo>
                    <a:pt x="5" y="49"/>
                    <a:pt x="3" y="47"/>
                    <a:pt x="0" y="45"/>
                  </a:cubicBezTo>
                  <a:cubicBezTo>
                    <a:pt x="0" y="46"/>
                    <a:pt x="0" y="47"/>
                    <a:pt x="0" y="48"/>
                  </a:cubicBezTo>
                  <a:cubicBezTo>
                    <a:pt x="0" y="50"/>
                    <a:pt x="0" y="51"/>
                    <a:pt x="0" y="53"/>
                  </a:cubicBezTo>
                  <a:close/>
                  <a:moveTo>
                    <a:pt x="52" y="40"/>
                  </a:moveTo>
                  <a:cubicBezTo>
                    <a:pt x="48" y="42"/>
                    <a:pt x="44" y="44"/>
                    <a:pt x="40" y="46"/>
                  </a:cubicBezTo>
                  <a:cubicBezTo>
                    <a:pt x="35" y="48"/>
                    <a:pt x="30" y="50"/>
                    <a:pt x="25" y="52"/>
                  </a:cubicBezTo>
                  <a:cubicBezTo>
                    <a:pt x="25" y="52"/>
                    <a:pt x="25" y="52"/>
                    <a:pt x="25" y="52"/>
                  </a:cubicBezTo>
                  <a:cubicBezTo>
                    <a:pt x="33" y="56"/>
                    <a:pt x="40" y="60"/>
                    <a:pt x="48" y="63"/>
                  </a:cubicBezTo>
                  <a:cubicBezTo>
                    <a:pt x="48" y="63"/>
                    <a:pt x="49" y="62"/>
                    <a:pt x="50" y="62"/>
                  </a:cubicBezTo>
                  <a:cubicBezTo>
                    <a:pt x="51" y="56"/>
                    <a:pt x="52" y="50"/>
                    <a:pt x="52" y="44"/>
                  </a:cubicBezTo>
                  <a:cubicBezTo>
                    <a:pt x="52" y="43"/>
                    <a:pt x="52" y="42"/>
                    <a:pt x="52" y="40"/>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schemeClr val="bg1"/>
                </a:solidFill>
                <a:latin typeface="Arial" panose="020B0604020202020204" pitchFamily="34" charset="0"/>
                <a:cs typeface="Arial" panose="020B0604020202020204" pitchFamily="34" charset="0"/>
              </a:endParaRPr>
            </a:p>
          </p:txBody>
        </p:sp>
      </p:grpSp>
      <p:grpSp>
        <p:nvGrpSpPr>
          <p:cNvPr id="11" name="组合 10"/>
          <p:cNvGrpSpPr/>
          <p:nvPr/>
        </p:nvGrpSpPr>
        <p:grpSpPr>
          <a:xfrm>
            <a:off x="965816" y="2673080"/>
            <a:ext cx="9370739" cy="1087000"/>
            <a:chOff x="949774" y="2662385"/>
            <a:chExt cx="9370739" cy="1087000"/>
          </a:xfrm>
        </p:grpSpPr>
        <p:sp>
          <p:nvSpPr>
            <p:cNvPr id="81" name="Notched Right Arrow 24"/>
            <p:cNvSpPr/>
            <p:nvPr/>
          </p:nvSpPr>
          <p:spPr>
            <a:xfrm rot="10800000">
              <a:off x="949774" y="2662385"/>
              <a:ext cx="9370739" cy="1087000"/>
            </a:xfrm>
            <a:prstGeom prst="notchedRightArrow">
              <a:avLst>
                <a:gd name="adj1" fmla="val 100000"/>
                <a:gd name="adj2" fmla="val 46000"/>
              </a:avLst>
            </a:prstGeom>
            <a:solidFill>
              <a:srgbClr val="CBCB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solidFill>
                  <a:schemeClr val="tx1">
                    <a:lumMod val="85000"/>
                    <a:lumOff val="15000"/>
                  </a:schemeClr>
                </a:solidFill>
              </a:endParaRPr>
            </a:p>
          </p:txBody>
        </p:sp>
        <p:sp>
          <p:nvSpPr>
            <p:cNvPr id="83" name="Oval 31"/>
            <p:cNvSpPr>
              <a:spLocks noChangeAspect="1"/>
            </p:cNvSpPr>
            <p:nvPr/>
          </p:nvSpPr>
          <p:spPr>
            <a:xfrm>
              <a:off x="1337222" y="2858763"/>
              <a:ext cx="694248" cy="694244"/>
            </a:xfrm>
            <a:prstGeom prst="ellipse">
              <a:avLst/>
            </a:prstGeom>
            <a:solidFill>
              <a:srgbClr val="CBCBCB"/>
            </a:solidFill>
            <a:ln w="38100">
              <a:solidFill>
                <a:schemeClr val="tx1">
                  <a:lumMod val="75000"/>
                  <a:lumOff val="2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lumMod val="85000"/>
                      <a:lumOff val="15000"/>
                    </a:schemeClr>
                  </a:solidFill>
                  <a:latin typeface="Impact" panose="020B0806030902050204" pitchFamily="34" charset="0"/>
                </a:rPr>
                <a:t>02</a:t>
              </a:r>
              <a:endParaRPr lang="en-US" sz="2000" dirty="0">
                <a:solidFill>
                  <a:schemeClr val="tx1">
                    <a:lumMod val="85000"/>
                    <a:lumOff val="15000"/>
                  </a:schemeClr>
                </a:solidFill>
                <a:latin typeface="Impact" panose="020B0806030902050204" pitchFamily="34" charset="0"/>
              </a:endParaRPr>
            </a:p>
          </p:txBody>
        </p:sp>
      </p:grpSp>
      <p:sp>
        <p:nvSpPr>
          <p:cNvPr id="57" name="TextBox 59"/>
          <p:cNvSpPr txBox="1">
            <a:spLocks noChangeArrowheads="1"/>
          </p:cNvSpPr>
          <p:nvPr/>
        </p:nvSpPr>
        <p:spPr bwMode="auto">
          <a:xfrm flipH="1">
            <a:off x="3959860" y="2686685"/>
            <a:ext cx="5659755" cy="397510"/>
          </a:xfrm>
          <a:prstGeom prst="rect">
            <a:avLst/>
          </a:prstGeom>
          <a:noFill/>
          <a:ln>
            <a:noFill/>
          </a:ln>
        </p:spPr>
        <p:txBody>
          <a:bodyPr wrap="square" lIns="91431" tIns="45716" rIns="91431" bIns="45716">
            <a:spAutoFit/>
          </a:bodyPr>
          <a:lstStyle>
            <a:lvl1pPr eaLnBrk="0" hangingPunct="0">
              <a:defRPr>
                <a:solidFill>
                  <a:schemeClr val="tx1"/>
                </a:solidFill>
                <a:latin typeface="Arial" panose="020B0604020202020204" pitchFamily="34" charset="0"/>
                <a:ea typeface="宋体" pitchFamily="2" charset="-122"/>
              </a:defRPr>
            </a:lvl1pPr>
            <a:lvl2pPr marL="742950" indent="-285750" eaLnBrk="0" hangingPunct="0">
              <a:defRPr>
                <a:solidFill>
                  <a:schemeClr val="tx1"/>
                </a:solidFill>
                <a:latin typeface="Arial" panose="020B0604020202020204" pitchFamily="34" charset="0"/>
                <a:ea typeface="宋体" pitchFamily="2" charset="-122"/>
              </a:defRPr>
            </a:lvl2pPr>
            <a:lvl3pPr marL="1143000" indent="-228600" eaLnBrk="0" hangingPunct="0">
              <a:defRPr>
                <a:solidFill>
                  <a:schemeClr val="tx1"/>
                </a:solidFill>
                <a:latin typeface="Arial" panose="020B0604020202020204" pitchFamily="34" charset="0"/>
                <a:ea typeface="宋体" pitchFamily="2" charset="-122"/>
              </a:defRPr>
            </a:lvl3pPr>
            <a:lvl4pPr marL="1600200" indent="-228600" eaLnBrk="0" hangingPunct="0">
              <a:defRPr>
                <a:solidFill>
                  <a:schemeClr val="tx1"/>
                </a:solidFill>
                <a:latin typeface="Arial" panose="020B0604020202020204" pitchFamily="34" charset="0"/>
                <a:ea typeface="宋体" pitchFamily="2" charset="-122"/>
              </a:defRPr>
            </a:lvl4pPr>
            <a:lvl5pPr marL="2057400" indent="-228600" eaLnBrk="0" hangingPunct="0">
              <a:defRPr>
                <a:solidFill>
                  <a:schemeClr val="tx1"/>
                </a:solidFill>
                <a:latin typeface="Arial" panose="020B0604020202020204"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itchFamily="2" charset="-122"/>
              </a:defRPr>
            </a:lvl9pPr>
          </a:lstStyle>
          <a:p>
            <a:pPr algn="r">
              <a:defRPr/>
            </a:pPr>
            <a:r>
              <a:rPr lang="zh-CN" altLang="en-US" sz="2000" b="1" dirty="0">
                <a:solidFill>
                  <a:schemeClr val="tx1">
                    <a:lumMod val="85000"/>
                    <a:lumOff val="15000"/>
                  </a:schemeClr>
                </a:solidFill>
                <a:latin typeface="微软雅黑" panose="020B0503020204020204" pitchFamily="34" charset="-122"/>
                <a:ea typeface="微软雅黑" panose="020B0503020204020204" pitchFamily="34" charset="-122"/>
              </a:rPr>
              <a:t>广泛地格式支持和严格的外发策略</a:t>
            </a:r>
            <a:endParaRPr lang="zh-CN" altLang="en-US" sz="200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58" name="矩形 57"/>
          <p:cNvSpPr>
            <a:spLocks noChangeArrowheads="1"/>
          </p:cNvSpPr>
          <p:nvPr/>
        </p:nvSpPr>
        <p:spPr bwMode="auto">
          <a:xfrm>
            <a:off x="2068773" y="2986743"/>
            <a:ext cx="7550766"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p>
            <a:pPr algn="r">
              <a:lnSpc>
                <a:spcPct val="114000"/>
              </a:lnSpc>
            </a:pPr>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rPr>
              <a:t>基于进程加密，可任意添加应用进程添至授权列表，广泛支持office、PDF、cad、soliderworks、PDM、源代码等任意格式类型；多系统跨平台支持，通过加密文件外发与邮件白名单外发两种方式，对外发的文件进行权限设定，让外发的机密文件可控制、可追溯，防止外发的文件在互联网二次传播。</a:t>
            </a:r>
            <a:endPar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4" name="任意多边形 53"/>
          <p:cNvSpPr/>
          <p:nvPr/>
        </p:nvSpPr>
        <p:spPr>
          <a:xfrm rot="5400000">
            <a:off x="11113483" y="3215200"/>
            <a:ext cx="5988" cy="2760"/>
          </a:xfrm>
          <a:custGeom>
            <a:avLst/>
            <a:gdLst>
              <a:gd name="connsiteX0" fmla="*/ 0 w 5988"/>
              <a:gd name="connsiteY0" fmla="*/ 0 h 2760"/>
              <a:gd name="connsiteX1" fmla="*/ 3001 w 5988"/>
              <a:gd name="connsiteY1" fmla="*/ 2375 h 2760"/>
              <a:gd name="connsiteX2" fmla="*/ 5988 w 5988"/>
              <a:gd name="connsiteY2" fmla="*/ 11 h 2760"/>
              <a:gd name="connsiteX3" fmla="*/ 3000 w 5988"/>
              <a:gd name="connsiteY3" fmla="*/ 2760 h 2760"/>
              <a:gd name="connsiteX4" fmla="*/ 0 w 5988"/>
              <a:gd name="connsiteY4" fmla="*/ 0 h 2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88" h="2760">
                <a:moveTo>
                  <a:pt x="0" y="0"/>
                </a:moveTo>
                <a:lnTo>
                  <a:pt x="3001" y="2375"/>
                </a:lnTo>
                <a:lnTo>
                  <a:pt x="5988" y="11"/>
                </a:lnTo>
                <a:lnTo>
                  <a:pt x="3000" y="2760"/>
                </a:lnTo>
                <a:lnTo>
                  <a:pt x="0" y="0"/>
                </a:lnTo>
                <a:close/>
              </a:path>
            </a:pathLst>
          </a:custGeom>
          <a:solidFill>
            <a:srgbClr val="B7B327"/>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wrap="square" rtlCol="0" anchor="ctr">
            <a:noAutofit/>
          </a:bodyPr>
          <a:lstStyle/>
          <a:p>
            <a:pPr algn="ctr"/>
            <a:endParaRPr lang="en-US" sz="4265" dirty="0">
              <a:solidFill>
                <a:schemeClr val="bg1"/>
              </a:solidFill>
            </a:endParaRPr>
          </a:p>
        </p:txBody>
      </p:sp>
      <p:grpSp>
        <p:nvGrpSpPr>
          <p:cNvPr id="24" name="组合 23"/>
          <p:cNvGrpSpPr/>
          <p:nvPr/>
        </p:nvGrpSpPr>
        <p:grpSpPr>
          <a:xfrm>
            <a:off x="10041147" y="2673080"/>
            <a:ext cx="2150661" cy="1087001"/>
            <a:chOff x="10041147" y="2673080"/>
            <a:chExt cx="2150661" cy="1087001"/>
          </a:xfrm>
        </p:grpSpPr>
        <p:sp>
          <p:nvSpPr>
            <p:cNvPr id="51" name="任意多边形 50"/>
            <p:cNvSpPr/>
            <p:nvPr/>
          </p:nvSpPr>
          <p:spPr>
            <a:xfrm rot="5400000">
              <a:off x="10572977" y="2141250"/>
              <a:ext cx="1087001" cy="2150661"/>
            </a:xfrm>
            <a:custGeom>
              <a:avLst/>
              <a:gdLst>
                <a:gd name="connsiteX0" fmla="*/ 0 w 1087001"/>
                <a:gd name="connsiteY0" fmla="*/ 1651026 h 2150661"/>
                <a:gd name="connsiteX1" fmla="*/ 0 w 1087001"/>
                <a:gd name="connsiteY1" fmla="*/ 0 h 2150661"/>
                <a:gd name="connsiteX2" fmla="*/ 1087001 w 1087001"/>
                <a:gd name="connsiteY2" fmla="*/ 0 h 2150661"/>
                <a:gd name="connsiteX3" fmla="*/ 1087001 w 1087001"/>
                <a:gd name="connsiteY3" fmla="*/ 1720529 h 2150661"/>
                <a:gd name="connsiteX4" fmla="*/ 1087000 w 1087001"/>
                <a:gd name="connsiteY4" fmla="*/ 1720530 h 2150661"/>
                <a:gd name="connsiteX5" fmla="*/ 1087000 w 1087001"/>
                <a:gd name="connsiteY5" fmla="*/ 1651026 h 2150661"/>
                <a:gd name="connsiteX6" fmla="*/ 546488 w 1087001"/>
                <a:gd name="connsiteY6" fmla="*/ 2148297 h 2150661"/>
                <a:gd name="connsiteX7" fmla="*/ 543501 w 1087001"/>
                <a:gd name="connsiteY7" fmla="*/ 2150661 h 2150661"/>
                <a:gd name="connsiteX8" fmla="*/ 540500 w 1087001"/>
                <a:gd name="connsiteY8" fmla="*/ 2148286 h 2150661"/>
                <a:gd name="connsiteX9" fmla="*/ 0 w 1087001"/>
                <a:gd name="connsiteY9" fmla="*/ 1651026 h 2150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7001" h="2150661">
                  <a:moveTo>
                    <a:pt x="0" y="1651026"/>
                  </a:moveTo>
                  <a:lnTo>
                    <a:pt x="0" y="0"/>
                  </a:lnTo>
                  <a:lnTo>
                    <a:pt x="1087001" y="0"/>
                  </a:lnTo>
                  <a:lnTo>
                    <a:pt x="1087001" y="1720529"/>
                  </a:lnTo>
                  <a:lnTo>
                    <a:pt x="1087000" y="1720530"/>
                  </a:lnTo>
                  <a:lnTo>
                    <a:pt x="1087000" y="1651026"/>
                  </a:lnTo>
                  <a:lnTo>
                    <a:pt x="546488" y="2148297"/>
                  </a:lnTo>
                  <a:lnTo>
                    <a:pt x="543501" y="2150661"/>
                  </a:lnTo>
                  <a:lnTo>
                    <a:pt x="540500" y="2148286"/>
                  </a:lnTo>
                  <a:lnTo>
                    <a:pt x="0" y="1651026"/>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wrap="square" rtlCol="0" anchor="ctr">
              <a:noAutofit/>
            </a:bodyPr>
            <a:lstStyle/>
            <a:p>
              <a:pPr algn="ctr"/>
              <a:endParaRPr lang="en-US" sz="4265" dirty="0">
                <a:solidFill>
                  <a:schemeClr val="bg1"/>
                </a:solidFill>
              </a:endParaRPr>
            </a:p>
          </p:txBody>
        </p:sp>
        <p:sp>
          <p:nvSpPr>
            <p:cNvPr id="60" name="任意多边形 59"/>
            <p:cNvSpPr/>
            <p:nvPr/>
          </p:nvSpPr>
          <p:spPr bwMode="auto">
            <a:xfrm>
              <a:off x="10719564" y="2955283"/>
              <a:ext cx="697574" cy="522594"/>
            </a:xfrm>
            <a:custGeom>
              <a:avLst/>
              <a:gdLst>
                <a:gd name="connsiteX0" fmla="*/ 152941 w 574972"/>
                <a:gd name="connsiteY0" fmla="*/ 323694 h 399845"/>
                <a:gd name="connsiteX1" fmla="*/ 152941 w 574972"/>
                <a:gd name="connsiteY1" fmla="*/ 399844 h 399845"/>
                <a:gd name="connsiteX2" fmla="*/ 61228 w 574972"/>
                <a:gd name="connsiteY2" fmla="*/ 399844 h 399845"/>
                <a:gd name="connsiteX3" fmla="*/ 61228 w 574972"/>
                <a:gd name="connsiteY3" fmla="*/ 398217 h 399845"/>
                <a:gd name="connsiteX4" fmla="*/ 65606 w 574972"/>
                <a:gd name="connsiteY4" fmla="*/ 394470 h 399845"/>
                <a:gd name="connsiteX5" fmla="*/ 121790 w 574972"/>
                <a:gd name="connsiteY5" fmla="*/ 346388 h 399845"/>
                <a:gd name="connsiteX6" fmla="*/ 145086 w 574972"/>
                <a:gd name="connsiteY6" fmla="*/ 328444 h 399845"/>
                <a:gd name="connsiteX7" fmla="*/ 147415 w 574972"/>
                <a:gd name="connsiteY7" fmla="*/ 328444 h 399845"/>
                <a:gd name="connsiteX8" fmla="*/ 270881 w 574972"/>
                <a:gd name="connsiteY8" fmla="*/ 219691 h 399845"/>
                <a:gd name="connsiteX9" fmla="*/ 270881 w 574972"/>
                <a:gd name="connsiteY9" fmla="*/ 399845 h 399845"/>
                <a:gd name="connsiteX10" fmla="*/ 179168 w 574972"/>
                <a:gd name="connsiteY10" fmla="*/ 399845 h 399845"/>
                <a:gd name="connsiteX11" fmla="*/ 179168 w 574972"/>
                <a:gd name="connsiteY11" fmla="*/ 296830 h 399845"/>
                <a:gd name="connsiteX12" fmla="*/ 185489 w 574972"/>
                <a:gd name="connsiteY12" fmla="*/ 291396 h 399845"/>
                <a:gd name="connsiteX13" fmla="*/ 216939 w 574972"/>
                <a:gd name="connsiteY13" fmla="*/ 264361 h 399845"/>
                <a:gd name="connsiteX14" fmla="*/ 226257 w 574972"/>
                <a:gd name="connsiteY14" fmla="*/ 259235 h 399845"/>
                <a:gd name="connsiteX15" fmla="*/ 240235 w 574972"/>
                <a:gd name="connsiteY15" fmla="*/ 246418 h 399845"/>
                <a:gd name="connsiteX16" fmla="*/ 263531 w 574972"/>
                <a:gd name="connsiteY16" fmla="*/ 225912 h 399845"/>
                <a:gd name="connsiteX17" fmla="*/ 297108 w 574972"/>
                <a:gd name="connsiteY17" fmla="*/ 209429 h 399845"/>
                <a:gd name="connsiteX18" fmla="*/ 300913 w 574972"/>
                <a:gd name="connsiteY18" fmla="*/ 213616 h 399845"/>
                <a:gd name="connsiteX19" fmla="*/ 309758 w 574972"/>
                <a:gd name="connsiteY19" fmla="*/ 223349 h 399845"/>
                <a:gd name="connsiteX20" fmla="*/ 333054 w 574972"/>
                <a:gd name="connsiteY20" fmla="*/ 248982 h 399845"/>
                <a:gd name="connsiteX21" fmla="*/ 342372 w 574972"/>
                <a:gd name="connsiteY21" fmla="*/ 256672 h 399845"/>
                <a:gd name="connsiteX22" fmla="*/ 344702 w 574972"/>
                <a:gd name="connsiteY22" fmla="*/ 261799 h 399845"/>
                <a:gd name="connsiteX23" fmla="*/ 370328 w 574972"/>
                <a:gd name="connsiteY23" fmla="*/ 264362 h 399845"/>
                <a:gd name="connsiteX24" fmla="*/ 379646 w 574972"/>
                <a:gd name="connsiteY24" fmla="*/ 256672 h 399845"/>
                <a:gd name="connsiteX25" fmla="*/ 388821 w 574972"/>
                <a:gd name="connsiteY25" fmla="*/ 248907 h 399845"/>
                <a:gd name="connsiteX26" fmla="*/ 388821 w 574972"/>
                <a:gd name="connsiteY26" fmla="*/ 399844 h 399845"/>
                <a:gd name="connsiteX27" fmla="*/ 297108 w 574972"/>
                <a:gd name="connsiteY27" fmla="*/ 399844 h 399845"/>
                <a:gd name="connsiteX28" fmla="*/ 506761 w 574972"/>
                <a:gd name="connsiteY28" fmla="*/ 139370 h 399845"/>
                <a:gd name="connsiteX29" fmla="*/ 506761 w 574972"/>
                <a:gd name="connsiteY29" fmla="*/ 399844 h 399845"/>
                <a:gd name="connsiteX30" fmla="*/ 415048 w 574972"/>
                <a:gd name="connsiteY30" fmla="*/ 399844 h 399845"/>
                <a:gd name="connsiteX31" fmla="*/ 415048 w 574972"/>
                <a:gd name="connsiteY31" fmla="*/ 222112 h 399845"/>
                <a:gd name="connsiteX32" fmla="*/ 418375 w 574972"/>
                <a:gd name="connsiteY32" fmla="*/ 219183 h 399845"/>
                <a:gd name="connsiteX33" fmla="*/ 428203 w 574972"/>
                <a:gd name="connsiteY33" fmla="*/ 210532 h 399845"/>
                <a:gd name="connsiteX34" fmla="*/ 458488 w 574972"/>
                <a:gd name="connsiteY34" fmla="*/ 184898 h 399845"/>
                <a:gd name="connsiteX35" fmla="*/ 496198 w 574972"/>
                <a:gd name="connsiteY35" fmla="*/ 149332 h 399845"/>
                <a:gd name="connsiteX36" fmla="*/ 463151 w 574972"/>
                <a:gd name="connsiteY36" fmla="*/ 0 h 399845"/>
                <a:gd name="connsiteX37" fmla="*/ 533039 w 574972"/>
                <a:gd name="connsiteY37" fmla="*/ 0 h 399845"/>
                <a:gd name="connsiteX38" fmla="*/ 554006 w 574972"/>
                <a:gd name="connsiteY38" fmla="*/ 0 h 399845"/>
                <a:gd name="connsiteX39" fmla="*/ 567983 w 574972"/>
                <a:gd name="connsiteY39" fmla="*/ 5127 h 399845"/>
                <a:gd name="connsiteX40" fmla="*/ 574972 w 574972"/>
                <a:gd name="connsiteY40" fmla="*/ 20506 h 399845"/>
                <a:gd name="connsiteX41" fmla="*/ 574972 w 574972"/>
                <a:gd name="connsiteY41" fmla="*/ 117913 h 399845"/>
                <a:gd name="connsiteX42" fmla="*/ 554006 w 574972"/>
                <a:gd name="connsiteY42" fmla="*/ 138419 h 399845"/>
                <a:gd name="connsiteX43" fmla="*/ 535369 w 574972"/>
                <a:gd name="connsiteY43" fmla="*/ 117913 h 399845"/>
                <a:gd name="connsiteX44" fmla="*/ 535369 w 574972"/>
                <a:gd name="connsiteY44" fmla="*/ 66646 h 399845"/>
                <a:gd name="connsiteX45" fmla="*/ 533039 w 574972"/>
                <a:gd name="connsiteY45" fmla="*/ 69209 h 399845"/>
                <a:gd name="connsiteX46" fmla="*/ 467811 w 574972"/>
                <a:gd name="connsiteY46" fmla="*/ 130729 h 399845"/>
                <a:gd name="connsiteX47" fmla="*/ 437526 w 574972"/>
                <a:gd name="connsiteY47" fmla="*/ 156362 h 399845"/>
                <a:gd name="connsiteX48" fmla="*/ 414230 w 574972"/>
                <a:gd name="connsiteY48" fmla="*/ 176869 h 399845"/>
                <a:gd name="connsiteX49" fmla="*/ 383945 w 574972"/>
                <a:gd name="connsiteY49" fmla="*/ 202502 h 399845"/>
                <a:gd name="connsiteX50" fmla="*/ 374627 w 574972"/>
                <a:gd name="connsiteY50" fmla="*/ 210192 h 399845"/>
                <a:gd name="connsiteX51" fmla="*/ 349001 w 574972"/>
                <a:gd name="connsiteY51" fmla="*/ 207629 h 399845"/>
                <a:gd name="connsiteX52" fmla="*/ 346671 w 574972"/>
                <a:gd name="connsiteY52" fmla="*/ 202502 h 399845"/>
                <a:gd name="connsiteX53" fmla="*/ 337353 w 574972"/>
                <a:gd name="connsiteY53" fmla="*/ 194812 h 399845"/>
                <a:gd name="connsiteX54" fmla="*/ 314057 w 574972"/>
                <a:gd name="connsiteY54" fmla="*/ 169179 h 399845"/>
                <a:gd name="connsiteX55" fmla="*/ 293091 w 574972"/>
                <a:gd name="connsiteY55" fmla="*/ 146109 h 399845"/>
                <a:gd name="connsiteX56" fmla="*/ 262806 w 574972"/>
                <a:gd name="connsiteY56" fmla="*/ 171742 h 399845"/>
                <a:gd name="connsiteX57" fmla="*/ 239510 w 574972"/>
                <a:gd name="connsiteY57" fmla="*/ 192249 h 399845"/>
                <a:gd name="connsiteX58" fmla="*/ 225532 w 574972"/>
                <a:gd name="connsiteY58" fmla="*/ 205065 h 399845"/>
                <a:gd name="connsiteX59" fmla="*/ 216214 w 574972"/>
                <a:gd name="connsiteY59" fmla="*/ 210192 h 399845"/>
                <a:gd name="connsiteX60" fmla="*/ 141666 w 574972"/>
                <a:gd name="connsiteY60" fmla="*/ 274275 h 399845"/>
                <a:gd name="connsiteX61" fmla="*/ 139337 w 574972"/>
                <a:gd name="connsiteY61" fmla="*/ 274275 h 399845"/>
                <a:gd name="connsiteX62" fmla="*/ 116041 w 574972"/>
                <a:gd name="connsiteY62" fmla="*/ 292218 h 399845"/>
                <a:gd name="connsiteX63" fmla="*/ 32175 w 574972"/>
                <a:gd name="connsiteY63" fmla="*/ 363992 h 399845"/>
                <a:gd name="connsiteX64" fmla="*/ 22856 w 574972"/>
                <a:gd name="connsiteY64" fmla="*/ 366555 h 399845"/>
                <a:gd name="connsiteX65" fmla="*/ 4220 w 574972"/>
                <a:gd name="connsiteY65" fmla="*/ 358865 h 399845"/>
                <a:gd name="connsiteX66" fmla="*/ 6549 w 574972"/>
                <a:gd name="connsiteY66" fmla="*/ 328105 h 399845"/>
                <a:gd name="connsiteX67" fmla="*/ 18197 w 574972"/>
                <a:gd name="connsiteY67" fmla="*/ 317851 h 399845"/>
                <a:gd name="connsiteX68" fmla="*/ 116041 w 574972"/>
                <a:gd name="connsiteY68" fmla="*/ 238389 h 399845"/>
                <a:gd name="connsiteX69" fmla="*/ 139337 w 574972"/>
                <a:gd name="connsiteY69" fmla="*/ 220445 h 399845"/>
                <a:gd name="connsiteX70" fmla="*/ 141666 w 574972"/>
                <a:gd name="connsiteY70" fmla="*/ 217882 h 399845"/>
                <a:gd name="connsiteX71" fmla="*/ 216214 w 574972"/>
                <a:gd name="connsiteY71" fmla="*/ 156362 h 399845"/>
                <a:gd name="connsiteX72" fmla="*/ 223203 w 574972"/>
                <a:gd name="connsiteY72" fmla="*/ 148672 h 399845"/>
                <a:gd name="connsiteX73" fmla="*/ 239510 w 574972"/>
                <a:gd name="connsiteY73" fmla="*/ 138419 h 399845"/>
                <a:gd name="connsiteX74" fmla="*/ 262806 w 574972"/>
                <a:gd name="connsiteY74" fmla="*/ 117913 h 399845"/>
                <a:gd name="connsiteX75" fmla="*/ 283772 w 574972"/>
                <a:gd name="connsiteY75" fmla="*/ 99969 h 399845"/>
                <a:gd name="connsiteX76" fmla="*/ 309398 w 574972"/>
                <a:gd name="connsiteY76" fmla="*/ 102533 h 399845"/>
                <a:gd name="connsiteX77" fmla="*/ 314057 w 574972"/>
                <a:gd name="connsiteY77" fmla="*/ 107659 h 399845"/>
                <a:gd name="connsiteX78" fmla="*/ 337353 w 574972"/>
                <a:gd name="connsiteY78" fmla="*/ 133292 h 399845"/>
                <a:gd name="connsiteX79" fmla="*/ 346671 w 574972"/>
                <a:gd name="connsiteY79" fmla="*/ 140982 h 399845"/>
                <a:gd name="connsiteX80" fmla="*/ 365308 w 574972"/>
                <a:gd name="connsiteY80" fmla="*/ 161489 h 399845"/>
                <a:gd name="connsiteX81" fmla="*/ 383945 w 574972"/>
                <a:gd name="connsiteY81" fmla="*/ 146109 h 399845"/>
                <a:gd name="connsiteX82" fmla="*/ 414230 w 574972"/>
                <a:gd name="connsiteY82" fmla="*/ 120476 h 399845"/>
                <a:gd name="connsiteX83" fmla="*/ 437526 w 574972"/>
                <a:gd name="connsiteY83" fmla="*/ 99969 h 399845"/>
                <a:gd name="connsiteX84" fmla="*/ 477129 w 574972"/>
                <a:gd name="connsiteY84" fmla="*/ 61520 h 399845"/>
                <a:gd name="connsiteX85" fmla="*/ 498095 w 574972"/>
                <a:gd name="connsiteY85" fmla="*/ 43576 h 399845"/>
                <a:gd name="connsiteX86" fmla="*/ 486447 w 574972"/>
                <a:gd name="connsiteY86" fmla="*/ 43576 h 399845"/>
                <a:gd name="connsiteX87" fmla="*/ 463151 w 574972"/>
                <a:gd name="connsiteY87" fmla="*/ 43576 h 399845"/>
                <a:gd name="connsiteX88" fmla="*/ 456163 w 574972"/>
                <a:gd name="connsiteY88" fmla="*/ 41013 h 399845"/>
                <a:gd name="connsiteX89" fmla="*/ 442185 w 574972"/>
                <a:gd name="connsiteY89" fmla="*/ 20506 h 399845"/>
                <a:gd name="connsiteX90" fmla="*/ 453833 w 574972"/>
                <a:gd name="connsiteY90" fmla="*/ 2563 h 399845"/>
                <a:gd name="connsiteX91" fmla="*/ 456163 w 574972"/>
                <a:gd name="connsiteY91" fmla="*/ 2563 h 399845"/>
                <a:gd name="connsiteX92" fmla="*/ 463151 w 574972"/>
                <a:gd name="connsiteY92" fmla="*/ 0 h 399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74972" h="399845">
                  <a:moveTo>
                    <a:pt x="152941" y="323694"/>
                  </a:moveTo>
                  <a:lnTo>
                    <a:pt x="152941" y="399844"/>
                  </a:lnTo>
                  <a:lnTo>
                    <a:pt x="61228" y="399844"/>
                  </a:lnTo>
                  <a:lnTo>
                    <a:pt x="61228" y="398217"/>
                  </a:lnTo>
                  <a:lnTo>
                    <a:pt x="65606" y="394470"/>
                  </a:lnTo>
                  <a:cubicBezTo>
                    <a:pt x="121790" y="346388"/>
                    <a:pt x="121790" y="346388"/>
                    <a:pt x="121790" y="346388"/>
                  </a:cubicBezTo>
                  <a:cubicBezTo>
                    <a:pt x="145086" y="328444"/>
                    <a:pt x="145086" y="328444"/>
                    <a:pt x="145086" y="328444"/>
                  </a:cubicBezTo>
                  <a:cubicBezTo>
                    <a:pt x="147415" y="328444"/>
                    <a:pt x="147415" y="328444"/>
                    <a:pt x="147415" y="328444"/>
                  </a:cubicBezTo>
                  <a:close/>
                  <a:moveTo>
                    <a:pt x="270881" y="219691"/>
                  </a:moveTo>
                  <a:lnTo>
                    <a:pt x="270881" y="399845"/>
                  </a:lnTo>
                  <a:lnTo>
                    <a:pt x="179168" y="399845"/>
                  </a:lnTo>
                  <a:lnTo>
                    <a:pt x="179168" y="296830"/>
                  </a:lnTo>
                  <a:lnTo>
                    <a:pt x="185489" y="291396"/>
                  </a:lnTo>
                  <a:cubicBezTo>
                    <a:pt x="216939" y="264361"/>
                    <a:pt x="216939" y="264361"/>
                    <a:pt x="216939" y="264361"/>
                  </a:cubicBezTo>
                  <a:cubicBezTo>
                    <a:pt x="226257" y="259235"/>
                    <a:pt x="226257" y="259235"/>
                    <a:pt x="226257" y="259235"/>
                  </a:cubicBezTo>
                  <a:cubicBezTo>
                    <a:pt x="240235" y="246418"/>
                    <a:pt x="240235" y="246418"/>
                    <a:pt x="240235" y="246418"/>
                  </a:cubicBezTo>
                  <a:cubicBezTo>
                    <a:pt x="263531" y="225912"/>
                    <a:pt x="263531" y="225912"/>
                    <a:pt x="263531" y="225912"/>
                  </a:cubicBezTo>
                  <a:close/>
                  <a:moveTo>
                    <a:pt x="297108" y="209429"/>
                  </a:moveTo>
                  <a:lnTo>
                    <a:pt x="300913" y="213616"/>
                  </a:lnTo>
                  <a:cubicBezTo>
                    <a:pt x="309758" y="223349"/>
                    <a:pt x="309758" y="223349"/>
                    <a:pt x="309758" y="223349"/>
                  </a:cubicBezTo>
                  <a:cubicBezTo>
                    <a:pt x="333054" y="248982"/>
                    <a:pt x="333054" y="248982"/>
                    <a:pt x="333054" y="248982"/>
                  </a:cubicBezTo>
                  <a:cubicBezTo>
                    <a:pt x="342372" y="256672"/>
                    <a:pt x="342372" y="256672"/>
                    <a:pt x="342372" y="256672"/>
                  </a:cubicBezTo>
                  <a:cubicBezTo>
                    <a:pt x="344702" y="261799"/>
                    <a:pt x="344702" y="261799"/>
                    <a:pt x="344702" y="261799"/>
                  </a:cubicBezTo>
                  <a:cubicBezTo>
                    <a:pt x="351691" y="269489"/>
                    <a:pt x="363339" y="269489"/>
                    <a:pt x="370328" y="264362"/>
                  </a:cubicBezTo>
                  <a:cubicBezTo>
                    <a:pt x="379646" y="256672"/>
                    <a:pt x="379646" y="256672"/>
                    <a:pt x="379646" y="256672"/>
                  </a:cubicBezTo>
                  <a:lnTo>
                    <a:pt x="388821" y="248907"/>
                  </a:lnTo>
                  <a:lnTo>
                    <a:pt x="388821" y="399844"/>
                  </a:lnTo>
                  <a:lnTo>
                    <a:pt x="297108" y="399844"/>
                  </a:lnTo>
                  <a:close/>
                  <a:moveTo>
                    <a:pt x="506761" y="139370"/>
                  </a:moveTo>
                  <a:lnTo>
                    <a:pt x="506761" y="399844"/>
                  </a:lnTo>
                  <a:lnTo>
                    <a:pt x="415048" y="399844"/>
                  </a:lnTo>
                  <a:lnTo>
                    <a:pt x="415048" y="222112"/>
                  </a:lnTo>
                  <a:lnTo>
                    <a:pt x="418375" y="219183"/>
                  </a:lnTo>
                  <a:cubicBezTo>
                    <a:pt x="428203" y="210532"/>
                    <a:pt x="428203" y="210532"/>
                    <a:pt x="428203" y="210532"/>
                  </a:cubicBezTo>
                  <a:cubicBezTo>
                    <a:pt x="458488" y="184898"/>
                    <a:pt x="458488" y="184898"/>
                    <a:pt x="458488" y="184898"/>
                  </a:cubicBezTo>
                  <a:cubicBezTo>
                    <a:pt x="474795" y="169518"/>
                    <a:pt x="487025" y="157984"/>
                    <a:pt x="496198" y="149332"/>
                  </a:cubicBezTo>
                  <a:close/>
                  <a:moveTo>
                    <a:pt x="463151" y="0"/>
                  </a:moveTo>
                  <a:cubicBezTo>
                    <a:pt x="463151" y="0"/>
                    <a:pt x="463151" y="0"/>
                    <a:pt x="533039" y="0"/>
                  </a:cubicBezTo>
                  <a:cubicBezTo>
                    <a:pt x="533039" y="0"/>
                    <a:pt x="533039" y="0"/>
                    <a:pt x="554006" y="0"/>
                  </a:cubicBezTo>
                  <a:cubicBezTo>
                    <a:pt x="558665" y="0"/>
                    <a:pt x="563324" y="2563"/>
                    <a:pt x="567983" y="5127"/>
                  </a:cubicBezTo>
                  <a:cubicBezTo>
                    <a:pt x="572643" y="10253"/>
                    <a:pt x="574972" y="15380"/>
                    <a:pt x="574972" y="20506"/>
                  </a:cubicBezTo>
                  <a:lnTo>
                    <a:pt x="574972" y="117913"/>
                  </a:lnTo>
                  <a:cubicBezTo>
                    <a:pt x="574972" y="128166"/>
                    <a:pt x="565654" y="138419"/>
                    <a:pt x="554006" y="138419"/>
                  </a:cubicBezTo>
                  <a:cubicBezTo>
                    <a:pt x="542358" y="138419"/>
                    <a:pt x="535369" y="128166"/>
                    <a:pt x="535369" y="117913"/>
                  </a:cubicBezTo>
                  <a:cubicBezTo>
                    <a:pt x="535369" y="117913"/>
                    <a:pt x="535369" y="117913"/>
                    <a:pt x="535369" y="66646"/>
                  </a:cubicBezTo>
                  <a:cubicBezTo>
                    <a:pt x="535369" y="66646"/>
                    <a:pt x="535369" y="66646"/>
                    <a:pt x="533039" y="69209"/>
                  </a:cubicBezTo>
                  <a:cubicBezTo>
                    <a:pt x="533039" y="69209"/>
                    <a:pt x="533039" y="69209"/>
                    <a:pt x="467811" y="130729"/>
                  </a:cubicBezTo>
                  <a:cubicBezTo>
                    <a:pt x="467811" y="130729"/>
                    <a:pt x="467811" y="130729"/>
                    <a:pt x="437526" y="156362"/>
                  </a:cubicBezTo>
                  <a:cubicBezTo>
                    <a:pt x="437526" y="156362"/>
                    <a:pt x="437526" y="156362"/>
                    <a:pt x="414230" y="176869"/>
                  </a:cubicBezTo>
                  <a:cubicBezTo>
                    <a:pt x="414230" y="176869"/>
                    <a:pt x="414230" y="176869"/>
                    <a:pt x="383945" y="202502"/>
                  </a:cubicBezTo>
                  <a:cubicBezTo>
                    <a:pt x="383945" y="202502"/>
                    <a:pt x="383945" y="202502"/>
                    <a:pt x="374627" y="210192"/>
                  </a:cubicBezTo>
                  <a:cubicBezTo>
                    <a:pt x="367638" y="215319"/>
                    <a:pt x="355990" y="215319"/>
                    <a:pt x="349001" y="207629"/>
                  </a:cubicBezTo>
                  <a:cubicBezTo>
                    <a:pt x="349001" y="207629"/>
                    <a:pt x="349001" y="207629"/>
                    <a:pt x="346671" y="202502"/>
                  </a:cubicBezTo>
                  <a:cubicBezTo>
                    <a:pt x="346671" y="202502"/>
                    <a:pt x="346671" y="202502"/>
                    <a:pt x="337353" y="194812"/>
                  </a:cubicBezTo>
                  <a:cubicBezTo>
                    <a:pt x="337353" y="194812"/>
                    <a:pt x="337353" y="194812"/>
                    <a:pt x="314057" y="169179"/>
                  </a:cubicBezTo>
                  <a:cubicBezTo>
                    <a:pt x="314057" y="169179"/>
                    <a:pt x="314057" y="169179"/>
                    <a:pt x="293091" y="146109"/>
                  </a:cubicBezTo>
                  <a:cubicBezTo>
                    <a:pt x="293091" y="146109"/>
                    <a:pt x="293091" y="146109"/>
                    <a:pt x="262806" y="171742"/>
                  </a:cubicBezTo>
                  <a:cubicBezTo>
                    <a:pt x="262806" y="171742"/>
                    <a:pt x="262806" y="171742"/>
                    <a:pt x="239510" y="192249"/>
                  </a:cubicBezTo>
                  <a:cubicBezTo>
                    <a:pt x="239510" y="192249"/>
                    <a:pt x="239510" y="192249"/>
                    <a:pt x="225532" y="205065"/>
                  </a:cubicBezTo>
                  <a:cubicBezTo>
                    <a:pt x="225532" y="205065"/>
                    <a:pt x="225532" y="205065"/>
                    <a:pt x="216214" y="210192"/>
                  </a:cubicBezTo>
                  <a:cubicBezTo>
                    <a:pt x="216214" y="210192"/>
                    <a:pt x="216214" y="210192"/>
                    <a:pt x="141666" y="274275"/>
                  </a:cubicBezTo>
                  <a:cubicBezTo>
                    <a:pt x="141666" y="274275"/>
                    <a:pt x="141666" y="274275"/>
                    <a:pt x="139337" y="274275"/>
                  </a:cubicBezTo>
                  <a:cubicBezTo>
                    <a:pt x="139337" y="274275"/>
                    <a:pt x="139337" y="274275"/>
                    <a:pt x="116041" y="292218"/>
                  </a:cubicBezTo>
                  <a:cubicBezTo>
                    <a:pt x="116041" y="292218"/>
                    <a:pt x="116041" y="292218"/>
                    <a:pt x="32175" y="363992"/>
                  </a:cubicBezTo>
                  <a:cubicBezTo>
                    <a:pt x="29845" y="366555"/>
                    <a:pt x="25186" y="366555"/>
                    <a:pt x="22856" y="366555"/>
                  </a:cubicBezTo>
                  <a:cubicBezTo>
                    <a:pt x="15868" y="369118"/>
                    <a:pt x="8879" y="366555"/>
                    <a:pt x="4220" y="358865"/>
                  </a:cubicBezTo>
                  <a:cubicBezTo>
                    <a:pt x="-2769" y="348612"/>
                    <a:pt x="-440" y="335795"/>
                    <a:pt x="6549" y="328105"/>
                  </a:cubicBezTo>
                  <a:cubicBezTo>
                    <a:pt x="6549" y="328105"/>
                    <a:pt x="6549" y="328105"/>
                    <a:pt x="18197" y="317851"/>
                  </a:cubicBezTo>
                  <a:cubicBezTo>
                    <a:pt x="18197" y="317851"/>
                    <a:pt x="18197" y="317851"/>
                    <a:pt x="116041" y="238389"/>
                  </a:cubicBezTo>
                  <a:cubicBezTo>
                    <a:pt x="116041" y="238389"/>
                    <a:pt x="116041" y="238389"/>
                    <a:pt x="139337" y="220445"/>
                  </a:cubicBezTo>
                  <a:cubicBezTo>
                    <a:pt x="139337" y="220445"/>
                    <a:pt x="139337" y="220445"/>
                    <a:pt x="141666" y="217882"/>
                  </a:cubicBezTo>
                  <a:cubicBezTo>
                    <a:pt x="141666" y="217882"/>
                    <a:pt x="141666" y="217882"/>
                    <a:pt x="216214" y="156362"/>
                  </a:cubicBezTo>
                  <a:cubicBezTo>
                    <a:pt x="216214" y="156362"/>
                    <a:pt x="216214" y="156362"/>
                    <a:pt x="223203" y="148672"/>
                  </a:cubicBezTo>
                  <a:cubicBezTo>
                    <a:pt x="223203" y="148672"/>
                    <a:pt x="223203" y="148672"/>
                    <a:pt x="239510" y="138419"/>
                  </a:cubicBezTo>
                  <a:cubicBezTo>
                    <a:pt x="239510" y="138419"/>
                    <a:pt x="239510" y="138419"/>
                    <a:pt x="262806" y="117913"/>
                  </a:cubicBezTo>
                  <a:cubicBezTo>
                    <a:pt x="262806" y="117913"/>
                    <a:pt x="262806" y="117913"/>
                    <a:pt x="283772" y="99969"/>
                  </a:cubicBezTo>
                  <a:cubicBezTo>
                    <a:pt x="293091" y="92279"/>
                    <a:pt x="302409" y="94843"/>
                    <a:pt x="309398" y="102533"/>
                  </a:cubicBezTo>
                  <a:cubicBezTo>
                    <a:pt x="309398" y="102533"/>
                    <a:pt x="309398" y="102533"/>
                    <a:pt x="314057" y="107659"/>
                  </a:cubicBezTo>
                  <a:cubicBezTo>
                    <a:pt x="314057" y="107659"/>
                    <a:pt x="314057" y="107659"/>
                    <a:pt x="337353" y="133292"/>
                  </a:cubicBezTo>
                  <a:cubicBezTo>
                    <a:pt x="337353" y="133292"/>
                    <a:pt x="337353" y="133292"/>
                    <a:pt x="346671" y="140982"/>
                  </a:cubicBezTo>
                  <a:cubicBezTo>
                    <a:pt x="346671" y="140982"/>
                    <a:pt x="346671" y="140982"/>
                    <a:pt x="365308" y="161489"/>
                  </a:cubicBezTo>
                  <a:cubicBezTo>
                    <a:pt x="365308" y="161489"/>
                    <a:pt x="365308" y="161489"/>
                    <a:pt x="383945" y="146109"/>
                  </a:cubicBezTo>
                  <a:cubicBezTo>
                    <a:pt x="383945" y="146109"/>
                    <a:pt x="383945" y="146109"/>
                    <a:pt x="414230" y="120476"/>
                  </a:cubicBezTo>
                  <a:cubicBezTo>
                    <a:pt x="414230" y="120476"/>
                    <a:pt x="414230" y="120476"/>
                    <a:pt x="437526" y="99969"/>
                  </a:cubicBezTo>
                  <a:cubicBezTo>
                    <a:pt x="437526" y="99969"/>
                    <a:pt x="437526" y="99969"/>
                    <a:pt x="477129" y="61520"/>
                  </a:cubicBezTo>
                  <a:cubicBezTo>
                    <a:pt x="477129" y="61520"/>
                    <a:pt x="477129" y="61520"/>
                    <a:pt x="498095" y="43576"/>
                  </a:cubicBezTo>
                  <a:cubicBezTo>
                    <a:pt x="498095" y="43576"/>
                    <a:pt x="498095" y="43576"/>
                    <a:pt x="486447" y="43576"/>
                  </a:cubicBezTo>
                  <a:cubicBezTo>
                    <a:pt x="486447" y="43576"/>
                    <a:pt x="486447" y="43576"/>
                    <a:pt x="463151" y="43576"/>
                  </a:cubicBezTo>
                  <a:cubicBezTo>
                    <a:pt x="460822" y="43576"/>
                    <a:pt x="458492" y="43576"/>
                    <a:pt x="456163" y="41013"/>
                  </a:cubicBezTo>
                  <a:cubicBezTo>
                    <a:pt x="449174" y="38450"/>
                    <a:pt x="442185" y="30760"/>
                    <a:pt x="442185" y="20506"/>
                  </a:cubicBezTo>
                  <a:cubicBezTo>
                    <a:pt x="442185" y="12816"/>
                    <a:pt x="446844" y="5127"/>
                    <a:pt x="453833" y="2563"/>
                  </a:cubicBezTo>
                  <a:cubicBezTo>
                    <a:pt x="453833" y="2563"/>
                    <a:pt x="456163" y="2563"/>
                    <a:pt x="456163" y="2563"/>
                  </a:cubicBezTo>
                  <a:cubicBezTo>
                    <a:pt x="458492" y="0"/>
                    <a:pt x="460822" y="0"/>
                    <a:pt x="463151" y="0"/>
                  </a:cubicBezTo>
                  <a:close/>
                </a:path>
              </a:pathLst>
            </a:custGeom>
            <a:solidFill>
              <a:schemeClr val="bg1"/>
            </a:solidFill>
            <a:ln>
              <a:noFill/>
            </a:ln>
          </p:spPr>
          <p:txBody>
            <a:bodyPr vert="horz" wrap="square" lIns="91440" tIns="45720" rIns="91440" bIns="45720" numCol="1" anchor="t" anchorCtr="0" compatLnSpc="1">
              <a:noAutofit/>
            </a:bodyPr>
            <a:lstStyle/>
            <a:p>
              <a:endParaRPr lang="zh-CN" altLang="en-US">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grpSp>
      <p:grpSp>
        <p:nvGrpSpPr>
          <p:cNvPr id="13" name="组合 12"/>
          <p:cNvGrpSpPr/>
          <p:nvPr/>
        </p:nvGrpSpPr>
        <p:grpSpPr>
          <a:xfrm>
            <a:off x="965816" y="5160353"/>
            <a:ext cx="9370739" cy="1087000"/>
            <a:chOff x="949774" y="5192437"/>
            <a:chExt cx="9370739" cy="1087000"/>
          </a:xfrm>
        </p:grpSpPr>
        <p:sp>
          <p:nvSpPr>
            <p:cNvPr id="87" name="Notched Right Arrow 32"/>
            <p:cNvSpPr/>
            <p:nvPr/>
          </p:nvSpPr>
          <p:spPr>
            <a:xfrm rot="10800000">
              <a:off x="949774" y="5192437"/>
              <a:ext cx="9370739" cy="1087000"/>
            </a:xfrm>
            <a:prstGeom prst="notchedRightArrow">
              <a:avLst>
                <a:gd name="adj1" fmla="val 100000"/>
                <a:gd name="adj2" fmla="val 46000"/>
              </a:avLst>
            </a:prstGeom>
            <a:solidFill>
              <a:srgbClr val="CBCB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solidFill>
                  <a:schemeClr val="tx1">
                    <a:lumMod val="85000"/>
                    <a:lumOff val="15000"/>
                  </a:schemeClr>
                </a:solidFill>
              </a:endParaRPr>
            </a:p>
          </p:txBody>
        </p:sp>
        <p:sp>
          <p:nvSpPr>
            <p:cNvPr id="89" name="Oval 36"/>
            <p:cNvSpPr>
              <a:spLocks noChangeAspect="1"/>
            </p:cNvSpPr>
            <p:nvPr/>
          </p:nvSpPr>
          <p:spPr>
            <a:xfrm>
              <a:off x="1337222" y="5388816"/>
              <a:ext cx="694248" cy="694244"/>
            </a:xfrm>
            <a:prstGeom prst="ellipse">
              <a:avLst/>
            </a:prstGeom>
            <a:solidFill>
              <a:srgbClr val="CBCBCB"/>
            </a:solidFill>
            <a:ln w="38100">
              <a:solidFill>
                <a:srgbClr val="00B0F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lumMod val="85000"/>
                      <a:lumOff val="15000"/>
                    </a:schemeClr>
                  </a:solidFill>
                  <a:latin typeface="Impact" panose="020B0806030902050204" pitchFamily="34" charset="0"/>
                </a:rPr>
                <a:t>04</a:t>
              </a:r>
              <a:endParaRPr lang="en-US" sz="2000" dirty="0">
                <a:solidFill>
                  <a:schemeClr val="tx1">
                    <a:lumMod val="85000"/>
                    <a:lumOff val="15000"/>
                  </a:schemeClr>
                </a:solidFill>
                <a:latin typeface="Impact" panose="020B0806030902050204" pitchFamily="34" charset="0"/>
              </a:endParaRPr>
            </a:p>
          </p:txBody>
        </p:sp>
      </p:grpSp>
      <p:sp>
        <p:nvSpPr>
          <p:cNvPr id="44" name="TextBox 59"/>
          <p:cNvSpPr txBox="1">
            <a:spLocks noChangeArrowheads="1"/>
          </p:cNvSpPr>
          <p:nvPr/>
        </p:nvSpPr>
        <p:spPr bwMode="auto">
          <a:xfrm flipH="1">
            <a:off x="6061710" y="5265420"/>
            <a:ext cx="3557905" cy="397510"/>
          </a:xfrm>
          <a:prstGeom prst="rect">
            <a:avLst/>
          </a:prstGeom>
          <a:noFill/>
          <a:ln>
            <a:noFill/>
          </a:ln>
        </p:spPr>
        <p:txBody>
          <a:bodyPr wrap="square" lIns="91431" tIns="45716" rIns="91431" bIns="45716">
            <a:spAutoFit/>
          </a:bodyPr>
          <a:lstStyle>
            <a:lvl1pPr eaLnBrk="0" hangingPunct="0">
              <a:defRPr>
                <a:solidFill>
                  <a:schemeClr val="tx1"/>
                </a:solidFill>
                <a:latin typeface="Arial" panose="020B0604020202020204" pitchFamily="34" charset="0"/>
                <a:ea typeface="宋体" pitchFamily="2" charset="-122"/>
              </a:defRPr>
            </a:lvl1pPr>
            <a:lvl2pPr marL="742950" indent="-285750" eaLnBrk="0" hangingPunct="0">
              <a:defRPr>
                <a:solidFill>
                  <a:schemeClr val="tx1"/>
                </a:solidFill>
                <a:latin typeface="Arial" panose="020B0604020202020204" pitchFamily="34" charset="0"/>
                <a:ea typeface="宋体" pitchFamily="2" charset="-122"/>
              </a:defRPr>
            </a:lvl2pPr>
            <a:lvl3pPr marL="1143000" indent="-228600" eaLnBrk="0" hangingPunct="0">
              <a:defRPr>
                <a:solidFill>
                  <a:schemeClr val="tx1"/>
                </a:solidFill>
                <a:latin typeface="Arial" panose="020B0604020202020204" pitchFamily="34" charset="0"/>
                <a:ea typeface="宋体" pitchFamily="2" charset="-122"/>
              </a:defRPr>
            </a:lvl3pPr>
            <a:lvl4pPr marL="1600200" indent="-228600" eaLnBrk="0" hangingPunct="0">
              <a:defRPr>
                <a:solidFill>
                  <a:schemeClr val="tx1"/>
                </a:solidFill>
                <a:latin typeface="Arial" panose="020B0604020202020204" pitchFamily="34" charset="0"/>
                <a:ea typeface="宋体" pitchFamily="2" charset="-122"/>
              </a:defRPr>
            </a:lvl4pPr>
            <a:lvl5pPr marL="2057400" indent="-228600" eaLnBrk="0" hangingPunct="0">
              <a:defRPr>
                <a:solidFill>
                  <a:schemeClr val="tx1"/>
                </a:solidFill>
                <a:latin typeface="Arial" panose="020B0604020202020204"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itchFamily="2" charset="-122"/>
              </a:defRPr>
            </a:lvl9pPr>
          </a:lstStyle>
          <a:p>
            <a:pPr algn="r">
              <a:defRPr/>
            </a:pPr>
            <a:r>
              <a:rPr lang="zh-CN" altLang="en-US" sz="2000" b="1" dirty="0">
                <a:solidFill>
                  <a:schemeClr val="tx1">
                    <a:lumMod val="85000"/>
                    <a:lumOff val="15000"/>
                  </a:schemeClr>
                </a:solidFill>
                <a:latin typeface="微软雅黑" panose="020B0503020204020204" pitchFamily="34" charset="-122"/>
                <a:ea typeface="微软雅黑" panose="020B0503020204020204" pitchFamily="34" charset="-122"/>
              </a:rPr>
              <a:t>真正意义的低成本高回报</a:t>
            </a:r>
            <a:endParaRPr lang="zh-CN" altLang="en-US" sz="200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50" name="矩形 49"/>
          <p:cNvSpPr>
            <a:spLocks noChangeArrowheads="1"/>
          </p:cNvSpPr>
          <p:nvPr/>
        </p:nvSpPr>
        <p:spPr bwMode="auto">
          <a:xfrm>
            <a:off x="2068773" y="5621871"/>
            <a:ext cx="7550766" cy="510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p>
            <a:pPr algn="r">
              <a:lnSpc>
                <a:spcPct val="114000"/>
              </a:lnSpc>
            </a:pPr>
            <a:r>
              <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rPr>
              <a:t>DSC</a:t>
            </a:r>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rPr>
              <a:t>提供的低成本、全方位、立体式的数据泄露防护解决方案，降低泄密损失，提升企业核心竞争力，让您的企业在日益激烈的市场竞争中处于领先地位，从而真正意义上地实现低成本高回报。</a:t>
            </a:r>
            <a:endPar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25" name="组合 24"/>
          <p:cNvGrpSpPr/>
          <p:nvPr/>
        </p:nvGrpSpPr>
        <p:grpSpPr>
          <a:xfrm>
            <a:off x="10041340" y="5162064"/>
            <a:ext cx="2150661" cy="1087001"/>
            <a:chOff x="10041340" y="5162064"/>
            <a:chExt cx="2150661" cy="1087001"/>
          </a:xfrm>
        </p:grpSpPr>
        <p:sp>
          <p:nvSpPr>
            <p:cNvPr id="69" name="任意多边形 68"/>
            <p:cNvSpPr/>
            <p:nvPr/>
          </p:nvSpPr>
          <p:spPr>
            <a:xfrm rot="5400000">
              <a:off x="10573170" y="4630234"/>
              <a:ext cx="1087001" cy="2150661"/>
            </a:xfrm>
            <a:custGeom>
              <a:avLst/>
              <a:gdLst>
                <a:gd name="connsiteX0" fmla="*/ 0 w 1087001"/>
                <a:gd name="connsiteY0" fmla="*/ 1651026 h 2150661"/>
                <a:gd name="connsiteX1" fmla="*/ 0 w 1087001"/>
                <a:gd name="connsiteY1" fmla="*/ 0 h 2150661"/>
                <a:gd name="connsiteX2" fmla="*/ 1087001 w 1087001"/>
                <a:gd name="connsiteY2" fmla="*/ 0 h 2150661"/>
                <a:gd name="connsiteX3" fmla="*/ 1087001 w 1087001"/>
                <a:gd name="connsiteY3" fmla="*/ 1720529 h 2150661"/>
                <a:gd name="connsiteX4" fmla="*/ 1087000 w 1087001"/>
                <a:gd name="connsiteY4" fmla="*/ 1720530 h 2150661"/>
                <a:gd name="connsiteX5" fmla="*/ 1087000 w 1087001"/>
                <a:gd name="connsiteY5" fmla="*/ 1651026 h 2150661"/>
                <a:gd name="connsiteX6" fmla="*/ 546488 w 1087001"/>
                <a:gd name="connsiteY6" fmla="*/ 2148297 h 2150661"/>
                <a:gd name="connsiteX7" fmla="*/ 543501 w 1087001"/>
                <a:gd name="connsiteY7" fmla="*/ 2150661 h 2150661"/>
                <a:gd name="connsiteX8" fmla="*/ 540500 w 1087001"/>
                <a:gd name="connsiteY8" fmla="*/ 2148286 h 2150661"/>
                <a:gd name="connsiteX9" fmla="*/ 0 w 1087001"/>
                <a:gd name="connsiteY9" fmla="*/ 1651026 h 2150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7001" h="2150661">
                  <a:moveTo>
                    <a:pt x="0" y="1651026"/>
                  </a:moveTo>
                  <a:lnTo>
                    <a:pt x="0" y="0"/>
                  </a:lnTo>
                  <a:lnTo>
                    <a:pt x="1087001" y="0"/>
                  </a:lnTo>
                  <a:lnTo>
                    <a:pt x="1087001" y="1720529"/>
                  </a:lnTo>
                  <a:lnTo>
                    <a:pt x="1087000" y="1720530"/>
                  </a:lnTo>
                  <a:lnTo>
                    <a:pt x="1087000" y="1651026"/>
                  </a:lnTo>
                  <a:lnTo>
                    <a:pt x="546488" y="2148297"/>
                  </a:lnTo>
                  <a:lnTo>
                    <a:pt x="543501" y="2150661"/>
                  </a:lnTo>
                  <a:lnTo>
                    <a:pt x="540500" y="2148286"/>
                  </a:lnTo>
                  <a:lnTo>
                    <a:pt x="0" y="165102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wrap="square" rtlCol="0" anchor="ctr">
              <a:noAutofit/>
            </a:bodyPr>
            <a:lstStyle/>
            <a:p>
              <a:pPr algn="ctr"/>
              <a:endParaRPr lang="en-US" sz="4265" dirty="0">
                <a:solidFill>
                  <a:schemeClr val="bg1"/>
                </a:solidFill>
              </a:endParaRPr>
            </a:p>
          </p:txBody>
        </p:sp>
        <p:sp>
          <p:nvSpPr>
            <p:cNvPr id="61" name="Freeform 168"/>
            <p:cNvSpPr>
              <a:spLocks noChangeAspect="1" noEditPoints="1"/>
            </p:cNvSpPr>
            <p:nvPr/>
          </p:nvSpPr>
          <p:spPr bwMode="auto">
            <a:xfrm>
              <a:off x="10755422" y="5420286"/>
              <a:ext cx="626245" cy="570557"/>
            </a:xfrm>
            <a:custGeom>
              <a:avLst/>
              <a:gdLst>
                <a:gd name="T0" fmla="*/ 4 w 94"/>
                <a:gd name="T1" fmla="*/ 19 h 81"/>
                <a:gd name="T2" fmla="*/ 46 w 94"/>
                <a:gd name="T3" fmla="*/ 19 h 81"/>
                <a:gd name="T4" fmla="*/ 50 w 94"/>
                <a:gd name="T5" fmla="*/ 16 h 81"/>
                <a:gd name="T6" fmla="*/ 73 w 94"/>
                <a:gd name="T7" fmla="*/ 0 h 81"/>
                <a:gd name="T8" fmla="*/ 73 w 94"/>
                <a:gd name="T9" fmla="*/ 33 h 81"/>
                <a:gd name="T10" fmla="*/ 73 w 94"/>
                <a:gd name="T11" fmla="*/ 66 h 81"/>
                <a:gd name="T12" fmla="*/ 50 w 94"/>
                <a:gd name="T13" fmla="*/ 49 h 81"/>
                <a:gd name="T14" fmla="*/ 46 w 94"/>
                <a:gd name="T15" fmla="*/ 47 h 81"/>
                <a:gd name="T16" fmla="*/ 33 w 94"/>
                <a:gd name="T17" fmla="*/ 47 h 81"/>
                <a:gd name="T18" fmla="*/ 40 w 94"/>
                <a:gd name="T19" fmla="*/ 70 h 81"/>
                <a:gd name="T20" fmla="*/ 45 w 94"/>
                <a:gd name="T21" fmla="*/ 70 h 81"/>
                <a:gd name="T22" fmla="*/ 45 w 94"/>
                <a:gd name="T23" fmla="*/ 81 h 81"/>
                <a:gd name="T24" fmla="*/ 43 w 94"/>
                <a:gd name="T25" fmla="*/ 81 h 81"/>
                <a:gd name="T26" fmla="*/ 21 w 94"/>
                <a:gd name="T27" fmla="*/ 81 h 81"/>
                <a:gd name="T28" fmla="*/ 11 w 94"/>
                <a:gd name="T29" fmla="*/ 47 h 81"/>
                <a:gd name="T30" fmla="*/ 4 w 94"/>
                <a:gd name="T31" fmla="*/ 47 h 81"/>
                <a:gd name="T32" fmla="*/ 4 w 94"/>
                <a:gd name="T33" fmla="*/ 19 h 81"/>
                <a:gd name="T34" fmla="*/ 87 w 94"/>
                <a:gd name="T35" fmla="*/ 23 h 81"/>
                <a:gd name="T36" fmla="*/ 94 w 94"/>
                <a:gd name="T37" fmla="*/ 33 h 81"/>
                <a:gd name="T38" fmla="*/ 87 w 94"/>
                <a:gd name="T39" fmla="*/ 43 h 81"/>
                <a:gd name="T40" fmla="*/ 87 w 94"/>
                <a:gd name="T41" fmla="*/ 66 h 81"/>
                <a:gd name="T42" fmla="*/ 78 w 94"/>
                <a:gd name="T43" fmla="*/ 66 h 81"/>
                <a:gd name="T44" fmla="*/ 78 w 94"/>
                <a:gd name="T45" fmla="*/ 0 h 81"/>
                <a:gd name="T46" fmla="*/ 87 w 94"/>
                <a:gd name="T47" fmla="*/ 0 h 81"/>
                <a:gd name="T48" fmla="*/ 87 w 94"/>
                <a:gd name="T49" fmla="*/ 23 h 81"/>
                <a:gd name="T50" fmla="*/ 46 w 94"/>
                <a:gd name="T51" fmla="*/ 49 h 81"/>
                <a:gd name="T52" fmla="*/ 37 w 94"/>
                <a:gd name="T53" fmla="*/ 49 h 81"/>
                <a:gd name="T54" fmla="*/ 40 w 94"/>
                <a:gd name="T55" fmla="*/ 61 h 81"/>
                <a:gd name="T56" fmla="*/ 43 w 94"/>
                <a:gd name="T57" fmla="*/ 61 h 81"/>
                <a:gd name="T58" fmla="*/ 43 w 94"/>
                <a:gd name="T59" fmla="*/ 57 h 81"/>
                <a:gd name="T60" fmla="*/ 46 w 94"/>
                <a:gd name="T61" fmla="*/ 49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4" h="81">
                  <a:moveTo>
                    <a:pt x="4" y="19"/>
                  </a:moveTo>
                  <a:cubicBezTo>
                    <a:pt x="46" y="19"/>
                    <a:pt x="46" y="19"/>
                    <a:pt x="46" y="19"/>
                  </a:cubicBezTo>
                  <a:cubicBezTo>
                    <a:pt x="50" y="16"/>
                    <a:pt x="50" y="16"/>
                    <a:pt x="50" y="16"/>
                  </a:cubicBezTo>
                  <a:cubicBezTo>
                    <a:pt x="73" y="0"/>
                    <a:pt x="73" y="0"/>
                    <a:pt x="73" y="0"/>
                  </a:cubicBezTo>
                  <a:cubicBezTo>
                    <a:pt x="73" y="33"/>
                    <a:pt x="73" y="33"/>
                    <a:pt x="73" y="33"/>
                  </a:cubicBezTo>
                  <a:cubicBezTo>
                    <a:pt x="73" y="66"/>
                    <a:pt x="73" y="66"/>
                    <a:pt x="73" y="66"/>
                  </a:cubicBezTo>
                  <a:cubicBezTo>
                    <a:pt x="50" y="49"/>
                    <a:pt x="50" y="49"/>
                    <a:pt x="50" y="49"/>
                  </a:cubicBezTo>
                  <a:cubicBezTo>
                    <a:pt x="46" y="47"/>
                    <a:pt x="46" y="47"/>
                    <a:pt x="46" y="47"/>
                  </a:cubicBezTo>
                  <a:cubicBezTo>
                    <a:pt x="33" y="47"/>
                    <a:pt x="33" y="47"/>
                    <a:pt x="33" y="47"/>
                  </a:cubicBezTo>
                  <a:cubicBezTo>
                    <a:pt x="40" y="70"/>
                    <a:pt x="40" y="70"/>
                    <a:pt x="40" y="70"/>
                  </a:cubicBezTo>
                  <a:cubicBezTo>
                    <a:pt x="45" y="70"/>
                    <a:pt x="45" y="70"/>
                    <a:pt x="45" y="70"/>
                  </a:cubicBezTo>
                  <a:cubicBezTo>
                    <a:pt x="45" y="81"/>
                    <a:pt x="45" y="81"/>
                    <a:pt x="45" y="81"/>
                  </a:cubicBezTo>
                  <a:cubicBezTo>
                    <a:pt x="43" y="81"/>
                    <a:pt x="43" y="81"/>
                    <a:pt x="43" y="81"/>
                  </a:cubicBezTo>
                  <a:cubicBezTo>
                    <a:pt x="21" y="81"/>
                    <a:pt x="21" y="81"/>
                    <a:pt x="21" y="81"/>
                  </a:cubicBezTo>
                  <a:cubicBezTo>
                    <a:pt x="11" y="47"/>
                    <a:pt x="11" y="47"/>
                    <a:pt x="11" y="47"/>
                  </a:cubicBezTo>
                  <a:cubicBezTo>
                    <a:pt x="4" y="47"/>
                    <a:pt x="4" y="47"/>
                    <a:pt x="4" y="47"/>
                  </a:cubicBezTo>
                  <a:cubicBezTo>
                    <a:pt x="0" y="37"/>
                    <a:pt x="0" y="28"/>
                    <a:pt x="4" y="19"/>
                  </a:cubicBezTo>
                  <a:close/>
                  <a:moveTo>
                    <a:pt x="87" y="23"/>
                  </a:moveTo>
                  <a:cubicBezTo>
                    <a:pt x="91" y="24"/>
                    <a:pt x="94" y="28"/>
                    <a:pt x="94" y="33"/>
                  </a:cubicBezTo>
                  <a:cubicBezTo>
                    <a:pt x="94" y="38"/>
                    <a:pt x="91" y="42"/>
                    <a:pt x="87" y="43"/>
                  </a:cubicBezTo>
                  <a:cubicBezTo>
                    <a:pt x="87" y="66"/>
                    <a:pt x="87" y="66"/>
                    <a:pt x="87" y="66"/>
                  </a:cubicBezTo>
                  <a:cubicBezTo>
                    <a:pt x="78" y="66"/>
                    <a:pt x="78" y="66"/>
                    <a:pt x="78" y="66"/>
                  </a:cubicBezTo>
                  <a:cubicBezTo>
                    <a:pt x="78" y="0"/>
                    <a:pt x="78" y="0"/>
                    <a:pt x="78" y="0"/>
                  </a:cubicBezTo>
                  <a:cubicBezTo>
                    <a:pt x="87" y="0"/>
                    <a:pt x="87" y="0"/>
                    <a:pt x="87" y="0"/>
                  </a:cubicBezTo>
                  <a:cubicBezTo>
                    <a:pt x="87" y="23"/>
                    <a:pt x="87" y="23"/>
                    <a:pt x="87" y="23"/>
                  </a:cubicBezTo>
                  <a:close/>
                  <a:moveTo>
                    <a:pt x="46" y="49"/>
                  </a:moveTo>
                  <a:cubicBezTo>
                    <a:pt x="37" y="49"/>
                    <a:pt x="37" y="49"/>
                    <a:pt x="37" y="49"/>
                  </a:cubicBezTo>
                  <a:cubicBezTo>
                    <a:pt x="40" y="61"/>
                    <a:pt x="40" y="61"/>
                    <a:pt x="40" y="61"/>
                  </a:cubicBezTo>
                  <a:cubicBezTo>
                    <a:pt x="43" y="61"/>
                    <a:pt x="43" y="61"/>
                    <a:pt x="43" y="61"/>
                  </a:cubicBezTo>
                  <a:cubicBezTo>
                    <a:pt x="43" y="57"/>
                    <a:pt x="43" y="57"/>
                    <a:pt x="43" y="57"/>
                  </a:cubicBezTo>
                  <a:lnTo>
                    <a:pt x="46" y="49"/>
                  </a:lnTo>
                  <a:close/>
                </a:path>
              </a:pathLst>
            </a:custGeom>
            <a:solidFill>
              <a:schemeClr val="bg1"/>
            </a:solidFill>
            <a:ln>
              <a:noFill/>
            </a:ln>
          </p:spPr>
          <p:txBody>
            <a:bodyPr vert="horz" wrap="square" lIns="91440" tIns="45720" rIns="91440" bIns="45720" numCol="1" anchor="t" anchorCtr="0" compatLnSpc="1"/>
            <a:lstStyle/>
            <a:p>
              <a:endParaRPr lang="zh-CN" altLang="en-US">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grpSp>
      <p:grpSp>
        <p:nvGrpSpPr>
          <p:cNvPr id="10" name="组合 9"/>
          <p:cNvGrpSpPr/>
          <p:nvPr/>
        </p:nvGrpSpPr>
        <p:grpSpPr>
          <a:xfrm>
            <a:off x="1839403" y="1429443"/>
            <a:ext cx="9370739" cy="1087001"/>
            <a:chOff x="1855445" y="1397359"/>
            <a:chExt cx="9370739" cy="1087001"/>
          </a:xfrm>
        </p:grpSpPr>
        <p:sp>
          <p:nvSpPr>
            <p:cNvPr id="42" name="Notched Right Arrow 20"/>
            <p:cNvSpPr/>
            <p:nvPr/>
          </p:nvSpPr>
          <p:spPr>
            <a:xfrm>
              <a:off x="1855445" y="1397359"/>
              <a:ext cx="9370739" cy="1087001"/>
            </a:xfrm>
            <a:prstGeom prst="notchedRightArrow">
              <a:avLst>
                <a:gd name="adj1" fmla="val 100000"/>
                <a:gd name="adj2" fmla="val 46001"/>
              </a:avLst>
            </a:prstGeom>
            <a:solidFill>
              <a:srgbClr val="CBCB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solidFill>
                  <a:schemeClr val="tx1">
                    <a:lumMod val="85000"/>
                    <a:lumOff val="15000"/>
                  </a:schemeClr>
                </a:solidFill>
              </a:endParaRPr>
            </a:p>
          </p:txBody>
        </p:sp>
        <p:sp>
          <p:nvSpPr>
            <p:cNvPr id="46" name="Oval 28"/>
            <p:cNvSpPr>
              <a:spLocks noChangeAspect="1"/>
            </p:cNvSpPr>
            <p:nvPr/>
          </p:nvSpPr>
          <p:spPr>
            <a:xfrm>
              <a:off x="10150853" y="1593737"/>
              <a:ext cx="694248" cy="694244"/>
            </a:xfrm>
            <a:prstGeom prst="ellipse">
              <a:avLst/>
            </a:prstGeom>
            <a:solidFill>
              <a:srgbClr val="CBCBCB"/>
            </a:solidFill>
            <a:ln w="38100">
              <a:solidFill>
                <a:srgbClr val="00B0F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lumMod val="85000"/>
                      <a:lumOff val="15000"/>
                    </a:schemeClr>
                  </a:solidFill>
                  <a:latin typeface="Impact" panose="020B0806030902050204" pitchFamily="34" charset="0"/>
                </a:rPr>
                <a:t>01</a:t>
              </a:r>
              <a:endParaRPr lang="en-US" sz="2000" dirty="0">
                <a:solidFill>
                  <a:schemeClr val="tx1">
                    <a:lumMod val="85000"/>
                    <a:lumOff val="15000"/>
                  </a:schemeClr>
                </a:solidFill>
                <a:latin typeface="Impact" panose="020B0806030902050204" pitchFamily="34" charset="0"/>
              </a:endParaRPr>
            </a:p>
          </p:txBody>
        </p:sp>
      </p:grpSp>
      <p:sp>
        <p:nvSpPr>
          <p:cNvPr id="55" name="TextBox 59"/>
          <p:cNvSpPr txBox="1">
            <a:spLocks noChangeArrowheads="1"/>
          </p:cNvSpPr>
          <p:nvPr/>
        </p:nvSpPr>
        <p:spPr bwMode="auto">
          <a:xfrm flipH="1">
            <a:off x="2499360" y="1456690"/>
            <a:ext cx="3875405" cy="397510"/>
          </a:xfrm>
          <a:prstGeom prst="rect">
            <a:avLst/>
          </a:prstGeom>
          <a:noFill/>
          <a:ln>
            <a:noFill/>
          </a:ln>
        </p:spPr>
        <p:txBody>
          <a:bodyPr wrap="square" lIns="91431" tIns="45716" rIns="91431" bIns="45716">
            <a:spAutoFit/>
          </a:bodyPr>
          <a:lstStyle>
            <a:lvl1pPr eaLnBrk="0" hangingPunct="0">
              <a:defRPr>
                <a:solidFill>
                  <a:schemeClr val="tx1"/>
                </a:solidFill>
                <a:latin typeface="Arial" panose="020B0604020202020204" pitchFamily="34" charset="0"/>
                <a:ea typeface="宋体" pitchFamily="2" charset="-122"/>
              </a:defRPr>
            </a:lvl1pPr>
            <a:lvl2pPr marL="742950" indent="-285750" eaLnBrk="0" hangingPunct="0">
              <a:defRPr>
                <a:solidFill>
                  <a:schemeClr val="tx1"/>
                </a:solidFill>
                <a:latin typeface="Arial" panose="020B0604020202020204" pitchFamily="34" charset="0"/>
                <a:ea typeface="宋体" pitchFamily="2" charset="-122"/>
              </a:defRPr>
            </a:lvl2pPr>
            <a:lvl3pPr marL="1143000" indent="-228600" eaLnBrk="0" hangingPunct="0">
              <a:defRPr>
                <a:solidFill>
                  <a:schemeClr val="tx1"/>
                </a:solidFill>
                <a:latin typeface="Arial" panose="020B0604020202020204" pitchFamily="34" charset="0"/>
                <a:ea typeface="宋体" pitchFamily="2" charset="-122"/>
              </a:defRPr>
            </a:lvl3pPr>
            <a:lvl4pPr marL="1600200" indent="-228600" eaLnBrk="0" hangingPunct="0">
              <a:defRPr>
                <a:solidFill>
                  <a:schemeClr val="tx1"/>
                </a:solidFill>
                <a:latin typeface="Arial" panose="020B0604020202020204" pitchFamily="34" charset="0"/>
                <a:ea typeface="宋体" pitchFamily="2" charset="-122"/>
              </a:defRPr>
            </a:lvl4pPr>
            <a:lvl5pPr marL="2057400" indent="-228600" eaLnBrk="0" hangingPunct="0">
              <a:defRPr>
                <a:solidFill>
                  <a:schemeClr val="tx1"/>
                </a:solidFill>
                <a:latin typeface="Arial" panose="020B0604020202020204"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itchFamily="2" charset="-122"/>
              </a:defRPr>
            </a:lvl9pPr>
          </a:lstStyle>
          <a:p>
            <a:pPr>
              <a:defRPr/>
            </a:pPr>
            <a:r>
              <a:rPr lang="zh-CN" altLang="en-US" sz="2000" b="1" dirty="0">
                <a:solidFill>
                  <a:schemeClr val="tx1">
                    <a:lumMod val="85000"/>
                    <a:lumOff val="15000"/>
                  </a:schemeClr>
                </a:solidFill>
                <a:latin typeface="微软雅黑" panose="020B0503020204020204" pitchFamily="34" charset="-122"/>
                <a:ea typeface="微软雅黑" panose="020B0503020204020204" pitchFamily="34" charset="-122"/>
              </a:rPr>
              <a:t>高度的安全性与稳定性</a:t>
            </a:r>
            <a:endParaRPr lang="zh-CN" altLang="en-US" sz="200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56" name="矩形 55"/>
          <p:cNvSpPr>
            <a:spLocks noChangeArrowheads="1"/>
          </p:cNvSpPr>
          <p:nvPr/>
        </p:nvSpPr>
        <p:spPr bwMode="auto">
          <a:xfrm>
            <a:off x="2513082" y="1757126"/>
            <a:ext cx="7550766"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p>
            <a:pPr>
              <a:lnSpc>
                <a:spcPct val="114000"/>
              </a:lnSpc>
            </a:pPr>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rPr>
              <a:t>灵活全面的加密模式、严苛的防冒充控制技术、细粒度的端口与外设管理、文件级别的权限控制（DRM）、智能化的日志审计与报表分析为企业构建强有力的安全防护屏障；从软件架构开始，每一个应用场景，每一个技术细节我们都为您考虑周全，在安全的同时也要确保系统的稳定性和兼容性。</a:t>
            </a:r>
            <a:endPar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23" name="组合 22"/>
          <p:cNvGrpSpPr/>
          <p:nvPr/>
        </p:nvGrpSpPr>
        <p:grpSpPr>
          <a:xfrm>
            <a:off x="1" y="1429445"/>
            <a:ext cx="2135209" cy="1087000"/>
            <a:chOff x="1" y="1429445"/>
            <a:chExt cx="2135209" cy="1087000"/>
          </a:xfrm>
        </p:grpSpPr>
        <p:sp>
          <p:nvSpPr>
            <p:cNvPr id="45" name="任意多边形 44"/>
            <p:cNvSpPr/>
            <p:nvPr/>
          </p:nvSpPr>
          <p:spPr>
            <a:xfrm rot="16200000">
              <a:off x="524106" y="905340"/>
              <a:ext cx="1087000" cy="2135209"/>
            </a:xfrm>
            <a:custGeom>
              <a:avLst/>
              <a:gdLst>
                <a:gd name="connsiteX0" fmla="*/ 1087000 w 1087000"/>
                <a:gd name="connsiteY0" fmla="*/ 0 h 2135209"/>
                <a:gd name="connsiteX1" fmla="*/ 1087000 w 1087000"/>
                <a:gd name="connsiteY1" fmla="*/ 1635178 h 2135209"/>
                <a:gd name="connsiteX2" fmla="*/ 543500 w 1087000"/>
                <a:gd name="connsiteY2" fmla="*/ 2135209 h 2135209"/>
                <a:gd name="connsiteX3" fmla="*/ 0 w 1087000"/>
                <a:gd name="connsiteY3" fmla="*/ 1635178 h 2135209"/>
                <a:gd name="connsiteX4" fmla="*/ 0 w 1087000"/>
                <a:gd name="connsiteY4" fmla="*/ 0 h 2135209"/>
                <a:gd name="connsiteX5" fmla="*/ 1087000 w 1087000"/>
                <a:gd name="connsiteY5" fmla="*/ 0 h 2135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7000" h="2135209">
                  <a:moveTo>
                    <a:pt x="1087000" y="0"/>
                  </a:moveTo>
                  <a:lnTo>
                    <a:pt x="1087000" y="1635178"/>
                  </a:lnTo>
                  <a:lnTo>
                    <a:pt x="543500" y="2135209"/>
                  </a:lnTo>
                  <a:lnTo>
                    <a:pt x="0" y="1635178"/>
                  </a:lnTo>
                  <a:lnTo>
                    <a:pt x="0" y="0"/>
                  </a:lnTo>
                  <a:lnTo>
                    <a:pt x="108700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wrap="square" rtlCol="0" anchor="ctr">
              <a:noAutofit/>
            </a:bodyPr>
            <a:lstStyle/>
            <a:p>
              <a:pPr algn="ctr"/>
              <a:endParaRPr lang="en-US" sz="5865" dirty="0"/>
            </a:p>
          </p:txBody>
        </p:sp>
        <p:sp>
          <p:nvSpPr>
            <p:cNvPr id="62" name="任意多边形 61"/>
            <p:cNvSpPr/>
            <p:nvPr/>
          </p:nvSpPr>
          <p:spPr bwMode="auto">
            <a:xfrm>
              <a:off x="786724" y="1653765"/>
              <a:ext cx="658017" cy="638359"/>
            </a:xfrm>
            <a:custGeom>
              <a:avLst/>
              <a:gdLst>
                <a:gd name="connsiteX0" fmla="*/ 262805 w 519288"/>
                <a:gd name="connsiteY0" fmla="*/ 111558 h 503774"/>
                <a:gd name="connsiteX1" fmla="*/ 439744 w 519288"/>
                <a:gd name="connsiteY1" fmla="*/ 276036 h 503774"/>
                <a:gd name="connsiteX2" fmla="*/ 439744 w 519288"/>
                <a:gd name="connsiteY2" fmla="*/ 484796 h 503774"/>
                <a:gd name="connsiteX3" fmla="*/ 433425 w 519288"/>
                <a:gd name="connsiteY3" fmla="*/ 503774 h 503774"/>
                <a:gd name="connsiteX4" fmla="*/ 414467 w 519288"/>
                <a:gd name="connsiteY4" fmla="*/ 503774 h 503774"/>
                <a:gd name="connsiteX5" fmla="*/ 319678 w 519288"/>
                <a:gd name="connsiteY5" fmla="*/ 503774 h 503774"/>
                <a:gd name="connsiteX6" fmla="*/ 313359 w 519288"/>
                <a:gd name="connsiteY6" fmla="*/ 503774 h 503774"/>
                <a:gd name="connsiteX7" fmla="*/ 307040 w 519288"/>
                <a:gd name="connsiteY7" fmla="*/ 497448 h 503774"/>
                <a:gd name="connsiteX8" fmla="*/ 307040 w 519288"/>
                <a:gd name="connsiteY8" fmla="*/ 396231 h 503774"/>
                <a:gd name="connsiteX9" fmla="*/ 212251 w 519288"/>
                <a:gd name="connsiteY9" fmla="*/ 396231 h 503774"/>
                <a:gd name="connsiteX10" fmla="*/ 212251 w 519288"/>
                <a:gd name="connsiteY10" fmla="*/ 497448 h 503774"/>
                <a:gd name="connsiteX11" fmla="*/ 212251 w 519288"/>
                <a:gd name="connsiteY11" fmla="*/ 503774 h 503774"/>
                <a:gd name="connsiteX12" fmla="*/ 199612 w 519288"/>
                <a:gd name="connsiteY12" fmla="*/ 503774 h 503774"/>
                <a:gd name="connsiteX13" fmla="*/ 104823 w 519288"/>
                <a:gd name="connsiteY13" fmla="*/ 503774 h 503774"/>
                <a:gd name="connsiteX14" fmla="*/ 92185 w 519288"/>
                <a:gd name="connsiteY14" fmla="*/ 503774 h 503774"/>
                <a:gd name="connsiteX15" fmla="*/ 79546 w 519288"/>
                <a:gd name="connsiteY15" fmla="*/ 484796 h 503774"/>
                <a:gd name="connsiteX16" fmla="*/ 79546 w 519288"/>
                <a:gd name="connsiteY16" fmla="*/ 276036 h 503774"/>
                <a:gd name="connsiteX17" fmla="*/ 259644 w 519288"/>
                <a:gd name="connsiteY17" fmla="*/ 0 h 503774"/>
                <a:gd name="connsiteX18" fmla="*/ 281809 w 519288"/>
                <a:gd name="connsiteY18" fmla="*/ 9516 h 503774"/>
                <a:gd name="connsiteX19" fmla="*/ 370468 w 519288"/>
                <a:gd name="connsiteY19" fmla="*/ 91992 h 503774"/>
                <a:gd name="connsiteX20" fmla="*/ 370468 w 519288"/>
                <a:gd name="connsiteY20" fmla="*/ 22205 h 503774"/>
                <a:gd name="connsiteX21" fmla="*/ 383134 w 519288"/>
                <a:gd name="connsiteY21" fmla="*/ 9516 h 503774"/>
                <a:gd name="connsiteX22" fmla="*/ 414798 w 519288"/>
                <a:gd name="connsiteY22" fmla="*/ 9516 h 503774"/>
                <a:gd name="connsiteX23" fmla="*/ 427463 w 519288"/>
                <a:gd name="connsiteY23" fmla="*/ 22205 h 503774"/>
                <a:gd name="connsiteX24" fmla="*/ 427463 w 519288"/>
                <a:gd name="connsiteY24" fmla="*/ 142746 h 503774"/>
                <a:gd name="connsiteX25" fmla="*/ 509789 w 519288"/>
                <a:gd name="connsiteY25" fmla="*/ 218877 h 503774"/>
                <a:gd name="connsiteX26" fmla="*/ 509789 w 519288"/>
                <a:gd name="connsiteY26" fmla="*/ 269631 h 503774"/>
                <a:gd name="connsiteX27" fmla="*/ 465460 w 519288"/>
                <a:gd name="connsiteY27" fmla="*/ 269631 h 503774"/>
                <a:gd name="connsiteX28" fmla="*/ 262810 w 519288"/>
                <a:gd name="connsiteY28" fmla="*/ 79303 h 503774"/>
                <a:gd name="connsiteX29" fmla="*/ 60161 w 519288"/>
                <a:gd name="connsiteY29" fmla="*/ 269631 h 503774"/>
                <a:gd name="connsiteX30" fmla="*/ 34830 w 519288"/>
                <a:gd name="connsiteY30" fmla="*/ 275975 h 503774"/>
                <a:gd name="connsiteX31" fmla="*/ 9499 w 519288"/>
                <a:gd name="connsiteY31" fmla="*/ 269631 h 503774"/>
                <a:gd name="connsiteX32" fmla="*/ 9499 w 519288"/>
                <a:gd name="connsiteY32" fmla="*/ 218877 h 503774"/>
                <a:gd name="connsiteX33" fmla="*/ 237479 w 519288"/>
                <a:gd name="connsiteY33" fmla="*/ 9516 h 503774"/>
                <a:gd name="connsiteX34" fmla="*/ 259644 w 519288"/>
                <a:gd name="connsiteY34" fmla="*/ 0 h 503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19288" h="503774">
                  <a:moveTo>
                    <a:pt x="262805" y="111558"/>
                  </a:moveTo>
                  <a:cubicBezTo>
                    <a:pt x="262805" y="111558"/>
                    <a:pt x="262805" y="111558"/>
                    <a:pt x="439744" y="276036"/>
                  </a:cubicBezTo>
                  <a:cubicBezTo>
                    <a:pt x="439744" y="276036"/>
                    <a:pt x="439744" y="276036"/>
                    <a:pt x="439744" y="484796"/>
                  </a:cubicBezTo>
                  <a:cubicBezTo>
                    <a:pt x="439744" y="497448"/>
                    <a:pt x="433425" y="503774"/>
                    <a:pt x="433425" y="503774"/>
                  </a:cubicBezTo>
                  <a:cubicBezTo>
                    <a:pt x="427106" y="503774"/>
                    <a:pt x="420786" y="503774"/>
                    <a:pt x="414467" y="503774"/>
                  </a:cubicBezTo>
                  <a:cubicBezTo>
                    <a:pt x="414467" y="503774"/>
                    <a:pt x="414467" y="503774"/>
                    <a:pt x="319678" y="503774"/>
                  </a:cubicBezTo>
                  <a:cubicBezTo>
                    <a:pt x="319678" y="503774"/>
                    <a:pt x="313359" y="503774"/>
                    <a:pt x="313359" y="503774"/>
                  </a:cubicBezTo>
                  <a:cubicBezTo>
                    <a:pt x="313359" y="503774"/>
                    <a:pt x="307040" y="497448"/>
                    <a:pt x="307040" y="497448"/>
                  </a:cubicBezTo>
                  <a:cubicBezTo>
                    <a:pt x="307040" y="497448"/>
                    <a:pt x="307040" y="497448"/>
                    <a:pt x="307040" y="396231"/>
                  </a:cubicBezTo>
                  <a:cubicBezTo>
                    <a:pt x="307040" y="396231"/>
                    <a:pt x="307040" y="396231"/>
                    <a:pt x="212251" y="396231"/>
                  </a:cubicBezTo>
                  <a:cubicBezTo>
                    <a:pt x="212251" y="396231"/>
                    <a:pt x="212251" y="396231"/>
                    <a:pt x="212251" y="497448"/>
                  </a:cubicBezTo>
                  <a:cubicBezTo>
                    <a:pt x="212251" y="497448"/>
                    <a:pt x="212251" y="503774"/>
                    <a:pt x="212251" y="503774"/>
                  </a:cubicBezTo>
                  <a:cubicBezTo>
                    <a:pt x="205931" y="503774"/>
                    <a:pt x="205931" y="503774"/>
                    <a:pt x="199612" y="503774"/>
                  </a:cubicBezTo>
                  <a:cubicBezTo>
                    <a:pt x="199612" y="503774"/>
                    <a:pt x="199612" y="503774"/>
                    <a:pt x="104823" y="503774"/>
                  </a:cubicBezTo>
                  <a:cubicBezTo>
                    <a:pt x="98504" y="503774"/>
                    <a:pt x="98504" y="503774"/>
                    <a:pt x="92185" y="503774"/>
                  </a:cubicBezTo>
                  <a:cubicBezTo>
                    <a:pt x="85865" y="503774"/>
                    <a:pt x="79546" y="497448"/>
                    <a:pt x="79546" y="484796"/>
                  </a:cubicBezTo>
                  <a:cubicBezTo>
                    <a:pt x="79546" y="484796"/>
                    <a:pt x="79546" y="484796"/>
                    <a:pt x="79546" y="276036"/>
                  </a:cubicBezTo>
                  <a:close/>
                  <a:moveTo>
                    <a:pt x="259644" y="0"/>
                  </a:moveTo>
                  <a:cubicBezTo>
                    <a:pt x="267560" y="0"/>
                    <a:pt x="275476" y="3172"/>
                    <a:pt x="281809" y="9516"/>
                  </a:cubicBezTo>
                  <a:cubicBezTo>
                    <a:pt x="281809" y="9516"/>
                    <a:pt x="281809" y="9516"/>
                    <a:pt x="370468" y="91992"/>
                  </a:cubicBezTo>
                  <a:cubicBezTo>
                    <a:pt x="370468" y="91992"/>
                    <a:pt x="370468" y="91992"/>
                    <a:pt x="370468" y="22205"/>
                  </a:cubicBezTo>
                  <a:cubicBezTo>
                    <a:pt x="370468" y="15861"/>
                    <a:pt x="376801" y="9516"/>
                    <a:pt x="383134" y="9516"/>
                  </a:cubicBezTo>
                  <a:cubicBezTo>
                    <a:pt x="383134" y="9516"/>
                    <a:pt x="383134" y="9516"/>
                    <a:pt x="414798" y="9516"/>
                  </a:cubicBezTo>
                  <a:cubicBezTo>
                    <a:pt x="421130" y="9516"/>
                    <a:pt x="427463" y="15861"/>
                    <a:pt x="427463" y="22205"/>
                  </a:cubicBezTo>
                  <a:cubicBezTo>
                    <a:pt x="427463" y="22205"/>
                    <a:pt x="427463" y="22205"/>
                    <a:pt x="427463" y="142746"/>
                  </a:cubicBezTo>
                  <a:cubicBezTo>
                    <a:pt x="427463" y="142746"/>
                    <a:pt x="427463" y="142746"/>
                    <a:pt x="509789" y="218877"/>
                  </a:cubicBezTo>
                  <a:cubicBezTo>
                    <a:pt x="522455" y="231565"/>
                    <a:pt x="522455" y="250598"/>
                    <a:pt x="509789" y="269631"/>
                  </a:cubicBezTo>
                  <a:cubicBezTo>
                    <a:pt x="503457" y="282319"/>
                    <a:pt x="478126" y="282319"/>
                    <a:pt x="465460" y="269631"/>
                  </a:cubicBezTo>
                  <a:cubicBezTo>
                    <a:pt x="465460" y="269631"/>
                    <a:pt x="465460" y="269631"/>
                    <a:pt x="262810" y="79303"/>
                  </a:cubicBezTo>
                  <a:cubicBezTo>
                    <a:pt x="262810" y="79303"/>
                    <a:pt x="262810" y="79303"/>
                    <a:pt x="60161" y="269631"/>
                  </a:cubicBezTo>
                  <a:cubicBezTo>
                    <a:pt x="53828" y="275975"/>
                    <a:pt x="41163" y="275975"/>
                    <a:pt x="34830" y="275975"/>
                  </a:cubicBezTo>
                  <a:cubicBezTo>
                    <a:pt x="28497" y="275975"/>
                    <a:pt x="15831" y="275975"/>
                    <a:pt x="9499" y="269631"/>
                  </a:cubicBezTo>
                  <a:cubicBezTo>
                    <a:pt x="-3167" y="250598"/>
                    <a:pt x="-3167" y="231565"/>
                    <a:pt x="9499" y="218877"/>
                  </a:cubicBezTo>
                  <a:cubicBezTo>
                    <a:pt x="9499" y="218877"/>
                    <a:pt x="9499" y="218877"/>
                    <a:pt x="237479" y="9516"/>
                  </a:cubicBezTo>
                  <a:cubicBezTo>
                    <a:pt x="243812" y="3172"/>
                    <a:pt x="251728" y="0"/>
                    <a:pt x="25964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425">
                <a:solidFill>
                  <a:schemeClr val="bg1"/>
                </a:solidFill>
              </a:endParaRPr>
            </a:p>
          </p:txBody>
        </p:sp>
      </p:grpSp>
      <p:sp>
        <p:nvSpPr>
          <p:cNvPr id="2" name="矩形 3"/>
          <p:cNvSpPr>
            <a:spLocks noChangeArrowheads="1"/>
          </p:cNvSpPr>
          <p:nvPr/>
        </p:nvSpPr>
        <p:spPr bwMode="auto">
          <a:xfrm>
            <a:off x="1073958" y="224898"/>
            <a:ext cx="2531745" cy="582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eaLnBrk="1" hangingPunct="1">
              <a:spcBef>
                <a:spcPct val="0"/>
              </a:spcBef>
              <a:buFont typeface="Arial" panose="020B0604020202020204" pitchFamily="34" charset="0"/>
              <a:buNone/>
            </a:pPr>
            <a:r>
              <a:rPr lang="en-US" b="1" dirty="0">
                <a:solidFill>
                  <a:schemeClr val="tx1">
                    <a:lumMod val="65000"/>
                    <a:lumOff val="35000"/>
                  </a:schemeClr>
                </a:solidFill>
                <a:latin typeface="Arial" panose="020B0604020202020204" pitchFamily="34" charset="0"/>
                <a:cs typeface="Arial" panose="020B0604020202020204" pitchFamily="34" charset="0"/>
                <a:sym typeface="Impact" panose="020B0806030902050204" pitchFamily="34" charset="0"/>
              </a:rPr>
              <a:t>3.1 DSC</a:t>
            </a:r>
            <a:r>
              <a:rPr lang="zh-CN" altLang="en-US" b="1" dirty="0">
                <a:solidFill>
                  <a:schemeClr val="tx1">
                    <a:lumMod val="65000"/>
                    <a:lumOff val="35000"/>
                  </a:schemeClr>
                </a:solidFill>
                <a:latin typeface="Arial" panose="020B0604020202020204" pitchFamily="34" charset="0"/>
                <a:cs typeface="Arial" panose="020B0604020202020204" pitchFamily="34" charset="0"/>
                <a:sym typeface="Impact" panose="020B0806030902050204" pitchFamily="34" charset="0"/>
              </a:rPr>
              <a:t>优势</a:t>
            </a:r>
            <a:endParaRPr lang="zh-CN" altLang="en-US" b="1" dirty="0">
              <a:solidFill>
                <a:schemeClr val="tx1">
                  <a:lumMod val="65000"/>
                  <a:lumOff val="35000"/>
                </a:schemeClr>
              </a:solidFill>
              <a:latin typeface="Arial" panose="020B0604020202020204" pitchFamily="34" charset="0"/>
              <a:ea typeface="宋体" pitchFamily="2" charset="-122"/>
              <a:cs typeface="Arial" panose="020B0604020202020204" pitchFamily="34" charset="0"/>
              <a:sym typeface="Impact" panose="020B0806030902050204" pitchFamily="34" charset="0"/>
            </a:endParaRPr>
          </a:p>
        </p:txBody>
      </p:sp>
      <p:sp>
        <p:nvSpPr>
          <p:cNvPr id="3" name="文本框 37"/>
          <p:cNvSpPr txBox="1"/>
          <p:nvPr/>
        </p:nvSpPr>
        <p:spPr>
          <a:xfrm>
            <a:off x="1073958" y="759817"/>
            <a:ext cx="2308007" cy="335915"/>
          </a:xfrm>
          <a:prstGeom prst="rect">
            <a:avLst/>
          </a:prstGeom>
          <a:noFill/>
        </p:spPr>
        <p:txBody>
          <a:bodyPr wrap="square" lIns="91431" tIns="45716" rIns="91431" bIns="45716" rtlCol="0">
            <a:spAutoFit/>
          </a:bodyPr>
          <a:lstStyle/>
          <a:p>
            <a:r>
              <a:rPr lang="en-US" altLang="zh-CN" sz="1600" dirty="0">
                <a:solidFill>
                  <a:schemeClr val="tx1">
                    <a:lumMod val="65000"/>
                    <a:lumOff val="35000"/>
                  </a:schemeClr>
                </a:solidFill>
                <a:latin typeface="Arial" panose="020B0604020202020204" pitchFamily="34" charset="0"/>
                <a:cs typeface="Arial" panose="020B0604020202020204" pitchFamily="34" charset="0"/>
              </a:rPr>
              <a:t>Our Advantage</a:t>
            </a:r>
            <a:endParaRPr lang="en-US" altLang="zh-CN" sz="1600" dirty="0">
              <a:solidFill>
                <a:schemeClr val="tx1">
                  <a:lumMod val="65000"/>
                  <a:lumOff val="35000"/>
                </a:schemeClr>
              </a:solidFill>
              <a:latin typeface="Arial" panose="020B0604020202020204" pitchFamily="34" charset="0"/>
              <a:cs typeface="Arial" panose="020B0604020202020204" pitchFamily="34" charset="0"/>
            </a:endParaRPr>
          </a:p>
        </p:txBody>
      </p:sp>
      <p:pic>
        <p:nvPicPr>
          <p:cNvPr id="7" name="图片 6" descr="销掌门-透明背景-logo"/>
          <p:cNvPicPr>
            <a:picLocks noChangeAspect="1"/>
          </p:cNvPicPr>
          <p:nvPr/>
        </p:nvPicPr>
        <p:blipFill>
          <a:blip r:embed="rId1" cstate="print"/>
          <a:stretch>
            <a:fillRect/>
          </a:stretch>
        </p:blipFill>
        <p:spPr>
          <a:xfrm>
            <a:off x="10789920" y="167005"/>
            <a:ext cx="1132205" cy="829310"/>
          </a:xfrm>
          <a:prstGeom prst="rect">
            <a:avLst/>
          </a:prstGeom>
        </p:spPr>
      </p:pic>
    </p:spTree>
  </p:cSld>
  <p:clrMapOvr>
    <a:masterClrMapping/>
  </p:clrMapOvr>
  <p:transition spd="slow" advClick="0" advTm="0">
    <p:push/>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par>
                              <p:cTn id="12" fill="hold">
                                <p:stCondLst>
                                  <p:cond delay="1000"/>
                                </p:stCondLst>
                                <p:childTnLst>
                                  <p:par>
                                    <p:cTn id="13" presetID="2" presetClass="entr" presetSubtype="8" fill="hold" nodeType="afterEffect" p14:presetBounceEnd="40000">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14:bounceEnd="40000">
                                          <p:cBhvr additive="base">
                                            <p:cTn id="15" dur="400" fill="hold"/>
                                            <p:tgtEl>
                                              <p:spTgt spid="23"/>
                                            </p:tgtEl>
                                            <p:attrNameLst>
                                              <p:attrName>ppt_x</p:attrName>
                                            </p:attrNameLst>
                                          </p:cBhvr>
                                          <p:tavLst>
                                            <p:tav tm="0">
                                              <p:val>
                                                <p:strVal val="0-#ppt_w/2"/>
                                              </p:val>
                                            </p:tav>
                                            <p:tav tm="100000">
                                              <p:val>
                                                <p:strVal val="#ppt_x"/>
                                              </p:val>
                                            </p:tav>
                                          </p:tavLst>
                                        </p:anim>
                                        <p:anim calcmode="lin" valueType="num" p14:bounceEnd="40000">
                                          <p:cBhvr additive="base">
                                            <p:cTn id="16" dur="400" fill="hold"/>
                                            <p:tgtEl>
                                              <p:spTgt spid="23"/>
                                            </p:tgtEl>
                                            <p:attrNameLst>
                                              <p:attrName>ppt_y</p:attrName>
                                            </p:attrNameLst>
                                          </p:cBhvr>
                                          <p:tavLst>
                                            <p:tav tm="0">
                                              <p:val>
                                                <p:strVal val="#ppt_y"/>
                                              </p:val>
                                            </p:tav>
                                            <p:tav tm="100000">
                                              <p:val>
                                                <p:strVal val="#ppt_y"/>
                                              </p:val>
                                            </p:tav>
                                          </p:tavLst>
                                        </p:anim>
                                      </p:childTnLst>
                                    </p:cTn>
                                  </p:par>
                                </p:childTnLst>
                              </p:cTn>
                            </p:par>
                            <p:par>
                              <p:cTn id="17" fill="hold">
                                <p:stCondLst>
                                  <p:cond delay="1500"/>
                                </p:stCondLst>
                                <p:childTnLst>
                                  <p:par>
                                    <p:cTn id="18" presetID="2" presetClass="entr" presetSubtype="2" fill="hold" nodeType="afterEffect" p14:presetBounceEnd="40000">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14:bounceEnd="40000">
                                          <p:cBhvr additive="base">
                                            <p:cTn id="20" dur="600" fill="hold"/>
                                            <p:tgtEl>
                                              <p:spTgt spid="10"/>
                                            </p:tgtEl>
                                            <p:attrNameLst>
                                              <p:attrName>ppt_x</p:attrName>
                                            </p:attrNameLst>
                                          </p:cBhvr>
                                          <p:tavLst>
                                            <p:tav tm="0">
                                              <p:val>
                                                <p:strVal val="1+#ppt_w/2"/>
                                              </p:val>
                                            </p:tav>
                                            <p:tav tm="100000">
                                              <p:val>
                                                <p:strVal val="#ppt_x"/>
                                              </p:val>
                                            </p:tav>
                                          </p:tavLst>
                                        </p:anim>
                                        <p:anim calcmode="lin" valueType="num" p14:bounceEnd="40000">
                                          <p:cBhvr additive="base">
                                            <p:cTn id="21" dur="600" fill="hold"/>
                                            <p:tgtEl>
                                              <p:spTgt spid="10"/>
                                            </p:tgtEl>
                                            <p:attrNameLst>
                                              <p:attrName>ppt_y</p:attrName>
                                            </p:attrNameLst>
                                          </p:cBhvr>
                                          <p:tavLst>
                                            <p:tav tm="0">
                                              <p:val>
                                                <p:strVal val="#ppt_y"/>
                                              </p:val>
                                            </p:tav>
                                            <p:tav tm="100000">
                                              <p:val>
                                                <p:strVal val="#ppt_y"/>
                                              </p:val>
                                            </p:tav>
                                          </p:tavLst>
                                        </p:anim>
                                      </p:childTnLst>
                                    </p:cTn>
                                  </p:par>
                                </p:childTnLst>
                              </p:cTn>
                            </p:par>
                            <p:par>
                              <p:cTn id="22" fill="hold">
                                <p:stCondLst>
                                  <p:cond delay="2500"/>
                                </p:stCondLst>
                                <p:childTnLst>
                                  <p:par>
                                    <p:cTn id="23" presetID="22" presetClass="entr" presetSubtype="8" fill="hold" grpId="0" nodeType="afterEffect">
                                      <p:stCondLst>
                                        <p:cond delay="0"/>
                                      </p:stCondLst>
                                      <p:childTnLst>
                                        <p:set>
                                          <p:cBhvr>
                                            <p:cTn id="24" dur="1" fill="hold">
                                              <p:stCondLst>
                                                <p:cond delay="0"/>
                                              </p:stCondLst>
                                            </p:cTn>
                                            <p:tgtEl>
                                              <p:spTgt spid="55"/>
                                            </p:tgtEl>
                                            <p:attrNameLst>
                                              <p:attrName>style.visibility</p:attrName>
                                            </p:attrNameLst>
                                          </p:cBhvr>
                                          <p:to>
                                            <p:strVal val="visible"/>
                                          </p:to>
                                        </p:set>
                                        <p:animEffect transition="in" filter="wipe(left)">
                                          <p:cBhvr>
                                            <p:cTn id="25" dur="500"/>
                                            <p:tgtEl>
                                              <p:spTgt spid="55"/>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56"/>
                                            </p:tgtEl>
                                            <p:attrNameLst>
                                              <p:attrName>style.visibility</p:attrName>
                                            </p:attrNameLst>
                                          </p:cBhvr>
                                          <p:to>
                                            <p:strVal val="visible"/>
                                          </p:to>
                                        </p:set>
                                        <p:animEffect transition="in" filter="wipe(left)">
                                          <p:cBhvr>
                                            <p:cTn id="28" dur="750"/>
                                            <p:tgtEl>
                                              <p:spTgt spid="56"/>
                                            </p:tgtEl>
                                          </p:cBhvr>
                                        </p:animEffect>
                                      </p:childTnLst>
                                    </p:cTn>
                                  </p:par>
                                </p:childTnLst>
                              </p:cTn>
                            </p:par>
                            <p:par>
                              <p:cTn id="29" fill="hold">
                                <p:stCondLst>
                                  <p:cond delay="3000"/>
                                </p:stCondLst>
                                <p:childTnLst>
                                  <p:par>
                                    <p:cTn id="30" presetID="2" presetClass="entr" presetSubtype="2" fill="hold" nodeType="afterEffect" p14:presetBounceEnd="40000">
                                      <p:stCondLst>
                                        <p:cond delay="0"/>
                                      </p:stCondLst>
                                      <p:childTnLst>
                                        <p:set>
                                          <p:cBhvr>
                                            <p:cTn id="31" dur="1" fill="hold">
                                              <p:stCondLst>
                                                <p:cond delay="0"/>
                                              </p:stCondLst>
                                            </p:cTn>
                                            <p:tgtEl>
                                              <p:spTgt spid="24"/>
                                            </p:tgtEl>
                                            <p:attrNameLst>
                                              <p:attrName>style.visibility</p:attrName>
                                            </p:attrNameLst>
                                          </p:cBhvr>
                                          <p:to>
                                            <p:strVal val="visible"/>
                                          </p:to>
                                        </p:set>
                                        <p:anim calcmode="lin" valueType="num" p14:bounceEnd="40000">
                                          <p:cBhvr additive="base">
                                            <p:cTn id="32" dur="400" fill="hold"/>
                                            <p:tgtEl>
                                              <p:spTgt spid="24"/>
                                            </p:tgtEl>
                                            <p:attrNameLst>
                                              <p:attrName>ppt_x</p:attrName>
                                            </p:attrNameLst>
                                          </p:cBhvr>
                                          <p:tavLst>
                                            <p:tav tm="0">
                                              <p:val>
                                                <p:strVal val="1+#ppt_w/2"/>
                                              </p:val>
                                            </p:tav>
                                            <p:tav tm="100000">
                                              <p:val>
                                                <p:strVal val="#ppt_x"/>
                                              </p:val>
                                            </p:tav>
                                          </p:tavLst>
                                        </p:anim>
                                        <p:anim calcmode="lin" valueType="num" p14:bounceEnd="40000">
                                          <p:cBhvr additive="base">
                                            <p:cTn id="33" dur="400" fill="hold"/>
                                            <p:tgtEl>
                                              <p:spTgt spid="24"/>
                                            </p:tgtEl>
                                            <p:attrNameLst>
                                              <p:attrName>ppt_y</p:attrName>
                                            </p:attrNameLst>
                                          </p:cBhvr>
                                          <p:tavLst>
                                            <p:tav tm="0">
                                              <p:val>
                                                <p:strVal val="#ppt_y"/>
                                              </p:val>
                                            </p:tav>
                                            <p:tav tm="100000">
                                              <p:val>
                                                <p:strVal val="#ppt_y"/>
                                              </p:val>
                                            </p:tav>
                                          </p:tavLst>
                                        </p:anim>
                                      </p:childTnLst>
                                    </p:cTn>
                                  </p:par>
                                </p:childTnLst>
                              </p:cTn>
                            </p:par>
                            <p:par>
                              <p:cTn id="34" fill="hold">
                                <p:stCondLst>
                                  <p:cond delay="3500"/>
                                </p:stCondLst>
                                <p:childTnLst>
                                  <p:par>
                                    <p:cTn id="35" presetID="2" presetClass="entr" presetSubtype="8" fill="hold" nodeType="afterEffect" p14:presetBounceEnd="40000">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14:bounceEnd="40000">
                                          <p:cBhvr additive="base">
                                            <p:cTn id="37" dur="600" fill="hold"/>
                                            <p:tgtEl>
                                              <p:spTgt spid="11"/>
                                            </p:tgtEl>
                                            <p:attrNameLst>
                                              <p:attrName>ppt_x</p:attrName>
                                            </p:attrNameLst>
                                          </p:cBhvr>
                                          <p:tavLst>
                                            <p:tav tm="0">
                                              <p:val>
                                                <p:strVal val="0-#ppt_w/2"/>
                                              </p:val>
                                            </p:tav>
                                            <p:tav tm="100000">
                                              <p:val>
                                                <p:strVal val="#ppt_x"/>
                                              </p:val>
                                            </p:tav>
                                          </p:tavLst>
                                        </p:anim>
                                        <p:anim calcmode="lin" valueType="num" p14:bounceEnd="40000">
                                          <p:cBhvr additive="base">
                                            <p:cTn id="38" dur="600" fill="hold"/>
                                            <p:tgtEl>
                                              <p:spTgt spid="11"/>
                                            </p:tgtEl>
                                            <p:attrNameLst>
                                              <p:attrName>ppt_y</p:attrName>
                                            </p:attrNameLst>
                                          </p:cBhvr>
                                          <p:tavLst>
                                            <p:tav tm="0">
                                              <p:val>
                                                <p:strVal val="#ppt_y"/>
                                              </p:val>
                                            </p:tav>
                                            <p:tav tm="100000">
                                              <p:val>
                                                <p:strVal val="#ppt_y"/>
                                              </p:val>
                                            </p:tav>
                                          </p:tavLst>
                                        </p:anim>
                                      </p:childTnLst>
                                    </p:cTn>
                                  </p:par>
                                </p:childTnLst>
                              </p:cTn>
                            </p:par>
                            <p:par>
                              <p:cTn id="39" fill="hold">
                                <p:stCondLst>
                                  <p:cond delay="4500"/>
                                </p:stCondLst>
                                <p:childTnLst>
                                  <p:par>
                                    <p:cTn id="40" presetID="22" presetClass="entr" presetSubtype="2" fill="hold" grpId="0" nodeType="afterEffect">
                                      <p:stCondLst>
                                        <p:cond delay="0"/>
                                      </p:stCondLst>
                                      <p:childTnLst>
                                        <p:set>
                                          <p:cBhvr>
                                            <p:cTn id="41" dur="1" fill="hold">
                                              <p:stCondLst>
                                                <p:cond delay="0"/>
                                              </p:stCondLst>
                                            </p:cTn>
                                            <p:tgtEl>
                                              <p:spTgt spid="57"/>
                                            </p:tgtEl>
                                            <p:attrNameLst>
                                              <p:attrName>style.visibility</p:attrName>
                                            </p:attrNameLst>
                                          </p:cBhvr>
                                          <p:to>
                                            <p:strVal val="visible"/>
                                          </p:to>
                                        </p:set>
                                        <p:animEffect transition="in" filter="wipe(right)">
                                          <p:cBhvr>
                                            <p:cTn id="42" dur="500"/>
                                            <p:tgtEl>
                                              <p:spTgt spid="57"/>
                                            </p:tgtEl>
                                          </p:cBhvr>
                                        </p:animEffect>
                                      </p:childTnLst>
                                    </p:cTn>
                                  </p:par>
                                  <p:par>
                                    <p:cTn id="43" presetID="22" presetClass="entr" presetSubtype="2" fill="hold" grpId="0" nodeType="withEffect">
                                      <p:stCondLst>
                                        <p:cond delay="0"/>
                                      </p:stCondLst>
                                      <p:childTnLst>
                                        <p:set>
                                          <p:cBhvr>
                                            <p:cTn id="44" dur="1" fill="hold">
                                              <p:stCondLst>
                                                <p:cond delay="0"/>
                                              </p:stCondLst>
                                            </p:cTn>
                                            <p:tgtEl>
                                              <p:spTgt spid="58"/>
                                            </p:tgtEl>
                                            <p:attrNameLst>
                                              <p:attrName>style.visibility</p:attrName>
                                            </p:attrNameLst>
                                          </p:cBhvr>
                                          <p:to>
                                            <p:strVal val="visible"/>
                                          </p:to>
                                        </p:set>
                                        <p:animEffect transition="in" filter="wipe(right)">
                                          <p:cBhvr>
                                            <p:cTn id="45" dur="750"/>
                                            <p:tgtEl>
                                              <p:spTgt spid="58"/>
                                            </p:tgtEl>
                                          </p:cBhvr>
                                        </p:animEffect>
                                      </p:childTnLst>
                                    </p:cTn>
                                  </p:par>
                                </p:childTnLst>
                              </p:cTn>
                            </p:par>
                            <p:par>
                              <p:cTn id="46" fill="hold">
                                <p:stCondLst>
                                  <p:cond delay="5000"/>
                                </p:stCondLst>
                                <p:childTnLst>
                                  <p:par>
                                    <p:cTn id="47" presetID="2" presetClass="entr" presetSubtype="8" fill="hold" nodeType="afterEffect" p14:presetBounceEnd="40000">
                                      <p:stCondLst>
                                        <p:cond delay="0"/>
                                      </p:stCondLst>
                                      <p:childTnLst>
                                        <p:set>
                                          <p:cBhvr>
                                            <p:cTn id="48" dur="1" fill="hold">
                                              <p:stCondLst>
                                                <p:cond delay="0"/>
                                              </p:stCondLst>
                                            </p:cTn>
                                            <p:tgtEl>
                                              <p:spTgt spid="22"/>
                                            </p:tgtEl>
                                            <p:attrNameLst>
                                              <p:attrName>style.visibility</p:attrName>
                                            </p:attrNameLst>
                                          </p:cBhvr>
                                          <p:to>
                                            <p:strVal val="visible"/>
                                          </p:to>
                                        </p:set>
                                        <p:anim calcmode="lin" valueType="num" p14:bounceEnd="40000">
                                          <p:cBhvr additive="base">
                                            <p:cTn id="49" dur="400" fill="hold"/>
                                            <p:tgtEl>
                                              <p:spTgt spid="22"/>
                                            </p:tgtEl>
                                            <p:attrNameLst>
                                              <p:attrName>ppt_x</p:attrName>
                                            </p:attrNameLst>
                                          </p:cBhvr>
                                          <p:tavLst>
                                            <p:tav tm="0">
                                              <p:val>
                                                <p:strVal val="0-#ppt_w/2"/>
                                              </p:val>
                                            </p:tav>
                                            <p:tav tm="100000">
                                              <p:val>
                                                <p:strVal val="#ppt_x"/>
                                              </p:val>
                                            </p:tav>
                                          </p:tavLst>
                                        </p:anim>
                                        <p:anim calcmode="lin" valueType="num" p14:bounceEnd="40000">
                                          <p:cBhvr additive="base">
                                            <p:cTn id="50" dur="400" fill="hold"/>
                                            <p:tgtEl>
                                              <p:spTgt spid="22"/>
                                            </p:tgtEl>
                                            <p:attrNameLst>
                                              <p:attrName>ppt_y</p:attrName>
                                            </p:attrNameLst>
                                          </p:cBhvr>
                                          <p:tavLst>
                                            <p:tav tm="0">
                                              <p:val>
                                                <p:strVal val="#ppt_y"/>
                                              </p:val>
                                            </p:tav>
                                            <p:tav tm="100000">
                                              <p:val>
                                                <p:strVal val="#ppt_y"/>
                                              </p:val>
                                            </p:tav>
                                          </p:tavLst>
                                        </p:anim>
                                      </p:childTnLst>
                                    </p:cTn>
                                  </p:par>
                                </p:childTnLst>
                              </p:cTn>
                            </p:par>
                            <p:par>
                              <p:cTn id="51" fill="hold">
                                <p:stCondLst>
                                  <p:cond delay="5500"/>
                                </p:stCondLst>
                                <p:childTnLst>
                                  <p:par>
                                    <p:cTn id="52" presetID="2" presetClass="entr" presetSubtype="2" fill="hold" nodeType="afterEffect" p14:presetBounceEnd="40000">
                                      <p:stCondLst>
                                        <p:cond delay="0"/>
                                      </p:stCondLst>
                                      <p:childTnLst>
                                        <p:set>
                                          <p:cBhvr>
                                            <p:cTn id="53" dur="1" fill="hold">
                                              <p:stCondLst>
                                                <p:cond delay="0"/>
                                              </p:stCondLst>
                                            </p:cTn>
                                            <p:tgtEl>
                                              <p:spTgt spid="12"/>
                                            </p:tgtEl>
                                            <p:attrNameLst>
                                              <p:attrName>style.visibility</p:attrName>
                                            </p:attrNameLst>
                                          </p:cBhvr>
                                          <p:to>
                                            <p:strVal val="visible"/>
                                          </p:to>
                                        </p:set>
                                        <p:anim calcmode="lin" valueType="num" p14:bounceEnd="40000">
                                          <p:cBhvr additive="base">
                                            <p:cTn id="54" dur="600" fill="hold"/>
                                            <p:tgtEl>
                                              <p:spTgt spid="12"/>
                                            </p:tgtEl>
                                            <p:attrNameLst>
                                              <p:attrName>ppt_x</p:attrName>
                                            </p:attrNameLst>
                                          </p:cBhvr>
                                          <p:tavLst>
                                            <p:tav tm="0">
                                              <p:val>
                                                <p:strVal val="1+#ppt_w/2"/>
                                              </p:val>
                                            </p:tav>
                                            <p:tav tm="100000">
                                              <p:val>
                                                <p:strVal val="#ppt_x"/>
                                              </p:val>
                                            </p:tav>
                                          </p:tavLst>
                                        </p:anim>
                                        <p:anim calcmode="lin" valueType="num" p14:bounceEnd="40000">
                                          <p:cBhvr additive="base">
                                            <p:cTn id="55" dur="600" fill="hold"/>
                                            <p:tgtEl>
                                              <p:spTgt spid="12"/>
                                            </p:tgtEl>
                                            <p:attrNameLst>
                                              <p:attrName>ppt_y</p:attrName>
                                            </p:attrNameLst>
                                          </p:cBhvr>
                                          <p:tavLst>
                                            <p:tav tm="0">
                                              <p:val>
                                                <p:strVal val="#ppt_y"/>
                                              </p:val>
                                            </p:tav>
                                            <p:tav tm="100000">
                                              <p:val>
                                                <p:strVal val="#ppt_y"/>
                                              </p:val>
                                            </p:tav>
                                          </p:tavLst>
                                        </p:anim>
                                      </p:childTnLst>
                                    </p:cTn>
                                  </p:par>
                                </p:childTnLst>
                              </p:cTn>
                            </p:par>
                            <p:par>
                              <p:cTn id="56" fill="hold">
                                <p:stCondLst>
                                  <p:cond delay="6500"/>
                                </p:stCondLst>
                                <p:childTnLst>
                                  <p:par>
                                    <p:cTn id="57" presetID="22" presetClass="entr" presetSubtype="8" fill="hold" grpId="0" nodeType="afterEffect">
                                      <p:stCondLst>
                                        <p:cond delay="0"/>
                                      </p:stCondLst>
                                      <p:childTnLst>
                                        <p:set>
                                          <p:cBhvr>
                                            <p:cTn id="58" dur="1" fill="hold">
                                              <p:stCondLst>
                                                <p:cond delay="0"/>
                                              </p:stCondLst>
                                            </p:cTn>
                                            <p:tgtEl>
                                              <p:spTgt spid="36"/>
                                            </p:tgtEl>
                                            <p:attrNameLst>
                                              <p:attrName>style.visibility</p:attrName>
                                            </p:attrNameLst>
                                          </p:cBhvr>
                                          <p:to>
                                            <p:strVal val="visible"/>
                                          </p:to>
                                        </p:set>
                                        <p:animEffect transition="in" filter="wipe(left)">
                                          <p:cBhvr>
                                            <p:cTn id="59" dur="500"/>
                                            <p:tgtEl>
                                              <p:spTgt spid="36"/>
                                            </p:tgtEl>
                                          </p:cBhvr>
                                        </p:animEffect>
                                      </p:childTnLst>
                                    </p:cTn>
                                  </p:par>
                                  <p:par>
                                    <p:cTn id="60" presetID="22" presetClass="entr" presetSubtype="8" fill="hold" grpId="0" nodeType="withEffect">
                                      <p:stCondLst>
                                        <p:cond delay="0"/>
                                      </p:stCondLst>
                                      <p:childTnLst>
                                        <p:set>
                                          <p:cBhvr>
                                            <p:cTn id="61" dur="1" fill="hold">
                                              <p:stCondLst>
                                                <p:cond delay="0"/>
                                              </p:stCondLst>
                                            </p:cTn>
                                            <p:tgtEl>
                                              <p:spTgt spid="43"/>
                                            </p:tgtEl>
                                            <p:attrNameLst>
                                              <p:attrName>style.visibility</p:attrName>
                                            </p:attrNameLst>
                                          </p:cBhvr>
                                          <p:to>
                                            <p:strVal val="visible"/>
                                          </p:to>
                                        </p:set>
                                        <p:animEffect transition="in" filter="wipe(left)">
                                          <p:cBhvr>
                                            <p:cTn id="62" dur="750"/>
                                            <p:tgtEl>
                                              <p:spTgt spid="43"/>
                                            </p:tgtEl>
                                          </p:cBhvr>
                                        </p:animEffect>
                                      </p:childTnLst>
                                    </p:cTn>
                                  </p:par>
                                </p:childTnLst>
                              </p:cTn>
                            </p:par>
                            <p:par>
                              <p:cTn id="63" fill="hold">
                                <p:stCondLst>
                                  <p:cond delay="7000"/>
                                </p:stCondLst>
                                <p:childTnLst>
                                  <p:par>
                                    <p:cTn id="64" presetID="2" presetClass="entr" presetSubtype="2" fill="hold" nodeType="afterEffect" p14:presetBounceEnd="40000">
                                      <p:stCondLst>
                                        <p:cond delay="0"/>
                                      </p:stCondLst>
                                      <p:childTnLst>
                                        <p:set>
                                          <p:cBhvr>
                                            <p:cTn id="65" dur="1" fill="hold">
                                              <p:stCondLst>
                                                <p:cond delay="0"/>
                                              </p:stCondLst>
                                            </p:cTn>
                                            <p:tgtEl>
                                              <p:spTgt spid="25"/>
                                            </p:tgtEl>
                                            <p:attrNameLst>
                                              <p:attrName>style.visibility</p:attrName>
                                            </p:attrNameLst>
                                          </p:cBhvr>
                                          <p:to>
                                            <p:strVal val="visible"/>
                                          </p:to>
                                        </p:set>
                                        <p:anim calcmode="lin" valueType="num" p14:bounceEnd="40000">
                                          <p:cBhvr additive="base">
                                            <p:cTn id="66" dur="400" fill="hold"/>
                                            <p:tgtEl>
                                              <p:spTgt spid="25"/>
                                            </p:tgtEl>
                                            <p:attrNameLst>
                                              <p:attrName>ppt_x</p:attrName>
                                            </p:attrNameLst>
                                          </p:cBhvr>
                                          <p:tavLst>
                                            <p:tav tm="0">
                                              <p:val>
                                                <p:strVal val="1+#ppt_w/2"/>
                                              </p:val>
                                            </p:tav>
                                            <p:tav tm="100000">
                                              <p:val>
                                                <p:strVal val="#ppt_x"/>
                                              </p:val>
                                            </p:tav>
                                          </p:tavLst>
                                        </p:anim>
                                        <p:anim calcmode="lin" valueType="num" p14:bounceEnd="40000">
                                          <p:cBhvr additive="base">
                                            <p:cTn id="67" dur="400" fill="hold"/>
                                            <p:tgtEl>
                                              <p:spTgt spid="25"/>
                                            </p:tgtEl>
                                            <p:attrNameLst>
                                              <p:attrName>ppt_y</p:attrName>
                                            </p:attrNameLst>
                                          </p:cBhvr>
                                          <p:tavLst>
                                            <p:tav tm="0">
                                              <p:val>
                                                <p:strVal val="#ppt_y"/>
                                              </p:val>
                                            </p:tav>
                                            <p:tav tm="100000">
                                              <p:val>
                                                <p:strVal val="#ppt_y"/>
                                              </p:val>
                                            </p:tav>
                                          </p:tavLst>
                                        </p:anim>
                                      </p:childTnLst>
                                    </p:cTn>
                                  </p:par>
                                </p:childTnLst>
                              </p:cTn>
                            </p:par>
                            <p:par>
                              <p:cTn id="68" fill="hold">
                                <p:stCondLst>
                                  <p:cond delay="7500"/>
                                </p:stCondLst>
                                <p:childTnLst>
                                  <p:par>
                                    <p:cTn id="69" presetID="2" presetClass="entr" presetSubtype="8" fill="hold" nodeType="afterEffect" p14:presetBounceEnd="40000">
                                      <p:stCondLst>
                                        <p:cond delay="0"/>
                                      </p:stCondLst>
                                      <p:childTnLst>
                                        <p:set>
                                          <p:cBhvr>
                                            <p:cTn id="70" dur="1" fill="hold">
                                              <p:stCondLst>
                                                <p:cond delay="0"/>
                                              </p:stCondLst>
                                            </p:cTn>
                                            <p:tgtEl>
                                              <p:spTgt spid="13"/>
                                            </p:tgtEl>
                                            <p:attrNameLst>
                                              <p:attrName>style.visibility</p:attrName>
                                            </p:attrNameLst>
                                          </p:cBhvr>
                                          <p:to>
                                            <p:strVal val="visible"/>
                                          </p:to>
                                        </p:set>
                                        <p:anim calcmode="lin" valueType="num" p14:bounceEnd="40000">
                                          <p:cBhvr additive="base">
                                            <p:cTn id="71" dur="600" fill="hold"/>
                                            <p:tgtEl>
                                              <p:spTgt spid="13"/>
                                            </p:tgtEl>
                                            <p:attrNameLst>
                                              <p:attrName>ppt_x</p:attrName>
                                            </p:attrNameLst>
                                          </p:cBhvr>
                                          <p:tavLst>
                                            <p:tav tm="0">
                                              <p:val>
                                                <p:strVal val="0-#ppt_w/2"/>
                                              </p:val>
                                            </p:tav>
                                            <p:tav tm="100000">
                                              <p:val>
                                                <p:strVal val="#ppt_x"/>
                                              </p:val>
                                            </p:tav>
                                          </p:tavLst>
                                        </p:anim>
                                        <p:anim calcmode="lin" valueType="num" p14:bounceEnd="40000">
                                          <p:cBhvr additive="base">
                                            <p:cTn id="72" dur="600" fill="hold"/>
                                            <p:tgtEl>
                                              <p:spTgt spid="13"/>
                                            </p:tgtEl>
                                            <p:attrNameLst>
                                              <p:attrName>ppt_y</p:attrName>
                                            </p:attrNameLst>
                                          </p:cBhvr>
                                          <p:tavLst>
                                            <p:tav tm="0">
                                              <p:val>
                                                <p:strVal val="#ppt_y"/>
                                              </p:val>
                                            </p:tav>
                                            <p:tav tm="100000">
                                              <p:val>
                                                <p:strVal val="#ppt_y"/>
                                              </p:val>
                                            </p:tav>
                                          </p:tavLst>
                                        </p:anim>
                                      </p:childTnLst>
                                    </p:cTn>
                                  </p:par>
                                </p:childTnLst>
                              </p:cTn>
                            </p:par>
                            <p:par>
                              <p:cTn id="73" fill="hold">
                                <p:stCondLst>
                                  <p:cond delay="8500"/>
                                </p:stCondLst>
                                <p:childTnLst>
                                  <p:par>
                                    <p:cTn id="74" presetID="22" presetClass="entr" presetSubtype="2" fill="hold" grpId="0" nodeType="afterEffect">
                                      <p:stCondLst>
                                        <p:cond delay="0"/>
                                      </p:stCondLst>
                                      <p:childTnLst>
                                        <p:set>
                                          <p:cBhvr>
                                            <p:cTn id="75" dur="1" fill="hold">
                                              <p:stCondLst>
                                                <p:cond delay="0"/>
                                              </p:stCondLst>
                                            </p:cTn>
                                            <p:tgtEl>
                                              <p:spTgt spid="44"/>
                                            </p:tgtEl>
                                            <p:attrNameLst>
                                              <p:attrName>style.visibility</p:attrName>
                                            </p:attrNameLst>
                                          </p:cBhvr>
                                          <p:to>
                                            <p:strVal val="visible"/>
                                          </p:to>
                                        </p:set>
                                        <p:animEffect transition="in" filter="wipe(right)">
                                          <p:cBhvr>
                                            <p:cTn id="76" dur="500"/>
                                            <p:tgtEl>
                                              <p:spTgt spid="44"/>
                                            </p:tgtEl>
                                          </p:cBhvr>
                                        </p:animEffect>
                                      </p:childTnLst>
                                    </p:cTn>
                                  </p:par>
                                  <p:par>
                                    <p:cTn id="77" presetID="22" presetClass="entr" presetSubtype="2" fill="hold" grpId="0" nodeType="withEffect">
                                      <p:stCondLst>
                                        <p:cond delay="0"/>
                                      </p:stCondLst>
                                      <p:childTnLst>
                                        <p:set>
                                          <p:cBhvr>
                                            <p:cTn id="78" dur="1" fill="hold">
                                              <p:stCondLst>
                                                <p:cond delay="0"/>
                                              </p:stCondLst>
                                            </p:cTn>
                                            <p:tgtEl>
                                              <p:spTgt spid="50"/>
                                            </p:tgtEl>
                                            <p:attrNameLst>
                                              <p:attrName>style.visibility</p:attrName>
                                            </p:attrNameLst>
                                          </p:cBhvr>
                                          <p:to>
                                            <p:strVal val="visible"/>
                                          </p:to>
                                        </p:set>
                                        <p:animEffect transition="in" filter="wipe(right)">
                                          <p:cBhvr>
                                            <p:cTn id="79" dur="75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43" grpId="0"/>
          <p:bldP spid="57" grpId="0"/>
          <p:bldP spid="58" grpId="0"/>
          <p:bldP spid="44" grpId="0"/>
          <p:bldP spid="50" grpId="0"/>
          <p:bldP spid="55" grpId="0"/>
          <p:bldP spid="56" grpId="0"/>
          <p:bldP spid="2" grpId="0"/>
          <p:bldP spid="3"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par>
                              <p:cTn id="12" fill="hold">
                                <p:stCondLst>
                                  <p:cond delay="1000"/>
                                </p:stCondLst>
                                <p:childTnLst>
                                  <p:par>
                                    <p:cTn id="13" presetID="2" presetClass="entr" presetSubtype="8" fill="hold" nodeType="afterEffect">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cBhvr additive="base">
                                            <p:cTn id="15" dur="400" fill="hold"/>
                                            <p:tgtEl>
                                              <p:spTgt spid="23"/>
                                            </p:tgtEl>
                                            <p:attrNameLst>
                                              <p:attrName>ppt_x</p:attrName>
                                            </p:attrNameLst>
                                          </p:cBhvr>
                                          <p:tavLst>
                                            <p:tav tm="0">
                                              <p:val>
                                                <p:strVal val="0-#ppt_w/2"/>
                                              </p:val>
                                            </p:tav>
                                            <p:tav tm="100000">
                                              <p:val>
                                                <p:strVal val="#ppt_x"/>
                                              </p:val>
                                            </p:tav>
                                          </p:tavLst>
                                        </p:anim>
                                        <p:anim calcmode="lin" valueType="num">
                                          <p:cBhvr additive="base">
                                            <p:cTn id="16" dur="400" fill="hold"/>
                                            <p:tgtEl>
                                              <p:spTgt spid="23"/>
                                            </p:tgtEl>
                                            <p:attrNameLst>
                                              <p:attrName>ppt_y</p:attrName>
                                            </p:attrNameLst>
                                          </p:cBhvr>
                                          <p:tavLst>
                                            <p:tav tm="0">
                                              <p:val>
                                                <p:strVal val="#ppt_y"/>
                                              </p:val>
                                            </p:tav>
                                            <p:tav tm="100000">
                                              <p:val>
                                                <p:strVal val="#ppt_y"/>
                                              </p:val>
                                            </p:tav>
                                          </p:tavLst>
                                        </p:anim>
                                      </p:childTnLst>
                                    </p:cTn>
                                  </p:par>
                                </p:childTnLst>
                              </p:cTn>
                            </p:par>
                            <p:par>
                              <p:cTn id="17" fill="hold">
                                <p:stCondLst>
                                  <p:cond delay="1500"/>
                                </p:stCondLst>
                                <p:childTnLst>
                                  <p:par>
                                    <p:cTn id="18" presetID="2" presetClass="entr" presetSubtype="2" fill="hold" nodeType="after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600" fill="hold"/>
                                            <p:tgtEl>
                                              <p:spTgt spid="10"/>
                                            </p:tgtEl>
                                            <p:attrNameLst>
                                              <p:attrName>ppt_x</p:attrName>
                                            </p:attrNameLst>
                                          </p:cBhvr>
                                          <p:tavLst>
                                            <p:tav tm="0">
                                              <p:val>
                                                <p:strVal val="1+#ppt_w/2"/>
                                              </p:val>
                                            </p:tav>
                                            <p:tav tm="100000">
                                              <p:val>
                                                <p:strVal val="#ppt_x"/>
                                              </p:val>
                                            </p:tav>
                                          </p:tavLst>
                                        </p:anim>
                                        <p:anim calcmode="lin" valueType="num">
                                          <p:cBhvr additive="base">
                                            <p:cTn id="21" dur="600" fill="hold"/>
                                            <p:tgtEl>
                                              <p:spTgt spid="10"/>
                                            </p:tgtEl>
                                            <p:attrNameLst>
                                              <p:attrName>ppt_y</p:attrName>
                                            </p:attrNameLst>
                                          </p:cBhvr>
                                          <p:tavLst>
                                            <p:tav tm="0">
                                              <p:val>
                                                <p:strVal val="#ppt_y"/>
                                              </p:val>
                                            </p:tav>
                                            <p:tav tm="100000">
                                              <p:val>
                                                <p:strVal val="#ppt_y"/>
                                              </p:val>
                                            </p:tav>
                                          </p:tavLst>
                                        </p:anim>
                                      </p:childTnLst>
                                    </p:cTn>
                                  </p:par>
                                </p:childTnLst>
                              </p:cTn>
                            </p:par>
                            <p:par>
                              <p:cTn id="22" fill="hold">
                                <p:stCondLst>
                                  <p:cond delay="2500"/>
                                </p:stCondLst>
                                <p:childTnLst>
                                  <p:par>
                                    <p:cTn id="23" presetID="22" presetClass="entr" presetSubtype="8" fill="hold" grpId="0" nodeType="afterEffect">
                                      <p:stCondLst>
                                        <p:cond delay="0"/>
                                      </p:stCondLst>
                                      <p:childTnLst>
                                        <p:set>
                                          <p:cBhvr>
                                            <p:cTn id="24" dur="1" fill="hold">
                                              <p:stCondLst>
                                                <p:cond delay="0"/>
                                              </p:stCondLst>
                                            </p:cTn>
                                            <p:tgtEl>
                                              <p:spTgt spid="55"/>
                                            </p:tgtEl>
                                            <p:attrNameLst>
                                              <p:attrName>style.visibility</p:attrName>
                                            </p:attrNameLst>
                                          </p:cBhvr>
                                          <p:to>
                                            <p:strVal val="visible"/>
                                          </p:to>
                                        </p:set>
                                        <p:animEffect transition="in" filter="wipe(left)">
                                          <p:cBhvr>
                                            <p:cTn id="25" dur="500"/>
                                            <p:tgtEl>
                                              <p:spTgt spid="55"/>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56"/>
                                            </p:tgtEl>
                                            <p:attrNameLst>
                                              <p:attrName>style.visibility</p:attrName>
                                            </p:attrNameLst>
                                          </p:cBhvr>
                                          <p:to>
                                            <p:strVal val="visible"/>
                                          </p:to>
                                        </p:set>
                                        <p:animEffect transition="in" filter="wipe(left)">
                                          <p:cBhvr>
                                            <p:cTn id="28" dur="750"/>
                                            <p:tgtEl>
                                              <p:spTgt spid="56"/>
                                            </p:tgtEl>
                                          </p:cBhvr>
                                        </p:animEffect>
                                      </p:childTnLst>
                                    </p:cTn>
                                  </p:par>
                                </p:childTnLst>
                              </p:cTn>
                            </p:par>
                            <p:par>
                              <p:cTn id="29" fill="hold">
                                <p:stCondLst>
                                  <p:cond delay="3000"/>
                                </p:stCondLst>
                                <p:childTnLst>
                                  <p:par>
                                    <p:cTn id="30" presetID="2" presetClass="entr" presetSubtype="2" fill="hold" nodeType="afterEffect">
                                      <p:stCondLst>
                                        <p:cond delay="0"/>
                                      </p:stCondLst>
                                      <p:childTnLst>
                                        <p:set>
                                          <p:cBhvr>
                                            <p:cTn id="31" dur="1" fill="hold">
                                              <p:stCondLst>
                                                <p:cond delay="0"/>
                                              </p:stCondLst>
                                            </p:cTn>
                                            <p:tgtEl>
                                              <p:spTgt spid="24"/>
                                            </p:tgtEl>
                                            <p:attrNameLst>
                                              <p:attrName>style.visibility</p:attrName>
                                            </p:attrNameLst>
                                          </p:cBhvr>
                                          <p:to>
                                            <p:strVal val="visible"/>
                                          </p:to>
                                        </p:set>
                                        <p:anim calcmode="lin" valueType="num">
                                          <p:cBhvr additive="base">
                                            <p:cTn id="32" dur="400" fill="hold"/>
                                            <p:tgtEl>
                                              <p:spTgt spid="24"/>
                                            </p:tgtEl>
                                            <p:attrNameLst>
                                              <p:attrName>ppt_x</p:attrName>
                                            </p:attrNameLst>
                                          </p:cBhvr>
                                          <p:tavLst>
                                            <p:tav tm="0">
                                              <p:val>
                                                <p:strVal val="1+#ppt_w/2"/>
                                              </p:val>
                                            </p:tav>
                                            <p:tav tm="100000">
                                              <p:val>
                                                <p:strVal val="#ppt_x"/>
                                              </p:val>
                                            </p:tav>
                                          </p:tavLst>
                                        </p:anim>
                                        <p:anim calcmode="lin" valueType="num">
                                          <p:cBhvr additive="base">
                                            <p:cTn id="33" dur="400" fill="hold"/>
                                            <p:tgtEl>
                                              <p:spTgt spid="24"/>
                                            </p:tgtEl>
                                            <p:attrNameLst>
                                              <p:attrName>ppt_y</p:attrName>
                                            </p:attrNameLst>
                                          </p:cBhvr>
                                          <p:tavLst>
                                            <p:tav tm="0">
                                              <p:val>
                                                <p:strVal val="#ppt_y"/>
                                              </p:val>
                                            </p:tav>
                                            <p:tav tm="100000">
                                              <p:val>
                                                <p:strVal val="#ppt_y"/>
                                              </p:val>
                                            </p:tav>
                                          </p:tavLst>
                                        </p:anim>
                                      </p:childTnLst>
                                    </p:cTn>
                                  </p:par>
                                </p:childTnLst>
                              </p:cTn>
                            </p:par>
                            <p:par>
                              <p:cTn id="34" fill="hold">
                                <p:stCondLst>
                                  <p:cond delay="3500"/>
                                </p:stCondLst>
                                <p:childTnLst>
                                  <p:par>
                                    <p:cTn id="35" presetID="2" presetClass="entr" presetSubtype="8" fill="hold" nodeType="after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600" fill="hold"/>
                                            <p:tgtEl>
                                              <p:spTgt spid="11"/>
                                            </p:tgtEl>
                                            <p:attrNameLst>
                                              <p:attrName>ppt_x</p:attrName>
                                            </p:attrNameLst>
                                          </p:cBhvr>
                                          <p:tavLst>
                                            <p:tav tm="0">
                                              <p:val>
                                                <p:strVal val="0-#ppt_w/2"/>
                                              </p:val>
                                            </p:tav>
                                            <p:tav tm="100000">
                                              <p:val>
                                                <p:strVal val="#ppt_x"/>
                                              </p:val>
                                            </p:tav>
                                          </p:tavLst>
                                        </p:anim>
                                        <p:anim calcmode="lin" valueType="num">
                                          <p:cBhvr additive="base">
                                            <p:cTn id="38" dur="600" fill="hold"/>
                                            <p:tgtEl>
                                              <p:spTgt spid="11"/>
                                            </p:tgtEl>
                                            <p:attrNameLst>
                                              <p:attrName>ppt_y</p:attrName>
                                            </p:attrNameLst>
                                          </p:cBhvr>
                                          <p:tavLst>
                                            <p:tav tm="0">
                                              <p:val>
                                                <p:strVal val="#ppt_y"/>
                                              </p:val>
                                            </p:tav>
                                            <p:tav tm="100000">
                                              <p:val>
                                                <p:strVal val="#ppt_y"/>
                                              </p:val>
                                            </p:tav>
                                          </p:tavLst>
                                        </p:anim>
                                      </p:childTnLst>
                                    </p:cTn>
                                  </p:par>
                                </p:childTnLst>
                              </p:cTn>
                            </p:par>
                            <p:par>
                              <p:cTn id="39" fill="hold">
                                <p:stCondLst>
                                  <p:cond delay="4500"/>
                                </p:stCondLst>
                                <p:childTnLst>
                                  <p:par>
                                    <p:cTn id="40" presetID="22" presetClass="entr" presetSubtype="2" fill="hold" grpId="0" nodeType="afterEffect">
                                      <p:stCondLst>
                                        <p:cond delay="0"/>
                                      </p:stCondLst>
                                      <p:childTnLst>
                                        <p:set>
                                          <p:cBhvr>
                                            <p:cTn id="41" dur="1" fill="hold">
                                              <p:stCondLst>
                                                <p:cond delay="0"/>
                                              </p:stCondLst>
                                            </p:cTn>
                                            <p:tgtEl>
                                              <p:spTgt spid="57"/>
                                            </p:tgtEl>
                                            <p:attrNameLst>
                                              <p:attrName>style.visibility</p:attrName>
                                            </p:attrNameLst>
                                          </p:cBhvr>
                                          <p:to>
                                            <p:strVal val="visible"/>
                                          </p:to>
                                        </p:set>
                                        <p:animEffect transition="in" filter="wipe(right)">
                                          <p:cBhvr>
                                            <p:cTn id="42" dur="500"/>
                                            <p:tgtEl>
                                              <p:spTgt spid="57"/>
                                            </p:tgtEl>
                                          </p:cBhvr>
                                        </p:animEffect>
                                      </p:childTnLst>
                                    </p:cTn>
                                  </p:par>
                                  <p:par>
                                    <p:cTn id="43" presetID="22" presetClass="entr" presetSubtype="2" fill="hold" grpId="0" nodeType="withEffect">
                                      <p:stCondLst>
                                        <p:cond delay="0"/>
                                      </p:stCondLst>
                                      <p:childTnLst>
                                        <p:set>
                                          <p:cBhvr>
                                            <p:cTn id="44" dur="1" fill="hold">
                                              <p:stCondLst>
                                                <p:cond delay="0"/>
                                              </p:stCondLst>
                                            </p:cTn>
                                            <p:tgtEl>
                                              <p:spTgt spid="58"/>
                                            </p:tgtEl>
                                            <p:attrNameLst>
                                              <p:attrName>style.visibility</p:attrName>
                                            </p:attrNameLst>
                                          </p:cBhvr>
                                          <p:to>
                                            <p:strVal val="visible"/>
                                          </p:to>
                                        </p:set>
                                        <p:animEffect transition="in" filter="wipe(right)">
                                          <p:cBhvr>
                                            <p:cTn id="45" dur="750"/>
                                            <p:tgtEl>
                                              <p:spTgt spid="58"/>
                                            </p:tgtEl>
                                          </p:cBhvr>
                                        </p:animEffect>
                                      </p:childTnLst>
                                    </p:cTn>
                                  </p:par>
                                </p:childTnLst>
                              </p:cTn>
                            </p:par>
                            <p:par>
                              <p:cTn id="46" fill="hold">
                                <p:stCondLst>
                                  <p:cond delay="5000"/>
                                </p:stCondLst>
                                <p:childTnLst>
                                  <p:par>
                                    <p:cTn id="47" presetID="2" presetClass="entr" presetSubtype="8" fill="hold" nodeType="afterEffect">
                                      <p:stCondLst>
                                        <p:cond delay="0"/>
                                      </p:stCondLst>
                                      <p:childTnLst>
                                        <p:set>
                                          <p:cBhvr>
                                            <p:cTn id="48" dur="1" fill="hold">
                                              <p:stCondLst>
                                                <p:cond delay="0"/>
                                              </p:stCondLst>
                                            </p:cTn>
                                            <p:tgtEl>
                                              <p:spTgt spid="22"/>
                                            </p:tgtEl>
                                            <p:attrNameLst>
                                              <p:attrName>style.visibility</p:attrName>
                                            </p:attrNameLst>
                                          </p:cBhvr>
                                          <p:to>
                                            <p:strVal val="visible"/>
                                          </p:to>
                                        </p:set>
                                        <p:anim calcmode="lin" valueType="num">
                                          <p:cBhvr additive="base">
                                            <p:cTn id="49" dur="400" fill="hold"/>
                                            <p:tgtEl>
                                              <p:spTgt spid="22"/>
                                            </p:tgtEl>
                                            <p:attrNameLst>
                                              <p:attrName>ppt_x</p:attrName>
                                            </p:attrNameLst>
                                          </p:cBhvr>
                                          <p:tavLst>
                                            <p:tav tm="0">
                                              <p:val>
                                                <p:strVal val="0-#ppt_w/2"/>
                                              </p:val>
                                            </p:tav>
                                            <p:tav tm="100000">
                                              <p:val>
                                                <p:strVal val="#ppt_x"/>
                                              </p:val>
                                            </p:tav>
                                          </p:tavLst>
                                        </p:anim>
                                        <p:anim calcmode="lin" valueType="num">
                                          <p:cBhvr additive="base">
                                            <p:cTn id="50" dur="400" fill="hold"/>
                                            <p:tgtEl>
                                              <p:spTgt spid="22"/>
                                            </p:tgtEl>
                                            <p:attrNameLst>
                                              <p:attrName>ppt_y</p:attrName>
                                            </p:attrNameLst>
                                          </p:cBhvr>
                                          <p:tavLst>
                                            <p:tav tm="0">
                                              <p:val>
                                                <p:strVal val="#ppt_y"/>
                                              </p:val>
                                            </p:tav>
                                            <p:tav tm="100000">
                                              <p:val>
                                                <p:strVal val="#ppt_y"/>
                                              </p:val>
                                            </p:tav>
                                          </p:tavLst>
                                        </p:anim>
                                      </p:childTnLst>
                                    </p:cTn>
                                  </p:par>
                                </p:childTnLst>
                              </p:cTn>
                            </p:par>
                            <p:par>
                              <p:cTn id="51" fill="hold">
                                <p:stCondLst>
                                  <p:cond delay="5500"/>
                                </p:stCondLst>
                                <p:childTnLst>
                                  <p:par>
                                    <p:cTn id="52" presetID="2" presetClass="entr" presetSubtype="2" fill="hold" nodeType="afterEffect">
                                      <p:stCondLst>
                                        <p:cond delay="0"/>
                                      </p:stCondLst>
                                      <p:childTnLst>
                                        <p:set>
                                          <p:cBhvr>
                                            <p:cTn id="53" dur="1" fill="hold">
                                              <p:stCondLst>
                                                <p:cond delay="0"/>
                                              </p:stCondLst>
                                            </p:cTn>
                                            <p:tgtEl>
                                              <p:spTgt spid="12"/>
                                            </p:tgtEl>
                                            <p:attrNameLst>
                                              <p:attrName>style.visibility</p:attrName>
                                            </p:attrNameLst>
                                          </p:cBhvr>
                                          <p:to>
                                            <p:strVal val="visible"/>
                                          </p:to>
                                        </p:set>
                                        <p:anim calcmode="lin" valueType="num">
                                          <p:cBhvr additive="base">
                                            <p:cTn id="54" dur="600" fill="hold"/>
                                            <p:tgtEl>
                                              <p:spTgt spid="12"/>
                                            </p:tgtEl>
                                            <p:attrNameLst>
                                              <p:attrName>ppt_x</p:attrName>
                                            </p:attrNameLst>
                                          </p:cBhvr>
                                          <p:tavLst>
                                            <p:tav tm="0">
                                              <p:val>
                                                <p:strVal val="1+#ppt_w/2"/>
                                              </p:val>
                                            </p:tav>
                                            <p:tav tm="100000">
                                              <p:val>
                                                <p:strVal val="#ppt_x"/>
                                              </p:val>
                                            </p:tav>
                                          </p:tavLst>
                                        </p:anim>
                                        <p:anim calcmode="lin" valueType="num">
                                          <p:cBhvr additive="base">
                                            <p:cTn id="55" dur="600" fill="hold"/>
                                            <p:tgtEl>
                                              <p:spTgt spid="12"/>
                                            </p:tgtEl>
                                            <p:attrNameLst>
                                              <p:attrName>ppt_y</p:attrName>
                                            </p:attrNameLst>
                                          </p:cBhvr>
                                          <p:tavLst>
                                            <p:tav tm="0">
                                              <p:val>
                                                <p:strVal val="#ppt_y"/>
                                              </p:val>
                                            </p:tav>
                                            <p:tav tm="100000">
                                              <p:val>
                                                <p:strVal val="#ppt_y"/>
                                              </p:val>
                                            </p:tav>
                                          </p:tavLst>
                                        </p:anim>
                                      </p:childTnLst>
                                    </p:cTn>
                                  </p:par>
                                </p:childTnLst>
                              </p:cTn>
                            </p:par>
                            <p:par>
                              <p:cTn id="56" fill="hold">
                                <p:stCondLst>
                                  <p:cond delay="6500"/>
                                </p:stCondLst>
                                <p:childTnLst>
                                  <p:par>
                                    <p:cTn id="57" presetID="22" presetClass="entr" presetSubtype="8" fill="hold" grpId="0" nodeType="afterEffect">
                                      <p:stCondLst>
                                        <p:cond delay="0"/>
                                      </p:stCondLst>
                                      <p:childTnLst>
                                        <p:set>
                                          <p:cBhvr>
                                            <p:cTn id="58" dur="1" fill="hold">
                                              <p:stCondLst>
                                                <p:cond delay="0"/>
                                              </p:stCondLst>
                                            </p:cTn>
                                            <p:tgtEl>
                                              <p:spTgt spid="36"/>
                                            </p:tgtEl>
                                            <p:attrNameLst>
                                              <p:attrName>style.visibility</p:attrName>
                                            </p:attrNameLst>
                                          </p:cBhvr>
                                          <p:to>
                                            <p:strVal val="visible"/>
                                          </p:to>
                                        </p:set>
                                        <p:animEffect transition="in" filter="wipe(left)">
                                          <p:cBhvr>
                                            <p:cTn id="59" dur="500"/>
                                            <p:tgtEl>
                                              <p:spTgt spid="36"/>
                                            </p:tgtEl>
                                          </p:cBhvr>
                                        </p:animEffect>
                                      </p:childTnLst>
                                    </p:cTn>
                                  </p:par>
                                  <p:par>
                                    <p:cTn id="60" presetID="22" presetClass="entr" presetSubtype="8" fill="hold" grpId="0" nodeType="withEffect">
                                      <p:stCondLst>
                                        <p:cond delay="0"/>
                                      </p:stCondLst>
                                      <p:childTnLst>
                                        <p:set>
                                          <p:cBhvr>
                                            <p:cTn id="61" dur="1" fill="hold">
                                              <p:stCondLst>
                                                <p:cond delay="0"/>
                                              </p:stCondLst>
                                            </p:cTn>
                                            <p:tgtEl>
                                              <p:spTgt spid="43"/>
                                            </p:tgtEl>
                                            <p:attrNameLst>
                                              <p:attrName>style.visibility</p:attrName>
                                            </p:attrNameLst>
                                          </p:cBhvr>
                                          <p:to>
                                            <p:strVal val="visible"/>
                                          </p:to>
                                        </p:set>
                                        <p:animEffect transition="in" filter="wipe(left)">
                                          <p:cBhvr>
                                            <p:cTn id="62" dur="750"/>
                                            <p:tgtEl>
                                              <p:spTgt spid="43"/>
                                            </p:tgtEl>
                                          </p:cBhvr>
                                        </p:animEffect>
                                      </p:childTnLst>
                                    </p:cTn>
                                  </p:par>
                                </p:childTnLst>
                              </p:cTn>
                            </p:par>
                            <p:par>
                              <p:cTn id="63" fill="hold">
                                <p:stCondLst>
                                  <p:cond delay="7000"/>
                                </p:stCondLst>
                                <p:childTnLst>
                                  <p:par>
                                    <p:cTn id="64" presetID="2" presetClass="entr" presetSubtype="2" fill="hold" nodeType="afterEffect">
                                      <p:stCondLst>
                                        <p:cond delay="0"/>
                                      </p:stCondLst>
                                      <p:childTnLst>
                                        <p:set>
                                          <p:cBhvr>
                                            <p:cTn id="65" dur="1" fill="hold">
                                              <p:stCondLst>
                                                <p:cond delay="0"/>
                                              </p:stCondLst>
                                            </p:cTn>
                                            <p:tgtEl>
                                              <p:spTgt spid="25"/>
                                            </p:tgtEl>
                                            <p:attrNameLst>
                                              <p:attrName>style.visibility</p:attrName>
                                            </p:attrNameLst>
                                          </p:cBhvr>
                                          <p:to>
                                            <p:strVal val="visible"/>
                                          </p:to>
                                        </p:set>
                                        <p:anim calcmode="lin" valueType="num">
                                          <p:cBhvr additive="base">
                                            <p:cTn id="66" dur="400" fill="hold"/>
                                            <p:tgtEl>
                                              <p:spTgt spid="25"/>
                                            </p:tgtEl>
                                            <p:attrNameLst>
                                              <p:attrName>ppt_x</p:attrName>
                                            </p:attrNameLst>
                                          </p:cBhvr>
                                          <p:tavLst>
                                            <p:tav tm="0">
                                              <p:val>
                                                <p:strVal val="1+#ppt_w/2"/>
                                              </p:val>
                                            </p:tav>
                                            <p:tav tm="100000">
                                              <p:val>
                                                <p:strVal val="#ppt_x"/>
                                              </p:val>
                                            </p:tav>
                                          </p:tavLst>
                                        </p:anim>
                                        <p:anim calcmode="lin" valueType="num">
                                          <p:cBhvr additive="base">
                                            <p:cTn id="67" dur="400" fill="hold"/>
                                            <p:tgtEl>
                                              <p:spTgt spid="25"/>
                                            </p:tgtEl>
                                            <p:attrNameLst>
                                              <p:attrName>ppt_y</p:attrName>
                                            </p:attrNameLst>
                                          </p:cBhvr>
                                          <p:tavLst>
                                            <p:tav tm="0">
                                              <p:val>
                                                <p:strVal val="#ppt_y"/>
                                              </p:val>
                                            </p:tav>
                                            <p:tav tm="100000">
                                              <p:val>
                                                <p:strVal val="#ppt_y"/>
                                              </p:val>
                                            </p:tav>
                                          </p:tavLst>
                                        </p:anim>
                                      </p:childTnLst>
                                    </p:cTn>
                                  </p:par>
                                </p:childTnLst>
                              </p:cTn>
                            </p:par>
                            <p:par>
                              <p:cTn id="68" fill="hold">
                                <p:stCondLst>
                                  <p:cond delay="7500"/>
                                </p:stCondLst>
                                <p:childTnLst>
                                  <p:par>
                                    <p:cTn id="69" presetID="2" presetClass="entr" presetSubtype="8" fill="hold" nodeType="afterEffect">
                                      <p:stCondLst>
                                        <p:cond delay="0"/>
                                      </p:stCondLst>
                                      <p:childTnLst>
                                        <p:set>
                                          <p:cBhvr>
                                            <p:cTn id="70" dur="1" fill="hold">
                                              <p:stCondLst>
                                                <p:cond delay="0"/>
                                              </p:stCondLst>
                                            </p:cTn>
                                            <p:tgtEl>
                                              <p:spTgt spid="13"/>
                                            </p:tgtEl>
                                            <p:attrNameLst>
                                              <p:attrName>style.visibility</p:attrName>
                                            </p:attrNameLst>
                                          </p:cBhvr>
                                          <p:to>
                                            <p:strVal val="visible"/>
                                          </p:to>
                                        </p:set>
                                        <p:anim calcmode="lin" valueType="num">
                                          <p:cBhvr additive="base">
                                            <p:cTn id="71" dur="600" fill="hold"/>
                                            <p:tgtEl>
                                              <p:spTgt spid="13"/>
                                            </p:tgtEl>
                                            <p:attrNameLst>
                                              <p:attrName>ppt_x</p:attrName>
                                            </p:attrNameLst>
                                          </p:cBhvr>
                                          <p:tavLst>
                                            <p:tav tm="0">
                                              <p:val>
                                                <p:strVal val="0-#ppt_w/2"/>
                                              </p:val>
                                            </p:tav>
                                            <p:tav tm="100000">
                                              <p:val>
                                                <p:strVal val="#ppt_x"/>
                                              </p:val>
                                            </p:tav>
                                          </p:tavLst>
                                        </p:anim>
                                        <p:anim calcmode="lin" valueType="num">
                                          <p:cBhvr additive="base">
                                            <p:cTn id="72" dur="600" fill="hold"/>
                                            <p:tgtEl>
                                              <p:spTgt spid="13"/>
                                            </p:tgtEl>
                                            <p:attrNameLst>
                                              <p:attrName>ppt_y</p:attrName>
                                            </p:attrNameLst>
                                          </p:cBhvr>
                                          <p:tavLst>
                                            <p:tav tm="0">
                                              <p:val>
                                                <p:strVal val="#ppt_y"/>
                                              </p:val>
                                            </p:tav>
                                            <p:tav tm="100000">
                                              <p:val>
                                                <p:strVal val="#ppt_y"/>
                                              </p:val>
                                            </p:tav>
                                          </p:tavLst>
                                        </p:anim>
                                      </p:childTnLst>
                                    </p:cTn>
                                  </p:par>
                                </p:childTnLst>
                              </p:cTn>
                            </p:par>
                            <p:par>
                              <p:cTn id="73" fill="hold">
                                <p:stCondLst>
                                  <p:cond delay="8500"/>
                                </p:stCondLst>
                                <p:childTnLst>
                                  <p:par>
                                    <p:cTn id="74" presetID="22" presetClass="entr" presetSubtype="2" fill="hold" grpId="0" nodeType="afterEffect">
                                      <p:stCondLst>
                                        <p:cond delay="0"/>
                                      </p:stCondLst>
                                      <p:childTnLst>
                                        <p:set>
                                          <p:cBhvr>
                                            <p:cTn id="75" dur="1" fill="hold">
                                              <p:stCondLst>
                                                <p:cond delay="0"/>
                                              </p:stCondLst>
                                            </p:cTn>
                                            <p:tgtEl>
                                              <p:spTgt spid="44"/>
                                            </p:tgtEl>
                                            <p:attrNameLst>
                                              <p:attrName>style.visibility</p:attrName>
                                            </p:attrNameLst>
                                          </p:cBhvr>
                                          <p:to>
                                            <p:strVal val="visible"/>
                                          </p:to>
                                        </p:set>
                                        <p:animEffect transition="in" filter="wipe(right)">
                                          <p:cBhvr>
                                            <p:cTn id="76" dur="500"/>
                                            <p:tgtEl>
                                              <p:spTgt spid="44"/>
                                            </p:tgtEl>
                                          </p:cBhvr>
                                        </p:animEffect>
                                      </p:childTnLst>
                                    </p:cTn>
                                  </p:par>
                                  <p:par>
                                    <p:cTn id="77" presetID="22" presetClass="entr" presetSubtype="2" fill="hold" grpId="0" nodeType="withEffect">
                                      <p:stCondLst>
                                        <p:cond delay="0"/>
                                      </p:stCondLst>
                                      <p:childTnLst>
                                        <p:set>
                                          <p:cBhvr>
                                            <p:cTn id="78" dur="1" fill="hold">
                                              <p:stCondLst>
                                                <p:cond delay="0"/>
                                              </p:stCondLst>
                                            </p:cTn>
                                            <p:tgtEl>
                                              <p:spTgt spid="50"/>
                                            </p:tgtEl>
                                            <p:attrNameLst>
                                              <p:attrName>style.visibility</p:attrName>
                                            </p:attrNameLst>
                                          </p:cBhvr>
                                          <p:to>
                                            <p:strVal val="visible"/>
                                          </p:to>
                                        </p:set>
                                        <p:animEffect transition="in" filter="wipe(right)">
                                          <p:cBhvr>
                                            <p:cTn id="79" dur="75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43" grpId="0"/>
          <p:bldP spid="57" grpId="0"/>
          <p:bldP spid="58" grpId="0"/>
          <p:bldP spid="44" grpId="0"/>
          <p:bldP spid="50" grpId="0"/>
          <p:bldP spid="55" grpId="0"/>
          <p:bldP spid="56" grpId="0"/>
          <p:bldP spid="2" grpId="0"/>
          <p:bldP spid="3" grpId="0"/>
        </p:bldLst>
      </p:timing>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等腰三角形 3"/>
          <p:cNvSpPr/>
          <p:nvPr/>
        </p:nvSpPr>
        <p:spPr>
          <a:xfrm>
            <a:off x="4837113" y="1643063"/>
            <a:ext cx="2309812" cy="1992312"/>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buFontTx/>
              <a:buNone/>
              <a:defRPr/>
            </a:pPr>
            <a:r>
              <a:rPr lang="zh-CN" altLang="en-US" sz="2000" b="1" noProof="1">
                <a:latin typeface="微软雅黑" panose="020B0503020204020204" pitchFamily="34" charset="-122"/>
                <a:ea typeface="微软雅黑" panose="020B0503020204020204" pitchFamily="34" charset="-122"/>
              </a:rPr>
              <a:t>高强度加密</a:t>
            </a:r>
            <a:endParaRPr lang="zh-CN" altLang="en-US" sz="2000" b="1" noProof="1">
              <a:latin typeface="微软雅黑" panose="020B0503020204020204" pitchFamily="34" charset="-122"/>
              <a:ea typeface="微软雅黑" panose="020B0503020204020204" pitchFamily="34" charset="-122"/>
            </a:endParaRPr>
          </a:p>
        </p:txBody>
      </p:sp>
      <p:sp>
        <p:nvSpPr>
          <p:cNvPr id="7" name="等腰三角形 6"/>
          <p:cNvSpPr/>
          <p:nvPr/>
        </p:nvSpPr>
        <p:spPr>
          <a:xfrm>
            <a:off x="3667125" y="3657600"/>
            <a:ext cx="2309813" cy="1990725"/>
          </a:xfrm>
          <a:prstGeom prs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buFontTx/>
              <a:buNone/>
              <a:defRPr/>
            </a:pPr>
            <a:r>
              <a:rPr lang="zh-CN" altLang="en-US" sz="2000" b="1" noProof="1">
                <a:latin typeface="微软雅黑" panose="020B0503020204020204" pitchFamily="34" charset="-122"/>
                <a:ea typeface="微软雅黑" panose="020B0503020204020204" pitchFamily="34" charset="-122"/>
              </a:rPr>
              <a:t>高级缓冲技术</a:t>
            </a:r>
            <a:endParaRPr lang="zh-CN" altLang="en-US" sz="2000" b="1" noProof="1">
              <a:latin typeface="微软雅黑" panose="020B0503020204020204" pitchFamily="34" charset="-122"/>
              <a:ea typeface="微软雅黑" panose="020B0503020204020204" pitchFamily="34" charset="-122"/>
            </a:endParaRPr>
          </a:p>
        </p:txBody>
      </p:sp>
      <p:sp>
        <p:nvSpPr>
          <p:cNvPr id="8" name="等腰三角形 7"/>
          <p:cNvSpPr/>
          <p:nvPr/>
        </p:nvSpPr>
        <p:spPr>
          <a:xfrm>
            <a:off x="6007100" y="3657600"/>
            <a:ext cx="2311400" cy="1990725"/>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buFontTx/>
              <a:buNone/>
              <a:defRPr/>
            </a:pPr>
            <a:r>
              <a:rPr lang="zh-CN" altLang="en-US" b="1" noProof="1">
                <a:latin typeface="微软雅黑" panose="020B0503020204020204" pitchFamily="34" charset="-122"/>
                <a:ea typeface="微软雅黑" panose="020B0503020204020204" pitchFamily="34" charset="-122"/>
              </a:rPr>
              <a:t>三重灾备机制</a:t>
            </a:r>
            <a:endParaRPr lang="zh-CN" altLang="en-US" b="1" noProof="1">
              <a:latin typeface="微软雅黑" panose="020B0503020204020204" pitchFamily="34" charset="-122"/>
              <a:ea typeface="微软雅黑" panose="020B0503020204020204" pitchFamily="34" charset="-122"/>
            </a:endParaRPr>
          </a:p>
        </p:txBody>
      </p:sp>
      <p:sp>
        <p:nvSpPr>
          <p:cNvPr id="25606" name="TextBox 8"/>
          <p:cNvSpPr txBox="1">
            <a:spLocks noChangeArrowheads="1"/>
          </p:cNvSpPr>
          <p:nvPr/>
        </p:nvSpPr>
        <p:spPr bwMode="auto">
          <a:xfrm>
            <a:off x="6581775" y="2177733"/>
            <a:ext cx="3296285" cy="383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itchFamily="2" charset="-122"/>
              </a:defRPr>
            </a:lvl1pPr>
            <a:lvl2pPr marL="742950" indent="-285750" eaLnBrk="0" hangingPunct="0">
              <a:defRPr>
                <a:solidFill>
                  <a:schemeClr val="tx1"/>
                </a:solidFill>
                <a:latin typeface="Calibri" panose="020F0502020204030204" pitchFamily="34" charset="0"/>
                <a:ea typeface="宋体" pitchFamily="2" charset="-122"/>
              </a:defRPr>
            </a:lvl2pPr>
            <a:lvl3pPr marL="1143000" indent="-228600" eaLnBrk="0" hangingPunct="0">
              <a:defRPr>
                <a:solidFill>
                  <a:schemeClr val="tx1"/>
                </a:solidFill>
                <a:latin typeface="Calibri" panose="020F0502020204030204" pitchFamily="34" charset="0"/>
                <a:ea typeface="宋体" pitchFamily="2" charset="-122"/>
              </a:defRPr>
            </a:lvl3pPr>
            <a:lvl4pPr marL="1600200" indent="-228600" eaLnBrk="0" hangingPunct="0">
              <a:defRPr>
                <a:solidFill>
                  <a:schemeClr val="tx1"/>
                </a:solidFill>
                <a:latin typeface="Calibri" panose="020F0502020204030204" pitchFamily="34" charset="0"/>
                <a:ea typeface="宋体" pitchFamily="2" charset="-122"/>
              </a:defRPr>
            </a:lvl4pPr>
            <a:lvl5pPr marL="2057400" indent="-228600" eaLnBrk="0" hangingPunct="0">
              <a:defRPr>
                <a:solidFill>
                  <a:schemeClr val="tx1"/>
                </a:solidFill>
                <a:latin typeface="Calibri" panose="020F0502020204030204" pitchFamily="34" charset="0"/>
                <a:ea typeface="宋体"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9pPr>
          </a:lstStyle>
          <a:p>
            <a:pPr eaLnBrk="1" hangingPunct="1"/>
            <a:r>
              <a:rPr lang="zh-CN" altLang="en-US" dirty="0">
                <a:latin typeface="微软雅黑" panose="020B0503020204020204" pitchFamily="34" charset="-122"/>
                <a:ea typeface="微软雅黑" panose="020B0503020204020204" pitchFamily="34" charset="-122"/>
              </a:rPr>
              <a:t>采用</a:t>
            </a:r>
            <a:r>
              <a:rPr lang="en-US" altLang="zh-CN" dirty="0">
                <a:latin typeface="微软雅黑" panose="020B0503020204020204" pitchFamily="34" charset="-122"/>
                <a:ea typeface="微软雅黑" panose="020B0503020204020204" pitchFamily="34" charset="-122"/>
              </a:rPr>
              <a:t>AES256</a:t>
            </a:r>
            <a:r>
              <a:rPr lang="zh-CN" altLang="en-US" dirty="0">
                <a:latin typeface="微软雅黑" panose="020B0503020204020204" pitchFamily="34" charset="-122"/>
                <a:ea typeface="微软雅黑" panose="020B0503020204020204" pitchFamily="34" charset="-122"/>
              </a:rPr>
              <a:t>高强度加密算法</a:t>
            </a:r>
            <a:endParaRPr lang="zh-CN" altLang="en-US" dirty="0">
              <a:latin typeface="微软雅黑" panose="020B0503020204020204" pitchFamily="34" charset="-122"/>
              <a:ea typeface="微软雅黑" panose="020B0503020204020204" pitchFamily="34" charset="-122"/>
            </a:endParaRPr>
          </a:p>
        </p:txBody>
      </p:sp>
      <p:sp>
        <p:nvSpPr>
          <p:cNvPr id="25607" name="Freeform 67"/>
          <p:cNvSpPr>
            <a:spLocks noChangeArrowheads="1"/>
          </p:cNvSpPr>
          <p:nvPr/>
        </p:nvSpPr>
        <p:spPr bwMode="auto">
          <a:xfrm>
            <a:off x="6007100" y="2654300"/>
            <a:ext cx="3704590" cy="177800"/>
          </a:xfrm>
          <a:custGeom>
            <a:avLst/>
            <a:gdLst>
              <a:gd name="T0" fmla="*/ 0 w 1037"/>
              <a:gd name="T1" fmla="*/ 177800 h 103"/>
              <a:gd name="T2" fmla="*/ 396110 w 1037"/>
              <a:gd name="T3" fmla="*/ 0 h 103"/>
              <a:gd name="T4" fmla="*/ 3286125 w 1037"/>
              <a:gd name="T5" fmla="*/ 0 h 103"/>
              <a:gd name="T6" fmla="*/ 0 60000 65536"/>
              <a:gd name="T7" fmla="*/ 0 60000 65536"/>
              <a:gd name="T8" fmla="*/ 0 60000 65536"/>
            </a:gdLst>
            <a:ahLst/>
            <a:cxnLst>
              <a:cxn ang="T6">
                <a:pos x="T0" y="T1"/>
              </a:cxn>
              <a:cxn ang="T7">
                <a:pos x="T2" y="T3"/>
              </a:cxn>
              <a:cxn ang="T8">
                <a:pos x="T4" y="T5"/>
              </a:cxn>
            </a:cxnLst>
            <a:rect l="0" t="0" r="r" b="b"/>
            <a:pathLst>
              <a:path w="1037" h="103">
                <a:moveTo>
                  <a:pt x="0" y="103"/>
                </a:moveTo>
                <a:lnTo>
                  <a:pt x="125" y="0"/>
                </a:lnTo>
                <a:lnTo>
                  <a:pt x="1037" y="0"/>
                </a:lnTo>
              </a:path>
            </a:pathLst>
          </a:custGeom>
          <a:noFill/>
          <a:ln w="12700">
            <a:solidFill>
              <a:srgbClr val="00B0F0"/>
            </a:solidFill>
            <a:prstDash val="dash"/>
            <a:round/>
            <a:headEnd type="oval" w="sm" len="sm"/>
            <a:tailEnd type="oval" w="sm" len="sm"/>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25608" name="Freeform 68"/>
          <p:cNvSpPr>
            <a:spLocks noChangeArrowheads="1"/>
          </p:cNvSpPr>
          <p:nvPr/>
        </p:nvSpPr>
        <p:spPr bwMode="auto">
          <a:xfrm>
            <a:off x="1861503" y="4630103"/>
            <a:ext cx="2935287" cy="214312"/>
          </a:xfrm>
          <a:custGeom>
            <a:avLst/>
            <a:gdLst>
              <a:gd name="T0" fmla="*/ 2935287 w 864"/>
              <a:gd name="T1" fmla="*/ 214312 h 144"/>
              <a:gd name="T2" fmla="*/ 2653309 w 864"/>
              <a:gd name="T3" fmla="*/ 0 h 144"/>
              <a:gd name="T4" fmla="*/ 0 w 864"/>
              <a:gd name="T5" fmla="*/ 0 h 144"/>
              <a:gd name="T6" fmla="*/ 0 60000 65536"/>
              <a:gd name="T7" fmla="*/ 0 60000 65536"/>
              <a:gd name="T8" fmla="*/ 0 60000 65536"/>
            </a:gdLst>
            <a:ahLst/>
            <a:cxnLst>
              <a:cxn ang="T6">
                <a:pos x="T0" y="T1"/>
              </a:cxn>
              <a:cxn ang="T7">
                <a:pos x="T2" y="T3"/>
              </a:cxn>
              <a:cxn ang="T8">
                <a:pos x="T4" y="T5"/>
              </a:cxn>
            </a:cxnLst>
            <a:rect l="0" t="0" r="r" b="b"/>
            <a:pathLst>
              <a:path w="864" h="144">
                <a:moveTo>
                  <a:pt x="864" y="144"/>
                </a:moveTo>
                <a:lnTo>
                  <a:pt x="781" y="0"/>
                </a:lnTo>
                <a:lnTo>
                  <a:pt x="0" y="0"/>
                </a:lnTo>
              </a:path>
            </a:pathLst>
          </a:custGeom>
          <a:noFill/>
          <a:ln w="12700">
            <a:solidFill>
              <a:schemeClr val="tx2"/>
            </a:solidFill>
            <a:prstDash val="dash"/>
            <a:round/>
            <a:headEnd type="oval" w="sm" len="sm"/>
            <a:tailEnd type="oval" w="sm" len="sm"/>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25609" name="TextBox 11"/>
          <p:cNvSpPr txBox="1">
            <a:spLocks noChangeArrowheads="1"/>
          </p:cNvSpPr>
          <p:nvPr/>
        </p:nvSpPr>
        <p:spPr bwMode="auto">
          <a:xfrm>
            <a:off x="2741295" y="4186555"/>
            <a:ext cx="2197735" cy="383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itchFamily="2" charset="-122"/>
              </a:defRPr>
            </a:lvl1pPr>
            <a:lvl2pPr marL="742950" indent="-285750" eaLnBrk="0" hangingPunct="0">
              <a:defRPr>
                <a:solidFill>
                  <a:schemeClr val="tx1"/>
                </a:solidFill>
                <a:latin typeface="Calibri" panose="020F0502020204030204" pitchFamily="34" charset="0"/>
                <a:ea typeface="宋体" pitchFamily="2" charset="-122"/>
              </a:defRPr>
            </a:lvl2pPr>
            <a:lvl3pPr marL="1143000" indent="-228600" eaLnBrk="0" hangingPunct="0">
              <a:defRPr>
                <a:solidFill>
                  <a:schemeClr val="tx1"/>
                </a:solidFill>
                <a:latin typeface="Calibri" panose="020F0502020204030204" pitchFamily="34" charset="0"/>
                <a:ea typeface="宋体" pitchFamily="2" charset="-122"/>
              </a:defRPr>
            </a:lvl3pPr>
            <a:lvl4pPr marL="1600200" indent="-228600" eaLnBrk="0" hangingPunct="0">
              <a:defRPr>
                <a:solidFill>
                  <a:schemeClr val="tx1"/>
                </a:solidFill>
                <a:latin typeface="Calibri" panose="020F0502020204030204" pitchFamily="34" charset="0"/>
                <a:ea typeface="宋体" pitchFamily="2" charset="-122"/>
              </a:defRPr>
            </a:lvl4pPr>
            <a:lvl5pPr marL="2057400" indent="-228600" eaLnBrk="0" hangingPunct="0">
              <a:defRPr>
                <a:solidFill>
                  <a:schemeClr val="tx1"/>
                </a:solidFill>
                <a:latin typeface="Calibri" panose="020F0502020204030204" pitchFamily="34" charset="0"/>
                <a:ea typeface="宋体"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9pPr>
          </a:lstStyle>
          <a:p>
            <a:pPr eaLnBrk="1" hangingPunct="1"/>
            <a:r>
              <a:rPr lang="zh-CN" altLang="en-US" dirty="0">
                <a:latin typeface="微软雅黑" panose="020B0503020204020204" pitchFamily="34" charset="-122"/>
                <a:ea typeface="微软雅黑" panose="020B0503020204020204" pitchFamily="34" charset="-122"/>
              </a:rPr>
              <a:t>稳定高效</a:t>
            </a:r>
            <a:endParaRPr lang="zh-CN" altLang="en-US" dirty="0">
              <a:latin typeface="微软雅黑" panose="020B0503020204020204" pitchFamily="34" charset="-122"/>
              <a:ea typeface="微软雅黑" panose="020B0503020204020204" pitchFamily="34" charset="-122"/>
            </a:endParaRPr>
          </a:p>
        </p:txBody>
      </p:sp>
      <p:sp>
        <p:nvSpPr>
          <p:cNvPr id="25610" name="Freeform 67"/>
          <p:cNvSpPr>
            <a:spLocks noChangeArrowheads="1"/>
          </p:cNvSpPr>
          <p:nvPr/>
        </p:nvSpPr>
        <p:spPr bwMode="auto">
          <a:xfrm>
            <a:off x="7124065" y="4638040"/>
            <a:ext cx="2885440" cy="213995"/>
          </a:xfrm>
          <a:custGeom>
            <a:avLst/>
            <a:gdLst>
              <a:gd name="T0" fmla="*/ 0 w 1037"/>
              <a:gd name="T1" fmla="*/ 214312 h 103"/>
              <a:gd name="T2" fmla="*/ 320332 w 1037"/>
              <a:gd name="T3" fmla="*/ 0 h 103"/>
              <a:gd name="T4" fmla="*/ 2657475 w 1037"/>
              <a:gd name="T5" fmla="*/ 0 h 103"/>
              <a:gd name="T6" fmla="*/ 0 60000 65536"/>
              <a:gd name="T7" fmla="*/ 0 60000 65536"/>
              <a:gd name="T8" fmla="*/ 0 60000 65536"/>
            </a:gdLst>
            <a:ahLst/>
            <a:cxnLst>
              <a:cxn ang="T6">
                <a:pos x="T0" y="T1"/>
              </a:cxn>
              <a:cxn ang="T7">
                <a:pos x="T2" y="T3"/>
              </a:cxn>
              <a:cxn ang="T8">
                <a:pos x="T4" y="T5"/>
              </a:cxn>
            </a:cxnLst>
            <a:rect l="0" t="0" r="r" b="b"/>
            <a:pathLst>
              <a:path w="1037" h="103">
                <a:moveTo>
                  <a:pt x="0" y="103"/>
                </a:moveTo>
                <a:lnTo>
                  <a:pt x="125" y="0"/>
                </a:lnTo>
                <a:lnTo>
                  <a:pt x="1037" y="0"/>
                </a:lnTo>
              </a:path>
            </a:pathLst>
          </a:custGeom>
          <a:noFill/>
          <a:ln w="12700">
            <a:solidFill>
              <a:schemeClr val="tx1"/>
            </a:solidFill>
            <a:prstDash val="dash"/>
            <a:round/>
            <a:headEnd type="oval" w="sm" len="sm"/>
            <a:tailEnd type="oval" w="sm" len="sm"/>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25611" name="TextBox 13"/>
          <p:cNvSpPr txBox="1">
            <a:spLocks noChangeArrowheads="1"/>
          </p:cNvSpPr>
          <p:nvPr/>
        </p:nvSpPr>
        <p:spPr bwMode="auto">
          <a:xfrm>
            <a:off x="7459345" y="3903345"/>
            <a:ext cx="2735580" cy="675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itchFamily="2" charset="-122"/>
              </a:defRPr>
            </a:lvl1pPr>
            <a:lvl2pPr marL="742950" indent="-285750" eaLnBrk="0" hangingPunct="0">
              <a:defRPr>
                <a:solidFill>
                  <a:schemeClr val="tx1"/>
                </a:solidFill>
                <a:latin typeface="Calibri" panose="020F0502020204030204" pitchFamily="34" charset="0"/>
                <a:ea typeface="宋体" pitchFamily="2" charset="-122"/>
              </a:defRPr>
            </a:lvl2pPr>
            <a:lvl3pPr marL="1143000" indent="-228600" eaLnBrk="0" hangingPunct="0">
              <a:defRPr>
                <a:solidFill>
                  <a:schemeClr val="tx1"/>
                </a:solidFill>
                <a:latin typeface="Calibri" panose="020F0502020204030204" pitchFamily="34" charset="0"/>
                <a:ea typeface="宋体" pitchFamily="2" charset="-122"/>
              </a:defRPr>
            </a:lvl3pPr>
            <a:lvl4pPr marL="1600200" indent="-228600" eaLnBrk="0" hangingPunct="0">
              <a:defRPr>
                <a:solidFill>
                  <a:schemeClr val="tx1"/>
                </a:solidFill>
                <a:latin typeface="Calibri" panose="020F0502020204030204" pitchFamily="34" charset="0"/>
                <a:ea typeface="宋体" pitchFamily="2" charset="-122"/>
              </a:defRPr>
            </a:lvl4pPr>
            <a:lvl5pPr marL="2057400" indent="-228600" eaLnBrk="0" hangingPunct="0">
              <a:defRPr>
                <a:solidFill>
                  <a:schemeClr val="tx1"/>
                </a:solidFill>
                <a:latin typeface="Calibri" panose="020F0502020204030204" pitchFamily="34" charset="0"/>
                <a:ea typeface="宋体"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itchFamily="2" charset="-122"/>
              </a:defRPr>
            </a:lvl9pPr>
          </a:lstStyle>
          <a:p>
            <a:pPr algn="ctr" eaLnBrk="1" hangingPunct="1"/>
            <a:r>
              <a:rPr lang="zh-CN" altLang="en-US" dirty="0">
                <a:latin typeface="微软雅黑" panose="020B0503020204020204" pitchFamily="34" charset="-122"/>
                <a:ea typeface="微软雅黑" panose="020B0503020204020204" pitchFamily="34" charset="-122"/>
              </a:rPr>
              <a:t>硬件、网络、文档灾备</a:t>
            </a:r>
            <a:endParaRPr lang="en-US" altLang="zh-CN" dirty="0">
              <a:latin typeface="微软雅黑" panose="020B0503020204020204" pitchFamily="34" charset="-122"/>
              <a:ea typeface="微软雅黑" panose="020B0503020204020204" pitchFamily="34" charset="-122"/>
            </a:endParaRPr>
          </a:p>
          <a:p>
            <a:pPr algn="ctr" eaLnBrk="1" hangingPunct="1"/>
            <a:r>
              <a:rPr lang="zh-CN" altLang="en-US" dirty="0">
                <a:latin typeface="微软雅黑" panose="020B0503020204020204" pitchFamily="34" charset="-122"/>
                <a:ea typeface="微软雅黑" panose="020B0503020204020204" pitchFamily="34" charset="-122"/>
              </a:rPr>
              <a:t>确保加密系统稳定</a:t>
            </a:r>
            <a:endParaRPr lang="zh-CN" altLang="en-US" dirty="0">
              <a:latin typeface="微软雅黑" panose="020B0503020204020204" pitchFamily="34" charset="-122"/>
              <a:ea typeface="微软雅黑" panose="020B0503020204020204" pitchFamily="34" charset="-122"/>
            </a:endParaRPr>
          </a:p>
        </p:txBody>
      </p:sp>
      <p:sp>
        <p:nvSpPr>
          <p:cNvPr id="2" name="矩形 3"/>
          <p:cNvSpPr>
            <a:spLocks noChangeArrowheads="1"/>
          </p:cNvSpPr>
          <p:nvPr/>
        </p:nvSpPr>
        <p:spPr bwMode="auto">
          <a:xfrm>
            <a:off x="1073958" y="224898"/>
            <a:ext cx="6059170" cy="582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eaLnBrk="1" hangingPunct="1">
              <a:spcBef>
                <a:spcPct val="0"/>
              </a:spcBef>
              <a:buFont typeface="Arial" panose="020B0604020202020204" pitchFamily="34" charset="0"/>
              <a:buNone/>
            </a:pPr>
            <a:r>
              <a:rPr lang="en-US" b="1" dirty="0">
                <a:solidFill>
                  <a:schemeClr val="tx1">
                    <a:lumMod val="65000"/>
                    <a:lumOff val="35000"/>
                  </a:schemeClr>
                </a:solidFill>
                <a:latin typeface="Arial" panose="020B0604020202020204" pitchFamily="34" charset="0"/>
                <a:cs typeface="Arial" panose="020B0604020202020204" pitchFamily="34" charset="0"/>
                <a:sym typeface="Impact" panose="020B0806030902050204" pitchFamily="34" charset="0"/>
              </a:rPr>
              <a:t>DSC</a:t>
            </a:r>
            <a:r>
              <a:rPr lang="zh-CN" altLang="en-US" b="1" dirty="0">
                <a:solidFill>
                  <a:schemeClr val="tx1">
                    <a:lumMod val="65000"/>
                    <a:lumOff val="35000"/>
                  </a:schemeClr>
                </a:solidFill>
                <a:latin typeface="Arial" panose="020B0604020202020204" pitchFamily="34" charset="0"/>
                <a:cs typeface="Arial" panose="020B0604020202020204" pitchFamily="34" charset="0"/>
                <a:sym typeface="Impact" panose="020B0806030902050204" pitchFamily="34" charset="0"/>
              </a:rPr>
              <a:t>优势</a:t>
            </a:r>
            <a:r>
              <a:rPr lang="en-US" altLang="zh-CN" b="1" dirty="0">
                <a:solidFill>
                  <a:schemeClr val="tx1">
                    <a:lumMod val="65000"/>
                    <a:lumOff val="35000"/>
                  </a:schemeClr>
                </a:solidFill>
                <a:latin typeface="Arial" panose="020B0604020202020204" pitchFamily="34" charset="0"/>
                <a:cs typeface="Arial" panose="020B0604020202020204" pitchFamily="34" charset="0"/>
                <a:sym typeface="Impact" panose="020B0806030902050204" pitchFamily="34" charset="0"/>
              </a:rPr>
              <a:t>-</a:t>
            </a:r>
            <a:r>
              <a:rPr lang="zh-CN" altLang="en-US" b="1" dirty="0">
                <a:solidFill>
                  <a:schemeClr val="tx1">
                    <a:lumMod val="65000"/>
                    <a:lumOff val="35000"/>
                  </a:schemeClr>
                </a:solidFill>
                <a:latin typeface="Arial" panose="020B0604020202020204" pitchFamily="34" charset="0"/>
                <a:cs typeface="Arial" panose="020B0604020202020204" pitchFamily="34" charset="0"/>
                <a:sym typeface="Impact" panose="020B0806030902050204" pitchFamily="34" charset="0"/>
              </a:rPr>
              <a:t>高度的安全性与稳定性</a:t>
            </a:r>
            <a:endParaRPr lang="zh-CN" altLang="en-US" b="1" dirty="0">
              <a:solidFill>
                <a:schemeClr val="tx1">
                  <a:lumMod val="65000"/>
                  <a:lumOff val="35000"/>
                </a:schemeClr>
              </a:solidFill>
              <a:latin typeface="Arial" panose="020B0604020202020204" pitchFamily="34" charset="0"/>
              <a:ea typeface="宋体" pitchFamily="2" charset="-122"/>
              <a:cs typeface="Arial" panose="020B0604020202020204" pitchFamily="34" charset="0"/>
              <a:sym typeface="Impact" panose="020B0806030902050204" pitchFamily="34" charset="0"/>
            </a:endParaRPr>
          </a:p>
        </p:txBody>
      </p:sp>
      <p:sp>
        <p:nvSpPr>
          <p:cNvPr id="3" name="文本框 37"/>
          <p:cNvSpPr txBox="1"/>
          <p:nvPr/>
        </p:nvSpPr>
        <p:spPr>
          <a:xfrm>
            <a:off x="1073958" y="759817"/>
            <a:ext cx="2308007" cy="335915"/>
          </a:xfrm>
          <a:prstGeom prst="rect">
            <a:avLst/>
          </a:prstGeom>
          <a:noFill/>
        </p:spPr>
        <p:txBody>
          <a:bodyPr wrap="square" lIns="91431" tIns="45716" rIns="91431" bIns="45716" rtlCol="0">
            <a:spAutoFit/>
          </a:bodyPr>
          <a:lstStyle/>
          <a:p>
            <a:r>
              <a:rPr lang="en-US" altLang="zh-CN" sz="1600" dirty="0">
                <a:solidFill>
                  <a:schemeClr val="tx1">
                    <a:lumMod val="65000"/>
                    <a:lumOff val="35000"/>
                  </a:schemeClr>
                </a:solidFill>
                <a:latin typeface="Arial" panose="020B0604020202020204" pitchFamily="34" charset="0"/>
                <a:cs typeface="Arial" panose="020B0604020202020204" pitchFamily="34" charset="0"/>
              </a:rPr>
              <a:t>Our Advantage</a:t>
            </a:r>
            <a:endParaRPr lang="en-US" altLang="zh-CN" sz="1600" dirty="0">
              <a:solidFill>
                <a:schemeClr val="tx1">
                  <a:lumMod val="65000"/>
                  <a:lumOff val="35000"/>
                </a:schemeClr>
              </a:solidFill>
              <a:latin typeface="Arial" panose="020B0604020202020204" pitchFamily="34" charset="0"/>
              <a:cs typeface="Arial" panose="020B0604020202020204" pitchFamily="34" charset="0"/>
            </a:endParaRPr>
          </a:p>
        </p:txBody>
      </p:sp>
      <p:pic>
        <p:nvPicPr>
          <p:cNvPr id="5" name="图片 4" descr="销掌门-透明背景-logo"/>
          <p:cNvPicPr>
            <a:picLocks noChangeAspect="1"/>
          </p:cNvPicPr>
          <p:nvPr/>
        </p:nvPicPr>
        <p:blipFill>
          <a:blip r:embed="rId1" cstate="print"/>
          <a:stretch>
            <a:fillRect/>
          </a:stretch>
        </p:blipFill>
        <p:spPr>
          <a:xfrm>
            <a:off x="10789920" y="167005"/>
            <a:ext cx="1132205" cy="829310"/>
          </a:xfrm>
          <a:prstGeom prst="rect">
            <a:avLst/>
          </a:prstGeom>
        </p:spPr>
      </p:pic>
    </p:spTree>
  </p:cSld>
  <p:clrMapOvr>
    <a:masterClrMapping/>
  </p:clrMapOvr>
  <p:transition>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1" presetClass="entr" presetSubtype="2" fill="hold" grpId="0" nodeType="clickEffect">
                                  <p:stCondLst>
                                    <p:cond delay="0"/>
                                  </p:stCondLst>
                                  <p:childTnLst>
                                    <p:set>
                                      <p:cBhvr>
                                        <p:cTn id="15" dur="1000" fill="hold">
                                          <p:stCondLst>
                                            <p:cond delay="0"/>
                                          </p:stCondLst>
                                        </p:cTn>
                                        <p:tgtEl>
                                          <p:spTgt spid="4"/>
                                        </p:tgtEl>
                                        <p:attrNameLst>
                                          <p:attrName>style.visibility</p:attrName>
                                        </p:attrNameLst>
                                      </p:cBhvr>
                                      <p:to>
                                        <p:strVal val="visible"/>
                                      </p:to>
                                    </p:set>
                                    <p:animEffect transition="in" filter="wheel(2)">
                                      <p:cBhvr>
                                        <p:cTn id="16" dur="1000"/>
                                        <p:tgtEl>
                                          <p:spTgt spid="4"/>
                                        </p:tgtEl>
                                      </p:cBhvr>
                                    </p:animEffect>
                                  </p:childTnLst>
                                </p:cTn>
                              </p:par>
                            </p:childTnLst>
                          </p:cTn>
                        </p:par>
                        <p:par>
                          <p:cTn id="17" fill="hold">
                            <p:stCondLst>
                              <p:cond delay="1000"/>
                            </p:stCondLst>
                            <p:childTnLst>
                              <p:par>
                                <p:cTn id="18" presetID="22" presetClass="entr" presetSubtype="8" fill="hold" grpId="0" nodeType="afterEffect">
                                  <p:stCondLst>
                                    <p:cond delay="0"/>
                                  </p:stCondLst>
                                  <p:childTnLst>
                                    <p:set>
                                      <p:cBhvr>
                                        <p:cTn id="19" dur="1000" fill="hold">
                                          <p:stCondLst>
                                            <p:cond delay="0"/>
                                          </p:stCondLst>
                                        </p:cTn>
                                        <p:tgtEl>
                                          <p:spTgt spid="25607"/>
                                        </p:tgtEl>
                                        <p:attrNameLst>
                                          <p:attrName>style.visibility</p:attrName>
                                        </p:attrNameLst>
                                      </p:cBhvr>
                                      <p:to>
                                        <p:strVal val="visible"/>
                                      </p:to>
                                    </p:set>
                                    <p:animEffect transition="in" filter="wipe(left)">
                                      <p:cBhvr>
                                        <p:cTn id="20" dur="1000"/>
                                        <p:tgtEl>
                                          <p:spTgt spid="25607"/>
                                        </p:tgtEl>
                                      </p:cBhvr>
                                    </p:animEffect>
                                  </p:childTnLst>
                                </p:cTn>
                              </p:par>
                              <p:par>
                                <p:cTn id="21" presetID="22" presetClass="entr" presetSubtype="8" fill="hold" grpId="0" nodeType="withEffect">
                                  <p:stCondLst>
                                    <p:cond delay="0"/>
                                  </p:stCondLst>
                                  <p:childTnLst>
                                    <p:set>
                                      <p:cBhvr>
                                        <p:cTn id="22" dur="1000" fill="hold">
                                          <p:stCondLst>
                                            <p:cond delay="0"/>
                                          </p:stCondLst>
                                        </p:cTn>
                                        <p:tgtEl>
                                          <p:spTgt spid="25606"/>
                                        </p:tgtEl>
                                        <p:attrNameLst>
                                          <p:attrName>style.visibility</p:attrName>
                                        </p:attrNameLst>
                                      </p:cBhvr>
                                      <p:to>
                                        <p:strVal val="visible"/>
                                      </p:to>
                                    </p:set>
                                    <p:animEffect transition="in" filter="wipe(left)">
                                      <p:cBhvr>
                                        <p:cTn id="23" dur="1000"/>
                                        <p:tgtEl>
                                          <p:spTgt spid="25606"/>
                                        </p:tgtEl>
                                      </p:cBhvr>
                                    </p:animEffect>
                                  </p:childTnLst>
                                </p:cTn>
                              </p:par>
                            </p:childTnLst>
                          </p:cTn>
                        </p:par>
                      </p:childTnLst>
                    </p:cTn>
                  </p:par>
                  <p:par>
                    <p:cTn id="24" fill="hold">
                      <p:stCondLst>
                        <p:cond delay="indefinite"/>
                      </p:stCondLst>
                      <p:childTnLst>
                        <p:par>
                          <p:cTn id="25" fill="hold">
                            <p:stCondLst>
                              <p:cond delay="0"/>
                            </p:stCondLst>
                            <p:childTnLst>
                              <p:par>
                                <p:cTn id="26" presetID="21" presetClass="entr" presetSubtype="2" fill="hold" grpId="0" nodeType="clickEffect">
                                  <p:stCondLst>
                                    <p:cond delay="0"/>
                                  </p:stCondLst>
                                  <p:childTnLst>
                                    <p:set>
                                      <p:cBhvr>
                                        <p:cTn id="27" dur="1000" fill="hold">
                                          <p:stCondLst>
                                            <p:cond delay="0"/>
                                          </p:stCondLst>
                                        </p:cTn>
                                        <p:tgtEl>
                                          <p:spTgt spid="7"/>
                                        </p:tgtEl>
                                        <p:attrNameLst>
                                          <p:attrName>style.visibility</p:attrName>
                                        </p:attrNameLst>
                                      </p:cBhvr>
                                      <p:to>
                                        <p:strVal val="visible"/>
                                      </p:to>
                                    </p:set>
                                    <p:animEffect transition="in" filter="wheel(2)">
                                      <p:cBhvr>
                                        <p:cTn id="28" dur="1000"/>
                                        <p:tgtEl>
                                          <p:spTgt spid="7"/>
                                        </p:tgtEl>
                                      </p:cBhvr>
                                    </p:animEffect>
                                  </p:childTnLst>
                                </p:cTn>
                              </p:par>
                            </p:childTnLst>
                          </p:cTn>
                        </p:par>
                        <p:par>
                          <p:cTn id="29" fill="hold">
                            <p:stCondLst>
                              <p:cond delay="1000"/>
                            </p:stCondLst>
                            <p:childTnLst>
                              <p:par>
                                <p:cTn id="30" presetID="22" presetClass="entr" presetSubtype="2" fill="hold" grpId="0" nodeType="afterEffect">
                                  <p:stCondLst>
                                    <p:cond delay="0"/>
                                  </p:stCondLst>
                                  <p:childTnLst>
                                    <p:set>
                                      <p:cBhvr>
                                        <p:cTn id="31" dur="1000" fill="hold">
                                          <p:stCondLst>
                                            <p:cond delay="0"/>
                                          </p:stCondLst>
                                        </p:cTn>
                                        <p:tgtEl>
                                          <p:spTgt spid="25608"/>
                                        </p:tgtEl>
                                        <p:attrNameLst>
                                          <p:attrName>style.visibility</p:attrName>
                                        </p:attrNameLst>
                                      </p:cBhvr>
                                      <p:to>
                                        <p:strVal val="visible"/>
                                      </p:to>
                                    </p:set>
                                    <p:animEffect transition="in" filter="wipe(right)">
                                      <p:cBhvr>
                                        <p:cTn id="32" dur="1000"/>
                                        <p:tgtEl>
                                          <p:spTgt spid="25608"/>
                                        </p:tgtEl>
                                      </p:cBhvr>
                                    </p:animEffect>
                                  </p:childTnLst>
                                </p:cTn>
                              </p:par>
                              <p:par>
                                <p:cTn id="33" presetID="22" presetClass="entr" presetSubtype="2" fill="hold" grpId="0" nodeType="withEffect">
                                  <p:stCondLst>
                                    <p:cond delay="0"/>
                                  </p:stCondLst>
                                  <p:childTnLst>
                                    <p:set>
                                      <p:cBhvr>
                                        <p:cTn id="34" dur="1000" fill="hold">
                                          <p:stCondLst>
                                            <p:cond delay="0"/>
                                          </p:stCondLst>
                                        </p:cTn>
                                        <p:tgtEl>
                                          <p:spTgt spid="25609"/>
                                        </p:tgtEl>
                                        <p:attrNameLst>
                                          <p:attrName>style.visibility</p:attrName>
                                        </p:attrNameLst>
                                      </p:cBhvr>
                                      <p:to>
                                        <p:strVal val="visible"/>
                                      </p:to>
                                    </p:set>
                                    <p:animEffect transition="in" filter="wipe(right)">
                                      <p:cBhvr>
                                        <p:cTn id="35" dur="1000"/>
                                        <p:tgtEl>
                                          <p:spTgt spid="25609"/>
                                        </p:tgtEl>
                                      </p:cBhvr>
                                    </p:animEffect>
                                  </p:childTnLst>
                                </p:cTn>
                              </p:par>
                            </p:childTnLst>
                          </p:cTn>
                        </p:par>
                      </p:childTnLst>
                    </p:cTn>
                  </p:par>
                  <p:par>
                    <p:cTn id="36" fill="hold">
                      <p:stCondLst>
                        <p:cond delay="indefinite"/>
                      </p:stCondLst>
                      <p:childTnLst>
                        <p:par>
                          <p:cTn id="37" fill="hold">
                            <p:stCondLst>
                              <p:cond delay="0"/>
                            </p:stCondLst>
                            <p:childTnLst>
                              <p:par>
                                <p:cTn id="38" presetID="21" presetClass="entr" presetSubtype="2" fill="hold" grpId="0" nodeType="clickEffect">
                                  <p:stCondLst>
                                    <p:cond delay="0"/>
                                  </p:stCondLst>
                                  <p:childTnLst>
                                    <p:set>
                                      <p:cBhvr>
                                        <p:cTn id="39" dur="1000" fill="hold">
                                          <p:stCondLst>
                                            <p:cond delay="0"/>
                                          </p:stCondLst>
                                        </p:cTn>
                                        <p:tgtEl>
                                          <p:spTgt spid="8"/>
                                        </p:tgtEl>
                                        <p:attrNameLst>
                                          <p:attrName>style.visibility</p:attrName>
                                        </p:attrNameLst>
                                      </p:cBhvr>
                                      <p:to>
                                        <p:strVal val="visible"/>
                                      </p:to>
                                    </p:set>
                                    <p:animEffect transition="in" filter="wheel(2)">
                                      <p:cBhvr>
                                        <p:cTn id="40" dur="1000"/>
                                        <p:tgtEl>
                                          <p:spTgt spid="8"/>
                                        </p:tgtEl>
                                      </p:cBhvr>
                                    </p:animEffect>
                                  </p:childTnLst>
                                </p:cTn>
                              </p:par>
                            </p:childTnLst>
                          </p:cTn>
                        </p:par>
                        <p:par>
                          <p:cTn id="41" fill="hold">
                            <p:stCondLst>
                              <p:cond delay="1000"/>
                            </p:stCondLst>
                            <p:childTnLst>
                              <p:par>
                                <p:cTn id="42" presetID="22" presetClass="entr" presetSubtype="8" fill="hold" grpId="0" nodeType="afterEffect">
                                  <p:stCondLst>
                                    <p:cond delay="0"/>
                                  </p:stCondLst>
                                  <p:childTnLst>
                                    <p:set>
                                      <p:cBhvr>
                                        <p:cTn id="43" dur="1000" fill="hold">
                                          <p:stCondLst>
                                            <p:cond delay="0"/>
                                          </p:stCondLst>
                                        </p:cTn>
                                        <p:tgtEl>
                                          <p:spTgt spid="25610"/>
                                        </p:tgtEl>
                                        <p:attrNameLst>
                                          <p:attrName>style.visibility</p:attrName>
                                        </p:attrNameLst>
                                      </p:cBhvr>
                                      <p:to>
                                        <p:strVal val="visible"/>
                                      </p:to>
                                    </p:set>
                                    <p:animEffect transition="in" filter="wipe(left)">
                                      <p:cBhvr>
                                        <p:cTn id="44" dur="1000"/>
                                        <p:tgtEl>
                                          <p:spTgt spid="25610"/>
                                        </p:tgtEl>
                                      </p:cBhvr>
                                    </p:animEffect>
                                  </p:childTnLst>
                                </p:cTn>
                              </p:par>
                              <p:par>
                                <p:cTn id="45" presetID="22" presetClass="entr" presetSubtype="8" fill="hold" grpId="0" nodeType="withEffect">
                                  <p:stCondLst>
                                    <p:cond delay="0"/>
                                  </p:stCondLst>
                                  <p:childTnLst>
                                    <p:set>
                                      <p:cBhvr>
                                        <p:cTn id="46" dur="1000" fill="hold">
                                          <p:stCondLst>
                                            <p:cond delay="0"/>
                                          </p:stCondLst>
                                        </p:cTn>
                                        <p:tgtEl>
                                          <p:spTgt spid="25611"/>
                                        </p:tgtEl>
                                        <p:attrNameLst>
                                          <p:attrName>style.visibility</p:attrName>
                                        </p:attrNameLst>
                                      </p:cBhvr>
                                      <p:to>
                                        <p:strVal val="visible"/>
                                      </p:to>
                                    </p:set>
                                    <p:animEffect transition="in" filter="wipe(left)">
                                      <p:cBhvr>
                                        <p:cTn id="47" dur="1000"/>
                                        <p:tgtEl>
                                          <p:spTgt spid="256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animBg="1"/>
      <p:bldP spid="25607" grpId="0" animBg="1"/>
      <p:bldP spid="25606" grpId="0"/>
      <p:bldP spid="7" grpId="0" animBg="1"/>
      <p:bldP spid="25608" grpId="0" animBg="1"/>
      <p:bldP spid="25609" grpId="0"/>
      <p:bldP spid="8" grpId="0" animBg="1"/>
      <p:bldP spid="25610" grpId="0" animBg="1"/>
      <p:bldP spid="25611"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114"/>
          <p:cNvGrpSpPr/>
          <p:nvPr/>
        </p:nvGrpSpPr>
        <p:grpSpPr>
          <a:xfrm>
            <a:off x="-45720" y="2478405"/>
            <a:ext cx="12266295" cy="1868170"/>
            <a:chOff x="0" y="2226109"/>
            <a:chExt cx="1597483" cy="518462"/>
          </a:xfrm>
          <a:solidFill>
            <a:schemeClr val="bg2"/>
          </a:solidFill>
        </p:grpSpPr>
        <p:sp>
          <p:nvSpPr>
            <p:cNvPr id="4" name="Rectangle 40"/>
            <p:cNvSpPr/>
            <p:nvPr/>
          </p:nvSpPr>
          <p:spPr>
            <a:xfrm>
              <a:off x="0" y="2226109"/>
              <a:ext cx="1597483" cy="518462"/>
            </a:xfrm>
            <a:prstGeom prst="rect">
              <a:avLst/>
            </a:prstGeom>
            <a:solidFill>
              <a:srgbClr val="3636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5" name="Text Placeholder 3"/>
            <p:cNvSpPr txBox="1"/>
            <p:nvPr/>
          </p:nvSpPr>
          <p:spPr>
            <a:xfrm>
              <a:off x="141262" y="2356165"/>
              <a:ext cx="1317383" cy="230506"/>
            </a:xfrm>
            <a:prstGeom prst="rect">
              <a:avLst/>
            </a:prstGeom>
            <a:noFill/>
          </p:spPr>
          <p:txBody>
            <a:bodyPr wrap="squar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8565">
                <a:spcBef>
                  <a:spcPct val="20000"/>
                </a:spcBef>
                <a:defRPr/>
              </a:pPr>
              <a:r>
                <a:rPr lang="zh-CN" altLang="en-US" sz="5400" b="1" dirty="0">
                  <a:solidFill>
                    <a:schemeClr val="bg1"/>
                  </a:solidFill>
                  <a:latin typeface="微软雅黑" panose="020B0503020204020204" pitchFamily="34" charset="-122"/>
                  <a:ea typeface="微软雅黑" panose="020B0503020204020204" pitchFamily="34" charset="-122"/>
                </a:rPr>
                <a:t>严苛的防冒充控制</a:t>
              </a:r>
              <a:endParaRPr lang="zh-CN" altLang="en-US" sz="5400" b="1" dirty="0">
                <a:solidFill>
                  <a:schemeClr val="bg1"/>
                </a:solidFill>
                <a:latin typeface="微软雅黑" panose="020B0503020204020204" pitchFamily="34" charset="-122"/>
                <a:ea typeface="微软雅黑" panose="020B0503020204020204" pitchFamily="34" charset="-122"/>
              </a:endParaRPr>
            </a:p>
          </p:txBody>
        </p:sp>
      </p:grpSp>
      <p:pic>
        <p:nvPicPr>
          <p:cNvPr id="7" name="图片 6" descr="销掌门-透明背景-logo"/>
          <p:cNvPicPr>
            <a:picLocks noChangeAspect="1"/>
          </p:cNvPicPr>
          <p:nvPr/>
        </p:nvPicPr>
        <p:blipFill>
          <a:blip r:embed="rId1" cstate="print"/>
          <a:stretch>
            <a:fillRect/>
          </a:stretch>
        </p:blipFill>
        <p:spPr>
          <a:xfrm>
            <a:off x="10789920" y="167005"/>
            <a:ext cx="1132205" cy="829310"/>
          </a:xfrm>
          <a:prstGeom prst="rect">
            <a:avLst/>
          </a:prstGeom>
        </p:spPr>
      </p:pic>
    </p:spTree>
  </p:cSld>
  <p:clrMapOvr>
    <a:masterClrMapping/>
  </p:clrMapOvr>
  <p:transition spd="slow" advClick="0"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400"/>
                                        <p:tgtEl>
                                          <p:spTgt spid="3"/>
                                        </p:tgtEl>
                                      </p:cBhvr>
                                    </p:animEffect>
                                  </p:childTnLst>
                                </p:cTn>
                              </p:par>
                            </p:childTnLst>
                          </p:cTn>
                        </p:par>
                        <p:par>
                          <p:cTn id="8" fill="hold">
                            <p:stCondLst>
                              <p:cond delay="500"/>
                            </p:stCondLst>
                            <p:childTnLst>
                              <p:par>
                                <p:cTn id="9" presetID="3" presetClass="entr" presetSubtype="1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linds(horizontal)">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组合 24"/>
          <p:cNvGrpSpPr/>
          <p:nvPr/>
        </p:nvGrpSpPr>
        <p:grpSpPr>
          <a:xfrm>
            <a:off x="5001260" y="1704340"/>
            <a:ext cx="1036320" cy="548640"/>
            <a:chOff x="7876" y="2684"/>
            <a:chExt cx="1632" cy="864"/>
          </a:xfrm>
        </p:grpSpPr>
        <p:sp>
          <p:nvSpPr>
            <p:cNvPr id="53" name="Pentagon 91"/>
            <p:cNvSpPr/>
            <p:nvPr/>
          </p:nvSpPr>
          <p:spPr>
            <a:xfrm>
              <a:off x="7876" y="2684"/>
              <a:ext cx="1632" cy="864"/>
            </a:xfrm>
            <a:prstGeom prst="homePlat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5" dirty="0"/>
            </a:p>
          </p:txBody>
        </p:sp>
        <p:sp>
          <p:nvSpPr>
            <p:cNvPr id="34" name="TextBox 66"/>
            <p:cNvSpPr txBox="1"/>
            <p:nvPr/>
          </p:nvSpPr>
          <p:spPr>
            <a:xfrm>
              <a:off x="8358" y="2898"/>
              <a:ext cx="653" cy="452"/>
            </a:xfrm>
            <a:prstGeom prst="rect">
              <a:avLst/>
            </a:prstGeom>
            <a:noFill/>
          </p:spPr>
          <p:txBody>
            <a:bodyPr wrap="none" lIns="0" tIns="0" rIns="0" bIns="0" rtlCol="0" anchor="ctr">
              <a:spAutoFit/>
            </a:bodyPr>
            <a:lstStyle/>
            <a:p>
              <a:pPr algn="ctr" defTabSz="1218565">
                <a:spcBef>
                  <a:spcPct val="20000"/>
                </a:spcBef>
                <a:defRPr/>
              </a:pPr>
              <a:r>
                <a:rPr lang="en-US" sz="1865" b="1" dirty="0">
                  <a:solidFill>
                    <a:schemeClr val="bg1"/>
                  </a:solidFill>
                </a:rPr>
                <a:t>10%</a:t>
              </a:r>
              <a:endParaRPr lang="en-US" sz="1865" dirty="0">
                <a:solidFill>
                  <a:schemeClr val="bg1"/>
                </a:solidFill>
              </a:endParaRPr>
            </a:p>
          </p:txBody>
        </p:sp>
      </p:grpSp>
      <p:grpSp>
        <p:nvGrpSpPr>
          <p:cNvPr id="26" name="组合 25"/>
          <p:cNvGrpSpPr/>
          <p:nvPr/>
        </p:nvGrpSpPr>
        <p:grpSpPr>
          <a:xfrm>
            <a:off x="5001260" y="2322195"/>
            <a:ext cx="1629410" cy="548640"/>
            <a:chOff x="7876" y="3657"/>
            <a:chExt cx="2566" cy="864"/>
          </a:xfrm>
        </p:grpSpPr>
        <p:sp>
          <p:nvSpPr>
            <p:cNvPr id="50" name="Pentagon 88"/>
            <p:cNvSpPr/>
            <p:nvPr/>
          </p:nvSpPr>
          <p:spPr>
            <a:xfrm>
              <a:off x="7876" y="3657"/>
              <a:ext cx="2566" cy="864"/>
            </a:xfrm>
            <a:prstGeom prst="homePlat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5" dirty="0"/>
            </a:p>
          </p:txBody>
        </p:sp>
        <p:sp>
          <p:nvSpPr>
            <p:cNvPr id="43" name="TextBox 86"/>
            <p:cNvSpPr txBox="1"/>
            <p:nvPr/>
          </p:nvSpPr>
          <p:spPr>
            <a:xfrm>
              <a:off x="8995" y="3865"/>
              <a:ext cx="943" cy="452"/>
            </a:xfrm>
            <a:prstGeom prst="rect">
              <a:avLst/>
            </a:prstGeom>
            <a:noFill/>
          </p:spPr>
          <p:txBody>
            <a:bodyPr wrap="none" lIns="0" tIns="0" rIns="0" bIns="0" rtlCol="0" anchor="ctr">
              <a:spAutoFit/>
            </a:bodyPr>
            <a:lstStyle/>
            <a:p>
              <a:pPr algn="ctr" defTabSz="1218565">
                <a:spcBef>
                  <a:spcPct val="20000"/>
                </a:spcBef>
                <a:defRPr/>
              </a:pPr>
              <a:r>
                <a:rPr lang="en-US" sz="1865" b="1" dirty="0">
                  <a:solidFill>
                    <a:schemeClr val="bg1"/>
                  </a:solidFill>
                </a:rPr>
                <a:t>27.7%</a:t>
              </a:r>
              <a:endParaRPr lang="en-US" sz="1865" dirty="0">
                <a:solidFill>
                  <a:schemeClr val="bg1"/>
                </a:solidFill>
              </a:endParaRPr>
            </a:p>
          </p:txBody>
        </p:sp>
      </p:grpSp>
      <p:sp>
        <p:nvSpPr>
          <p:cNvPr id="102" name="矩形 3"/>
          <p:cNvSpPr>
            <a:spLocks noChangeArrowheads="1"/>
          </p:cNvSpPr>
          <p:nvPr/>
        </p:nvSpPr>
        <p:spPr bwMode="auto">
          <a:xfrm>
            <a:off x="1073958" y="224898"/>
            <a:ext cx="4523105" cy="582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l" eaLnBrk="1" hangingPunct="1">
              <a:spcBef>
                <a:spcPct val="0"/>
              </a:spcBef>
              <a:buFont typeface="Arial" panose="020B0604020202020204" pitchFamily="34" charset="0"/>
              <a:buNone/>
            </a:pPr>
            <a:r>
              <a:rPr lang="en-US" altLang="zh-CN" b="1" dirty="0">
                <a:solidFill>
                  <a:schemeClr val="tx1">
                    <a:lumMod val="65000"/>
                    <a:lumOff val="35000"/>
                  </a:schemeClr>
                </a:solidFill>
                <a:latin typeface="Arial" panose="020B0604020202020204" pitchFamily="34" charset="0"/>
                <a:cs typeface="Arial" panose="020B0604020202020204" pitchFamily="34" charset="0"/>
                <a:sym typeface="Impact" panose="020B0806030902050204" pitchFamily="34" charset="0"/>
              </a:rPr>
              <a:t>2.1 </a:t>
            </a:r>
            <a:r>
              <a:rPr lang="zh-CN" altLang="en-US" b="1" dirty="0">
                <a:solidFill>
                  <a:schemeClr val="tx1">
                    <a:lumMod val="65000"/>
                    <a:lumOff val="35000"/>
                  </a:schemeClr>
                </a:solidFill>
                <a:latin typeface="Arial" panose="020B0604020202020204" pitchFamily="34" charset="0"/>
                <a:cs typeface="Arial" panose="020B0604020202020204" pitchFamily="34" charset="0"/>
                <a:sym typeface="Impact" panose="020B0806030902050204" pitchFamily="34" charset="0"/>
              </a:rPr>
              <a:t>企业数据的安全现状</a:t>
            </a:r>
            <a:endParaRPr lang="zh-CN" altLang="en-US" b="1" dirty="0">
              <a:solidFill>
                <a:schemeClr val="tx1">
                  <a:lumMod val="65000"/>
                  <a:lumOff val="35000"/>
                </a:schemeClr>
              </a:solidFill>
              <a:latin typeface="Arial" panose="020B0604020202020204" pitchFamily="34" charset="0"/>
              <a:cs typeface="Arial" panose="020B0604020202020204" pitchFamily="34" charset="0"/>
              <a:sym typeface="Impact" panose="020B0806030902050204" pitchFamily="34" charset="0"/>
            </a:endParaRPr>
          </a:p>
        </p:txBody>
      </p:sp>
      <p:sp>
        <p:nvSpPr>
          <p:cNvPr id="103" name="文本框 37"/>
          <p:cNvSpPr txBox="1"/>
          <p:nvPr/>
        </p:nvSpPr>
        <p:spPr>
          <a:xfrm>
            <a:off x="1073958" y="759817"/>
            <a:ext cx="2308007" cy="335915"/>
          </a:xfrm>
          <a:prstGeom prst="rect">
            <a:avLst/>
          </a:prstGeom>
          <a:noFill/>
        </p:spPr>
        <p:txBody>
          <a:bodyPr wrap="square" lIns="91431" tIns="45716" rIns="91431" bIns="45716" rtlCol="0">
            <a:spAutoFit/>
          </a:bodyPr>
          <a:lstStyle/>
          <a:p>
            <a:r>
              <a:rPr lang="en-US" altLang="zh-CN" sz="1600" dirty="0">
                <a:solidFill>
                  <a:schemeClr val="tx1">
                    <a:lumMod val="65000"/>
                    <a:lumOff val="35000"/>
                  </a:schemeClr>
                </a:solidFill>
                <a:latin typeface="Arial" panose="020B0604020202020204" pitchFamily="34" charset="0"/>
                <a:cs typeface="Arial" panose="020B0604020202020204" pitchFamily="34" charset="0"/>
              </a:rPr>
              <a:t>Enterprise Data</a:t>
            </a:r>
            <a:endParaRPr lang="en-US" altLang="zh-CN" sz="1600" dirty="0">
              <a:solidFill>
                <a:schemeClr val="tx1">
                  <a:lumMod val="65000"/>
                  <a:lumOff val="35000"/>
                </a:schemeClr>
              </a:solidFill>
              <a:latin typeface="Arial" panose="020B0604020202020204" pitchFamily="34" charset="0"/>
              <a:cs typeface="Arial" panose="020B0604020202020204" pitchFamily="34" charset="0"/>
            </a:endParaRPr>
          </a:p>
        </p:txBody>
      </p:sp>
      <p:grpSp>
        <p:nvGrpSpPr>
          <p:cNvPr id="27" name="组合 26"/>
          <p:cNvGrpSpPr/>
          <p:nvPr/>
        </p:nvGrpSpPr>
        <p:grpSpPr>
          <a:xfrm>
            <a:off x="4999355" y="2958465"/>
            <a:ext cx="2115820" cy="548640"/>
            <a:chOff x="7873" y="4659"/>
            <a:chExt cx="3332" cy="864"/>
          </a:xfrm>
        </p:grpSpPr>
        <p:sp>
          <p:nvSpPr>
            <p:cNvPr id="36" name="Pentagon 68"/>
            <p:cNvSpPr/>
            <p:nvPr/>
          </p:nvSpPr>
          <p:spPr>
            <a:xfrm>
              <a:off x="7873" y="4659"/>
              <a:ext cx="3333" cy="864"/>
            </a:xfrm>
            <a:prstGeom prst="homePlat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5" dirty="0"/>
            </a:p>
          </p:txBody>
        </p:sp>
        <p:sp>
          <p:nvSpPr>
            <p:cNvPr id="51" name="TextBox 89"/>
            <p:cNvSpPr txBox="1"/>
            <p:nvPr/>
          </p:nvSpPr>
          <p:spPr>
            <a:xfrm>
              <a:off x="9833" y="4833"/>
              <a:ext cx="839" cy="452"/>
            </a:xfrm>
            <a:prstGeom prst="rect">
              <a:avLst/>
            </a:prstGeom>
            <a:noFill/>
          </p:spPr>
          <p:txBody>
            <a:bodyPr wrap="none" lIns="0" tIns="0" rIns="0" bIns="0" rtlCol="0" anchor="ctr">
              <a:spAutoFit/>
            </a:bodyPr>
            <a:lstStyle/>
            <a:p>
              <a:pPr algn="ctr" defTabSz="1218565">
                <a:spcBef>
                  <a:spcPct val="20000"/>
                </a:spcBef>
                <a:defRPr/>
              </a:pPr>
              <a:r>
                <a:rPr lang="en-US" sz="1865" b="1" dirty="0">
                  <a:solidFill>
                    <a:schemeClr val="bg1"/>
                  </a:solidFill>
                </a:rPr>
                <a:t>70+%</a:t>
              </a:r>
              <a:endParaRPr lang="en-US" sz="1865" dirty="0">
                <a:solidFill>
                  <a:schemeClr val="bg1"/>
                </a:solidFill>
              </a:endParaRPr>
            </a:p>
          </p:txBody>
        </p:sp>
      </p:grpSp>
      <p:grpSp>
        <p:nvGrpSpPr>
          <p:cNvPr id="28" name="组合 27"/>
          <p:cNvGrpSpPr/>
          <p:nvPr/>
        </p:nvGrpSpPr>
        <p:grpSpPr>
          <a:xfrm>
            <a:off x="4999355" y="3576320"/>
            <a:ext cx="2600960" cy="548640"/>
            <a:chOff x="7873" y="5632"/>
            <a:chExt cx="4096" cy="864"/>
          </a:xfrm>
        </p:grpSpPr>
        <p:sp>
          <p:nvSpPr>
            <p:cNvPr id="33" name="Pentagon 65"/>
            <p:cNvSpPr/>
            <p:nvPr/>
          </p:nvSpPr>
          <p:spPr>
            <a:xfrm>
              <a:off x="7873" y="5632"/>
              <a:ext cx="4097" cy="864"/>
            </a:xfrm>
            <a:prstGeom prst="homePlat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5" dirty="0"/>
            </a:p>
          </p:txBody>
        </p:sp>
        <p:sp>
          <p:nvSpPr>
            <p:cNvPr id="54" name="TextBox 92"/>
            <p:cNvSpPr txBox="1"/>
            <p:nvPr/>
          </p:nvSpPr>
          <p:spPr>
            <a:xfrm>
              <a:off x="10816" y="5797"/>
              <a:ext cx="653" cy="452"/>
            </a:xfrm>
            <a:prstGeom prst="rect">
              <a:avLst/>
            </a:prstGeom>
            <a:noFill/>
          </p:spPr>
          <p:txBody>
            <a:bodyPr wrap="none" lIns="0" tIns="0" rIns="0" bIns="0" rtlCol="0" anchor="ctr">
              <a:spAutoFit/>
            </a:bodyPr>
            <a:lstStyle/>
            <a:p>
              <a:pPr algn="ctr" defTabSz="1218565">
                <a:spcBef>
                  <a:spcPct val="20000"/>
                </a:spcBef>
                <a:defRPr/>
              </a:pPr>
              <a:r>
                <a:rPr lang="en-US" sz="1865" b="1" dirty="0">
                  <a:solidFill>
                    <a:schemeClr val="bg1"/>
                  </a:solidFill>
                </a:rPr>
                <a:t>77%</a:t>
              </a:r>
              <a:endParaRPr lang="en-US" sz="1865" dirty="0">
                <a:solidFill>
                  <a:schemeClr val="bg1"/>
                </a:solidFill>
              </a:endParaRPr>
            </a:p>
          </p:txBody>
        </p:sp>
      </p:grpSp>
      <p:grpSp>
        <p:nvGrpSpPr>
          <p:cNvPr id="55" name="Group 4"/>
          <p:cNvGrpSpPr>
            <a:grpSpLocks noChangeAspect="1"/>
          </p:cNvGrpSpPr>
          <p:nvPr/>
        </p:nvGrpSpPr>
        <p:grpSpPr bwMode="auto">
          <a:xfrm>
            <a:off x="723163" y="1649943"/>
            <a:ext cx="5084707" cy="3160294"/>
            <a:chOff x="376" y="1148"/>
            <a:chExt cx="2053" cy="1276"/>
          </a:xfrm>
        </p:grpSpPr>
        <p:sp>
          <p:nvSpPr>
            <p:cNvPr id="56" name="AutoShape 3"/>
            <p:cNvSpPr>
              <a:spLocks noChangeAspect="1" noChangeArrowheads="1" noTextEdit="1"/>
            </p:cNvSpPr>
            <p:nvPr/>
          </p:nvSpPr>
          <p:spPr bwMode="auto">
            <a:xfrm>
              <a:off x="376" y="1148"/>
              <a:ext cx="2053" cy="1276"/>
            </a:xfrm>
            <a:prstGeom prst="rect">
              <a:avLst/>
            </a:prstGeom>
            <a:noFill/>
            <a:ln w="9525">
              <a:noFill/>
              <a:miter lim="800000"/>
            </a:ln>
          </p:spPr>
          <p:txBody>
            <a:bodyPr vert="horz" wrap="square" lIns="121920" tIns="60960" rIns="121920" bIns="60960" numCol="1" anchor="t" anchorCtr="0" compatLnSpc="1"/>
            <a:lstStyle/>
            <a:p>
              <a:endParaRPr lang="en-US" sz="3555"/>
            </a:p>
          </p:txBody>
        </p:sp>
        <p:sp>
          <p:nvSpPr>
            <p:cNvPr id="57" name="Freeform 5"/>
            <p:cNvSpPr/>
            <p:nvPr/>
          </p:nvSpPr>
          <p:spPr bwMode="auto">
            <a:xfrm>
              <a:off x="640" y="1150"/>
              <a:ext cx="1525" cy="1002"/>
            </a:xfrm>
            <a:custGeom>
              <a:avLst/>
              <a:gdLst/>
              <a:ahLst/>
              <a:cxnLst>
                <a:cxn ang="0">
                  <a:pos x="33" y="0"/>
                </a:cxn>
                <a:cxn ang="0">
                  <a:pos x="925" y="0"/>
                </a:cxn>
                <a:cxn ang="0">
                  <a:pos x="958" y="33"/>
                </a:cxn>
                <a:cxn ang="0">
                  <a:pos x="958" y="596"/>
                </a:cxn>
                <a:cxn ang="0">
                  <a:pos x="925" y="629"/>
                </a:cxn>
                <a:cxn ang="0">
                  <a:pos x="33" y="629"/>
                </a:cxn>
                <a:cxn ang="0">
                  <a:pos x="0" y="596"/>
                </a:cxn>
                <a:cxn ang="0">
                  <a:pos x="0" y="33"/>
                </a:cxn>
                <a:cxn ang="0">
                  <a:pos x="33" y="0"/>
                </a:cxn>
              </a:cxnLst>
              <a:rect l="0" t="0" r="r" b="b"/>
              <a:pathLst>
                <a:path w="958" h="629">
                  <a:moveTo>
                    <a:pt x="33" y="0"/>
                  </a:moveTo>
                  <a:cubicBezTo>
                    <a:pt x="925" y="0"/>
                    <a:pt x="925" y="0"/>
                    <a:pt x="925" y="0"/>
                  </a:cubicBezTo>
                  <a:cubicBezTo>
                    <a:pt x="943" y="0"/>
                    <a:pt x="958" y="15"/>
                    <a:pt x="958" y="33"/>
                  </a:cubicBezTo>
                  <a:cubicBezTo>
                    <a:pt x="958" y="596"/>
                    <a:pt x="958" y="596"/>
                    <a:pt x="958" y="596"/>
                  </a:cubicBezTo>
                  <a:cubicBezTo>
                    <a:pt x="958" y="614"/>
                    <a:pt x="943" y="629"/>
                    <a:pt x="925" y="629"/>
                  </a:cubicBezTo>
                  <a:cubicBezTo>
                    <a:pt x="33" y="629"/>
                    <a:pt x="33" y="629"/>
                    <a:pt x="33" y="629"/>
                  </a:cubicBezTo>
                  <a:cubicBezTo>
                    <a:pt x="15" y="629"/>
                    <a:pt x="0" y="614"/>
                    <a:pt x="0" y="596"/>
                  </a:cubicBezTo>
                  <a:cubicBezTo>
                    <a:pt x="0" y="33"/>
                    <a:pt x="0" y="33"/>
                    <a:pt x="0" y="33"/>
                  </a:cubicBezTo>
                  <a:cubicBezTo>
                    <a:pt x="0" y="15"/>
                    <a:pt x="15" y="0"/>
                    <a:pt x="33" y="0"/>
                  </a:cubicBezTo>
                  <a:close/>
                </a:path>
              </a:pathLst>
            </a:custGeom>
            <a:solidFill>
              <a:schemeClr val="tx1">
                <a:lumMod val="65000"/>
                <a:lumOff val="35000"/>
              </a:schemeClr>
            </a:solidFill>
            <a:ln w="9525">
              <a:noFill/>
              <a:round/>
            </a:ln>
          </p:spPr>
          <p:txBody>
            <a:bodyPr vert="horz" wrap="square" lIns="121920" tIns="60960" rIns="121920" bIns="60960" numCol="1" anchor="t" anchorCtr="0" compatLnSpc="1"/>
            <a:lstStyle/>
            <a:p>
              <a:endParaRPr lang="en-US" sz="3555"/>
            </a:p>
          </p:txBody>
        </p:sp>
        <p:sp>
          <p:nvSpPr>
            <p:cNvPr id="58" name="Rectangle 6"/>
            <p:cNvSpPr>
              <a:spLocks noChangeArrowheads="1"/>
            </p:cNvSpPr>
            <p:nvPr/>
          </p:nvSpPr>
          <p:spPr bwMode="auto">
            <a:xfrm>
              <a:off x="720" y="1255"/>
              <a:ext cx="1365" cy="732"/>
            </a:xfrm>
            <a:prstGeom prst="rect">
              <a:avLst/>
            </a:prstGeom>
            <a:solidFill>
              <a:schemeClr val="bg1"/>
            </a:solidFill>
            <a:ln w="9525">
              <a:noFill/>
              <a:miter lim="800000"/>
            </a:ln>
          </p:spPr>
          <p:txBody>
            <a:bodyPr vert="horz" wrap="square" lIns="121920" tIns="60960" rIns="121920" bIns="60960" numCol="1" anchor="t" anchorCtr="0" compatLnSpc="1"/>
            <a:lstStyle/>
            <a:p>
              <a:endParaRPr lang="en-US" sz="3555"/>
            </a:p>
          </p:txBody>
        </p:sp>
        <p:sp>
          <p:nvSpPr>
            <p:cNvPr id="59" name="Oval 7"/>
            <p:cNvSpPr>
              <a:spLocks noChangeArrowheads="1"/>
            </p:cNvSpPr>
            <p:nvPr/>
          </p:nvSpPr>
          <p:spPr bwMode="auto">
            <a:xfrm>
              <a:off x="1383" y="1185"/>
              <a:ext cx="39" cy="38"/>
            </a:xfrm>
            <a:prstGeom prst="ellipse">
              <a:avLst/>
            </a:prstGeom>
            <a:solidFill>
              <a:schemeClr val="bg1">
                <a:lumMod val="85000"/>
              </a:schemeClr>
            </a:solidFill>
            <a:ln w="9525">
              <a:noFill/>
              <a:round/>
            </a:ln>
          </p:spPr>
          <p:txBody>
            <a:bodyPr vert="horz" wrap="square" lIns="121920" tIns="60960" rIns="121920" bIns="60960" numCol="1" anchor="t" anchorCtr="0" compatLnSpc="1"/>
            <a:lstStyle/>
            <a:p>
              <a:endParaRPr lang="en-US" sz="3555"/>
            </a:p>
          </p:txBody>
        </p:sp>
        <p:sp>
          <p:nvSpPr>
            <p:cNvPr id="60" name="Rectangle 8"/>
            <p:cNvSpPr>
              <a:spLocks noChangeArrowheads="1"/>
            </p:cNvSpPr>
            <p:nvPr/>
          </p:nvSpPr>
          <p:spPr bwMode="auto">
            <a:xfrm>
              <a:off x="1371" y="2034"/>
              <a:ext cx="63" cy="65"/>
            </a:xfrm>
            <a:prstGeom prst="ellipse">
              <a:avLst/>
            </a:prstGeom>
            <a:solidFill>
              <a:schemeClr val="bg1">
                <a:lumMod val="85000"/>
              </a:schemeClr>
            </a:solidFill>
            <a:ln w="9525">
              <a:noFill/>
              <a:miter lim="800000"/>
            </a:ln>
          </p:spPr>
          <p:txBody>
            <a:bodyPr vert="horz" wrap="square" lIns="121920" tIns="60960" rIns="121920" bIns="60960" numCol="1" anchor="t" anchorCtr="0" compatLnSpc="1"/>
            <a:lstStyle/>
            <a:p>
              <a:endParaRPr lang="en-US" sz="3555"/>
            </a:p>
          </p:txBody>
        </p:sp>
        <p:sp>
          <p:nvSpPr>
            <p:cNvPr id="61" name="Freeform 9"/>
            <p:cNvSpPr/>
            <p:nvPr/>
          </p:nvSpPr>
          <p:spPr bwMode="auto">
            <a:xfrm>
              <a:off x="376" y="2152"/>
              <a:ext cx="2053" cy="173"/>
            </a:xfrm>
            <a:custGeom>
              <a:avLst/>
              <a:gdLst/>
              <a:ahLst/>
              <a:cxnLst>
                <a:cxn ang="0">
                  <a:pos x="264" y="0"/>
                </a:cxn>
                <a:cxn ang="0">
                  <a:pos x="1789" y="0"/>
                </a:cxn>
                <a:cxn ang="0">
                  <a:pos x="2053" y="173"/>
                </a:cxn>
                <a:cxn ang="0">
                  <a:pos x="0" y="173"/>
                </a:cxn>
                <a:cxn ang="0">
                  <a:pos x="264" y="0"/>
                </a:cxn>
              </a:cxnLst>
              <a:rect l="0" t="0" r="r" b="b"/>
              <a:pathLst>
                <a:path w="2053" h="173">
                  <a:moveTo>
                    <a:pt x="264" y="0"/>
                  </a:moveTo>
                  <a:lnTo>
                    <a:pt x="1789" y="0"/>
                  </a:lnTo>
                  <a:lnTo>
                    <a:pt x="2053" y="173"/>
                  </a:lnTo>
                  <a:lnTo>
                    <a:pt x="0" y="173"/>
                  </a:lnTo>
                  <a:lnTo>
                    <a:pt x="264" y="0"/>
                  </a:lnTo>
                  <a:close/>
                </a:path>
              </a:pathLst>
            </a:custGeom>
            <a:solidFill>
              <a:schemeClr val="tx1">
                <a:lumMod val="75000"/>
                <a:lumOff val="25000"/>
              </a:schemeClr>
            </a:solidFill>
            <a:ln w="9525">
              <a:noFill/>
              <a:round/>
            </a:ln>
          </p:spPr>
          <p:txBody>
            <a:bodyPr vert="horz" wrap="square" lIns="121920" tIns="60960" rIns="121920" bIns="60960" numCol="1" anchor="t" anchorCtr="0" compatLnSpc="1"/>
            <a:lstStyle/>
            <a:p>
              <a:endParaRPr lang="en-US" sz="3555"/>
            </a:p>
          </p:txBody>
        </p:sp>
        <p:sp>
          <p:nvSpPr>
            <p:cNvPr id="62" name="Freeform 10"/>
            <p:cNvSpPr/>
            <p:nvPr/>
          </p:nvSpPr>
          <p:spPr bwMode="auto">
            <a:xfrm>
              <a:off x="376" y="2325"/>
              <a:ext cx="2053" cy="97"/>
            </a:xfrm>
            <a:custGeom>
              <a:avLst/>
              <a:gdLst/>
              <a:ahLst/>
              <a:cxnLst>
                <a:cxn ang="0">
                  <a:pos x="0" y="0"/>
                </a:cxn>
                <a:cxn ang="0">
                  <a:pos x="1290" y="0"/>
                </a:cxn>
                <a:cxn ang="0">
                  <a:pos x="1290" y="38"/>
                </a:cxn>
                <a:cxn ang="0">
                  <a:pos x="1266" y="61"/>
                </a:cxn>
                <a:cxn ang="0">
                  <a:pos x="24" y="61"/>
                </a:cxn>
                <a:cxn ang="0">
                  <a:pos x="0" y="38"/>
                </a:cxn>
                <a:cxn ang="0">
                  <a:pos x="0" y="0"/>
                </a:cxn>
              </a:cxnLst>
              <a:rect l="0" t="0" r="r" b="b"/>
              <a:pathLst>
                <a:path w="1290" h="61">
                  <a:moveTo>
                    <a:pt x="0" y="0"/>
                  </a:moveTo>
                  <a:cubicBezTo>
                    <a:pt x="1290" y="0"/>
                    <a:pt x="1290" y="0"/>
                    <a:pt x="1290" y="0"/>
                  </a:cubicBezTo>
                  <a:cubicBezTo>
                    <a:pt x="1290" y="38"/>
                    <a:pt x="1290" y="38"/>
                    <a:pt x="1290" y="38"/>
                  </a:cubicBezTo>
                  <a:cubicBezTo>
                    <a:pt x="1290" y="51"/>
                    <a:pt x="1280" y="61"/>
                    <a:pt x="1266" y="61"/>
                  </a:cubicBezTo>
                  <a:cubicBezTo>
                    <a:pt x="24" y="61"/>
                    <a:pt x="24" y="61"/>
                    <a:pt x="24" y="61"/>
                  </a:cubicBezTo>
                  <a:cubicBezTo>
                    <a:pt x="11" y="61"/>
                    <a:pt x="0" y="51"/>
                    <a:pt x="0" y="38"/>
                  </a:cubicBezTo>
                  <a:lnTo>
                    <a:pt x="0" y="0"/>
                  </a:lnTo>
                  <a:close/>
                </a:path>
              </a:pathLst>
            </a:custGeom>
            <a:solidFill>
              <a:schemeClr val="tx1">
                <a:lumMod val="75000"/>
                <a:lumOff val="25000"/>
              </a:schemeClr>
            </a:solidFill>
            <a:ln w="9525">
              <a:noFill/>
              <a:round/>
            </a:ln>
          </p:spPr>
          <p:txBody>
            <a:bodyPr vert="horz" wrap="square" lIns="121920" tIns="60960" rIns="121920" bIns="60960" numCol="1" anchor="t" anchorCtr="0" compatLnSpc="1"/>
            <a:lstStyle/>
            <a:p>
              <a:endParaRPr lang="en-US" sz="3555"/>
            </a:p>
          </p:txBody>
        </p:sp>
        <p:sp>
          <p:nvSpPr>
            <p:cNvPr id="63" name="Rectangle 11"/>
            <p:cNvSpPr>
              <a:spLocks noChangeArrowheads="1"/>
            </p:cNvSpPr>
            <p:nvPr/>
          </p:nvSpPr>
          <p:spPr bwMode="auto">
            <a:xfrm>
              <a:off x="1196" y="2376"/>
              <a:ext cx="413" cy="27"/>
            </a:xfrm>
            <a:prstGeom prst="roundRect">
              <a:avLst/>
            </a:prstGeom>
            <a:solidFill>
              <a:srgbClr val="707071"/>
            </a:solidFill>
            <a:ln w="9525">
              <a:noFill/>
              <a:miter lim="800000"/>
            </a:ln>
          </p:spPr>
          <p:txBody>
            <a:bodyPr vert="horz" wrap="square" lIns="121920" tIns="60960" rIns="121920" bIns="60960" numCol="1" anchor="t" anchorCtr="0" compatLnSpc="1"/>
            <a:lstStyle/>
            <a:p>
              <a:endParaRPr lang="en-US" sz="3555"/>
            </a:p>
          </p:txBody>
        </p:sp>
        <p:sp>
          <p:nvSpPr>
            <p:cNvPr id="64" name="Rectangle 12"/>
            <p:cNvSpPr>
              <a:spLocks noChangeArrowheads="1"/>
            </p:cNvSpPr>
            <p:nvPr/>
          </p:nvSpPr>
          <p:spPr bwMode="auto">
            <a:xfrm>
              <a:off x="376" y="2325"/>
              <a:ext cx="2053" cy="30"/>
            </a:xfrm>
            <a:prstGeom prst="rect">
              <a:avLst/>
            </a:prstGeom>
            <a:solidFill>
              <a:schemeClr val="bg1">
                <a:lumMod val="85000"/>
              </a:schemeClr>
            </a:solidFill>
            <a:ln w="9525">
              <a:noFill/>
              <a:miter lim="800000"/>
            </a:ln>
          </p:spPr>
          <p:txBody>
            <a:bodyPr vert="horz" wrap="square" lIns="121920" tIns="60960" rIns="121920" bIns="60960" numCol="1" anchor="t" anchorCtr="0" compatLnSpc="1"/>
            <a:lstStyle/>
            <a:p>
              <a:endParaRPr lang="en-US" sz="3555"/>
            </a:p>
          </p:txBody>
        </p:sp>
      </p:grpSp>
      <p:cxnSp>
        <p:nvCxnSpPr>
          <p:cNvPr id="71" name="Straight Connector 101"/>
          <p:cNvCxnSpPr/>
          <p:nvPr/>
        </p:nvCxnSpPr>
        <p:spPr>
          <a:xfrm>
            <a:off x="1042975" y="5199015"/>
            <a:ext cx="10106051" cy="0"/>
          </a:xfrm>
          <a:prstGeom prst="line">
            <a:avLst/>
          </a:prstGeom>
          <a:ln w="19050">
            <a:solidFill>
              <a:schemeClr val="bg1">
                <a:lumMod val="75000"/>
              </a:schemeClr>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sp>
        <p:nvSpPr>
          <p:cNvPr id="270" name="TextBox 107"/>
          <p:cNvSpPr txBox="1"/>
          <p:nvPr/>
        </p:nvSpPr>
        <p:spPr>
          <a:xfrm>
            <a:off x="867925" y="5385548"/>
            <a:ext cx="10456150" cy="1123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defPPr>
              <a:defRPr lang="zh-CN"/>
            </a:defPPr>
            <a:lvl1pPr algn="ctr">
              <a:lnSpc>
                <a:spcPct val="130000"/>
              </a:lnSpc>
              <a:spcBef>
                <a:spcPct val="0"/>
              </a:spcBef>
              <a:buFont typeface="Arial" panose="020B0604020202020204" pitchFamily="34" charset="0"/>
              <a:buNone/>
              <a:defRPr sz="1400">
                <a:solidFill>
                  <a:schemeClr val="tx1">
                    <a:lumMod val="65000"/>
                    <a:lumOff val="35000"/>
                  </a:schemeClr>
                </a:solidFill>
                <a:latin typeface="微软雅黑" panose="020B0503020204020204" pitchFamily="34" charset="-122"/>
                <a:ea typeface="微软雅黑" panose="020B0503020204020204" pitchFamily="34" charset="-122"/>
              </a:defRPr>
            </a:lvl1pPr>
            <a:lvl2pPr marL="742950" indent="-285750">
              <a:spcBef>
                <a:spcPct val="20000"/>
              </a:spcBef>
              <a:buFont typeface="Arial" panose="020B0604020202020204" pitchFamily="34" charset="0"/>
              <a:buChar char="–"/>
              <a:defRPr sz="2800">
                <a:latin typeface="微软雅黑" panose="020B0503020204020204" pitchFamily="34" charset="-122"/>
                <a:ea typeface="微软雅黑" panose="020B0503020204020204" pitchFamily="34" charset="-122"/>
              </a:defRPr>
            </a:lvl2pPr>
            <a:lvl3pPr marL="1143000" indent="-228600">
              <a:spcBef>
                <a:spcPct val="20000"/>
              </a:spcBef>
              <a:buFont typeface="Arial" panose="020B0604020202020204" pitchFamily="34" charset="0"/>
              <a:buChar char="•"/>
              <a:defRPr sz="2400">
                <a:latin typeface="微软雅黑" panose="020B0503020204020204" pitchFamily="34" charset="-122"/>
                <a:ea typeface="微软雅黑" panose="020B0503020204020204" pitchFamily="34" charset="-122"/>
              </a:defRPr>
            </a:lvl3pPr>
            <a:lvl4pPr marL="1600200" indent="-228600">
              <a:spcBef>
                <a:spcPct val="20000"/>
              </a:spcBef>
              <a:buFont typeface="Arial" panose="020B0604020202020204" pitchFamily="34" charset="0"/>
              <a:buChar char="–"/>
              <a:defRPr sz="2000">
                <a:latin typeface="微软雅黑" panose="020B0503020204020204" pitchFamily="34" charset="-122"/>
                <a:ea typeface="微软雅黑" panose="020B0503020204020204" pitchFamily="34" charset="-122"/>
              </a:defRPr>
            </a:lvl4pPr>
            <a:lvl5pPr marL="2057400" indent="-228600">
              <a:spcBef>
                <a:spcPct val="20000"/>
              </a:spcBef>
              <a:buFont typeface="Arial" panose="020B0604020202020204" pitchFamily="34" charset="0"/>
              <a:buChar char="»"/>
              <a:defRPr sz="2000">
                <a:latin typeface="微软雅黑" panose="020B0503020204020204" pitchFamily="34" charset="-122"/>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latin typeface="微软雅黑" panose="020B0503020204020204" pitchFamily="34" charset="-122"/>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latin typeface="微软雅黑" panose="020B0503020204020204" pitchFamily="34" charset="-122"/>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latin typeface="微软雅黑" panose="020B0503020204020204" pitchFamily="34" charset="-122"/>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latin typeface="微软雅黑" panose="020B0503020204020204" pitchFamily="34" charset="-122"/>
                <a:ea typeface="微软雅黑" panose="020B0503020204020204" pitchFamily="34" charset="-122"/>
              </a:defRPr>
            </a:lvl9pPr>
          </a:lstStyle>
          <a:p>
            <a:pPr>
              <a:lnSpc>
                <a:spcPct val="120000"/>
              </a:lnSpc>
            </a:pPr>
            <a:r>
              <a:rPr lang="zh-CN" altLang="en-US" b="1" dirty="0">
                <a:sym typeface="微软雅黑" panose="020B0503020204020204" pitchFamily="34" charset="-122"/>
              </a:rPr>
              <a:t>据调查显示：</a:t>
            </a:r>
            <a:endParaRPr lang="zh-CN" altLang="en-US" dirty="0">
              <a:sym typeface="微软雅黑" panose="020B0503020204020204" pitchFamily="34" charset="-122"/>
            </a:endParaRPr>
          </a:p>
          <a:p>
            <a:pPr>
              <a:lnSpc>
                <a:spcPct val="120000"/>
              </a:lnSpc>
            </a:pPr>
            <a:r>
              <a:rPr lang="zh-CN" altLang="en-US" dirty="0">
                <a:sym typeface="微软雅黑" panose="020B0503020204020204" pitchFamily="34" charset="-122"/>
              </a:rPr>
              <a:t>无论是结构化还是非结构化数据，在集中的服务器上都可能被保护，但非结构化数据被分散在不同的终端上，基本处于裸奔状态，这些非结构化数据包含了我们企业的设计图纸、研发成果、内部决议、财务报告、商业合同、客户信息等。非结构化数据的保护成为目前企业数据安全的弱点，也是重点和难点！</a:t>
            </a:r>
            <a:endParaRPr lang="zh-CN" altLang="en-US" dirty="0">
              <a:sym typeface="微软雅黑" panose="020B0503020204020204" pitchFamily="34" charset="-122"/>
            </a:endParaRPr>
          </a:p>
        </p:txBody>
      </p:sp>
      <p:grpSp>
        <p:nvGrpSpPr>
          <p:cNvPr id="38" name="组合 37"/>
          <p:cNvGrpSpPr/>
          <p:nvPr/>
        </p:nvGrpSpPr>
        <p:grpSpPr>
          <a:xfrm>
            <a:off x="6269355" y="1623060"/>
            <a:ext cx="3933190" cy="683895"/>
            <a:chOff x="9873" y="2556"/>
            <a:chExt cx="6194" cy="1077"/>
          </a:xfrm>
        </p:grpSpPr>
        <p:sp>
          <p:nvSpPr>
            <p:cNvPr id="271" name="矩形 270"/>
            <p:cNvSpPr>
              <a:spLocks noChangeArrowheads="1"/>
            </p:cNvSpPr>
            <p:nvPr/>
          </p:nvSpPr>
          <p:spPr bwMode="auto">
            <a:xfrm>
              <a:off x="11089" y="2623"/>
              <a:ext cx="4978" cy="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p>
              <a:pPr>
                <a:lnSpc>
                  <a:spcPct val="110000"/>
                </a:lnSpc>
              </a:pPr>
              <a:r>
                <a:rPr lang="zh-CN" altLang="en-US" sz="13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2017年，平均每家企业数据泄露成本是362万美元，这个数字比去年增长10%。 </a:t>
              </a:r>
              <a:endParaRPr lang="zh-CN" altLang="en-US" sz="13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2" name="组合 1"/>
            <p:cNvGrpSpPr/>
            <p:nvPr/>
          </p:nvGrpSpPr>
          <p:grpSpPr>
            <a:xfrm rot="0">
              <a:off x="9873" y="2556"/>
              <a:ext cx="1077" cy="1077"/>
              <a:chOff x="7869756" y="1796411"/>
              <a:chExt cx="647999" cy="648000"/>
            </a:xfrm>
          </p:grpSpPr>
          <p:sp>
            <p:nvSpPr>
              <p:cNvPr id="65" name="Oval 51"/>
              <p:cNvSpPr>
                <a:spLocks noChangeAspect="1"/>
              </p:cNvSpPr>
              <p:nvPr/>
            </p:nvSpPr>
            <p:spPr>
              <a:xfrm>
                <a:off x="7869756" y="1796411"/>
                <a:ext cx="647999" cy="64800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81" name="Freeform 357"/>
              <p:cNvSpPr>
                <a:spLocks noChangeAspect="1" noEditPoints="1"/>
              </p:cNvSpPr>
              <p:nvPr/>
            </p:nvSpPr>
            <p:spPr bwMode="auto">
              <a:xfrm>
                <a:off x="8001693" y="1984331"/>
                <a:ext cx="384125" cy="272160"/>
              </a:xfrm>
              <a:custGeom>
                <a:avLst/>
                <a:gdLst>
                  <a:gd name="T0" fmla="*/ 47 w 94"/>
                  <a:gd name="T1" fmla="*/ 17 h 67"/>
                  <a:gd name="T2" fmla="*/ 31 w 94"/>
                  <a:gd name="T3" fmla="*/ 33 h 67"/>
                  <a:gd name="T4" fmla="*/ 47 w 94"/>
                  <a:gd name="T5" fmla="*/ 49 h 67"/>
                  <a:gd name="T6" fmla="*/ 63 w 94"/>
                  <a:gd name="T7" fmla="*/ 33 h 67"/>
                  <a:gd name="T8" fmla="*/ 47 w 94"/>
                  <a:gd name="T9" fmla="*/ 17 h 67"/>
                  <a:gd name="T10" fmla="*/ 71 w 94"/>
                  <a:gd name="T11" fmla="*/ 10 h 67"/>
                  <a:gd name="T12" fmla="*/ 65 w 94"/>
                  <a:gd name="T13" fmla="*/ 15 h 67"/>
                  <a:gd name="T14" fmla="*/ 72 w 94"/>
                  <a:gd name="T15" fmla="*/ 33 h 67"/>
                  <a:gd name="T16" fmla="*/ 65 w 94"/>
                  <a:gd name="T17" fmla="*/ 51 h 67"/>
                  <a:gd name="T18" fmla="*/ 71 w 94"/>
                  <a:gd name="T19" fmla="*/ 57 h 67"/>
                  <a:gd name="T20" fmla="*/ 80 w 94"/>
                  <a:gd name="T21" fmla="*/ 33 h 67"/>
                  <a:gd name="T22" fmla="*/ 71 w 94"/>
                  <a:gd name="T23" fmla="*/ 10 h 67"/>
                  <a:gd name="T24" fmla="*/ 81 w 94"/>
                  <a:gd name="T25" fmla="*/ 0 h 67"/>
                  <a:gd name="T26" fmla="*/ 75 w 94"/>
                  <a:gd name="T27" fmla="*/ 5 h 67"/>
                  <a:gd name="T28" fmla="*/ 86 w 94"/>
                  <a:gd name="T29" fmla="*/ 33 h 67"/>
                  <a:gd name="T30" fmla="*/ 75 w 94"/>
                  <a:gd name="T31" fmla="*/ 61 h 67"/>
                  <a:gd name="T32" fmla="*/ 81 w 94"/>
                  <a:gd name="T33" fmla="*/ 67 h 67"/>
                  <a:gd name="T34" fmla="*/ 94 w 94"/>
                  <a:gd name="T35" fmla="*/ 33 h 67"/>
                  <a:gd name="T36" fmla="*/ 81 w 94"/>
                  <a:gd name="T37" fmla="*/ 0 h 67"/>
                  <a:gd name="T38" fmla="*/ 24 w 94"/>
                  <a:gd name="T39" fmla="*/ 10 h 67"/>
                  <a:gd name="T40" fmla="*/ 14 w 94"/>
                  <a:gd name="T41" fmla="*/ 33 h 67"/>
                  <a:gd name="T42" fmla="*/ 24 w 94"/>
                  <a:gd name="T43" fmla="*/ 57 h 67"/>
                  <a:gd name="T44" fmla="*/ 30 w 94"/>
                  <a:gd name="T45" fmla="*/ 51 h 67"/>
                  <a:gd name="T46" fmla="*/ 22 w 94"/>
                  <a:gd name="T47" fmla="*/ 33 h 67"/>
                  <a:gd name="T48" fmla="*/ 30 w 94"/>
                  <a:gd name="T49" fmla="*/ 15 h 67"/>
                  <a:gd name="T50" fmla="*/ 24 w 94"/>
                  <a:gd name="T51" fmla="*/ 10 h 67"/>
                  <a:gd name="T52" fmla="*/ 19 w 94"/>
                  <a:gd name="T53" fmla="*/ 5 h 67"/>
                  <a:gd name="T54" fmla="*/ 14 w 94"/>
                  <a:gd name="T55" fmla="*/ 0 h 67"/>
                  <a:gd name="T56" fmla="*/ 0 w 94"/>
                  <a:gd name="T57" fmla="*/ 33 h 67"/>
                  <a:gd name="T58" fmla="*/ 14 w 94"/>
                  <a:gd name="T59" fmla="*/ 67 h 67"/>
                  <a:gd name="T60" fmla="*/ 19 w 94"/>
                  <a:gd name="T61" fmla="*/ 61 h 67"/>
                  <a:gd name="T62" fmla="*/ 8 w 94"/>
                  <a:gd name="T63" fmla="*/ 33 h 67"/>
                  <a:gd name="T64" fmla="*/ 19 w 94"/>
                  <a:gd name="T65" fmla="*/ 5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4" h="67">
                    <a:moveTo>
                      <a:pt x="47" y="17"/>
                    </a:moveTo>
                    <a:cubicBezTo>
                      <a:pt x="38" y="17"/>
                      <a:pt x="31" y="24"/>
                      <a:pt x="31" y="33"/>
                    </a:cubicBezTo>
                    <a:cubicBezTo>
                      <a:pt x="31" y="42"/>
                      <a:pt x="38" y="49"/>
                      <a:pt x="47" y="49"/>
                    </a:cubicBezTo>
                    <a:cubicBezTo>
                      <a:pt x="56" y="49"/>
                      <a:pt x="63" y="42"/>
                      <a:pt x="63" y="33"/>
                    </a:cubicBezTo>
                    <a:cubicBezTo>
                      <a:pt x="63" y="24"/>
                      <a:pt x="56" y="17"/>
                      <a:pt x="47" y="17"/>
                    </a:cubicBezTo>
                    <a:close/>
                    <a:moveTo>
                      <a:pt x="71" y="10"/>
                    </a:moveTo>
                    <a:cubicBezTo>
                      <a:pt x="65" y="15"/>
                      <a:pt x="65" y="15"/>
                      <a:pt x="65" y="15"/>
                    </a:cubicBezTo>
                    <a:cubicBezTo>
                      <a:pt x="69" y="20"/>
                      <a:pt x="72" y="26"/>
                      <a:pt x="72" y="33"/>
                    </a:cubicBezTo>
                    <a:cubicBezTo>
                      <a:pt x="72" y="40"/>
                      <a:pt x="69" y="46"/>
                      <a:pt x="65" y="51"/>
                    </a:cubicBezTo>
                    <a:cubicBezTo>
                      <a:pt x="71" y="57"/>
                      <a:pt x="71" y="57"/>
                      <a:pt x="71" y="57"/>
                    </a:cubicBezTo>
                    <a:cubicBezTo>
                      <a:pt x="77" y="50"/>
                      <a:pt x="80" y="42"/>
                      <a:pt x="80" y="33"/>
                    </a:cubicBezTo>
                    <a:cubicBezTo>
                      <a:pt x="80" y="24"/>
                      <a:pt x="77" y="16"/>
                      <a:pt x="71" y="10"/>
                    </a:cubicBezTo>
                    <a:close/>
                    <a:moveTo>
                      <a:pt x="81" y="0"/>
                    </a:moveTo>
                    <a:cubicBezTo>
                      <a:pt x="75" y="5"/>
                      <a:pt x="75" y="5"/>
                      <a:pt x="75" y="5"/>
                    </a:cubicBezTo>
                    <a:cubicBezTo>
                      <a:pt x="82" y="13"/>
                      <a:pt x="86" y="22"/>
                      <a:pt x="86" y="33"/>
                    </a:cubicBezTo>
                    <a:cubicBezTo>
                      <a:pt x="86" y="44"/>
                      <a:pt x="82" y="54"/>
                      <a:pt x="75" y="61"/>
                    </a:cubicBezTo>
                    <a:cubicBezTo>
                      <a:pt x="81" y="67"/>
                      <a:pt x="81" y="67"/>
                      <a:pt x="81" y="67"/>
                    </a:cubicBezTo>
                    <a:cubicBezTo>
                      <a:pt x="89" y="58"/>
                      <a:pt x="94" y="46"/>
                      <a:pt x="94" y="33"/>
                    </a:cubicBezTo>
                    <a:cubicBezTo>
                      <a:pt x="94" y="20"/>
                      <a:pt x="89" y="8"/>
                      <a:pt x="81" y="0"/>
                    </a:cubicBezTo>
                    <a:close/>
                    <a:moveTo>
                      <a:pt x="24" y="10"/>
                    </a:moveTo>
                    <a:cubicBezTo>
                      <a:pt x="18" y="16"/>
                      <a:pt x="14" y="24"/>
                      <a:pt x="14" y="33"/>
                    </a:cubicBezTo>
                    <a:cubicBezTo>
                      <a:pt x="14" y="42"/>
                      <a:pt x="18" y="50"/>
                      <a:pt x="24" y="57"/>
                    </a:cubicBezTo>
                    <a:cubicBezTo>
                      <a:pt x="30" y="51"/>
                      <a:pt x="30" y="51"/>
                      <a:pt x="30" y="51"/>
                    </a:cubicBezTo>
                    <a:cubicBezTo>
                      <a:pt x="25" y="46"/>
                      <a:pt x="22" y="40"/>
                      <a:pt x="22" y="33"/>
                    </a:cubicBezTo>
                    <a:cubicBezTo>
                      <a:pt x="22" y="26"/>
                      <a:pt x="25" y="20"/>
                      <a:pt x="30" y="15"/>
                    </a:cubicBezTo>
                    <a:lnTo>
                      <a:pt x="24" y="10"/>
                    </a:lnTo>
                    <a:close/>
                    <a:moveTo>
                      <a:pt x="19" y="5"/>
                    </a:moveTo>
                    <a:cubicBezTo>
                      <a:pt x="14" y="0"/>
                      <a:pt x="14" y="0"/>
                      <a:pt x="14" y="0"/>
                    </a:cubicBezTo>
                    <a:cubicBezTo>
                      <a:pt x="5" y="8"/>
                      <a:pt x="0" y="20"/>
                      <a:pt x="0" y="33"/>
                    </a:cubicBezTo>
                    <a:cubicBezTo>
                      <a:pt x="0" y="46"/>
                      <a:pt x="5" y="58"/>
                      <a:pt x="14" y="67"/>
                    </a:cubicBezTo>
                    <a:cubicBezTo>
                      <a:pt x="19" y="61"/>
                      <a:pt x="19" y="61"/>
                      <a:pt x="19" y="61"/>
                    </a:cubicBezTo>
                    <a:cubicBezTo>
                      <a:pt x="12" y="54"/>
                      <a:pt x="8" y="44"/>
                      <a:pt x="8" y="33"/>
                    </a:cubicBezTo>
                    <a:cubicBezTo>
                      <a:pt x="8" y="22"/>
                      <a:pt x="12" y="12"/>
                      <a:pt x="19" y="5"/>
                    </a:cubicBezTo>
                    <a:close/>
                  </a:path>
                </a:pathLst>
              </a:custGeom>
              <a:solidFill>
                <a:schemeClr val="bg1">
                  <a:lumMod val="95000"/>
                </a:schemeClr>
              </a:solidFill>
              <a:ln>
                <a:noFill/>
              </a:ln>
            </p:spPr>
            <p:txBody>
              <a:bodyPr vert="horz" wrap="square" lIns="121920" tIns="60960" rIns="121920" bIns="60960" numCol="1" anchor="t" anchorCtr="0" compatLnSpc="1"/>
              <a:lstStyle/>
              <a:p>
                <a:endParaRPr lang="zh-CN" altLang="en-US" sz="2490"/>
              </a:p>
            </p:txBody>
          </p:sp>
        </p:grpSp>
      </p:grpSp>
      <p:grpSp>
        <p:nvGrpSpPr>
          <p:cNvPr id="41" name="组合 40"/>
          <p:cNvGrpSpPr/>
          <p:nvPr/>
        </p:nvGrpSpPr>
        <p:grpSpPr>
          <a:xfrm>
            <a:off x="7799705" y="3482975"/>
            <a:ext cx="3753485" cy="683260"/>
            <a:chOff x="12283" y="5485"/>
            <a:chExt cx="5911" cy="1076"/>
          </a:xfrm>
        </p:grpSpPr>
        <p:grpSp>
          <p:nvGrpSpPr>
            <p:cNvPr id="5" name="组合 4"/>
            <p:cNvGrpSpPr/>
            <p:nvPr/>
          </p:nvGrpSpPr>
          <p:grpSpPr>
            <a:xfrm rot="0">
              <a:off x="12283" y="5485"/>
              <a:ext cx="1077" cy="1077"/>
              <a:chOff x="6361541" y="3481431"/>
              <a:chExt cx="647999" cy="648000"/>
            </a:xfrm>
          </p:grpSpPr>
          <p:sp>
            <p:nvSpPr>
              <p:cNvPr id="68" name="Oval 61"/>
              <p:cNvSpPr>
                <a:spLocks noChangeAspect="1"/>
              </p:cNvSpPr>
              <p:nvPr/>
            </p:nvSpPr>
            <p:spPr>
              <a:xfrm>
                <a:off x="6361541" y="3481431"/>
                <a:ext cx="647999" cy="64800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78" name="Freeform 122"/>
              <p:cNvSpPr>
                <a:spLocks noChangeAspect="1" noEditPoints="1"/>
              </p:cNvSpPr>
              <p:nvPr/>
            </p:nvSpPr>
            <p:spPr bwMode="auto">
              <a:xfrm>
                <a:off x="6579369" y="3642337"/>
                <a:ext cx="212342" cy="326189"/>
              </a:xfrm>
              <a:custGeom>
                <a:avLst/>
                <a:gdLst>
                  <a:gd name="T0" fmla="*/ 31 w 70"/>
                  <a:gd name="T1" fmla="*/ 20 h 108"/>
                  <a:gd name="T2" fmla="*/ 36 w 70"/>
                  <a:gd name="T3" fmla="*/ 20 h 108"/>
                  <a:gd name="T4" fmla="*/ 51 w 70"/>
                  <a:gd name="T5" fmla="*/ 32 h 108"/>
                  <a:gd name="T6" fmla="*/ 62 w 70"/>
                  <a:gd name="T7" fmla="*/ 51 h 108"/>
                  <a:gd name="T8" fmla="*/ 64 w 70"/>
                  <a:gd name="T9" fmla="*/ 69 h 108"/>
                  <a:gd name="T10" fmla="*/ 63 w 70"/>
                  <a:gd name="T11" fmla="*/ 74 h 108"/>
                  <a:gd name="T12" fmla="*/ 54 w 70"/>
                  <a:gd name="T13" fmla="*/ 60 h 108"/>
                  <a:gd name="T14" fmla="*/ 49 w 70"/>
                  <a:gd name="T15" fmla="*/ 55 h 108"/>
                  <a:gd name="T16" fmla="*/ 41 w 70"/>
                  <a:gd name="T17" fmla="*/ 42 h 108"/>
                  <a:gd name="T18" fmla="*/ 40 w 70"/>
                  <a:gd name="T19" fmla="*/ 34 h 108"/>
                  <a:gd name="T20" fmla="*/ 31 w 70"/>
                  <a:gd name="T21" fmla="*/ 20 h 108"/>
                  <a:gd name="T22" fmla="*/ 39 w 70"/>
                  <a:gd name="T23" fmla="*/ 60 h 108"/>
                  <a:gd name="T24" fmla="*/ 36 w 70"/>
                  <a:gd name="T25" fmla="*/ 70 h 108"/>
                  <a:gd name="T26" fmla="*/ 54 w 70"/>
                  <a:gd name="T27" fmla="*/ 103 h 108"/>
                  <a:gd name="T28" fmla="*/ 65 w 70"/>
                  <a:gd name="T29" fmla="*/ 106 h 108"/>
                  <a:gd name="T30" fmla="*/ 65 w 70"/>
                  <a:gd name="T31" fmla="*/ 106 h 108"/>
                  <a:gd name="T32" fmla="*/ 68 w 70"/>
                  <a:gd name="T33" fmla="*/ 95 h 108"/>
                  <a:gd name="T34" fmla="*/ 49 w 70"/>
                  <a:gd name="T35" fmla="*/ 63 h 108"/>
                  <a:gd name="T36" fmla="*/ 39 w 70"/>
                  <a:gd name="T37" fmla="*/ 60 h 108"/>
                  <a:gd name="T38" fmla="*/ 39 w 70"/>
                  <a:gd name="T39" fmla="*/ 60 h 108"/>
                  <a:gd name="T40" fmla="*/ 5 w 70"/>
                  <a:gd name="T41" fmla="*/ 2 h 108"/>
                  <a:gd name="T42" fmla="*/ 2 w 70"/>
                  <a:gd name="T43" fmla="*/ 13 h 108"/>
                  <a:gd name="T44" fmla="*/ 21 w 70"/>
                  <a:gd name="T45" fmla="*/ 45 h 108"/>
                  <a:gd name="T46" fmla="*/ 32 w 70"/>
                  <a:gd name="T47" fmla="*/ 48 h 108"/>
                  <a:gd name="T48" fmla="*/ 32 w 70"/>
                  <a:gd name="T49" fmla="*/ 48 h 108"/>
                  <a:gd name="T50" fmla="*/ 35 w 70"/>
                  <a:gd name="T51" fmla="*/ 37 h 108"/>
                  <a:gd name="T52" fmla="*/ 16 w 70"/>
                  <a:gd name="T53" fmla="*/ 5 h 108"/>
                  <a:gd name="T54" fmla="*/ 5 w 70"/>
                  <a:gd name="T55" fmla="*/ 2 h 108"/>
                  <a:gd name="T56" fmla="*/ 5 w 70"/>
                  <a:gd name="T57" fmla="*/ 2 h 108"/>
                  <a:gd name="T58" fmla="*/ 39 w 70"/>
                  <a:gd name="T59" fmla="*/ 88 h 108"/>
                  <a:gd name="T60" fmla="*/ 31 w 70"/>
                  <a:gd name="T61" fmla="*/ 73 h 108"/>
                  <a:gd name="T62" fmla="*/ 29 w 70"/>
                  <a:gd name="T63" fmla="*/ 66 h 108"/>
                  <a:gd name="T64" fmla="*/ 22 w 70"/>
                  <a:gd name="T65" fmla="*/ 53 h 108"/>
                  <a:gd name="T66" fmla="*/ 16 w 70"/>
                  <a:gd name="T67" fmla="*/ 48 h 108"/>
                  <a:gd name="T68" fmla="*/ 8 w 70"/>
                  <a:gd name="T69" fmla="*/ 33 h 108"/>
                  <a:gd name="T70" fmla="*/ 6 w 70"/>
                  <a:gd name="T71" fmla="*/ 38 h 108"/>
                  <a:gd name="T72" fmla="*/ 8 w 70"/>
                  <a:gd name="T73" fmla="*/ 57 h 108"/>
                  <a:gd name="T74" fmla="*/ 19 w 70"/>
                  <a:gd name="T75" fmla="*/ 75 h 108"/>
                  <a:gd name="T76" fmla="*/ 34 w 70"/>
                  <a:gd name="T77" fmla="*/ 87 h 108"/>
                  <a:gd name="T78" fmla="*/ 39 w 70"/>
                  <a:gd name="T79" fmla="*/ 8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0" h="108">
                    <a:moveTo>
                      <a:pt x="31" y="20"/>
                    </a:moveTo>
                    <a:cubicBezTo>
                      <a:pt x="33" y="20"/>
                      <a:pt x="34" y="20"/>
                      <a:pt x="36" y="20"/>
                    </a:cubicBezTo>
                    <a:cubicBezTo>
                      <a:pt x="42" y="22"/>
                      <a:pt x="48" y="26"/>
                      <a:pt x="51" y="32"/>
                    </a:cubicBezTo>
                    <a:cubicBezTo>
                      <a:pt x="62" y="51"/>
                      <a:pt x="62" y="51"/>
                      <a:pt x="62" y="51"/>
                    </a:cubicBezTo>
                    <a:cubicBezTo>
                      <a:pt x="65" y="56"/>
                      <a:pt x="66" y="63"/>
                      <a:pt x="64" y="69"/>
                    </a:cubicBezTo>
                    <a:cubicBezTo>
                      <a:pt x="64" y="71"/>
                      <a:pt x="63" y="73"/>
                      <a:pt x="63" y="74"/>
                    </a:cubicBezTo>
                    <a:cubicBezTo>
                      <a:pt x="54" y="60"/>
                      <a:pt x="54" y="60"/>
                      <a:pt x="54" y="60"/>
                    </a:cubicBezTo>
                    <a:cubicBezTo>
                      <a:pt x="53" y="58"/>
                      <a:pt x="51" y="56"/>
                      <a:pt x="49" y="55"/>
                    </a:cubicBezTo>
                    <a:cubicBezTo>
                      <a:pt x="41" y="42"/>
                      <a:pt x="41" y="42"/>
                      <a:pt x="41" y="42"/>
                    </a:cubicBezTo>
                    <a:cubicBezTo>
                      <a:pt x="41" y="39"/>
                      <a:pt x="41" y="37"/>
                      <a:pt x="40" y="34"/>
                    </a:cubicBezTo>
                    <a:cubicBezTo>
                      <a:pt x="31" y="20"/>
                      <a:pt x="31" y="20"/>
                      <a:pt x="31" y="20"/>
                    </a:cubicBezTo>
                    <a:close/>
                    <a:moveTo>
                      <a:pt x="39" y="60"/>
                    </a:moveTo>
                    <a:cubicBezTo>
                      <a:pt x="35" y="62"/>
                      <a:pt x="34" y="67"/>
                      <a:pt x="36" y="70"/>
                    </a:cubicBezTo>
                    <a:cubicBezTo>
                      <a:pt x="54" y="103"/>
                      <a:pt x="54" y="103"/>
                      <a:pt x="54" y="103"/>
                    </a:cubicBezTo>
                    <a:cubicBezTo>
                      <a:pt x="57" y="107"/>
                      <a:pt x="61" y="108"/>
                      <a:pt x="65" y="106"/>
                    </a:cubicBezTo>
                    <a:cubicBezTo>
                      <a:pt x="65" y="106"/>
                      <a:pt x="65" y="106"/>
                      <a:pt x="65" y="106"/>
                    </a:cubicBezTo>
                    <a:cubicBezTo>
                      <a:pt x="69" y="104"/>
                      <a:pt x="70" y="99"/>
                      <a:pt x="68" y="95"/>
                    </a:cubicBezTo>
                    <a:cubicBezTo>
                      <a:pt x="49" y="63"/>
                      <a:pt x="49" y="63"/>
                      <a:pt x="49" y="63"/>
                    </a:cubicBezTo>
                    <a:cubicBezTo>
                      <a:pt x="47" y="59"/>
                      <a:pt x="42" y="57"/>
                      <a:pt x="39" y="60"/>
                    </a:cubicBezTo>
                    <a:cubicBezTo>
                      <a:pt x="39" y="60"/>
                      <a:pt x="39" y="60"/>
                      <a:pt x="39" y="60"/>
                    </a:cubicBezTo>
                    <a:close/>
                    <a:moveTo>
                      <a:pt x="5" y="2"/>
                    </a:moveTo>
                    <a:cubicBezTo>
                      <a:pt x="2" y="4"/>
                      <a:pt x="0" y="9"/>
                      <a:pt x="2" y="13"/>
                    </a:cubicBezTo>
                    <a:cubicBezTo>
                      <a:pt x="21" y="45"/>
                      <a:pt x="21" y="45"/>
                      <a:pt x="21" y="45"/>
                    </a:cubicBezTo>
                    <a:cubicBezTo>
                      <a:pt x="23" y="49"/>
                      <a:pt x="28" y="50"/>
                      <a:pt x="32" y="48"/>
                    </a:cubicBezTo>
                    <a:cubicBezTo>
                      <a:pt x="32" y="48"/>
                      <a:pt x="32" y="48"/>
                      <a:pt x="32" y="48"/>
                    </a:cubicBezTo>
                    <a:cubicBezTo>
                      <a:pt x="36" y="46"/>
                      <a:pt x="37" y="41"/>
                      <a:pt x="35" y="37"/>
                    </a:cubicBezTo>
                    <a:cubicBezTo>
                      <a:pt x="16" y="5"/>
                      <a:pt x="16" y="5"/>
                      <a:pt x="16" y="5"/>
                    </a:cubicBezTo>
                    <a:cubicBezTo>
                      <a:pt x="14" y="1"/>
                      <a:pt x="9" y="0"/>
                      <a:pt x="5" y="2"/>
                    </a:cubicBezTo>
                    <a:cubicBezTo>
                      <a:pt x="5" y="2"/>
                      <a:pt x="5" y="2"/>
                      <a:pt x="5" y="2"/>
                    </a:cubicBezTo>
                    <a:close/>
                    <a:moveTo>
                      <a:pt x="39" y="88"/>
                    </a:moveTo>
                    <a:cubicBezTo>
                      <a:pt x="31" y="73"/>
                      <a:pt x="31" y="73"/>
                      <a:pt x="31" y="73"/>
                    </a:cubicBezTo>
                    <a:cubicBezTo>
                      <a:pt x="30" y="71"/>
                      <a:pt x="29" y="69"/>
                      <a:pt x="29" y="66"/>
                    </a:cubicBezTo>
                    <a:cubicBezTo>
                      <a:pt x="22" y="53"/>
                      <a:pt x="22" y="53"/>
                      <a:pt x="22" y="53"/>
                    </a:cubicBezTo>
                    <a:cubicBezTo>
                      <a:pt x="19" y="52"/>
                      <a:pt x="18" y="50"/>
                      <a:pt x="16" y="48"/>
                    </a:cubicBezTo>
                    <a:cubicBezTo>
                      <a:pt x="8" y="33"/>
                      <a:pt x="8" y="33"/>
                      <a:pt x="8" y="33"/>
                    </a:cubicBezTo>
                    <a:cubicBezTo>
                      <a:pt x="7" y="34"/>
                      <a:pt x="6" y="36"/>
                      <a:pt x="6" y="38"/>
                    </a:cubicBezTo>
                    <a:cubicBezTo>
                      <a:pt x="4" y="44"/>
                      <a:pt x="5" y="51"/>
                      <a:pt x="8" y="57"/>
                    </a:cubicBezTo>
                    <a:cubicBezTo>
                      <a:pt x="19" y="75"/>
                      <a:pt x="19" y="75"/>
                      <a:pt x="19" y="75"/>
                    </a:cubicBezTo>
                    <a:cubicBezTo>
                      <a:pt x="22" y="81"/>
                      <a:pt x="28" y="85"/>
                      <a:pt x="34" y="87"/>
                    </a:cubicBezTo>
                    <a:cubicBezTo>
                      <a:pt x="36" y="87"/>
                      <a:pt x="38" y="88"/>
                      <a:pt x="39" y="88"/>
                    </a:cubicBezTo>
                    <a:close/>
                  </a:path>
                </a:pathLst>
              </a:custGeom>
              <a:solidFill>
                <a:schemeClr val="bg1">
                  <a:lumMod val="95000"/>
                </a:schemeClr>
              </a:solidFill>
              <a:ln>
                <a:noFill/>
              </a:ln>
            </p:spPr>
            <p:txBody>
              <a:bodyPr vert="horz" wrap="square" lIns="121920" tIns="60960" rIns="121920" bIns="60960" numCol="1" anchor="t" anchorCtr="0" compatLnSpc="1"/>
              <a:lstStyle/>
              <a:p>
                <a:endParaRPr lang="zh-CN" altLang="en-US" sz="2490"/>
              </a:p>
            </p:txBody>
          </p:sp>
        </p:grpSp>
        <p:sp>
          <p:nvSpPr>
            <p:cNvPr id="287" name="矩形 286"/>
            <p:cNvSpPr>
              <a:spLocks noChangeArrowheads="1"/>
            </p:cNvSpPr>
            <p:nvPr/>
          </p:nvSpPr>
          <p:spPr bwMode="auto">
            <a:xfrm>
              <a:off x="13494" y="5625"/>
              <a:ext cx="4701" cy="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p>
              <a:pPr>
                <a:lnSpc>
                  <a:spcPct val="110000"/>
                </a:lnSpc>
              </a:pPr>
              <a:r>
                <a:rPr lang="zh-CN" altLang="en-US" sz="13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77%的机构都曾遭遇数据丢失，63.6%的企业用户处于“高度风险”级别。</a:t>
              </a:r>
              <a:endParaRPr lang="zh-CN" altLang="en-US" sz="1300" dirty="0">
                <a:solidFill>
                  <a:schemeClr val="tx1">
                    <a:lumMod val="65000"/>
                    <a:lumOff val="35000"/>
                  </a:schemeClr>
                </a:solidFill>
              </a:endParaRPr>
            </a:p>
          </p:txBody>
        </p:sp>
      </p:grpSp>
      <p:grpSp>
        <p:nvGrpSpPr>
          <p:cNvPr id="8" name="组合 7"/>
          <p:cNvGrpSpPr/>
          <p:nvPr/>
        </p:nvGrpSpPr>
        <p:grpSpPr>
          <a:xfrm>
            <a:off x="2166620" y="1905000"/>
            <a:ext cx="2183765" cy="1834515"/>
            <a:chOff x="3412" y="3000"/>
            <a:chExt cx="3439" cy="2889"/>
          </a:xfrm>
        </p:grpSpPr>
        <p:sp>
          <p:nvSpPr>
            <p:cNvPr id="49158" name="椭圆 5"/>
            <p:cNvSpPr>
              <a:spLocks noChangeArrowheads="1"/>
            </p:cNvSpPr>
            <p:nvPr/>
          </p:nvSpPr>
          <p:spPr bwMode="auto">
            <a:xfrm>
              <a:off x="5273" y="4285"/>
              <a:ext cx="1579" cy="1604"/>
            </a:xfrm>
            <a:prstGeom prst="ellipse">
              <a:avLst/>
            </a:prstGeom>
            <a:solidFill>
              <a:srgbClr val="3F3F3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r>
                <a:rPr lang="en-US" altLang="zh-CN" sz="1400">
                  <a:solidFill>
                    <a:srgbClr val="FFFFFF"/>
                  </a:solidFill>
                  <a:latin typeface="方正兰亭粗黑简体" panose="02000000000000000000" pitchFamily="2" charset="-122"/>
                  <a:ea typeface="方正兰亭粗黑简体" panose="02000000000000000000" pitchFamily="2" charset="-122"/>
                  <a:sym typeface="方正兰亭粗黑简体" panose="02000000000000000000" pitchFamily="2" charset="-122"/>
                </a:rPr>
                <a:t>18%</a:t>
              </a:r>
              <a:endParaRPr lang="en-US" altLang="en-US" sz="1400">
                <a:solidFill>
                  <a:srgbClr val="FFFFFF"/>
                </a:solidFill>
                <a:latin typeface="方正兰亭粗黑简体" panose="02000000000000000000" pitchFamily="2" charset="-122"/>
                <a:ea typeface="方正兰亭粗黑简体" panose="02000000000000000000" pitchFamily="2" charset="-122"/>
                <a:sym typeface="方正兰亭粗黑简体" panose="02000000000000000000" pitchFamily="2" charset="-122"/>
              </a:endParaRPr>
            </a:p>
            <a:p>
              <a:pPr algn="ctr"/>
              <a:r>
                <a:rPr lang="zh-CN" altLang="en-US" sz="1200">
                  <a:solidFill>
                    <a:srgbClr val="FFFFFF"/>
                  </a:solidFill>
                  <a:latin typeface="方正兰亭黑简体" panose="02000000000000000000" pitchFamily="2" charset="-122"/>
                  <a:ea typeface="方正兰亭黑简体" panose="02000000000000000000" pitchFamily="2" charset="-122"/>
                  <a:sym typeface="方正兰亭黑简体" panose="02000000000000000000" pitchFamily="2" charset="-122"/>
                </a:rPr>
                <a:t>结构化数据</a:t>
              </a:r>
              <a:endParaRPr lang="zh-CN" altLang="en-US" sz="1200">
                <a:solidFill>
                  <a:srgbClr val="FFFFFF"/>
                </a:solidFill>
                <a:latin typeface="方正兰亭黑简体" panose="02000000000000000000" pitchFamily="2" charset="-122"/>
                <a:ea typeface="方正兰亭黑简体" panose="02000000000000000000" pitchFamily="2" charset="-122"/>
                <a:sym typeface="方正兰亭黑简体" panose="02000000000000000000" pitchFamily="2" charset="-122"/>
              </a:endParaRPr>
            </a:p>
          </p:txBody>
        </p:sp>
        <p:sp>
          <p:nvSpPr>
            <p:cNvPr id="49160" name="椭圆 2"/>
            <p:cNvSpPr>
              <a:spLocks noChangeArrowheads="1"/>
            </p:cNvSpPr>
            <p:nvPr/>
          </p:nvSpPr>
          <p:spPr bwMode="auto">
            <a:xfrm>
              <a:off x="3412" y="3000"/>
              <a:ext cx="2224" cy="2237"/>
            </a:xfrm>
            <a:prstGeom prst="ellipse">
              <a:avLst/>
            </a:prstGeom>
            <a:solidFill>
              <a:srgbClr val="02AFF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r>
                <a:rPr lang="en-US" altLang="zh-CN" sz="2800">
                  <a:solidFill>
                    <a:srgbClr val="FFFFFF"/>
                  </a:solidFill>
                  <a:latin typeface="微软雅黑" panose="020B0503020204020204" pitchFamily="34" charset="-122"/>
                  <a:ea typeface="微软雅黑" panose="020B0503020204020204" pitchFamily="34" charset="-122"/>
                  <a:cs typeface="微软雅黑" panose="020B0503020204020204" pitchFamily="34" charset="-122"/>
                  <a:sym typeface="方正兰亭粗黑简体" panose="02000000000000000000" pitchFamily="2" charset="-122"/>
                </a:rPr>
                <a:t>82%</a:t>
              </a:r>
              <a:endParaRPr lang="en-US" altLang="en-US" sz="2800">
                <a:solidFill>
                  <a:srgbClr val="FFFFFF"/>
                </a:solidFill>
                <a:latin typeface="微软雅黑" panose="020B0503020204020204" pitchFamily="34" charset="-122"/>
                <a:ea typeface="微软雅黑" panose="020B0503020204020204" pitchFamily="34" charset="-122"/>
                <a:cs typeface="微软雅黑" panose="020B0503020204020204" pitchFamily="34" charset="-122"/>
                <a:sym typeface="方正兰亭粗黑简体" panose="02000000000000000000" pitchFamily="2" charset="-122"/>
              </a:endParaRPr>
            </a:p>
            <a:p>
              <a:pPr algn="ctr"/>
              <a:r>
                <a:rPr lang="zh-CN" altLang="en-US" sz="1400">
                  <a:solidFill>
                    <a:srgbClr val="FFFFFF"/>
                  </a:solidFill>
                  <a:latin typeface="微软雅黑" panose="020B0503020204020204" pitchFamily="34" charset="-122"/>
                  <a:ea typeface="微软雅黑" panose="020B0503020204020204" pitchFamily="34" charset="-122"/>
                  <a:cs typeface="微软雅黑" panose="020B0503020204020204" pitchFamily="34" charset="-122"/>
                  <a:sym typeface="方正兰亭黑简体" panose="02000000000000000000" pitchFamily="2" charset="-122"/>
                </a:rPr>
                <a:t>非结构化数据</a:t>
              </a:r>
              <a:endParaRPr lang="zh-CN" altLang="en-US" sz="1400">
                <a:solidFill>
                  <a:srgbClr val="FFFFFF"/>
                </a:solidFill>
                <a:latin typeface="微软雅黑" panose="020B0503020204020204" pitchFamily="34" charset="-122"/>
                <a:ea typeface="微软雅黑" panose="020B0503020204020204" pitchFamily="34" charset="-122"/>
                <a:cs typeface="微软雅黑" panose="020B0503020204020204" pitchFamily="34" charset="-122"/>
                <a:sym typeface="方正兰亭黑简体" panose="02000000000000000000" pitchFamily="2" charset="-122"/>
              </a:endParaRPr>
            </a:p>
          </p:txBody>
        </p:sp>
      </p:grpSp>
      <p:grpSp>
        <p:nvGrpSpPr>
          <p:cNvPr id="40" name="组合 39"/>
          <p:cNvGrpSpPr/>
          <p:nvPr/>
        </p:nvGrpSpPr>
        <p:grpSpPr>
          <a:xfrm>
            <a:off x="7320915" y="2898775"/>
            <a:ext cx="3754755" cy="683260"/>
            <a:chOff x="11529" y="4565"/>
            <a:chExt cx="5913" cy="1076"/>
          </a:xfrm>
        </p:grpSpPr>
        <p:grpSp>
          <p:nvGrpSpPr>
            <p:cNvPr id="9" name="组合 8"/>
            <p:cNvGrpSpPr/>
            <p:nvPr/>
          </p:nvGrpSpPr>
          <p:grpSpPr>
            <a:xfrm rot="0">
              <a:off x="11529" y="4565"/>
              <a:ext cx="1077" cy="1077"/>
              <a:chOff x="6920225" y="2919757"/>
              <a:chExt cx="647999" cy="648000"/>
            </a:xfrm>
          </p:grpSpPr>
          <p:sp>
            <p:nvSpPr>
              <p:cNvPr id="10" name="Oval 60"/>
              <p:cNvSpPr>
                <a:spLocks noChangeAspect="1"/>
              </p:cNvSpPr>
              <p:nvPr/>
            </p:nvSpPr>
            <p:spPr>
              <a:xfrm>
                <a:off x="6920225" y="2919757"/>
                <a:ext cx="647999" cy="64800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sz="2400" dirty="0"/>
              </a:p>
            </p:txBody>
          </p:sp>
          <p:sp>
            <p:nvSpPr>
              <p:cNvPr id="11" name="Freeform 359"/>
              <p:cNvSpPr>
                <a:spLocks noChangeAspect="1" noEditPoints="1"/>
              </p:cNvSpPr>
              <p:nvPr/>
            </p:nvSpPr>
            <p:spPr bwMode="auto">
              <a:xfrm>
                <a:off x="7114190" y="3053906"/>
                <a:ext cx="260069" cy="326189"/>
              </a:xfrm>
              <a:custGeom>
                <a:avLst/>
                <a:gdLst>
                  <a:gd name="T0" fmla="*/ 144 w 177"/>
                  <a:gd name="T1" fmla="*/ 61 h 222"/>
                  <a:gd name="T2" fmla="*/ 144 w 177"/>
                  <a:gd name="T3" fmla="*/ 222 h 222"/>
                  <a:gd name="T4" fmla="*/ 177 w 177"/>
                  <a:gd name="T5" fmla="*/ 222 h 222"/>
                  <a:gd name="T6" fmla="*/ 177 w 177"/>
                  <a:gd name="T7" fmla="*/ 61 h 222"/>
                  <a:gd name="T8" fmla="*/ 144 w 177"/>
                  <a:gd name="T9" fmla="*/ 61 h 222"/>
                  <a:gd name="T10" fmla="*/ 96 w 177"/>
                  <a:gd name="T11" fmla="*/ 222 h 222"/>
                  <a:gd name="T12" fmla="*/ 130 w 177"/>
                  <a:gd name="T13" fmla="*/ 222 h 222"/>
                  <a:gd name="T14" fmla="*/ 130 w 177"/>
                  <a:gd name="T15" fmla="*/ 90 h 222"/>
                  <a:gd name="T16" fmla="*/ 96 w 177"/>
                  <a:gd name="T17" fmla="*/ 90 h 222"/>
                  <a:gd name="T18" fmla="*/ 96 w 177"/>
                  <a:gd name="T19" fmla="*/ 222 h 222"/>
                  <a:gd name="T20" fmla="*/ 47 w 177"/>
                  <a:gd name="T21" fmla="*/ 222 h 222"/>
                  <a:gd name="T22" fmla="*/ 80 w 177"/>
                  <a:gd name="T23" fmla="*/ 222 h 222"/>
                  <a:gd name="T24" fmla="*/ 80 w 177"/>
                  <a:gd name="T25" fmla="*/ 0 h 222"/>
                  <a:gd name="T26" fmla="*/ 47 w 177"/>
                  <a:gd name="T27" fmla="*/ 0 h 222"/>
                  <a:gd name="T28" fmla="*/ 47 w 177"/>
                  <a:gd name="T29" fmla="*/ 222 h 222"/>
                  <a:gd name="T30" fmla="*/ 0 w 177"/>
                  <a:gd name="T31" fmla="*/ 222 h 222"/>
                  <a:gd name="T32" fmla="*/ 33 w 177"/>
                  <a:gd name="T33" fmla="*/ 222 h 222"/>
                  <a:gd name="T34" fmla="*/ 33 w 177"/>
                  <a:gd name="T35" fmla="*/ 139 h 222"/>
                  <a:gd name="T36" fmla="*/ 0 w 177"/>
                  <a:gd name="T37" fmla="*/ 139 h 222"/>
                  <a:gd name="T38" fmla="*/ 0 w 177"/>
                  <a:gd name="T39" fmla="*/ 222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7" h="222">
                    <a:moveTo>
                      <a:pt x="144" y="61"/>
                    </a:moveTo>
                    <a:lnTo>
                      <a:pt x="144" y="222"/>
                    </a:lnTo>
                    <a:lnTo>
                      <a:pt x="177" y="222"/>
                    </a:lnTo>
                    <a:lnTo>
                      <a:pt x="177" y="61"/>
                    </a:lnTo>
                    <a:lnTo>
                      <a:pt x="144" y="61"/>
                    </a:lnTo>
                    <a:close/>
                    <a:moveTo>
                      <a:pt x="96" y="222"/>
                    </a:moveTo>
                    <a:lnTo>
                      <a:pt x="130" y="222"/>
                    </a:lnTo>
                    <a:lnTo>
                      <a:pt x="130" y="90"/>
                    </a:lnTo>
                    <a:lnTo>
                      <a:pt x="96" y="90"/>
                    </a:lnTo>
                    <a:lnTo>
                      <a:pt x="96" y="222"/>
                    </a:lnTo>
                    <a:close/>
                    <a:moveTo>
                      <a:pt x="47" y="222"/>
                    </a:moveTo>
                    <a:lnTo>
                      <a:pt x="80" y="222"/>
                    </a:lnTo>
                    <a:lnTo>
                      <a:pt x="80" y="0"/>
                    </a:lnTo>
                    <a:lnTo>
                      <a:pt x="47" y="0"/>
                    </a:lnTo>
                    <a:lnTo>
                      <a:pt x="47" y="222"/>
                    </a:lnTo>
                    <a:close/>
                    <a:moveTo>
                      <a:pt x="0" y="222"/>
                    </a:moveTo>
                    <a:lnTo>
                      <a:pt x="33" y="222"/>
                    </a:lnTo>
                    <a:lnTo>
                      <a:pt x="33" y="139"/>
                    </a:lnTo>
                    <a:lnTo>
                      <a:pt x="0" y="139"/>
                    </a:lnTo>
                    <a:lnTo>
                      <a:pt x="0" y="222"/>
                    </a:lnTo>
                    <a:close/>
                  </a:path>
                </a:pathLst>
              </a:custGeom>
              <a:solidFill>
                <a:schemeClr val="bg1">
                  <a:lumMod val="95000"/>
                </a:schemeClr>
              </a:solidFill>
              <a:ln>
                <a:noFill/>
              </a:ln>
            </p:spPr>
            <p:txBody>
              <a:bodyPr vert="horz" wrap="square" lIns="121920" tIns="60960" rIns="121920" bIns="60960" numCol="1" anchor="t" anchorCtr="0" compatLnSpc="1"/>
              <a:p>
                <a:endParaRPr lang="zh-CN" altLang="en-US" sz="2490"/>
              </a:p>
            </p:txBody>
          </p:sp>
        </p:grpSp>
        <p:sp>
          <p:nvSpPr>
            <p:cNvPr id="12" name="矩形 11"/>
            <p:cNvSpPr>
              <a:spLocks noChangeArrowheads="1"/>
            </p:cNvSpPr>
            <p:nvPr/>
          </p:nvSpPr>
          <p:spPr bwMode="auto">
            <a:xfrm>
              <a:off x="12742" y="4860"/>
              <a:ext cx="4701" cy="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p>
              <a:pPr>
                <a:lnSpc>
                  <a:spcPct val="110000"/>
                </a:lnSpc>
              </a:pPr>
              <a:r>
                <a:rPr lang="zh-CN" altLang="en-US" sz="13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70+%的数据泄露出自于内部员工。</a:t>
              </a:r>
              <a:endParaRPr lang="zh-CN" altLang="en-US" sz="1300" dirty="0">
                <a:solidFill>
                  <a:schemeClr val="tx1">
                    <a:lumMod val="65000"/>
                    <a:lumOff val="35000"/>
                  </a:schemeClr>
                </a:solidFill>
              </a:endParaRPr>
            </a:p>
          </p:txBody>
        </p:sp>
      </p:grpSp>
      <p:grpSp>
        <p:nvGrpSpPr>
          <p:cNvPr id="39" name="组合 38"/>
          <p:cNvGrpSpPr/>
          <p:nvPr/>
        </p:nvGrpSpPr>
        <p:grpSpPr>
          <a:xfrm>
            <a:off x="6814185" y="2258695"/>
            <a:ext cx="3742690" cy="683260"/>
            <a:chOff x="10731" y="3557"/>
            <a:chExt cx="5894" cy="1076"/>
          </a:xfrm>
        </p:grpSpPr>
        <p:grpSp>
          <p:nvGrpSpPr>
            <p:cNvPr id="21" name="组合 20"/>
            <p:cNvGrpSpPr/>
            <p:nvPr/>
          </p:nvGrpSpPr>
          <p:grpSpPr>
            <a:xfrm rot="0">
              <a:off x="10731" y="3557"/>
              <a:ext cx="1077" cy="1077"/>
              <a:chOff x="7381295" y="2358084"/>
              <a:chExt cx="647999" cy="648000"/>
            </a:xfrm>
          </p:grpSpPr>
          <p:sp>
            <p:nvSpPr>
              <p:cNvPr id="22" name="Oval 58"/>
              <p:cNvSpPr>
                <a:spLocks noChangeAspect="1"/>
              </p:cNvSpPr>
              <p:nvPr/>
            </p:nvSpPr>
            <p:spPr>
              <a:xfrm>
                <a:off x="7381295" y="2358084"/>
                <a:ext cx="647999" cy="64800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sz="2400" dirty="0"/>
              </a:p>
            </p:txBody>
          </p:sp>
          <p:sp>
            <p:nvSpPr>
              <p:cNvPr id="23" name="Freeform 173"/>
              <p:cNvSpPr>
                <a:spLocks noChangeAspect="1" noEditPoints="1"/>
              </p:cNvSpPr>
              <p:nvPr/>
            </p:nvSpPr>
            <p:spPr bwMode="auto">
              <a:xfrm>
                <a:off x="7561057" y="2510281"/>
                <a:ext cx="305892" cy="326189"/>
              </a:xfrm>
              <a:custGeom>
                <a:avLst/>
                <a:gdLst>
                  <a:gd name="T0" fmla="*/ 75 w 89"/>
                  <a:gd name="T1" fmla="*/ 22 h 95"/>
                  <a:gd name="T2" fmla="*/ 89 w 89"/>
                  <a:gd name="T3" fmla="*/ 53 h 95"/>
                  <a:gd name="T4" fmla="*/ 78 w 89"/>
                  <a:gd name="T5" fmla="*/ 80 h 95"/>
                  <a:gd name="T6" fmla="*/ 47 w 89"/>
                  <a:gd name="T7" fmla="*/ 53 h 95"/>
                  <a:gd name="T8" fmla="*/ 75 w 89"/>
                  <a:gd name="T9" fmla="*/ 22 h 95"/>
                  <a:gd name="T10" fmla="*/ 76 w 89"/>
                  <a:gd name="T11" fmla="*/ 83 h 95"/>
                  <a:gd name="T12" fmla="*/ 69 w 89"/>
                  <a:gd name="T13" fmla="*/ 88 h 95"/>
                  <a:gd name="T14" fmla="*/ 74 w 89"/>
                  <a:gd name="T15" fmla="*/ 81 h 95"/>
                  <a:gd name="T16" fmla="*/ 76 w 89"/>
                  <a:gd name="T17" fmla="*/ 83 h 95"/>
                  <a:gd name="T18" fmla="*/ 64 w 89"/>
                  <a:gd name="T19" fmla="*/ 92 h 95"/>
                  <a:gd name="T20" fmla="*/ 72 w 89"/>
                  <a:gd name="T21" fmla="*/ 79 h 95"/>
                  <a:gd name="T22" fmla="*/ 70 w 89"/>
                  <a:gd name="T23" fmla="*/ 77 h 95"/>
                  <a:gd name="T24" fmla="*/ 60 w 89"/>
                  <a:gd name="T25" fmla="*/ 94 h 95"/>
                  <a:gd name="T26" fmla="*/ 64 w 89"/>
                  <a:gd name="T27" fmla="*/ 92 h 95"/>
                  <a:gd name="T28" fmla="*/ 58 w 89"/>
                  <a:gd name="T29" fmla="*/ 91 h 95"/>
                  <a:gd name="T30" fmla="*/ 67 w 89"/>
                  <a:gd name="T31" fmla="*/ 75 h 95"/>
                  <a:gd name="T32" fmla="*/ 65 w 89"/>
                  <a:gd name="T33" fmla="*/ 74 h 95"/>
                  <a:gd name="T34" fmla="*/ 57 w 89"/>
                  <a:gd name="T35" fmla="*/ 88 h 95"/>
                  <a:gd name="T36" fmla="*/ 58 w 89"/>
                  <a:gd name="T37" fmla="*/ 91 h 95"/>
                  <a:gd name="T38" fmla="*/ 56 w 89"/>
                  <a:gd name="T39" fmla="*/ 84 h 95"/>
                  <a:gd name="T40" fmla="*/ 63 w 89"/>
                  <a:gd name="T41" fmla="*/ 72 h 95"/>
                  <a:gd name="T42" fmla="*/ 61 w 89"/>
                  <a:gd name="T43" fmla="*/ 70 h 95"/>
                  <a:gd name="T44" fmla="*/ 55 w 89"/>
                  <a:gd name="T45" fmla="*/ 81 h 95"/>
                  <a:gd name="T46" fmla="*/ 56 w 89"/>
                  <a:gd name="T47" fmla="*/ 84 h 95"/>
                  <a:gd name="T48" fmla="*/ 53 w 89"/>
                  <a:gd name="T49" fmla="*/ 78 h 95"/>
                  <a:gd name="T50" fmla="*/ 59 w 89"/>
                  <a:gd name="T51" fmla="*/ 68 h 95"/>
                  <a:gd name="T52" fmla="*/ 57 w 89"/>
                  <a:gd name="T53" fmla="*/ 66 h 95"/>
                  <a:gd name="T54" fmla="*/ 52 w 89"/>
                  <a:gd name="T55" fmla="*/ 75 h 95"/>
                  <a:gd name="T56" fmla="*/ 53 w 89"/>
                  <a:gd name="T57" fmla="*/ 78 h 95"/>
                  <a:gd name="T58" fmla="*/ 51 w 89"/>
                  <a:gd name="T59" fmla="*/ 71 h 95"/>
                  <a:gd name="T60" fmla="*/ 55 w 89"/>
                  <a:gd name="T61" fmla="*/ 64 h 95"/>
                  <a:gd name="T62" fmla="*/ 53 w 89"/>
                  <a:gd name="T63" fmla="*/ 62 h 95"/>
                  <a:gd name="T64" fmla="*/ 50 w 89"/>
                  <a:gd name="T65" fmla="*/ 68 h 95"/>
                  <a:gd name="T66" fmla="*/ 51 w 89"/>
                  <a:gd name="T67" fmla="*/ 71 h 95"/>
                  <a:gd name="T68" fmla="*/ 48 w 89"/>
                  <a:gd name="T69" fmla="*/ 65 h 95"/>
                  <a:gd name="T70" fmla="*/ 51 w 89"/>
                  <a:gd name="T71" fmla="*/ 61 h 95"/>
                  <a:gd name="T72" fmla="*/ 49 w 89"/>
                  <a:gd name="T73" fmla="*/ 59 h 95"/>
                  <a:gd name="T74" fmla="*/ 47 w 89"/>
                  <a:gd name="T75" fmla="*/ 61 h 95"/>
                  <a:gd name="T76" fmla="*/ 48 w 89"/>
                  <a:gd name="T77" fmla="*/ 65 h 95"/>
                  <a:gd name="T78" fmla="*/ 46 w 89"/>
                  <a:gd name="T79" fmla="*/ 58 h 95"/>
                  <a:gd name="T80" fmla="*/ 45 w 89"/>
                  <a:gd name="T81" fmla="*/ 55 h 95"/>
                  <a:gd name="T82" fmla="*/ 47 w 89"/>
                  <a:gd name="T83" fmla="*/ 57 h 95"/>
                  <a:gd name="T84" fmla="*/ 46 w 89"/>
                  <a:gd name="T85" fmla="*/ 58 h 95"/>
                  <a:gd name="T86" fmla="*/ 59 w 89"/>
                  <a:gd name="T87" fmla="*/ 17 h 95"/>
                  <a:gd name="T88" fmla="*/ 41 w 89"/>
                  <a:gd name="T89" fmla="*/ 54 h 95"/>
                  <a:gd name="T90" fmla="*/ 36 w 89"/>
                  <a:gd name="T91" fmla="*/ 13 h 95"/>
                  <a:gd name="T92" fmla="*/ 0 w 89"/>
                  <a:gd name="T93" fmla="*/ 54 h 95"/>
                  <a:gd name="T94" fmla="*/ 41 w 89"/>
                  <a:gd name="T95" fmla="*/ 95 h 95"/>
                  <a:gd name="T96" fmla="*/ 55 w 89"/>
                  <a:gd name="T97" fmla="*/ 93 h 95"/>
                  <a:gd name="T98" fmla="*/ 41 w 89"/>
                  <a:gd name="T99" fmla="*/ 54 h 95"/>
                  <a:gd name="T100" fmla="*/ 68 w 89"/>
                  <a:gd name="T101" fmla="*/ 23 h 95"/>
                  <a:gd name="T102" fmla="*/ 59 w 89"/>
                  <a:gd name="T103" fmla="*/ 17 h 95"/>
                  <a:gd name="T104" fmla="*/ 43 w 89"/>
                  <a:gd name="T105" fmla="*/ 0 h 95"/>
                  <a:gd name="T106" fmla="*/ 38 w 89"/>
                  <a:gd name="T107" fmla="*/ 0 h 95"/>
                  <a:gd name="T108" fmla="*/ 43 w 89"/>
                  <a:gd name="T109" fmla="*/ 41 h 95"/>
                  <a:gd name="T110" fmla="*/ 61 w 89"/>
                  <a:gd name="T111" fmla="*/ 4 h 95"/>
                  <a:gd name="T112" fmla="*/ 43 w 89"/>
                  <a:gd name="T113" fmla="*/ 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9" h="95">
                    <a:moveTo>
                      <a:pt x="75" y="22"/>
                    </a:moveTo>
                    <a:cubicBezTo>
                      <a:pt x="83" y="29"/>
                      <a:pt x="89" y="40"/>
                      <a:pt x="89" y="53"/>
                    </a:cubicBezTo>
                    <a:cubicBezTo>
                      <a:pt x="89" y="63"/>
                      <a:pt x="85" y="73"/>
                      <a:pt x="78" y="80"/>
                    </a:cubicBezTo>
                    <a:cubicBezTo>
                      <a:pt x="47" y="53"/>
                      <a:pt x="47" y="53"/>
                      <a:pt x="47" y="53"/>
                    </a:cubicBezTo>
                    <a:cubicBezTo>
                      <a:pt x="75" y="22"/>
                      <a:pt x="75" y="22"/>
                      <a:pt x="75" y="22"/>
                    </a:cubicBezTo>
                    <a:close/>
                    <a:moveTo>
                      <a:pt x="76" y="83"/>
                    </a:moveTo>
                    <a:cubicBezTo>
                      <a:pt x="74" y="85"/>
                      <a:pt x="72" y="87"/>
                      <a:pt x="69" y="88"/>
                    </a:cubicBezTo>
                    <a:cubicBezTo>
                      <a:pt x="74" y="81"/>
                      <a:pt x="74" y="81"/>
                      <a:pt x="74" y="81"/>
                    </a:cubicBezTo>
                    <a:cubicBezTo>
                      <a:pt x="76" y="83"/>
                      <a:pt x="76" y="83"/>
                      <a:pt x="76" y="83"/>
                    </a:cubicBezTo>
                    <a:close/>
                    <a:moveTo>
                      <a:pt x="64" y="92"/>
                    </a:moveTo>
                    <a:cubicBezTo>
                      <a:pt x="72" y="79"/>
                      <a:pt x="72" y="79"/>
                      <a:pt x="72" y="79"/>
                    </a:cubicBezTo>
                    <a:cubicBezTo>
                      <a:pt x="70" y="77"/>
                      <a:pt x="70" y="77"/>
                      <a:pt x="70" y="77"/>
                    </a:cubicBezTo>
                    <a:cubicBezTo>
                      <a:pt x="60" y="94"/>
                      <a:pt x="60" y="94"/>
                      <a:pt x="60" y="94"/>
                    </a:cubicBezTo>
                    <a:cubicBezTo>
                      <a:pt x="61" y="93"/>
                      <a:pt x="63" y="92"/>
                      <a:pt x="64" y="92"/>
                    </a:cubicBezTo>
                    <a:close/>
                    <a:moveTo>
                      <a:pt x="58" y="91"/>
                    </a:moveTo>
                    <a:cubicBezTo>
                      <a:pt x="67" y="75"/>
                      <a:pt x="67" y="75"/>
                      <a:pt x="67" y="75"/>
                    </a:cubicBezTo>
                    <a:cubicBezTo>
                      <a:pt x="65" y="74"/>
                      <a:pt x="65" y="74"/>
                      <a:pt x="65" y="74"/>
                    </a:cubicBezTo>
                    <a:cubicBezTo>
                      <a:pt x="57" y="88"/>
                      <a:pt x="57" y="88"/>
                      <a:pt x="57" y="88"/>
                    </a:cubicBezTo>
                    <a:cubicBezTo>
                      <a:pt x="58" y="91"/>
                      <a:pt x="58" y="91"/>
                      <a:pt x="58" y="91"/>
                    </a:cubicBezTo>
                    <a:close/>
                    <a:moveTo>
                      <a:pt x="56" y="84"/>
                    </a:moveTo>
                    <a:cubicBezTo>
                      <a:pt x="63" y="72"/>
                      <a:pt x="63" y="72"/>
                      <a:pt x="63" y="72"/>
                    </a:cubicBezTo>
                    <a:cubicBezTo>
                      <a:pt x="61" y="70"/>
                      <a:pt x="61" y="70"/>
                      <a:pt x="61" y="70"/>
                    </a:cubicBezTo>
                    <a:cubicBezTo>
                      <a:pt x="55" y="81"/>
                      <a:pt x="55" y="81"/>
                      <a:pt x="55" y="81"/>
                    </a:cubicBezTo>
                    <a:cubicBezTo>
                      <a:pt x="56" y="84"/>
                      <a:pt x="56" y="84"/>
                      <a:pt x="56" y="84"/>
                    </a:cubicBezTo>
                    <a:close/>
                    <a:moveTo>
                      <a:pt x="53" y="78"/>
                    </a:moveTo>
                    <a:cubicBezTo>
                      <a:pt x="59" y="68"/>
                      <a:pt x="59" y="68"/>
                      <a:pt x="59" y="68"/>
                    </a:cubicBezTo>
                    <a:cubicBezTo>
                      <a:pt x="57" y="66"/>
                      <a:pt x="57" y="66"/>
                      <a:pt x="57" y="66"/>
                    </a:cubicBezTo>
                    <a:cubicBezTo>
                      <a:pt x="52" y="75"/>
                      <a:pt x="52" y="75"/>
                      <a:pt x="52" y="75"/>
                    </a:cubicBezTo>
                    <a:cubicBezTo>
                      <a:pt x="53" y="78"/>
                      <a:pt x="53" y="78"/>
                      <a:pt x="53" y="78"/>
                    </a:cubicBezTo>
                    <a:close/>
                    <a:moveTo>
                      <a:pt x="51" y="71"/>
                    </a:moveTo>
                    <a:cubicBezTo>
                      <a:pt x="55" y="64"/>
                      <a:pt x="55" y="64"/>
                      <a:pt x="55" y="64"/>
                    </a:cubicBezTo>
                    <a:cubicBezTo>
                      <a:pt x="53" y="62"/>
                      <a:pt x="53" y="62"/>
                      <a:pt x="53" y="62"/>
                    </a:cubicBezTo>
                    <a:cubicBezTo>
                      <a:pt x="50" y="68"/>
                      <a:pt x="50" y="68"/>
                      <a:pt x="50" y="68"/>
                    </a:cubicBezTo>
                    <a:cubicBezTo>
                      <a:pt x="51" y="71"/>
                      <a:pt x="51" y="71"/>
                      <a:pt x="51" y="71"/>
                    </a:cubicBezTo>
                    <a:close/>
                    <a:moveTo>
                      <a:pt x="48" y="65"/>
                    </a:moveTo>
                    <a:cubicBezTo>
                      <a:pt x="51" y="61"/>
                      <a:pt x="51" y="61"/>
                      <a:pt x="51" y="61"/>
                    </a:cubicBezTo>
                    <a:cubicBezTo>
                      <a:pt x="49" y="59"/>
                      <a:pt x="49" y="59"/>
                      <a:pt x="49" y="59"/>
                    </a:cubicBezTo>
                    <a:cubicBezTo>
                      <a:pt x="47" y="61"/>
                      <a:pt x="47" y="61"/>
                      <a:pt x="47" y="61"/>
                    </a:cubicBezTo>
                    <a:cubicBezTo>
                      <a:pt x="48" y="65"/>
                      <a:pt x="48" y="65"/>
                      <a:pt x="48" y="65"/>
                    </a:cubicBezTo>
                    <a:close/>
                    <a:moveTo>
                      <a:pt x="46" y="58"/>
                    </a:moveTo>
                    <a:cubicBezTo>
                      <a:pt x="45" y="55"/>
                      <a:pt x="45" y="55"/>
                      <a:pt x="45" y="55"/>
                    </a:cubicBezTo>
                    <a:cubicBezTo>
                      <a:pt x="47" y="57"/>
                      <a:pt x="47" y="57"/>
                      <a:pt x="47" y="57"/>
                    </a:cubicBezTo>
                    <a:cubicBezTo>
                      <a:pt x="46" y="58"/>
                      <a:pt x="46" y="58"/>
                      <a:pt x="46" y="58"/>
                    </a:cubicBezTo>
                    <a:close/>
                    <a:moveTo>
                      <a:pt x="59" y="17"/>
                    </a:moveTo>
                    <a:cubicBezTo>
                      <a:pt x="41" y="54"/>
                      <a:pt x="41" y="54"/>
                      <a:pt x="41" y="54"/>
                    </a:cubicBezTo>
                    <a:cubicBezTo>
                      <a:pt x="41" y="54"/>
                      <a:pt x="38" y="28"/>
                      <a:pt x="36" y="13"/>
                    </a:cubicBezTo>
                    <a:cubicBezTo>
                      <a:pt x="16" y="15"/>
                      <a:pt x="0" y="33"/>
                      <a:pt x="0" y="54"/>
                    </a:cubicBezTo>
                    <a:cubicBezTo>
                      <a:pt x="0" y="77"/>
                      <a:pt x="18" y="95"/>
                      <a:pt x="41" y="95"/>
                    </a:cubicBezTo>
                    <a:cubicBezTo>
                      <a:pt x="46" y="95"/>
                      <a:pt x="51" y="94"/>
                      <a:pt x="55" y="93"/>
                    </a:cubicBezTo>
                    <a:cubicBezTo>
                      <a:pt x="41" y="54"/>
                      <a:pt x="41" y="54"/>
                      <a:pt x="41" y="54"/>
                    </a:cubicBezTo>
                    <a:cubicBezTo>
                      <a:pt x="68" y="23"/>
                      <a:pt x="68" y="23"/>
                      <a:pt x="68" y="23"/>
                    </a:cubicBezTo>
                    <a:cubicBezTo>
                      <a:pt x="66" y="20"/>
                      <a:pt x="63" y="18"/>
                      <a:pt x="59" y="17"/>
                    </a:cubicBezTo>
                    <a:close/>
                    <a:moveTo>
                      <a:pt x="43" y="0"/>
                    </a:moveTo>
                    <a:cubicBezTo>
                      <a:pt x="41" y="0"/>
                      <a:pt x="40" y="0"/>
                      <a:pt x="38" y="0"/>
                    </a:cubicBezTo>
                    <a:cubicBezTo>
                      <a:pt x="40" y="15"/>
                      <a:pt x="43" y="41"/>
                      <a:pt x="43" y="41"/>
                    </a:cubicBezTo>
                    <a:cubicBezTo>
                      <a:pt x="61" y="4"/>
                      <a:pt x="61" y="4"/>
                      <a:pt x="61" y="4"/>
                    </a:cubicBezTo>
                    <a:cubicBezTo>
                      <a:pt x="56" y="1"/>
                      <a:pt x="49" y="0"/>
                      <a:pt x="43" y="0"/>
                    </a:cubicBezTo>
                    <a:close/>
                  </a:path>
                </a:pathLst>
              </a:custGeom>
              <a:solidFill>
                <a:schemeClr val="bg1">
                  <a:lumMod val="95000"/>
                </a:schemeClr>
              </a:solidFill>
              <a:ln>
                <a:noFill/>
              </a:ln>
            </p:spPr>
            <p:txBody>
              <a:bodyPr vert="horz" wrap="square" lIns="121920" tIns="60960" rIns="121920" bIns="60960" numCol="1" anchor="t" anchorCtr="0" compatLnSpc="1"/>
              <a:p>
                <a:endParaRPr lang="zh-CN" altLang="en-US" sz="2490"/>
              </a:p>
            </p:txBody>
          </p:sp>
        </p:grpSp>
        <p:sp>
          <p:nvSpPr>
            <p:cNvPr id="24" name="矩形 23"/>
            <p:cNvSpPr>
              <a:spLocks noChangeArrowheads="1"/>
            </p:cNvSpPr>
            <p:nvPr/>
          </p:nvSpPr>
          <p:spPr bwMode="auto">
            <a:xfrm>
              <a:off x="11925" y="3679"/>
              <a:ext cx="4701" cy="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p>
              <a:pPr>
                <a:lnSpc>
                  <a:spcPct val="110000"/>
                </a:lnSpc>
              </a:pPr>
              <a:r>
                <a:rPr lang="zh-CN" altLang="en-US" sz="13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未来两年内再次发生数据泄露的可能性是27.7%，可能性增长了2.1%。</a:t>
              </a:r>
              <a:endParaRPr lang="zh-CN" altLang="en-US" sz="13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pic>
        <p:nvPicPr>
          <p:cNvPr id="7" name="图片 6" descr="销掌门-透明背景-logo"/>
          <p:cNvPicPr>
            <a:picLocks noChangeAspect="1"/>
          </p:cNvPicPr>
          <p:nvPr/>
        </p:nvPicPr>
        <p:blipFill>
          <a:blip r:embed="rId1" cstate="print"/>
          <a:stretch>
            <a:fillRect/>
          </a:stretch>
        </p:blipFill>
        <p:spPr>
          <a:xfrm>
            <a:off x="10789920" y="167005"/>
            <a:ext cx="1132205" cy="82931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02"/>
                                        </p:tgtEl>
                                        <p:attrNameLst>
                                          <p:attrName>style.visibility</p:attrName>
                                        </p:attrNameLst>
                                      </p:cBhvr>
                                      <p:to>
                                        <p:strVal val="visible"/>
                                      </p:to>
                                    </p:set>
                                    <p:animEffect transition="in" filter="wipe(left)">
                                      <p:cBhvr>
                                        <p:cTn id="7" dur="500"/>
                                        <p:tgtEl>
                                          <p:spTgt spid="10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03"/>
                                        </p:tgtEl>
                                        <p:attrNameLst>
                                          <p:attrName>style.visibility</p:attrName>
                                        </p:attrNameLst>
                                      </p:cBhvr>
                                      <p:to>
                                        <p:strVal val="visible"/>
                                      </p:to>
                                    </p:set>
                                    <p:animEffect transition="in" filter="wipe(left)">
                                      <p:cBhvr>
                                        <p:cTn id="11" dur="500"/>
                                        <p:tgtEl>
                                          <p:spTgt spid="103"/>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nodeType="clickEffect">
                                  <p:stCondLst>
                                    <p:cond delay="0"/>
                                  </p:stCondLst>
                                  <p:childTnLst>
                                    <p:set>
                                      <p:cBhvr>
                                        <p:cTn id="15" dur="1" fill="hold">
                                          <p:stCondLst>
                                            <p:cond delay="0"/>
                                          </p:stCondLst>
                                        </p:cTn>
                                        <p:tgtEl>
                                          <p:spTgt spid="55"/>
                                        </p:tgtEl>
                                        <p:attrNameLst>
                                          <p:attrName>style.visibility</p:attrName>
                                        </p:attrNameLst>
                                      </p:cBhvr>
                                      <p:to>
                                        <p:strVal val="visible"/>
                                      </p:to>
                                    </p:set>
                                    <p:animEffect transition="in" filter="blinds(horizontal)">
                                      <p:cBhvr>
                                        <p:cTn id="16" dur="500"/>
                                        <p:tgtEl>
                                          <p:spTgt spid="55"/>
                                        </p:tgtEl>
                                      </p:cBhvr>
                                    </p:animEffect>
                                  </p:childTnLst>
                                </p:cTn>
                              </p:par>
                              <p:par>
                                <p:cTn id="17" presetID="3" presetClass="entr" presetSubtype="1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linds(horizontal)">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nodeType="clickEffect">
                                  <p:stCondLst>
                                    <p:cond delay="0"/>
                                  </p:stCondLst>
                                  <p:childTnLst>
                                    <p:set>
                                      <p:cBhvr>
                                        <p:cTn id="23" dur="1" fill="hold">
                                          <p:stCondLst>
                                            <p:cond delay="0"/>
                                          </p:stCondLst>
                                        </p:cTn>
                                        <p:tgtEl>
                                          <p:spTgt spid="71"/>
                                        </p:tgtEl>
                                        <p:attrNameLst>
                                          <p:attrName>style.visibility</p:attrName>
                                        </p:attrNameLst>
                                      </p:cBhvr>
                                      <p:to>
                                        <p:strVal val="visible"/>
                                      </p:to>
                                    </p:set>
                                    <p:animEffect transition="in" filter="wheel(1)">
                                      <p:cBhvr>
                                        <p:cTn id="24" dur="2000"/>
                                        <p:tgtEl>
                                          <p:spTgt spid="71"/>
                                        </p:tgtEl>
                                      </p:cBhvr>
                                    </p:animEffect>
                                  </p:childTnLst>
                                </p:cTn>
                              </p:par>
                              <p:par>
                                <p:cTn id="25" presetID="21" presetClass="entr" presetSubtype="1" fill="hold" grpId="0" nodeType="withEffect">
                                  <p:stCondLst>
                                    <p:cond delay="0"/>
                                  </p:stCondLst>
                                  <p:childTnLst>
                                    <p:set>
                                      <p:cBhvr>
                                        <p:cTn id="26" dur="1" fill="hold">
                                          <p:stCondLst>
                                            <p:cond delay="0"/>
                                          </p:stCondLst>
                                        </p:cTn>
                                        <p:tgtEl>
                                          <p:spTgt spid="270"/>
                                        </p:tgtEl>
                                        <p:attrNameLst>
                                          <p:attrName>style.visibility</p:attrName>
                                        </p:attrNameLst>
                                      </p:cBhvr>
                                      <p:to>
                                        <p:strVal val="visible"/>
                                      </p:to>
                                    </p:set>
                                    <p:animEffect transition="in" filter="wheel(1)">
                                      <p:cBhvr>
                                        <p:cTn id="27" dur="2000"/>
                                        <p:tgtEl>
                                          <p:spTgt spid="27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wipe(left)">
                                      <p:cBhvr>
                                        <p:cTn id="32" dur="500"/>
                                        <p:tgtEl>
                                          <p:spTgt spid="25"/>
                                        </p:tgtEl>
                                      </p:cBhvr>
                                    </p:animEffect>
                                  </p:childTnLst>
                                </p:cTn>
                              </p:par>
                            </p:childTnLst>
                          </p:cTn>
                        </p:par>
                        <p:par>
                          <p:cTn id="33" fill="hold">
                            <p:stCondLst>
                              <p:cond delay="500"/>
                            </p:stCondLst>
                            <p:childTnLst>
                              <p:par>
                                <p:cTn id="34" presetID="2" presetClass="entr" presetSubtype="2" fill="hold" nodeType="afterEffect">
                                  <p:stCondLst>
                                    <p:cond delay="0"/>
                                  </p:stCondLst>
                                  <p:childTnLst>
                                    <p:set>
                                      <p:cBhvr>
                                        <p:cTn id="35" dur="1" fill="hold">
                                          <p:stCondLst>
                                            <p:cond delay="0"/>
                                          </p:stCondLst>
                                        </p:cTn>
                                        <p:tgtEl>
                                          <p:spTgt spid="38"/>
                                        </p:tgtEl>
                                        <p:attrNameLst>
                                          <p:attrName>style.visibility</p:attrName>
                                        </p:attrNameLst>
                                      </p:cBhvr>
                                      <p:to>
                                        <p:strVal val="visible"/>
                                      </p:to>
                                    </p:set>
                                    <p:anim calcmode="lin" valueType="num">
                                      <p:cBhvr additive="base">
                                        <p:cTn id="36" dur="500" fill="hold"/>
                                        <p:tgtEl>
                                          <p:spTgt spid="38"/>
                                        </p:tgtEl>
                                        <p:attrNameLst>
                                          <p:attrName>ppt_x</p:attrName>
                                        </p:attrNameLst>
                                      </p:cBhvr>
                                      <p:tavLst>
                                        <p:tav tm="0">
                                          <p:val>
                                            <p:strVal val="1+#ppt_w/2"/>
                                          </p:val>
                                        </p:tav>
                                        <p:tav tm="100000">
                                          <p:val>
                                            <p:strVal val="#ppt_x"/>
                                          </p:val>
                                        </p:tav>
                                      </p:tavLst>
                                    </p:anim>
                                    <p:anim calcmode="lin" valueType="num">
                                      <p:cBhvr additive="base">
                                        <p:cTn id="37" dur="500" fill="hold"/>
                                        <p:tgtEl>
                                          <p:spTgt spid="38"/>
                                        </p:tgtEl>
                                        <p:attrNameLst>
                                          <p:attrName>ppt_y</p:attrName>
                                        </p:attrNameLst>
                                      </p:cBhvr>
                                      <p:tavLst>
                                        <p:tav tm="0">
                                          <p:val>
                                            <p:strVal val="#ppt_y"/>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wipe(left)">
                                      <p:cBhvr>
                                        <p:cTn id="42" dur="500"/>
                                        <p:tgtEl>
                                          <p:spTgt spid="26"/>
                                        </p:tgtEl>
                                      </p:cBhvr>
                                    </p:animEffect>
                                  </p:childTnLst>
                                </p:cTn>
                              </p:par>
                            </p:childTnLst>
                          </p:cTn>
                        </p:par>
                        <p:par>
                          <p:cTn id="43" fill="hold">
                            <p:stCondLst>
                              <p:cond delay="500"/>
                            </p:stCondLst>
                            <p:childTnLst>
                              <p:par>
                                <p:cTn id="44" presetID="2" presetClass="entr" presetSubtype="2" fill="hold" nodeType="afterEffect">
                                  <p:stCondLst>
                                    <p:cond delay="0"/>
                                  </p:stCondLst>
                                  <p:childTnLst>
                                    <p:set>
                                      <p:cBhvr>
                                        <p:cTn id="45" dur="1" fill="hold">
                                          <p:stCondLst>
                                            <p:cond delay="0"/>
                                          </p:stCondLst>
                                        </p:cTn>
                                        <p:tgtEl>
                                          <p:spTgt spid="39"/>
                                        </p:tgtEl>
                                        <p:attrNameLst>
                                          <p:attrName>style.visibility</p:attrName>
                                        </p:attrNameLst>
                                      </p:cBhvr>
                                      <p:to>
                                        <p:strVal val="visible"/>
                                      </p:to>
                                    </p:set>
                                    <p:anim calcmode="lin" valueType="num">
                                      <p:cBhvr additive="base">
                                        <p:cTn id="46" dur="500" fill="hold"/>
                                        <p:tgtEl>
                                          <p:spTgt spid="39"/>
                                        </p:tgtEl>
                                        <p:attrNameLst>
                                          <p:attrName>ppt_x</p:attrName>
                                        </p:attrNameLst>
                                      </p:cBhvr>
                                      <p:tavLst>
                                        <p:tav tm="0">
                                          <p:val>
                                            <p:strVal val="1+#ppt_w/2"/>
                                          </p:val>
                                        </p:tav>
                                        <p:tav tm="100000">
                                          <p:val>
                                            <p:strVal val="#ppt_x"/>
                                          </p:val>
                                        </p:tav>
                                      </p:tavLst>
                                    </p:anim>
                                    <p:anim calcmode="lin" valueType="num">
                                      <p:cBhvr additive="base">
                                        <p:cTn id="47" dur="500" fill="hold"/>
                                        <p:tgtEl>
                                          <p:spTgt spid="39"/>
                                        </p:tgtEl>
                                        <p:attrNameLst>
                                          <p:attrName>ppt_y</p:attrName>
                                        </p:attrNameLst>
                                      </p:cBhvr>
                                      <p:tavLst>
                                        <p:tav tm="0">
                                          <p:val>
                                            <p:strVal val="#ppt_y"/>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27"/>
                                        </p:tgtEl>
                                        <p:attrNameLst>
                                          <p:attrName>style.visibility</p:attrName>
                                        </p:attrNameLst>
                                      </p:cBhvr>
                                      <p:to>
                                        <p:strVal val="visible"/>
                                      </p:to>
                                    </p:set>
                                    <p:animEffect transition="in" filter="wipe(left)">
                                      <p:cBhvr>
                                        <p:cTn id="52" dur="500"/>
                                        <p:tgtEl>
                                          <p:spTgt spid="27"/>
                                        </p:tgtEl>
                                      </p:cBhvr>
                                    </p:animEffect>
                                  </p:childTnLst>
                                </p:cTn>
                              </p:par>
                            </p:childTnLst>
                          </p:cTn>
                        </p:par>
                        <p:par>
                          <p:cTn id="53" fill="hold">
                            <p:stCondLst>
                              <p:cond delay="500"/>
                            </p:stCondLst>
                            <p:childTnLst>
                              <p:par>
                                <p:cTn id="54" presetID="2" presetClass="entr" presetSubtype="2" fill="hold" nodeType="afterEffect">
                                  <p:stCondLst>
                                    <p:cond delay="0"/>
                                  </p:stCondLst>
                                  <p:childTnLst>
                                    <p:set>
                                      <p:cBhvr>
                                        <p:cTn id="55" dur="1" fill="hold">
                                          <p:stCondLst>
                                            <p:cond delay="0"/>
                                          </p:stCondLst>
                                        </p:cTn>
                                        <p:tgtEl>
                                          <p:spTgt spid="40"/>
                                        </p:tgtEl>
                                        <p:attrNameLst>
                                          <p:attrName>style.visibility</p:attrName>
                                        </p:attrNameLst>
                                      </p:cBhvr>
                                      <p:to>
                                        <p:strVal val="visible"/>
                                      </p:to>
                                    </p:set>
                                    <p:anim calcmode="lin" valueType="num">
                                      <p:cBhvr additive="base">
                                        <p:cTn id="56" dur="500" fill="hold"/>
                                        <p:tgtEl>
                                          <p:spTgt spid="40"/>
                                        </p:tgtEl>
                                        <p:attrNameLst>
                                          <p:attrName>ppt_x</p:attrName>
                                        </p:attrNameLst>
                                      </p:cBhvr>
                                      <p:tavLst>
                                        <p:tav tm="0">
                                          <p:val>
                                            <p:strVal val="1+#ppt_w/2"/>
                                          </p:val>
                                        </p:tav>
                                        <p:tav tm="100000">
                                          <p:val>
                                            <p:strVal val="#ppt_x"/>
                                          </p:val>
                                        </p:tav>
                                      </p:tavLst>
                                    </p:anim>
                                    <p:anim calcmode="lin" valueType="num">
                                      <p:cBhvr additive="base">
                                        <p:cTn id="57" dur="500" fill="hold"/>
                                        <p:tgtEl>
                                          <p:spTgt spid="40"/>
                                        </p:tgtEl>
                                        <p:attrNameLst>
                                          <p:attrName>ppt_y</p:attrName>
                                        </p:attrNameLst>
                                      </p:cBhvr>
                                      <p:tavLst>
                                        <p:tav tm="0">
                                          <p:val>
                                            <p:strVal val="#ppt_y"/>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nodeType="clickEffect">
                                  <p:stCondLst>
                                    <p:cond delay="0"/>
                                  </p:stCondLst>
                                  <p:childTnLst>
                                    <p:set>
                                      <p:cBhvr>
                                        <p:cTn id="61" dur="1" fill="hold">
                                          <p:stCondLst>
                                            <p:cond delay="0"/>
                                          </p:stCondLst>
                                        </p:cTn>
                                        <p:tgtEl>
                                          <p:spTgt spid="28"/>
                                        </p:tgtEl>
                                        <p:attrNameLst>
                                          <p:attrName>style.visibility</p:attrName>
                                        </p:attrNameLst>
                                      </p:cBhvr>
                                      <p:to>
                                        <p:strVal val="visible"/>
                                      </p:to>
                                    </p:set>
                                    <p:animEffect transition="in" filter="wipe(left)">
                                      <p:cBhvr>
                                        <p:cTn id="62" dur="500"/>
                                        <p:tgtEl>
                                          <p:spTgt spid="28"/>
                                        </p:tgtEl>
                                      </p:cBhvr>
                                    </p:animEffect>
                                  </p:childTnLst>
                                </p:cTn>
                              </p:par>
                            </p:childTnLst>
                          </p:cTn>
                        </p:par>
                        <p:par>
                          <p:cTn id="63" fill="hold">
                            <p:stCondLst>
                              <p:cond delay="500"/>
                            </p:stCondLst>
                            <p:childTnLst>
                              <p:par>
                                <p:cTn id="64" presetID="2" presetClass="entr" presetSubtype="2" fill="hold" nodeType="afterEffect">
                                  <p:stCondLst>
                                    <p:cond delay="0"/>
                                  </p:stCondLst>
                                  <p:childTnLst>
                                    <p:set>
                                      <p:cBhvr>
                                        <p:cTn id="65" dur="1" fill="hold">
                                          <p:stCondLst>
                                            <p:cond delay="0"/>
                                          </p:stCondLst>
                                        </p:cTn>
                                        <p:tgtEl>
                                          <p:spTgt spid="41"/>
                                        </p:tgtEl>
                                        <p:attrNameLst>
                                          <p:attrName>style.visibility</p:attrName>
                                        </p:attrNameLst>
                                      </p:cBhvr>
                                      <p:to>
                                        <p:strVal val="visible"/>
                                      </p:to>
                                    </p:set>
                                    <p:anim calcmode="lin" valueType="num">
                                      <p:cBhvr additive="base">
                                        <p:cTn id="66" dur="500" fill="hold"/>
                                        <p:tgtEl>
                                          <p:spTgt spid="41"/>
                                        </p:tgtEl>
                                        <p:attrNameLst>
                                          <p:attrName>ppt_x</p:attrName>
                                        </p:attrNameLst>
                                      </p:cBhvr>
                                      <p:tavLst>
                                        <p:tav tm="0">
                                          <p:val>
                                            <p:strVal val="1+#ppt_w/2"/>
                                          </p:val>
                                        </p:tav>
                                        <p:tav tm="100000">
                                          <p:val>
                                            <p:strVal val="#ppt_x"/>
                                          </p:val>
                                        </p:tav>
                                      </p:tavLst>
                                    </p:anim>
                                    <p:anim calcmode="lin" valueType="num">
                                      <p:cBhvr additive="base">
                                        <p:cTn id="67" dur="5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0" grpId="0"/>
      <p:bldP spid="102" grpId="0"/>
      <p:bldP spid="103"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矩形 18"/>
          <p:cNvSpPr/>
          <p:nvPr/>
        </p:nvSpPr>
        <p:spPr>
          <a:xfrm>
            <a:off x="2762250" y="2496820"/>
            <a:ext cx="2491105" cy="326898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3"/>
          <p:cNvSpPr>
            <a:spLocks noChangeArrowheads="1"/>
          </p:cNvSpPr>
          <p:nvPr/>
        </p:nvSpPr>
        <p:spPr bwMode="auto">
          <a:xfrm>
            <a:off x="1073958" y="224898"/>
            <a:ext cx="3437890" cy="582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eaLnBrk="1" hangingPunct="1">
              <a:spcBef>
                <a:spcPct val="0"/>
              </a:spcBef>
              <a:buFont typeface="Arial" panose="020B0604020202020204" pitchFamily="34" charset="0"/>
              <a:buNone/>
            </a:pPr>
            <a:r>
              <a:rPr lang="zh-CN" b="1" dirty="0">
                <a:solidFill>
                  <a:schemeClr val="tx1">
                    <a:lumMod val="65000"/>
                    <a:lumOff val="35000"/>
                  </a:schemeClr>
                </a:solidFill>
                <a:latin typeface="Arial" panose="020B0604020202020204" pitchFamily="34" charset="0"/>
                <a:cs typeface="Arial" panose="020B0604020202020204" pitchFamily="34" charset="0"/>
                <a:sym typeface="Impact" panose="020B0806030902050204" pitchFamily="34" charset="0"/>
              </a:rPr>
              <a:t>严苛的防冒充控制</a:t>
            </a:r>
            <a:endParaRPr lang="zh-CN" b="1" dirty="0">
              <a:solidFill>
                <a:schemeClr val="tx1">
                  <a:lumMod val="65000"/>
                  <a:lumOff val="35000"/>
                </a:schemeClr>
              </a:solidFill>
              <a:latin typeface="Arial" panose="020B0604020202020204" pitchFamily="34" charset="0"/>
              <a:ea typeface="宋体" pitchFamily="2" charset="-122"/>
              <a:cs typeface="Arial" panose="020B0604020202020204" pitchFamily="34" charset="0"/>
              <a:sym typeface="Impact" panose="020B0806030902050204" pitchFamily="34" charset="0"/>
            </a:endParaRPr>
          </a:p>
        </p:txBody>
      </p:sp>
      <p:sp>
        <p:nvSpPr>
          <p:cNvPr id="10" name="文本框 37"/>
          <p:cNvSpPr txBox="1"/>
          <p:nvPr/>
        </p:nvSpPr>
        <p:spPr>
          <a:xfrm>
            <a:off x="1073785" y="760095"/>
            <a:ext cx="3122295" cy="335915"/>
          </a:xfrm>
          <a:prstGeom prst="rect">
            <a:avLst/>
          </a:prstGeom>
          <a:noFill/>
        </p:spPr>
        <p:txBody>
          <a:bodyPr wrap="square" lIns="91431" tIns="45716" rIns="91431" bIns="45716" rtlCol="0">
            <a:spAutoFit/>
          </a:bodyPr>
          <a:lstStyle/>
          <a:p>
            <a:r>
              <a:rPr lang="en-US" altLang="zh-CN" sz="1600" dirty="0">
                <a:solidFill>
                  <a:schemeClr val="tx1">
                    <a:lumMod val="65000"/>
                    <a:lumOff val="35000"/>
                  </a:schemeClr>
                </a:solidFill>
                <a:latin typeface="Arial" panose="020B0604020202020204" pitchFamily="34" charset="0"/>
                <a:cs typeface="Arial" panose="020B0604020202020204" pitchFamily="34" charset="0"/>
              </a:rPr>
              <a:t>Prevention of Fake Control</a:t>
            </a:r>
            <a:endParaRPr lang="en-US" altLang="zh-CN" sz="16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20" name="Isosceles Triangle 46"/>
          <p:cNvSpPr/>
          <p:nvPr/>
        </p:nvSpPr>
        <p:spPr>
          <a:xfrm rot="5400000">
            <a:off x="5076159" y="3894137"/>
            <a:ext cx="661075" cy="307237"/>
          </a:xfrm>
          <a:prstGeom prst="triangle">
            <a:avLst>
              <a:gd name="adj" fmla="val 5000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p>
        </p:txBody>
      </p:sp>
      <p:sp>
        <p:nvSpPr>
          <p:cNvPr id="87" name="TextBox 82"/>
          <p:cNvSpPr txBox="1"/>
          <p:nvPr/>
        </p:nvSpPr>
        <p:spPr>
          <a:xfrm>
            <a:off x="5751830" y="3101975"/>
            <a:ext cx="3649345" cy="2585085"/>
          </a:xfrm>
          <a:prstGeom prst="rect">
            <a:avLst/>
          </a:prstGeom>
          <a:noFill/>
        </p:spPr>
        <p:txBody>
          <a:bodyPr wrap="square" lIns="0" tIns="0" rIns="0" bIns="0" rtlCol="0" anchor="t">
            <a:spAutoFit/>
          </a:bodyPr>
          <a:lstStyle/>
          <a:p>
            <a:pPr>
              <a:lnSpc>
                <a:spcPct val="120000"/>
              </a:lnSpc>
              <a:spcBef>
                <a:spcPct val="0"/>
              </a:spcBef>
              <a:buNone/>
            </a:pPr>
            <a:r>
              <a:rPr lang="zh-CN" altLang="en-US" sz="20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DSC支持3种识别方式：</a:t>
            </a:r>
            <a:r>
              <a:rPr lang="zh-CN" altLang="en-US" sz="20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校验值</a:t>
            </a:r>
            <a:r>
              <a:rPr lang="zh-CN" altLang="en-US" sz="20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0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数字签名</a:t>
            </a:r>
            <a:r>
              <a:rPr lang="zh-CN" altLang="en-US" sz="20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0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进程属性值</a:t>
            </a:r>
            <a:r>
              <a:rPr lang="zh-CN" altLang="en-US" sz="20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，严格防止非法进程冒充合法进程进行文件的窃取或通过网络发送出去。</a:t>
            </a:r>
            <a:endParaRPr lang="zh-CN" altLang="en-US" sz="20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endParaRPr>
          </a:p>
          <a:p>
            <a:pPr>
              <a:lnSpc>
                <a:spcPct val="120000"/>
              </a:lnSpc>
              <a:spcBef>
                <a:spcPct val="0"/>
              </a:spcBef>
              <a:buNone/>
            </a:pPr>
            <a:r>
              <a:rPr lang="zh-CN" altLang="en-US" sz="20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当数字签名或校验值</a:t>
            </a:r>
            <a:r>
              <a:rPr lang="zh-CN" altLang="en-US" sz="20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遭到破坏</a:t>
            </a:r>
            <a:r>
              <a:rPr lang="zh-CN" altLang="en-US" sz="20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或者</a:t>
            </a:r>
            <a:r>
              <a:rPr lang="zh-CN" altLang="en-US" sz="20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修改</a:t>
            </a:r>
            <a:r>
              <a:rPr lang="zh-CN" altLang="en-US" sz="20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时，系统自动判断为非加密进程，则</a:t>
            </a:r>
            <a:r>
              <a:rPr lang="zh-CN" altLang="en-US" sz="20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无法读取</a:t>
            </a:r>
            <a:r>
              <a:rPr lang="zh-CN" altLang="en-US" sz="20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到明文。</a:t>
            </a:r>
            <a:endParaRPr lang="zh-CN" altLang="en-US" sz="20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9" name="矩形 48"/>
          <p:cNvSpPr/>
          <p:nvPr/>
        </p:nvSpPr>
        <p:spPr>
          <a:xfrm>
            <a:off x="5751848" y="2599352"/>
            <a:ext cx="2408441" cy="428625"/>
          </a:xfrm>
          <a:prstGeom prst="rect">
            <a:avLst/>
          </a:prstGeom>
        </p:spPr>
        <p:txBody>
          <a:bodyPr wrap="square" lIns="91431" tIns="45716" rIns="91431" bIns="45716">
            <a:spAutoFit/>
          </a:bodyPr>
          <a:lstStyle/>
          <a:p>
            <a:r>
              <a:rPr lang="zh-CN" altLang="en-US" sz="2200" b="1" dirty="0">
                <a:solidFill>
                  <a:schemeClr val="tx1">
                    <a:lumMod val="75000"/>
                    <a:lumOff val="25000"/>
                  </a:schemeClr>
                </a:solidFill>
                <a:latin typeface="微软雅黑" panose="020B0503020204020204" pitchFamily="34" charset="-122"/>
                <a:ea typeface="微软雅黑" panose="020B0503020204020204" pitchFamily="34" charset="-122"/>
              </a:rPr>
              <a:t>进程冒充控制</a:t>
            </a:r>
            <a:endParaRPr lang="en-US" altLang="zh-CN" sz="22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6" name="矩形 5"/>
          <p:cNvSpPr/>
          <p:nvPr/>
        </p:nvSpPr>
        <p:spPr>
          <a:xfrm>
            <a:off x="2491740" y="1534795"/>
            <a:ext cx="7218045" cy="64325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buFontTx/>
              <a:buNone/>
              <a:defRPr/>
            </a:pPr>
            <a:r>
              <a:rPr lang="zh-CN" altLang="en-US" sz="2000" b="1" noProof="1">
                <a:latin typeface="微软雅黑" panose="020B0503020204020204" pitchFamily="34" charset="-122"/>
                <a:ea typeface="微软雅黑" panose="020B0503020204020204" pitchFamily="34" charset="-122"/>
              </a:rPr>
              <a:t>严苛的防冒充控制  让非法进程冒充无处遁形</a:t>
            </a:r>
            <a:endParaRPr lang="zh-CN" altLang="en-US" sz="2000" b="1" noProof="1">
              <a:latin typeface="微软雅黑" panose="020B0503020204020204" pitchFamily="34" charset="-122"/>
              <a:ea typeface="微软雅黑" panose="020B0503020204020204" pitchFamily="34" charset="-122"/>
            </a:endParaRPr>
          </a:p>
        </p:txBody>
      </p:sp>
      <p:pic>
        <p:nvPicPr>
          <p:cNvPr id="2" name="图片 1"/>
          <p:cNvPicPr>
            <a:picLocks noChangeAspect="1"/>
          </p:cNvPicPr>
          <p:nvPr/>
        </p:nvPicPr>
        <p:blipFill>
          <a:blip r:embed="rId1"/>
          <a:stretch>
            <a:fillRect/>
          </a:stretch>
        </p:blipFill>
        <p:spPr>
          <a:xfrm>
            <a:off x="2920365" y="2641600"/>
            <a:ext cx="2173605" cy="2976880"/>
          </a:xfrm>
          <a:prstGeom prst="rect">
            <a:avLst/>
          </a:prstGeom>
        </p:spPr>
      </p:pic>
      <p:sp>
        <p:nvSpPr>
          <p:cNvPr id="120" name="圆角矩形 119"/>
          <p:cNvSpPr/>
          <p:nvPr/>
        </p:nvSpPr>
        <p:spPr>
          <a:xfrm>
            <a:off x="2492375" y="2320925"/>
            <a:ext cx="7120890" cy="3627120"/>
          </a:xfrm>
          <a:prstGeom prst="roundRect">
            <a:avLst>
              <a:gd name="adj" fmla="val 5445"/>
            </a:avLst>
          </a:prstGeom>
          <a:noFill/>
          <a:ln w="9525">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buFontTx/>
              <a:buNone/>
              <a:defRPr/>
            </a:pPr>
            <a:endParaRPr lang="zh-CN" altLang="en-US" sz="1600" noProof="1"/>
          </a:p>
        </p:txBody>
      </p:sp>
      <p:pic>
        <p:nvPicPr>
          <p:cNvPr id="7" name="图片 6" descr="销掌门-透明背景-logo"/>
          <p:cNvPicPr>
            <a:picLocks noChangeAspect="1"/>
          </p:cNvPicPr>
          <p:nvPr/>
        </p:nvPicPr>
        <p:blipFill>
          <a:blip r:embed="rId2" cstate="print"/>
          <a:stretch>
            <a:fillRect/>
          </a:stretch>
        </p:blipFill>
        <p:spPr>
          <a:xfrm>
            <a:off x="10789920" y="167005"/>
            <a:ext cx="1132205" cy="829310"/>
          </a:xfrm>
          <a:prstGeom prst="rect">
            <a:avLst/>
          </a:prstGeom>
        </p:spPr>
      </p:pic>
    </p:spTree>
  </p:cSld>
  <p:clrMapOvr>
    <a:masterClrMapping/>
  </p:clrMapOvr>
  <p:transition spd="slow" advClick="0" advTm="0">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left)">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12" presetClass="entr" presetSubtype="4"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slide(fromBottom)">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0"/>
                                        </p:tgtEl>
                                        <p:attrNameLst>
                                          <p:attrName>style.visibility</p:attrName>
                                        </p:attrNameLst>
                                      </p:cBhvr>
                                      <p:to>
                                        <p:strVal val="visible"/>
                                      </p:to>
                                    </p:set>
                                  </p:childTnLst>
                                </p:cTn>
                              </p:par>
                            </p:childTnLst>
                          </p:cTn>
                        </p:par>
                        <p:par>
                          <p:cTn id="21" fill="hold">
                            <p:stCondLst>
                              <p:cond delay="0"/>
                            </p:stCondLst>
                            <p:childTnLst>
                              <p:par>
                                <p:cTn id="22" presetID="3" presetClass="entr" presetSubtype="10" fill="hold" grpId="0" nodeType="after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blinds(horizontal)">
                                      <p:cBhvr>
                                        <p:cTn id="24" dur="500"/>
                                        <p:tgtEl>
                                          <p:spTgt spid="19"/>
                                        </p:tgtEl>
                                      </p:cBhvr>
                                    </p:animEffect>
                                  </p:childTnLst>
                                </p:cTn>
                              </p:par>
                              <p:par>
                                <p:cTn id="25" presetID="3" presetClass="entr" presetSubtype="10" fill="hold"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blinds(horizontal)">
                                      <p:cBhvr>
                                        <p:cTn id="27" dur="500"/>
                                        <p:tgtEl>
                                          <p:spTgt spid="2"/>
                                        </p:tgtEl>
                                      </p:cBhvr>
                                    </p:animEffect>
                                  </p:childTnLst>
                                </p:cTn>
                              </p:par>
                            </p:childTnLst>
                          </p:cTn>
                        </p:par>
                        <p:par>
                          <p:cTn id="28" fill="hold">
                            <p:stCondLst>
                              <p:cond delay="500"/>
                            </p:stCondLst>
                            <p:childTnLst>
                              <p:par>
                                <p:cTn id="29" presetID="22" presetClass="entr" presetSubtype="8" fill="hold" grpId="0" nodeType="after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wipe(left)">
                                      <p:cBhvr>
                                        <p:cTn id="31" dur="500"/>
                                        <p:tgtEl>
                                          <p:spTgt spid="20"/>
                                        </p:tgtEl>
                                      </p:cBhvr>
                                    </p:animEffect>
                                  </p:childTnLst>
                                </p:cTn>
                              </p:par>
                            </p:childTnLst>
                          </p:cTn>
                        </p:par>
                        <p:par>
                          <p:cTn id="32" fill="hold">
                            <p:stCondLst>
                              <p:cond delay="1000"/>
                            </p:stCondLst>
                            <p:childTnLst>
                              <p:par>
                                <p:cTn id="33" presetID="1" presetClass="entr" presetSubtype="0" fill="hold" grpId="0" nodeType="afterEffect">
                                  <p:stCondLst>
                                    <p:cond delay="0"/>
                                  </p:stCondLst>
                                  <p:childTnLst>
                                    <p:set>
                                      <p:cBhvr>
                                        <p:cTn id="34" dur="1" fill="hold">
                                          <p:stCondLst>
                                            <p:cond delay="0"/>
                                          </p:stCondLst>
                                        </p:cTn>
                                        <p:tgtEl>
                                          <p:spTgt spid="4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6" grpId="0" bldLvl="0" animBg="1"/>
      <p:bldP spid="120" grpId="0" animBg="1"/>
      <p:bldP spid="19" grpId="0" animBg="1"/>
      <p:bldP spid="20" grpId="0" animBg="1"/>
      <p:bldP spid="49" grpId="0"/>
      <p:bldP spid="87"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114"/>
          <p:cNvGrpSpPr/>
          <p:nvPr/>
        </p:nvGrpSpPr>
        <p:grpSpPr>
          <a:xfrm>
            <a:off x="-20320" y="2478405"/>
            <a:ext cx="12240895" cy="1868170"/>
            <a:chOff x="0" y="2226109"/>
            <a:chExt cx="1597483" cy="518462"/>
          </a:xfrm>
          <a:solidFill>
            <a:schemeClr val="bg2"/>
          </a:solidFill>
        </p:grpSpPr>
        <p:sp>
          <p:nvSpPr>
            <p:cNvPr id="4" name="Rectangle 40"/>
            <p:cNvSpPr/>
            <p:nvPr/>
          </p:nvSpPr>
          <p:spPr>
            <a:xfrm>
              <a:off x="0" y="2226109"/>
              <a:ext cx="1597483" cy="518462"/>
            </a:xfrm>
            <a:prstGeom prst="rect">
              <a:avLst/>
            </a:prstGeom>
            <a:solidFill>
              <a:srgbClr val="3636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5" name="Text Placeholder 3"/>
            <p:cNvSpPr txBox="1"/>
            <p:nvPr/>
          </p:nvSpPr>
          <p:spPr>
            <a:xfrm>
              <a:off x="141262" y="2356165"/>
              <a:ext cx="1317383" cy="230506"/>
            </a:xfrm>
            <a:prstGeom prst="rect">
              <a:avLst/>
            </a:prstGeom>
            <a:noFill/>
          </p:spPr>
          <p:txBody>
            <a:bodyPr wrap="squar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8565">
                <a:spcBef>
                  <a:spcPct val="20000"/>
                </a:spcBef>
                <a:defRPr/>
              </a:pPr>
              <a:r>
                <a:rPr lang="zh-CN" altLang="en-US" sz="5400" b="1" dirty="0">
                  <a:solidFill>
                    <a:schemeClr val="bg1"/>
                  </a:solidFill>
                  <a:latin typeface="微软雅黑" panose="020B0503020204020204" pitchFamily="34" charset="-122"/>
                  <a:ea typeface="微软雅黑" panose="020B0503020204020204" pitchFamily="34" charset="-122"/>
                </a:rPr>
                <a:t>身份认证集成</a:t>
              </a:r>
              <a:endParaRPr lang="zh-CN" altLang="en-US" sz="5400" b="1" dirty="0">
                <a:solidFill>
                  <a:schemeClr val="bg1"/>
                </a:solidFill>
                <a:latin typeface="微软雅黑" panose="020B0503020204020204" pitchFamily="34" charset="-122"/>
                <a:ea typeface="微软雅黑" panose="020B0503020204020204" pitchFamily="34" charset="-122"/>
              </a:endParaRPr>
            </a:p>
          </p:txBody>
        </p:sp>
      </p:grpSp>
      <p:pic>
        <p:nvPicPr>
          <p:cNvPr id="7" name="图片 6" descr="销掌门-透明背景-logo"/>
          <p:cNvPicPr>
            <a:picLocks noChangeAspect="1"/>
          </p:cNvPicPr>
          <p:nvPr/>
        </p:nvPicPr>
        <p:blipFill>
          <a:blip r:embed="rId1" cstate="print"/>
          <a:stretch>
            <a:fillRect/>
          </a:stretch>
        </p:blipFill>
        <p:spPr>
          <a:xfrm>
            <a:off x="10789920" y="167005"/>
            <a:ext cx="1132205" cy="829310"/>
          </a:xfrm>
          <a:prstGeom prst="rect">
            <a:avLst/>
          </a:prstGeom>
        </p:spPr>
      </p:pic>
    </p:spTree>
  </p:cSld>
  <p:clrMapOvr>
    <a:masterClrMapping/>
  </p:clrMapOvr>
  <p:transition spd="slow" advClick="0"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400"/>
                                        <p:tgtEl>
                                          <p:spTgt spid="3"/>
                                        </p:tgtEl>
                                      </p:cBhvr>
                                    </p:animEffect>
                                  </p:childTnLst>
                                </p:cTn>
                              </p:par>
                            </p:childTnLst>
                          </p:cTn>
                        </p:par>
                        <p:par>
                          <p:cTn id="8" fill="hold">
                            <p:stCondLst>
                              <p:cond delay="500"/>
                            </p:stCondLst>
                            <p:childTnLst>
                              <p:par>
                                <p:cTn id="9" presetID="3" presetClass="entr" presetSubtype="1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linds(horizontal)">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格 2"/>
          <p:cNvGraphicFramePr>
            <a:graphicFrameLocks noGrp="1"/>
          </p:cNvGraphicFramePr>
          <p:nvPr/>
        </p:nvGraphicFramePr>
        <p:xfrm>
          <a:off x="2772410" y="4160520"/>
          <a:ext cx="4271645" cy="1360805"/>
        </p:xfrm>
        <a:graphic>
          <a:graphicData uri="http://schemas.openxmlformats.org/drawingml/2006/table">
            <a:tbl>
              <a:tblPr>
                <a:tableStyleId>{5C22544A-7EE6-4342-B048-85BDC9FD1C3A}</a:tableStyleId>
              </a:tblPr>
              <a:tblGrid>
                <a:gridCol w="1249045"/>
                <a:gridCol w="3022600"/>
              </a:tblGrid>
              <a:tr h="1360805">
                <a:tc>
                  <a:txBody>
                    <a:bodyPr/>
                    <a:lstStyle/>
                    <a:p>
                      <a:pPr algn="ctr" fontAlgn="ctr"/>
                      <a:r>
                        <a:rPr lang="en-US" altLang="zh-CN" sz="1800" u="none" strike="noStrike">
                          <a:solidFill>
                            <a:schemeClr val="bg1"/>
                          </a:solidFill>
                          <a:effectLst/>
                        </a:rPr>
                        <a:t>AD</a:t>
                      </a:r>
                      <a:r>
                        <a:rPr lang="zh-CN" altLang="en-US" sz="1800" u="none" strike="noStrike">
                          <a:solidFill>
                            <a:schemeClr val="bg1"/>
                          </a:solidFill>
                          <a:effectLst/>
                        </a:rPr>
                        <a:t>域和第三方服务器同步</a:t>
                      </a:r>
                      <a:endParaRPr lang="zh-CN" altLang="en-US" sz="1800" b="0" i="0" u="none" strike="noStrike">
                        <a:solidFill>
                          <a:schemeClr val="bg1"/>
                        </a:solidFill>
                        <a:effectLst/>
                        <a:latin typeface="微软雅黑" panose="020B0503020204020204" pitchFamily="34" charset="-122"/>
                        <a:ea typeface="微软雅黑" panose="020B0503020204020204" pitchFamily="34" charset="-122"/>
                      </a:endParaRPr>
                    </a:p>
                  </a:txBody>
                  <a:tcPr marL="77059" marR="77059" marT="38530" marB="38530" anchor="ctr">
                    <a:solidFill>
                      <a:schemeClr val="tx2"/>
                    </a:solidFill>
                  </a:tcPr>
                </a:tc>
                <a:tc>
                  <a:txBody>
                    <a:bodyPr/>
                    <a:lstStyle/>
                    <a:p>
                      <a:pPr algn="l" fontAlgn="ctr"/>
                      <a:r>
                        <a:rPr lang="zh-CN" altLang="en-US" sz="1600" u="none" strike="noStrike" dirty="0">
                          <a:solidFill>
                            <a:schemeClr val="bg1"/>
                          </a:solidFill>
                          <a:effectLst/>
                        </a:rPr>
                        <a:t>支持微软域控以及Novel、IBM、Sunone的用户管理数据同步</a:t>
                      </a:r>
                      <a:endParaRPr lang="zh-CN" altLang="en-US" sz="1600" b="0" i="0" u="none" strike="noStrike" dirty="0">
                        <a:solidFill>
                          <a:schemeClr val="bg1"/>
                        </a:solidFill>
                        <a:effectLst/>
                      </a:endParaRPr>
                    </a:p>
                  </a:txBody>
                  <a:tcPr marL="77059" marR="77059" marT="38530" marB="38530" anchor="ctr">
                    <a:solidFill>
                      <a:schemeClr val="tx2"/>
                    </a:solidFill>
                  </a:tcPr>
                </a:tc>
              </a:tr>
            </a:tbl>
          </a:graphicData>
        </a:graphic>
      </p:graphicFrame>
      <p:graphicFrame>
        <p:nvGraphicFramePr>
          <p:cNvPr id="4" name="表格 3"/>
          <p:cNvGraphicFramePr>
            <a:graphicFrameLocks noGrp="1"/>
          </p:cNvGraphicFramePr>
          <p:nvPr/>
        </p:nvGraphicFramePr>
        <p:xfrm>
          <a:off x="2771775" y="2124710"/>
          <a:ext cx="4272915" cy="1799590"/>
        </p:xfrm>
        <a:graphic>
          <a:graphicData uri="http://schemas.openxmlformats.org/drawingml/2006/table">
            <a:tbl>
              <a:tblPr>
                <a:tableStyleId>{5C22544A-7EE6-4342-B048-85BDC9FD1C3A}</a:tableStyleId>
              </a:tblPr>
              <a:tblGrid>
                <a:gridCol w="1249680"/>
                <a:gridCol w="3023235"/>
              </a:tblGrid>
              <a:tr h="899795">
                <a:tc>
                  <a:txBody>
                    <a:bodyPr/>
                    <a:lstStyle/>
                    <a:p>
                      <a:pPr algn="ctr" fontAlgn="ctr"/>
                      <a:r>
                        <a:rPr lang="zh-CN" altLang="en-US" sz="1600" u="none" strike="noStrike">
                          <a:solidFill>
                            <a:schemeClr val="bg1"/>
                          </a:solidFill>
                          <a:effectLst/>
                        </a:rPr>
                        <a:t>用户维度</a:t>
                      </a:r>
                      <a:endParaRPr lang="zh-CN" altLang="en-US" sz="1600" b="0" i="0" u="none" strike="noStrike">
                        <a:solidFill>
                          <a:schemeClr val="bg1"/>
                        </a:solidFill>
                        <a:effectLst/>
                        <a:latin typeface="微软雅黑" panose="020B0503020204020204" pitchFamily="34" charset="-122"/>
                        <a:ea typeface="微软雅黑" panose="020B0503020204020204" pitchFamily="34" charset="-122"/>
                      </a:endParaRPr>
                    </a:p>
                  </a:txBody>
                  <a:tcPr marL="77059" marR="77059" marT="38530" marB="38530" anchor="ctr">
                    <a:solidFill>
                      <a:schemeClr val="tx2"/>
                    </a:solidFill>
                  </a:tcPr>
                </a:tc>
                <a:tc>
                  <a:txBody>
                    <a:bodyPr/>
                    <a:lstStyle/>
                    <a:p>
                      <a:pPr algn="l" fontAlgn="ctr"/>
                      <a:r>
                        <a:rPr lang="zh-CN" altLang="en-US" sz="1400" u="none" strike="noStrike">
                          <a:solidFill>
                            <a:schemeClr val="bg1"/>
                          </a:solidFill>
                          <a:effectLst/>
                        </a:rPr>
                        <a:t>启用用户认证后，客户端加密策略由用户的策略进行决定，硬件与存储设备策略合并计算机策略。</a:t>
                      </a:r>
                      <a:endParaRPr lang="zh-CN" altLang="en-US" sz="1400" b="0" i="0" u="none" strike="noStrike">
                        <a:solidFill>
                          <a:schemeClr val="bg1"/>
                        </a:solidFill>
                        <a:effectLst/>
                        <a:latin typeface="微软雅黑" panose="020B0503020204020204" pitchFamily="34" charset="-122"/>
                        <a:ea typeface="微软雅黑" panose="020B0503020204020204" pitchFamily="34" charset="-122"/>
                      </a:endParaRPr>
                    </a:p>
                  </a:txBody>
                  <a:tcPr marL="77059" marR="77059" marT="38530" marB="38530" anchor="ctr">
                    <a:solidFill>
                      <a:schemeClr val="tx2"/>
                    </a:solidFill>
                  </a:tcPr>
                </a:tc>
              </a:tr>
              <a:tr h="899795">
                <a:tc>
                  <a:txBody>
                    <a:bodyPr/>
                    <a:lstStyle/>
                    <a:p>
                      <a:pPr algn="ctr" fontAlgn="ctr"/>
                      <a:r>
                        <a:rPr lang="zh-CN" altLang="en-US" sz="1600" u="none" strike="noStrike">
                          <a:solidFill>
                            <a:schemeClr val="bg1"/>
                          </a:solidFill>
                          <a:effectLst/>
                        </a:rPr>
                        <a:t>计算机维度</a:t>
                      </a:r>
                      <a:endParaRPr lang="zh-CN" altLang="en-US" sz="1600" b="0" i="0" u="none" strike="noStrike">
                        <a:solidFill>
                          <a:schemeClr val="bg1"/>
                        </a:solidFill>
                        <a:effectLst/>
                        <a:latin typeface="微软雅黑" panose="020B0503020204020204" pitchFamily="34" charset="-122"/>
                        <a:ea typeface="微软雅黑" panose="020B0503020204020204" pitchFamily="34" charset="-122"/>
                      </a:endParaRPr>
                    </a:p>
                  </a:txBody>
                  <a:tcPr marL="77059" marR="77059" marT="38530" marB="38530" anchor="ctr">
                    <a:solidFill>
                      <a:schemeClr val="tx2"/>
                    </a:solidFill>
                  </a:tcPr>
                </a:tc>
                <a:tc>
                  <a:txBody>
                    <a:bodyPr/>
                    <a:lstStyle/>
                    <a:p>
                      <a:pPr algn="l" fontAlgn="ctr"/>
                      <a:r>
                        <a:rPr lang="zh-CN" altLang="en-US" sz="1400" u="none" strike="noStrike" dirty="0">
                          <a:solidFill>
                            <a:schemeClr val="bg1"/>
                          </a:solidFill>
                          <a:effectLst/>
                        </a:rPr>
                        <a:t>启用用户认证时，计算机策略与用户策略并存，不启用用户认证时，仅保留计算机策略。</a:t>
                      </a:r>
                      <a:endParaRPr lang="zh-CN" altLang="en-US" sz="1400" b="0" i="0" u="none" strike="noStrike" dirty="0">
                        <a:solidFill>
                          <a:schemeClr val="bg1"/>
                        </a:solidFill>
                        <a:effectLst/>
                        <a:latin typeface="微软雅黑" panose="020B0503020204020204" pitchFamily="34" charset="-122"/>
                        <a:ea typeface="微软雅黑" panose="020B0503020204020204" pitchFamily="34" charset="-122"/>
                      </a:endParaRPr>
                    </a:p>
                  </a:txBody>
                  <a:tcPr marL="77059" marR="77059" marT="38530" marB="38530" anchor="ctr">
                    <a:solidFill>
                      <a:schemeClr val="tx2"/>
                    </a:solidFill>
                  </a:tcPr>
                </a:tc>
              </a:tr>
            </a:tbl>
          </a:graphicData>
        </a:graphic>
      </p:graphicFrame>
      <p:sp>
        <p:nvSpPr>
          <p:cNvPr id="5" name="矩形 4"/>
          <p:cNvSpPr/>
          <p:nvPr/>
        </p:nvSpPr>
        <p:spPr>
          <a:xfrm>
            <a:off x="1381125" y="2124710"/>
            <a:ext cx="1249045" cy="339661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p:cNvSpPr txBox="1"/>
          <p:nvPr/>
        </p:nvSpPr>
        <p:spPr>
          <a:xfrm>
            <a:off x="1753235" y="2712720"/>
            <a:ext cx="613410" cy="3581400"/>
          </a:xfrm>
          <a:prstGeom prst="rect">
            <a:avLst/>
          </a:prstGeom>
          <a:noFill/>
        </p:spPr>
        <p:txBody>
          <a:bodyPr vert="eaVert" wrap="square" rtlCol="0">
            <a:spAutoFit/>
          </a:bodyPr>
          <a:lstStyle/>
          <a:p>
            <a:r>
              <a:rPr lang="zh-CN" altLang="en-US" sz="2800" b="1">
                <a:solidFill>
                  <a:schemeClr val="tx1"/>
                </a:solidFill>
              </a:rPr>
              <a:t>身份认证方式</a:t>
            </a:r>
            <a:endParaRPr lang="zh-CN" altLang="en-US" sz="2800" b="1">
              <a:solidFill>
                <a:schemeClr val="tx1"/>
              </a:solidFill>
            </a:endParaRPr>
          </a:p>
        </p:txBody>
      </p:sp>
      <p:sp>
        <p:nvSpPr>
          <p:cNvPr id="9" name="矩形 3"/>
          <p:cNvSpPr>
            <a:spLocks noChangeArrowheads="1"/>
          </p:cNvSpPr>
          <p:nvPr/>
        </p:nvSpPr>
        <p:spPr bwMode="auto">
          <a:xfrm>
            <a:off x="1073958" y="224898"/>
            <a:ext cx="2623820" cy="582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eaLnBrk="1" hangingPunct="1">
              <a:spcBef>
                <a:spcPct val="0"/>
              </a:spcBef>
              <a:buFont typeface="Arial" panose="020B0604020202020204" pitchFamily="34" charset="0"/>
              <a:buNone/>
            </a:pPr>
            <a:r>
              <a:rPr lang="zh-CN" b="1" dirty="0">
                <a:solidFill>
                  <a:schemeClr val="tx1">
                    <a:lumMod val="65000"/>
                    <a:lumOff val="35000"/>
                  </a:schemeClr>
                </a:solidFill>
                <a:latin typeface="Arial" panose="020B0604020202020204" pitchFamily="34" charset="0"/>
                <a:cs typeface="Arial" panose="020B0604020202020204" pitchFamily="34" charset="0"/>
                <a:sym typeface="Impact" panose="020B0806030902050204" pitchFamily="34" charset="0"/>
              </a:rPr>
              <a:t>身份认证集成</a:t>
            </a:r>
            <a:endParaRPr lang="zh-CN" b="1" dirty="0">
              <a:solidFill>
                <a:schemeClr val="tx1">
                  <a:lumMod val="65000"/>
                  <a:lumOff val="35000"/>
                </a:schemeClr>
              </a:solidFill>
              <a:latin typeface="Arial" panose="020B0604020202020204" pitchFamily="34" charset="0"/>
              <a:ea typeface="宋体" pitchFamily="2" charset="-122"/>
              <a:cs typeface="Arial" panose="020B0604020202020204" pitchFamily="34" charset="0"/>
              <a:sym typeface="Impact" panose="020B0806030902050204" pitchFamily="34" charset="0"/>
            </a:endParaRPr>
          </a:p>
        </p:txBody>
      </p:sp>
      <p:sp>
        <p:nvSpPr>
          <p:cNvPr id="10" name="文本框 37"/>
          <p:cNvSpPr txBox="1"/>
          <p:nvPr/>
        </p:nvSpPr>
        <p:spPr>
          <a:xfrm>
            <a:off x="1073785" y="760095"/>
            <a:ext cx="3554095" cy="335915"/>
          </a:xfrm>
          <a:prstGeom prst="rect">
            <a:avLst/>
          </a:prstGeom>
          <a:noFill/>
        </p:spPr>
        <p:txBody>
          <a:bodyPr wrap="square" lIns="91431" tIns="45716" rIns="91431" bIns="45716" rtlCol="0">
            <a:spAutoFit/>
          </a:bodyPr>
          <a:lstStyle/>
          <a:p>
            <a:r>
              <a:rPr lang="en-US" altLang="zh-CN" sz="1600" dirty="0">
                <a:solidFill>
                  <a:schemeClr val="tx1">
                    <a:lumMod val="65000"/>
                    <a:lumOff val="35000"/>
                  </a:schemeClr>
                </a:solidFill>
                <a:latin typeface="Arial" panose="020B0604020202020204" pitchFamily="34" charset="0"/>
                <a:cs typeface="Arial" panose="020B0604020202020204" pitchFamily="34" charset="0"/>
              </a:rPr>
              <a:t>Identity Authentication Integration</a:t>
            </a:r>
            <a:endParaRPr lang="en-US" altLang="zh-CN" sz="1600" dirty="0">
              <a:solidFill>
                <a:schemeClr val="tx1">
                  <a:lumMod val="65000"/>
                  <a:lumOff val="35000"/>
                </a:schemeClr>
              </a:solidFill>
              <a:latin typeface="Arial" panose="020B0604020202020204" pitchFamily="34" charset="0"/>
              <a:cs typeface="Arial" panose="020B0604020202020204" pitchFamily="34" charset="0"/>
            </a:endParaRPr>
          </a:p>
        </p:txBody>
      </p:sp>
      <p:pic>
        <p:nvPicPr>
          <p:cNvPr id="7" name="图片 6"/>
          <p:cNvPicPr>
            <a:picLocks noChangeAspect="1"/>
          </p:cNvPicPr>
          <p:nvPr/>
        </p:nvPicPr>
        <p:blipFill>
          <a:blip r:embed="rId1"/>
          <a:srcRect t="2358"/>
          <a:stretch>
            <a:fillRect/>
          </a:stretch>
        </p:blipFill>
        <p:spPr>
          <a:xfrm>
            <a:off x="7854315" y="1454150"/>
            <a:ext cx="3237230" cy="2524125"/>
          </a:xfrm>
          <a:prstGeom prst="rect">
            <a:avLst/>
          </a:prstGeom>
        </p:spPr>
      </p:pic>
      <p:pic>
        <p:nvPicPr>
          <p:cNvPr id="8" name="图片 7"/>
          <p:cNvPicPr>
            <a:picLocks noChangeAspect="1"/>
          </p:cNvPicPr>
          <p:nvPr/>
        </p:nvPicPr>
        <p:blipFill>
          <a:blip r:embed="rId2"/>
          <a:srcRect t="4534"/>
          <a:stretch>
            <a:fillRect/>
          </a:stretch>
        </p:blipFill>
        <p:spPr>
          <a:xfrm>
            <a:off x="8006080" y="3502025"/>
            <a:ext cx="2934335" cy="2727325"/>
          </a:xfrm>
          <a:prstGeom prst="rect">
            <a:avLst/>
          </a:prstGeom>
        </p:spPr>
      </p:pic>
      <p:sp>
        <p:nvSpPr>
          <p:cNvPr id="32" name="文本框 31"/>
          <p:cNvSpPr txBox="1"/>
          <p:nvPr/>
        </p:nvSpPr>
        <p:spPr>
          <a:xfrm>
            <a:off x="8326120" y="4995545"/>
            <a:ext cx="3051175" cy="337185"/>
          </a:xfrm>
          <a:prstGeom prst="rect">
            <a:avLst/>
          </a:prstGeom>
          <a:noFill/>
        </p:spPr>
        <p:txBody>
          <a:bodyPr wrap="square" rtlCol="0">
            <a:spAutoFit/>
          </a:bodyPr>
          <a:lstStyle/>
          <a:p>
            <a:r>
              <a:rPr lang="zh-CN" altLang="en-US" sz="1600" b="1">
                <a:solidFill>
                  <a:srgbClr val="C00000"/>
                </a:solidFill>
              </a:rPr>
              <a:t>增加或修改同步部门规则</a:t>
            </a:r>
            <a:endParaRPr lang="zh-CN" altLang="en-US" sz="1600" b="1">
              <a:solidFill>
                <a:srgbClr val="C00000"/>
              </a:solidFill>
            </a:endParaRPr>
          </a:p>
        </p:txBody>
      </p:sp>
      <p:sp>
        <p:nvSpPr>
          <p:cNvPr id="11" name="文本框 10"/>
          <p:cNvSpPr txBox="1"/>
          <p:nvPr/>
        </p:nvSpPr>
        <p:spPr>
          <a:xfrm>
            <a:off x="8197850" y="2294890"/>
            <a:ext cx="2886075" cy="583565"/>
          </a:xfrm>
          <a:prstGeom prst="rect">
            <a:avLst/>
          </a:prstGeom>
          <a:noFill/>
        </p:spPr>
        <p:txBody>
          <a:bodyPr wrap="square" rtlCol="0" anchor="t">
            <a:spAutoFit/>
          </a:bodyPr>
          <a:lstStyle/>
          <a:p>
            <a:pPr algn="ctr"/>
            <a:r>
              <a:rPr lang="zh-CN" altLang="en-US" sz="1600" b="1">
                <a:solidFill>
                  <a:srgbClr val="C00000"/>
                </a:solidFill>
              </a:rPr>
              <a:t>支持Microsoft AD、</a:t>
            </a:r>
            <a:r>
              <a:rPr lang="en-US" altLang="zh-CN" sz="1600" b="1">
                <a:solidFill>
                  <a:srgbClr val="C00000"/>
                </a:solidFill>
              </a:rPr>
              <a:t>Novel</a:t>
            </a:r>
            <a:r>
              <a:rPr lang="zh-CN" altLang="en-US" sz="1600" b="1">
                <a:solidFill>
                  <a:srgbClr val="C00000"/>
                </a:solidFill>
              </a:rPr>
              <a:t>、</a:t>
            </a:r>
            <a:r>
              <a:rPr lang="en-US" altLang="zh-CN" sz="1600" b="1">
                <a:solidFill>
                  <a:srgbClr val="C00000"/>
                </a:solidFill>
              </a:rPr>
              <a:t>IBM</a:t>
            </a:r>
            <a:r>
              <a:rPr lang="zh-CN" altLang="en-US" sz="1600" b="1">
                <a:solidFill>
                  <a:srgbClr val="C00000"/>
                </a:solidFill>
              </a:rPr>
              <a:t>和</a:t>
            </a:r>
            <a:r>
              <a:rPr lang="en-US" altLang="zh-CN" sz="1600" b="1">
                <a:solidFill>
                  <a:srgbClr val="C00000"/>
                </a:solidFill>
              </a:rPr>
              <a:t>Sunone</a:t>
            </a:r>
            <a:r>
              <a:rPr lang="zh-CN" altLang="en-US" sz="1600" b="1">
                <a:solidFill>
                  <a:srgbClr val="C00000"/>
                </a:solidFill>
              </a:rPr>
              <a:t>同步</a:t>
            </a:r>
            <a:endParaRPr lang="zh-CN" altLang="en-US" sz="1600" b="1">
              <a:solidFill>
                <a:srgbClr val="C00000"/>
              </a:solidFill>
            </a:endParaRPr>
          </a:p>
        </p:txBody>
      </p:sp>
      <p:pic>
        <p:nvPicPr>
          <p:cNvPr id="2" name="图片 1" descr="销掌门-透明背景-logo"/>
          <p:cNvPicPr>
            <a:picLocks noChangeAspect="1"/>
          </p:cNvPicPr>
          <p:nvPr/>
        </p:nvPicPr>
        <p:blipFill>
          <a:blip r:embed="rId3" cstate="print"/>
          <a:stretch>
            <a:fillRect/>
          </a:stretch>
        </p:blipFill>
        <p:spPr>
          <a:xfrm>
            <a:off x="10789920" y="167005"/>
            <a:ext cx="1132205" cy="829310"/>
          </a:xfrm>
          <a:prstGeom prst="rect">
            <a:avLst/>
          </a:prstGeom>
        </p:spPr>
      </p:pic>
    </p:spTree>
  </p:cSld>
  <p:clrMapOvr>
    <a:masterClrMapping/>
  </p:clrMapOvr>
  <p:transition>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left)">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13" presetClass="entr" presetSubtype="16" fill="hold" grpId="0" nodeType="clickEffect">
                                  <p:stCondLst>
                                    <p:cond delay="0"/>
                                  </p:stCondLst>
                                  <p:childTnLst>
                                    <p:set>
                                      <p:cBhvr>
                                        <p:cTn id="15" dur="1000" fill="hold">
                                          <p:stCondLst>
                                            <p:cond delay="0"/>
                                          </p:stCondLst>
                                        </p:cTn>
                                        <p:tgtEl>
                                          <p:spTgt spid="5"/>
                                        </p:tgtEl>
                                        <p:attrNameLst>
                                          <p:attrName>style.visibility</p:attrName>
                                        </p:attrNameLst>
                                      </p:cBhvr>
                                      <p:to>
                                        <p:strVal val="visible"/>
                                      </p:to>
                                    </p:set>
                                    <p:animEffect transition="in" filter="plus(in)">
                                      <p:cBhvr>
                                        <p:cTn id="16" dur="1000"/>
                                        <p:tgtEl>
                                          <p:spTgt spid="5"/>
                                        </p:tgtEl>
                                      </p:cBhvr>
                                    </p:animEffect>
                                  </p:childTnLst>
                                </p:cTn>
                              </p:par>
                              <p:par>
                                <p:cTn id="17" presetID="13" presetClass="entr" presetSubtype="16" fill="hold" grpId="0" nodeType="withEffect">
                                  <p:stCondLst>
                                    <p:cond delay="0"/>
                                  </p:stCondLst>
                                  <p:childTnLst>
                                    <p:set>
                                      <p:cBhvr>
                                        <p:cTn id="18" dur="1000" fill="hold">
                                          <p:stCondLst>
                                            <p:cond delay="0"/>
                                          </p:stCondLst>
                                        </p:cTn>
                                        <p:tgtEl>
                                          <p:spTgt spid="6"/>
                                        </p:tgtEl>
                                        <p:attrNameLst>
                                          <p:attrName>style.visibility</p:attrName>
                                        </p:attrNameLst>
                                      </p:cBhvr>
                                      <p:to>
                                        <p:strVal val="visible"/>
                                      </p:to>
                                    </p:set>
                                    <p:animEffect transition="in" filter="plus(in)">
                                      <p:cBhvr>
                                        <p:cTn id="19" dur="1000"/>
                                        <p:tgtEl>
                                          <p:spTgt spid="6"/>
                                        </p:tgtEl>
                                      </p:cBhvr>
                                    </p:animEffect>
                                  </p:childTnLst>
                                </p:cTn>
                              </p:par>
                              <p:par>
                                <p:cTn id="20" presetID="13" presetClass="entr" presetSubtype="16" fill="hold" nodeType="withEffect">
                                  <p:stCondLst>
                                    <p:cond delay="0"/>
                                  </p:stCondLst>
                                  <p:childTnLst>
                                    <p:set>
                                      <p:cBhvr>
                                        <p:cTn id="21" dur="1000" fill="hold">
                                          <p:stCondLst>
                                            <p:cond delay="0"/>
                                          </p:stCondLst>
                                        </p:cTn>
                                        <p:tgtEl>
                                          <p:spTgt spid="4"/>
                                        </p:tgtEl>
                                        <p:attrNameLst>
                                          <p:attrName>style.visibility</p:attrName>
                                        </p:attrNameLst>
                                      </p:cBhvr>
                                      <p:to>
                                        <p:strVal val="visible"/>
                                      </p:to>
                                    </p:set>
                                    <p:animEffect transition="in" filter="plus(in)">
                                      <p:cBhvr>
                                        <p:cTn id="22" dur="1000"/>
                                        <p:tgtEl>
                                          <p:spTgt spid="4"/>
                                        </p:tgtEl>
                                      </p:cBhvr>
                                    </p:animEffect>
                                  </p:childTnLst>
                                </p:cTn>
                              </p:par>
                              <p:par>
                                <p:cTn id="23" presetID="13" presetClass="entr" presetSubtype="16" fill="hold" nodeType="withEffect">
                                  <p:stCondLst>
                                    <p:cond delay="0"/>
                                  </p:stCondLst>
                                  <p:childTnLst>
                                    <p:set>
                                      <p:cBhvr>
                                        <p:cTn id="24" dur="1000" fill="hold">
                                          <p:stCondLst>
                                            <p:cond delay="0"/>
                                          </p:stCondLst>
                                        </p:cTn>
                                        <p:tgtEl>
                                          <p:spTgt spid="3"/>
                                        </p:tgtEl>
                                        <p:attrNameLst>
                                          <p:attrName>style.visibility</p:attrName>
                                        </p:attrNameLst>
                                      </p:cBhvr>
                                      <p:to>
                                        <p:strVal val="visible"/>
                                      </p:to>
                                    </p:set>
                                    <p:animEffect transition="in" filter="plus(in)">
                                      <p:cBhvr>
                                        <p:cTn id="25" dur="10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blinds(horizontal)">
                                      <p:cBhvr>
                                        <p:cTn id="30" dur="500"/>
                                        <p:tgtEl>
                                          <p:spTgt spid="7"/>
                                        </p:tgtEl>
                                      </p:cBhvr>
                                    </p:animEffect>
                                  </p:childTnLst>
                                </p:cTn>
                              </p:par>
                            </p:childTnLst>
                          </p:cTn>
                        </p:par>
                        <p:par>
                          <p:cTn id="31" fill="hold">
                            <p:stCondLst>
                              <p:cond delay="500"/>
                            </p:stCondLst>
                            <p:childTnLst>
                              <p:par>
                                <p:cTn id="32" presetID="1" presetClass="entr" presetSubtype="0" fill="hold" grpId="0" nodeType="afterEffect">
                                  <p:stCondLst>
                                    <p:cond delay="0"/>
                                  </p:stCondLst>
                                  <p:childTnLst>
                                    <p:set>
                                      <p:cBhvr>
                                        <p:cTn id="33" dur="1" fill="hold">
                                          <p:stCondLst>
                                            <p:cond delay="0"/>
                                          </p:stCondLst>
                                        </p:cTn>
                                        <p:tgtEl>
                                          <p:spTgt spid="11"/>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3" presetClass="entr" presetSubtype="10" fill="hold" nodeType="click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blinds(horizontal)">
                                      <p:cBhvr>
                                        <p:cTn id="38" dur="500"/>
                                        <p:tgtEl>
                                          <p:spTgt spid="8"/>
                                        </p:tgtEl>
                                      </p:cBhvr>
                                    </p:animEffect>
                                  </p:childTnLst>
                                </p:cTn>
                              </p:par>
                            </p:childTnLst>
                          </p:cTn>
                        </p:par>
                        <p:par>
                          <p:cTn id="39" fill="hold">
                            <p:stCondLst>
                              <p:cond delay="500"/>
                            </p:stCondLst>
                            <p:childTnLst>
                              <p:par>
                                <p:cTn id="40" presetID="1" presetClass="entr" presetSubtype="0" fill="hold" grpId="0" nodeType="afterEffect">
                                  <p:stCondLst>
                                    <p:cond delay="0"/>
                                  </p:stCondLst>
                                  <p:childTnLst>
                                    <p:set>
                                      <p:cBhvr>
                                        <p:cTn id="41"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5" grpId="0" animBg="1"/>
      <p:bldP spid="6" grpId="0"/>
      <p:bldP spid="11" grpId="0"/>
      <p:bldP spid="32"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格 2"/>
          <p:cNvGraphicFramePr>
            <a:graphicFrameLocks noGrp="1"/>
          </p:cNvGraphicFramePr>
          <p:nvPr>
            <p:custDataLst>
              <p:tags r:id="rId1"/>
            </p:custDataLst>
          </p:nvPr>
        </p:nvGraphicFramePr>
        <p:xfrm>
          <a:off x="1898575" y="1844822"/>
          <a:ext cx="8460740" cy="2364320"/>
        </p:xfrm>
        <a:graphic>
          <a:graphicData uri="http://schemas.openxmlformats.org/drawingml/2006/table">
            <a:tbl>
              <a:tblPr firstRow="1" bandRow="1">
                <a:tableStyleId>{5C22544A-7EE6-4342-B048-85BDC9FD1C3A}</a:tableStyleId>
              </a:tblPr>
              <a:tblGrid>
                <a:gridCol w="3237865"/>
                <a:gridCol w="1424305"/>
                <a:gridCol w="1250315"/>
                <a:gridCol w="1263015"/>
                <a:gridCol w="1285240"/>
              </a:tblGrid>
              <a:tr h="398099">
                <a:tc>
                  <a:txBody>
                    <a:bodyPr/>
                    <a:lstStyle/>
                    <a:p>
                      <a:pPr algn="ctr"/>
                      <a:r>
                        <a:rPr lang="zh-CN" altLang="en-US" sz="1600" dirty="0" smtClean="0">
                          <a:solidFill>
                            <a:schemeClr val="bg1"/>
                          </a:solidFill>
                          <a:latin typeface="微软雅黑" panose="020B0503020204020204" pitchFamily="34" charset="-122"/>
                          <a:ea typeface="微软雅黑" panose="020B0503020204020204" pitchFamily="34" charset="-122"/>
                        </a:rPr>
                        <a:t>对比项</a:t>
                      </a:r>
                      <a:endParaRPr lang="zh-CN" altLang="en-US" sz="1600" dirty="0" smtClean="0">
                        <a:solidFill>
                          <a:schemeClr val="bg1"/>
                        </a:solidFill>
                        <a:latin typeface="微软雅黑" panose="020B0503020204020204" pitchFamily="34" charset="-122"/>
                        <a:ea typeface="微软雅黑" panose="020B0503020204020204" pitchFamily="34" charset="-122"/>
                      </a:endParaRPr>
                    </a:p>
                  </a:txBody>
                  <a:tcPr marL="91437" marR="91437" marT="45867" marB="458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algn="ctr"/>
                      <a:r>
                        <a:rPr lang="en-US" altLang="zh-CN" sz="1600" dirty="0" smtClean="0">
                          <a:solidFill>
                            <a:schemeClr val="bg1"/>
                          </a:solidFill>
                          <a:latin typeface="微软雅黑" panose="020B0503020204020204" pitchFamily="34" charset="-122"/>
                          <a:ea typeface="微软雅黑" panose="020B0503020204020204" pitchFamily="34" charset="-122"/>
                        </a:rPr>
                        <a:t>DSC</a:t>
                      </a:r>
                      <a:endParaRPr lang="en-US" altLang="zh-CN" sz="1600" dirty="0" smtClean="0">
                        <a:solidFill>
                          <a:schemeClr val="bg1"/>
                        </a:solidFill>
                        <a:latin typeface="微软雅黑" panose="020B0503020204020204" pitchFamily="34" charset="-122"/>
                        <a:ea typeface="微软雅黑" panose="020B0503020204020204" pitchFamily="34" charset="-122"/>
                      </a:endParaRPr>
                    </a:p>
                  </a:txBody>
                  <a:tcPr marL="91437" marR="91437" marT="45867" marB="458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algn="ctr"/>
                      <a:r>
                        <a:rPr lang="zh-CN" altLang="en-US" sz="1600" dirty="0" smtClean="0">
                          <a:solidFill>
                            <a:schemeClr val="bg1"/>
                          </a:solidFill>
                          <a:latin typeface="微软雅黑" panose="020B0503020204020204" pitchFamily="34" charset="-122"/>
                          <a:ea typeface="微软雅黑" panose="020B0503020204020204" pitchFamily="34" charset="-122"/>
                        </a:rPr>
                        <a:t>竞品</a:t>
                      </a:r>
                      <a:r>
                        <a:rPr lang="en-US" altLang="zh-CN" sz="1600" dirty="0" smtClean="0">
                          <a:solidFill>
                            <a:schemeClr val="bg1"/>
                          </a:solidFill>
                          <a:latin typeface="微软雅黑" panose="020B0503020204020204" pitchFamily="34" charset="-122"/>
                          <a:ea typeface="微软雅黑" panose="020B0503020204020204" pitchFamily="34" charset="-122"/>
                        </a:rPr>
                        <a:t>1</a:t>
                      </a:r>
                      <a:endParaRPr lang="en-US" altLang="zh-CN" sz="1600" dirty="0" smtClean="0">
                        <a:solidFill>
                          <a:schemeClr val="bg1"/>
                        </a:solidFill>
                        <a:latin typeface="微软雅黑" panose="020B0503020204020204" pitchFamily="34" charset="-122"/>
                        <a:ea typeface="微软雅黑" panose="020B0503020204020204" pitchFamily="34" charset="-122"/>
                      </a:endParaRPr>
                    </a:p>
                  </a:txBody>
                  <a:tcPr marL="91437" marR="91437" marT="45867" marB="458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algn="ctr"/>
                      <a:r>
                        <a:rPr lang="zh-CN" altLang="en-US" sz="1600" dirty="0" smtClean="0">
                          <a:solidFill>
                            <a:schemeClr val="bg1"/>
                          </a:solidFill>
                          <a:latin typeface="微软雅黑" panose="020B0503020204020204" pitchFamily="34" charset="-122"/>
                          <a:ea typeface="微软雅黑" panose="020B0503020204020204" pitchFamily="34" charset="-122"/>
                          <a:sym typeface="+mn-ea"/>
                        </a:rPr>
                        <a:t>竞品</a:t>
                      </a:r>
                      <a:r>
                        <a:rPr lang="en-US" altLang="zh-CN" sz="1600" dirty="0" smtClean="0">
                          <a:solidFill>
                            <a:schemeClr val="bg1"/>
                          </a:solidFill>
                          <a:latin typeface="微软雅黑" panose="020B0503020204020204" pitchFamily="34" charset="-122"/>
                          <a:ea typeface="微软雅黑" panose="020B0503020204020204" pitchFamily="34" charset="-122"/>
                          <a:sym typeface="+mn-ea"/>
                        </a:rPr>
                        <a:t>2</a:t>
                      </a:r>
                      <a:endParaRPr lang="en-US" altLang="zh-CN" sz="1600" dirty="0" smtClean="0">
                        <a:solidFill>
                          <a:schemeClr val="bg1"/>
                        </a:solidFill>
                        <a:latin typeface="微软雅黑" panose="020B0503020204020204" pitchFamily="34" charset="-122"/>
                        <a:ea typeface="微软雅黑" panose="020B0503020204020204" pitchFamily="34" charset="-122"/>
                        <a:sym typeface="+mn-ea"/>
                      </a:endParaRPr>
                    </a:p>
                  </a:txBody>
                  <a:tcPr marL="91437" marR="91437" marT="45867" marB="458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algn="ctr"/>
                      <a:r>
                        <a:rPr lang="zh-CN" altLang="en-US" sz="1600" dirty="0" smtClean="0">
                          <a:solidFill>
                            <a:schemeClr val="bg1"/>
                          </a:solidFill>
                          <a:latin typeface="微软雅黑" panose="020B0503020204020204" pitchFamily="34" charset="-122"/>
                          <a:ea typeface="微软雅黑" panose="020B0503020204020204" pitchFamily="34" charset="-122"/>
                          <a:sym typeface="+mn-ea"/>
                        </a:rPr>
                        <a:t>竞品</a:t>
                      </a:r>
                      <a:r>
                        <a:rPr lang="en-US" altLang="zh-CN" sz="1600" dirty="0" smtClean="0">
                          <a:solidFill>
                            <a:schemeClr val="bg1"/>
                          </a:solidFill>
                          <a:latin typeface="微软雅黑" panose="020B0503020204020204" pitchFamily="34" charset="-122"/>
                          <a:ea typeface="微软雅黑" panose="020B0503020204020204" pitchFamily="34" charset="-122"/>
                          <a:sym typeface="+mn-ea"/>
                        </a:rPr>
                        <a:t>3</a:t>
                      </a:r>
                      <a:endParaRPr lang="en-US" altLang="zh-CN" sz="1600" dirty="0" smtClean="0">
                        <a:solidFill>
                          <a:schemeClr val="bg1"/>
                        </a:solidFill>
                        <a:latin typeface="微软雅黑" panose="020B0503020204020204" pitchFamily="34" charset="-122"/>
                        <a:ea typeface="微软雅黑" panose="020B0503020204020204" pitchFamily="34" charset="-122"/>
                        <a:sym typeface="+mn-ea"/>
                      </a:endParaRPr>
                    </a:p>
                  </a:txBody>
                  <a:tcPr marL="91437" marR="91437" marT="45867" marB="458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r>
              <a:tr h="338713">
                <a:tc>
                  <a:txBody>
                    <a:bodyPr/>
                    <a:lstStyle/>
                    <a:p>
                      <a:pPr algn="ctr"/>
                      <a:r>
                        <a:rPr lang="zh-CN" altLang="en-US" sz="1200" dirty="0" smtClean="0">
                          <a:latin typeface="微软雅黑" panose="020B0503020204020204" pitchFamily="34" charset="-122"/>
                          <a:ea typeface="微软雅黑" panose="020B0503020204020204" pitchFamily="34" charset="-122"/>
                        </a:rPr>
                        <a:t>防冒充控制</a:t>
                      </a:r>
                      <a:endParaRPr lang="zh-CN" altLang="en-US" sz="1200" dirty="0" smtClean="0">
                        <a:latin typeface="微软雅黑" panose="020B0503020204020204" pitchFamily="34" charset="-122"/>
                        <a:ea typeface="微软雅黑" panose="020B0503020204020204" pitchFamily="34" charset="-122"/>
                      </a:endParaRPr>
                    </a:p>
                  </a:txBody>
                  <a:tcPr marL="91437" marR="91437" marT="45867" marB="458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ctr"/>
                      <a:r>
                        <a:rPr lang="zh-CN" altLang="en-US" sz="1200" dirty="0" smtClean="0">
                          <a:latin typeface="微软雅黑" panose="020B0503020204020204" pitchFamily="34" charset="-122"/>
                          <a:ea typeface="微软雅黑" panose="020B0503020204020204" pitchFamily="34" charset="-122"/>
                        </a:rPr>
                        <a:t>有</a:t>
                      </a:r>
                      <a:endParaRPr lang="zh-CN" altLang="en-US" sz="1200" dirty="0" smtClean="0">
                        <a:latin typeface="微软雅黑" panose="020B0503020204020204" pitchFamily="34" charset="-122"/>
                        <a:ea typeface="微软雅黑" panose="020B0503020204020204" pitchFamily="34" charset="-122"/>
                      </a:endParaRPr>
                    </a:p>
                  </a:txBody>
                  <a:tcPr marL="91437" marR="91437" marT="45867" marB="458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ctr"/>
                      <a:r>
                        <a:rPr lang="zh-CN" altLang="en-US" sz="1200" dirty="0" smtClean="0">
                          <a:latin typeface="微软雅黑" panose="020B0503020204020204" pitchFamily="34" charset="-122"/>
                          <a:ea typeface="微软雅黑" panose="020B0503020204020204" pitchFamily="34" charset="-122"/>
                        </a:rPr>
                        <a:t>无</a:t>
                      </a:r>
                      <a:endParaRPr lang="zh-CN" altLang="en-US" sz="1200" dirty="0" smtClean="0">
                        <a:latin typeface="微软雅黑" panose="020B0503020204020204" pitchFamily="34" charset="-122"/>
                        <a:ea typeface="微软雅黑" panose="020B0503020204020204" pitchFamily="34" charset="-122"/>
                      </a:endParaRPr>
                    </a:p>
                  </a:txBody>
                  <a:tcPr marL="91437" marR="91437" marT="45867" marB="458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ctr">
                        <a:buNone/>
                      </a:pPr>
                      <a:r>
                        <a:rPr lang="zh-CN" altLang="en-US" sz="1200" dirty="0" smtClean="0">
                          <a:latin typeface="微软雅黑" panose="020B0503020204020204" pitchFamily="34" charset="-122"/>
                          <a:ea typeface="微软雅黑" panose="020B0503020204020204" pitchFamily="34" charset="-122"/>
                        </a:rPr>
                        <a:t>无</a:t>
                      </a:r>
                      <a:endParaRPr lang="zh-CN" altLang="en-US" sz="1200" dirty="0" smtClean="0">
                        <a:latin typeface="微软雅黑" panose="020B0503020204020204" pitchFamily="34" charset="-122"/>
                        <a:ea typeface="微软雅黑" panose="020B0503020204020204" pitchFamily="34" charset="-122"/>
                      </a:endParaRPr>
                    </a:p>
                  </a:txBody>
                  <a:tcPr marL="91437" marR="91437" marT="45867" marB="458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ctr">
                        <a:buNone/>
                      </a:pPr>
                      <a:r>
                        <a:rPr lang="zh-CN" altLang="en-US" sz="1200" dirty="0" smtClean="0">
                          <a:latin typeface="微软雅黑" panose="020B0503020204020204" pitchFamily="34" charset="-122"/>
                          <a:ea typeface="微软雅黑" panose="020B0503020204020204" pitchFamily="34" charset="-122"/>
                        </a:rPr>
                        <a:t>无</a:t>
                      </a:r>
                      <a:endParaRPr lang="zh-CN" altLang="en-US" sz="1200" dirty="0" smtClean="0">
                        <a:latin typeface="微软雅黑" panose="020B0503020204020204" pitchFamily="34" charset="-122"/>
                        <a:ea typeface="微软雅黑" panose="020B0503020204020204" pitchFamily="34" charset="-122"/>
                      </a:endParaRPr>
                    </a:p>
                  </a:txBody>
                  <a:tcPr marL="91437" marR="91437" marT="45867" marB="458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r>
              <a:tr h="1627508">
                <a:tc>
                  <a:txBody>
                    <a:bodyPr/>
                    <a:lstStyle/>
                    <a:p>
                      <a:pPr algn="l"/>
                      <a:r>
                        <a:rPr lang="zh-CN" altLang="en-US" sz="1200" dirty="0" smtClean="0">
                          <a:latin typeface="微软雅黑" panose="020B0503020204020204" pitchFamily="34" charset="-122"/>
                          <a:ea typeface="微软雅黑" panose="020B0503020204020204" pitchFamily="34" charset="-122"/>
                        </a:rPr>
                        <a:t>应用场景：</a:t>
                      </a:r>
                      <a:r>
                        <a:rPr lang="zh-CN" altLang="en-US" sz="1200" dirty="0">
                          <a:latin typeface="微软雅黑" panose="020B0503020204020204" pitchFamily="34" charset="-122"/>
                          <a:ea typeface="微软雅黑" panose="020B0503020204020204" pitchFamily="34" charset="-122"/>
                          <a:sym typeface="+mn-ea"/>
                        </a:rPr>
                        <a:t>将</a:t>
                      </a:r>
                      <a:r>
                        <a:rPr lang="zh-CN" altLang="en-US" sz="1200" dirty="0">
                          <a:solidFill>
                            <a:srgbClr val="FF0000"/>
                          </a:solidFill>
                          <a:latin typeface="微软雅黑" panose="020B0503020204020204" pitchFamily="34" charset="-122"/>
                          <a:ea typeface="微软雅黑" panose="020B0503020204020204" pitchFamily="34" charset="-122"/>
                          <a:sym typeface="+mn-ea"/>
                        </a:rPr>
                        <a:t>非加密进程冒充成加密进程</a:t>
                      </a:r>
                      <a:r>
                        <a:rPr lang="zh-CN" altLang="en-US" sz="1200" dirty="0">
                          <a:latin typeface="微软雅黑" panose="020B0503020204020204" pitchFamily="34" charset="-122"/>
                          <a:ea typeface="微软雅黑" panose="020B0503020204020204" pitchFamily="34" charset="-122"/>
                          <a:sym typeface="+mn-ea"/>
                        </a:rPr>
                        <a:t>，比如在进程列表中将QQ.</a:t>
                      </a:r>
                      <a:r>
                        <a:rPr lang="zh-CN" altLang="en-US" sz="1200" dirty="0" smtClean="0">
                          <a:latin typeface="微软雅黑" panose="020B0503020204020204" pitchFamily="34" charset="-122"/>
                          <a:ea typeface="微软雅黑" panose="020B0503020204020204" pitchFamily="34" charset="-122"/>
                          <a:sym typeface="+mn-ea"/>
                        </a:rPr>
                        <a:t>exe或者</a:t>
                      </a:r>
                      <a:r>
                        <a:rPr lang="en-US" altLang="zh-CN" sz="1200" dirty="0" err="1" smtClean="0">
                          <a:latin typeface="微软雅黑" panose="020B0503020204020204" pitchFamily="34" charset="-122"/>
                          <a:ea typeface="微软雅黑" panose="020B0503020204020204" pitchFamily="34" charset="-122"/>
                          <a:sym typeface="+mn-ea"/>
                        </a:rPr>
                        <a:t>FoxMail</a:t>
                      </a:r>
                      <a:r>
                        <a:rPr lang="zh-CN" altLang="en-US" sz="1200" dirty="0" smtClean="0">
                          <a:latin typeface="微软雅黑" panose="020B0503020204020204" pitchFamily="34" charset="-122"/>
                          <a:ea typeface="微软雅黑" panose="020B0503020204020204" pitchFamily="34" charset="-122"/>
                          <a:sym typeface="+mn-ea"/>
                        </a:rPr>
                        <a:t>非</a:t>
                      </a:r>
                      <a:r>
                        <a:rPr lang="zh-CN" altLang="en-US" sz="1200" dirty="0">
                          <a:latin typeface="微软雅黑" panose="020B0503020204020204" pitchFamily="34" charset="-122"/>
                          <a:ea typeface="微软雅黑" panose="020B0503020204020204" pitchFamily="34" charset="-122"/>
                          <a:sym typeface="+mn-ea"/>
                        </a:rPr>
                        <a:t>加密进程冒充成winword.exe加密进程，然后通过</a:t>
                      </a:r>
                      <a:r>
                        <a:rPr lang="zh-CN" altLang="en-US" sz="1200" dirty="0" smtClean="0">
                          <a:latin typeface="微软雅黑" panose="020B0503020204020204" pitchFamily="34" charset="-122"/>
                          <a:ea typeface="微软雅黑" panose="020B0503020204020204" pitchFamily="34" charset="-122"/>
                          <a:sym typeface="+mn-ea"/>
                        </a:rPr>
                        <a:t>QQ、</a:t>
                      </a:r>
                      <a:r>
                        <a:rPr lang="en-US" altLang="zh-CN" sz="1200" dirty="0" err="1" smtClean="0">
                          <a:latin typeface="微软雅黑" panose="020B0503020204020204" pitchFamily="34" charset="-122"/>
                          <a:ea typeface="微软雅黑" panose="020B0503020204020204" pitchFamily="34" charset="-122"/>
                          <a:sym typeface="+mn-ea"/>
                        </a:rPr>
                        <a:t>FoxMail</a:t>
                      </a:r>
                      <a:r>
                        <a:rPr lang="zh-CN" altLang="en-US" sz="1200" dirty="0" smtClean="0">
                          <a:latin typeface="微软雅黑" panose="020B0503020204020204" pitchFamily="34" charset="-122"/>
                          <a:ea typeface="微软雅黑" panose="020B0503020204020204" pitchFamily="34" charset="-122"/>
                          <a:sym typeface="+mn-ea"/>
                        </a:rPr>
                        <a:t>的网络功能发送</a:t>
                      </a:r>
                      <a:r>
                        <a:rPr lang="zh-CN" altLang="en-US" sz="1200" dirty="0">
                          <a:latin typeface="微软雅黑" panose="020B0503020204020204" pitchFamily="34" charset="-122"/>
                          <a:ea typeface="微软雅黑" panose="020B0503020204020204" pitchFamily="34" charset="-122"/>
                          <a:sym typeface="+mn-ea"/>
                        </a:rPr>
                        <a:t>已加密过的word文件</a:t>
                      </a:r>
                      <a:r>
                        <a:rPr lang="zh-CN" altLang="en-US" sz="1200" dirty="0" smtClean="0">
                          <a:latin typeface="微软雅黑" panose="020B0503020204020204" pitchFamily="34" charset="-122"/>
                          <a:ea typeface="微软雅黑" panose="020B0503020204020204" pitchFamily="34" charset="-122"/>
                          <a:sym typeface="+mn-ea"/>
                        </a:rPr>
                        <a:t>，对方接收</a:t>
                      </a:r>
                      <a:r>
                        <a:rPr lang="zh-CN" altLang="en-US" sz="1200" dirty="0">
                          <a:latin typeface="微软雅黑" panose="020B0503020204020204" pitchFamily="34" charset="-122"/>
                          <a:ea typeface="微软雅黑" panose="020B0503020204020204" pitchFamily="34" charset="-122"/>
                          <a:sym typeface="+mn-ea"/>
                        </a:rPr>
                        <a:t>到的是自动解密成明文的word</a:t>
                      </a:r>
                      <a:r>
                        <a:rPr lang="zh-CN" altLang="en-US" sz="1200" dirty="0" smtClean="0">
                          <a:latin typeface="微软雅黑" panose="020B0503020204020204" pitchFamily="34" charset="-122"/>
                          <a:ea typeface="微软雅黑" panose="020B0503020204020204" pitchFamily="34" charset="-122"/>
                          <a:sym typeface="+mn-ea"/>
                        </a:rPr>
                        <a:t>文档、对方邮箱收到的也是解密的文件</a:t>
                      </a:r>
                      <a:endParaRPr lang="zh-CN" altLang="en-US" sz="1200" dirty="0" smtClean="0">
                        <a:latin typeface="微软雅黑" panose="020B0503020204020204" pitchFamily="34" charset="-122"/>
                        <a:ea typeface="微软雅黑" panose="020B0503020204020204" pitchFamily="34" charset="-122"/>
                      </a:endParaRPr>
                    </a:p>
                  </a:txBody>
                  <a:tcPr marL="91437" marR="91437" marT="45867" marB="458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latinLnBrk="0" hangingPunct="1">
                        <a:spcBef>
                          <a:spcPts val="0"/>
                        </a:spcBef>
                        <a:spcAft>
                          <a:spcPts val="0"/>
                        </a:spcAft>
                        <a:buClrTx/>
                        <a:buSzTx/>
                        <a:buFontTx/>
                        <a:buNone/>
                        <a:defRPr/>
                      </a:pPr>
                      <a:r>
                        <a:rPr lang="zh-CN" altLang="en-US" sz="1200" dirty="0" smtClean="0">
                          <a:latin typeface="微软雅黑" panose="020B0503020204020204" pitchFamily="34" charset="-122"/>
                          <a:ea typeface="微软雅黑" panose="020B0503020204020204" pitchFamily="34" charset="-122"/>
                        </a:rPr>
                        <a:t>通过数字签名、</a:t>
                      </a:r>
                      <a:r>
                        <a:rPr lang="en-US" altLang="zh-CN" sz="1200" dirty="0" smtClean="0">
                          <a:latin typeface="微软雅黑" panose="020B0503020204020204" pitchFamily="34" charset="-122"/>
                          <a:ea typeface="微软雅黑" panose="020B0503020204020204" pitchFamily="34" charset="-122"/>
                        </a:rPr>
                        <a:t>MD5</a:t>
                      </a:r>
                      <a:r>
                        <a:rPr lang="zh-CN" altLang="en-US" sz="1200" dirty="0" smtClean="0">
                          <a:latin typeface="微软雅黑" panose="020B0503020204020204" pitchFamily="34" charset="-122"/>
                          <a:ea typeface="微软雅黑" panose="020B0503020204020204" pitchFamily="34" charset="-122"/>
                        </a:rPr>
                        <a:t>等方式来验证加密进程的合法性，合法则解密，不合法则不解密</a:t>
                      </a:r>
                      <a:endParaRPr lang="zh-CN" altLang="en-US" sz="1200" dirty="0" smtClean="0">
                        <a:latin typeface="微软雅黑" panose="020B0503020204020204" pitchFamily="34" charset="-122"/>
                        <a:ea typeface="微软雅黑" panose="020B0503020204020204" pitchFamily="34" charset="-122"/>
                      </a:endParaRPr>
                    </a:p>
                  </a:txBody>
                  <a:tcPr marL="91437" marR="91437" marT="45867" marB="458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zh-CN" altLang="en-US" sz="1200" dirty="0" smtClean="0">
                          <a:latin typeface="微软雅黑" panose="020B0503020204020204" pitchFamily="34" charset="-122"/>
                          <a:ea typeface="微软雅黑" panose="020B0503020204020204" pitchFamily="34" charset="-122"/>
                        </a:rPr>
                        <a:t>只验证进程名或</a:t>
                      </a:r>
                      <a:r>
                        <a:rPr lang="en-US" altLang="zh-CN" sz="1200" dirty="0" smtClean="0">
                          <a:latin typeface="微软雅黑" panose="020B0503020204020204" pitchFamily="34" charset="-122"/>
                          <a:ea typeface="微软雅黑" panose="020B0503020204020204" pitchFamily="34" charset="-122"/>
                        </a:rPr>
                        <a:t>MD5</a:t>
                      </a:r>
                      <a:endParaRPr lang="en-US" altLang="zh-CN" sz="1200" dirty="0" smtClean="0">
                        <a:latin typeface="微软雅黑" panose="020B0503020204020204" pitchFamily="34" charset="-122"/>
                        <a:ea typeface="微软雅黑" panose="020B0503020204020204" pitchFamily="34" charset="-122"/>
                      </a:endParaRPr>
                    </a:p>
                  </a:txBody>
                  <a:tcPr marL="91437" marR="91437" marT="45867" marB="458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buNone/>
                      </a:pPr>
                      <a:r>
                        <a:rPr lang="zh-CN" altLang="en-US" sz="1200" dirty="0" smtClean="0">
                          <a:latin typeface="微软雅黑" panose="020B0503020204020204" pitchFamily="34" charset="-122"/>
                          <a:ea typeface="微软雅黑" panose="020B0503020204020204" pitchFamily="34" charset="-122"/>
                          <a:sym typeface="+mn-ea"/>
                        </a:rPr>
                        <a:t>只验证进程名</a:t>
                      </a:r>
                      <a:endParaRPr lang="zh-CN" altLang="en-US" sz="1200" dirty="0" smtClean="0">
                        <a:latin typeface="微软雅黑" panose="020B0503020204020204" pitchFamily="34" charset="-122"/>
                        <a:ea typeface="微软雅黑" panose="020B0503020204020204" pitchFamily="34" charset="-122"/>
                        <a:sym typeface="+mn-ea"/>
                      </a:endParaRPr>
                    </a:p>
                  </a:txBody>
                  <a:tcPr marL="91437" marR="91437" marT="45867" marB="458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buNone/>
                      </a:pPr>
                      <a:r>
                        <a:rPr lang="zh-CN" altLang="en-US" sz="1200" dirty="0" smtClean="0">
                          <a:latin typeface="微软雅黑" panose="020B0503020204020204" pitchFamily="34" charset="-122"/>
                          <a:ea typeface="微软雅黑" panose="020B0503020204020204" pitchFamily="34" charset="-122"/>
                          <a:sym typeface="+mn-ea"/>
                        </a:rPr>
                        <a:t>只验证进程名</a:t>
                      </a:r>
                      <a:endParaRPr lang="zh-CN" altLang="en-US" sz="1200" dirty="0" smtClean="0">
                        <a:latin typeface="微软雅黑" panose="020B0503020204020204" pitchFamily="34" charset="-122"/>
                        <a:ea typeface="微软雅黑" panose="020B0503020204020204" pitchFamily="34" charset="-122"/>
                        <a:sym typeface="+mn-ea"/>
                      </a:endParaRPr>
                    </a:p>
                  </a:txBody>
                  <a:tcPr marL="91437" marR="91437" marT="45867" marB="458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
        <p:nvSpPr>
          <p:cNvPr id="4" name="Rectangle 10"/>
          <p:cNvSpPr>
            <a:spLocks noChangeArrowheads="1"/>
          </p:cNvSpPr>
          <p:nvPr/>
        </p:nvSpPr>
        <p:spPr bwMode="gray">
          <a:xfrm>
            <a:off x="1899285" y="1303020"/>
            <a:ext cx="8460105" cy="342900"/>
          </a:xfrm>
          <a:prstGeom prst="rect">
            <a:avLst/>
          </a:prstGeom>
          <a:solidFill>
            <a:srgbClr val="00B0F0"/>
          </a:solidFill>
          <a:ln w="12700" cap="flat" cmpd="sng" algn="ctr">
            <a:noFill/>
            <a:prstDash val="solid"/>
            <a:headEnd type="none" w="med" len="med"/>
            <a:tailEnd type="none" w="med" len="med"/>
          </a:ln>
          <a:effectLst/>
        </p:spPr>
        <p:txBody>
          <a:bodyPr vert="horz" wrap="none" lIns="91440" tIns="45720" rIns="91440" bIns="45720" numCol="1" rtlCol="0" anchor="ctr" anchorCtr="0" compatLnSpc="1"/>
          <a:lstStyle/>
          <a:p>
            <a:pPr algn="ctr" fontAlgn="auto">
              <a:spcBef>
                <a:spcPts val="0"/>
              </a:spcBef>
              <a:spcAft>
                <a:spcPts val="0"/>
              </a:spcAft>
            </a:pPr>
            <a:r>
              <a:rPr kumimoji="0" lang="en-US" altLang="zh-CN" sz="1600" b="1" kern="0" dirty="0">
                <a:solidFill>
                  <a:schemeClr val="accent1">
                    <a:lumMod val="50000"/>
                  </a:schemeClr>
                </a:solidFill>
                <a:latin typeface="微软雅黑" panose="020B0503020204020204" pitchFamily="34" charset="-122"/>
                <a:ea typeface="微软雅黑" panose="020B0503020204020204" pitchFamily="34" charset="-122"/>
                <a:cs typeface="Meiryo UI" panose="020B0604030504040204" pitchFamily="50" charset="-128"/>
                <a:sym typeface="Steelfish Rg" charset="-18"/>
              </a:rPr>
              <a:t>        </a:t>
            </a:r>
            <a:r>
              <a:rPr kumimoji="0" lang="zh-CN" altLang="en-US" sz="1600" b="1" kern="0" dirty="0">
                <a:solidFill>
                  <a:schemeClr val="bg1"/>
                </a:solidFill>
                <a:latin typeface="微软雅黑" panose="020B0503020204020204" pitchFamily="34" charset="-122"/>
                <a:ea typeface="微软雅黑" panose="020B0503020204020204" pitchFamily="34" charset="-122"/>
                <a:cs typeface="Meiryo UI" panose="020B0604030504040204" pitchFamily="50" charset="-128"/>
                <a:sym typeface="Steelfish Rg" charset="-18"/>
              </a:rPr>
              <a:t>冒充泄密（非加密进程冒充成加密进程）</a:t>
            </a:r>
            <a:endParaRPr kumimoji="0" lang="zh-CN" altLang="en-US" sz="1600" b="1" kern="0" dirty="0">
              <a:solidFill>
                <a:schemeClr val="bg1"/>
              </a:solidFill>
              <a:latin typeface="微软雅黑" panose="020B0503020204020204" pitchFamily="34" charset="-122"/>
              <a:ea typeface="微软雅黑" panose="020B0503020204020204" pitchFamily="34" charset="-122"/>
              <a:cs typeface="Meiryo UI" panose="020B0604030504040204" pitchFamily="50" charset="-128"/>
              <a:sym typeface="Steelfish Rg" charset="-18"/>
            </a:endParaRPr>
          </a:p>
        </p:txBody>
      </p:sp>
      <p:sp>
        <p:nvSpPr>
          <p:cNvPr id="6" name="TextBox 5"/>
          <p:cNvSpPr txBox="1"/>
          <p:nvPr/>
        </p:nvSpPr>
        <p:spPr>
          <a:xfrm>
            <a:off x="1901515" y="5121144"/>
            <a:ext cx="8385485" cy="1076325"/>
          </a:xfrm>
          <a:prstGeom prst="rect">
            <a:avLst/>
          </a:prstGeom>
          <a:noFill/>
        </p:spPr>
        <p:txBody>
          <a:bodyPr wrap="square" rtlCol="0">
            <a:spAutoFit/>
          </a:bodyPr>
          <a:lstStyle/>
          <a:p>
            <a:r>
              <a:rPr lang="zh-CN" altLang="en-US" sz="1600" dirty="0">
                <a:latin typeface="微软雅黑" panose="020B0503020204020204" pitchFamily="34" charset="-122"/>
                <a:ea typeface="微软雅黑" panose="020B0503020204020204" pitchFamily="34" charset="-122"/>
              </a:rPr>
              <a:t> </a:t>
            </a:r>
            <a:r>
              <a:rPr lang="zh-CN" altLang="en-US" sz="1600" dirty="0" smtClean="0">
                <a:latin typeface="微软雅黑" panose="020B0503020204020204" pitchFamily="34" charset="-122"/>
                <a:ea typeface="微软雅黑" panose="020B0503020204020204" pitchFamily="34" charset="-122"/>
              </a:rPr>
              <a:t>       如果</a:t>
            </a:r>
            <a:r>
              <a:rPr lang="zh-CN" altLang="en-US" sz="1600" dirty="0">
                <a:latin typeface="微软雅黑" panose="020B0503020204020204" pitchFamily="34" charset="-122"/>
                <a:ea typeface="微软雅黑" panose="020B0503020204020204" pitchFamily="34" charset="-122"/>
              </a:rPr>
              <a:t>系统不检测加密进程的合法性，那么任何一个非加密进程都可以冒充成加密进程然后将读取到的明文泄露出去。</a:t>
            </a:r>
            <a:r>
              <a:rPr lang="en-US" altLang="zh-CN" sz="1600" dirty="0">
                <a:latin typeface="微软雅黑" panose="020B0503020204020204" pitchFamily="34" charset="-122"/>
                <a:ea typeface="微软雅黑" panose="020B0503020204020204" pitchFamily="34" charset="-122"/>
              </a:rPr>
              <a:t>DSC</a:t>
            </a:r>
            <a:r>
              <a:rPr lang="zh-CN" altLang="en-US" sz="1600" dirty="0">
                <a:latin typeface="微软雅黑" panose="020B0503020204020204" pitchFamily="34" charset="-122"/>
                <a:ea typeface="微软雅黑" panose="020B0503020204020204" pitchFamily="34" charset="-122"/>
              </a:rPr>
              <a:t>通过数字签名的方式来验证加密进程的唯一性和合法性，一旦发现有一个字节的修改，则系统默认该进程为非加密进程只能读取到密文，则达到无法泄密的目的</a:t>
            </a:r>
            <a:r>
              <a:rPr lang="zh-CN" altLang="en-US" sz="1600" dirty="0" smtClean="0">
                <a:latin typeface="微软雅黑" panose="020B0503020204020204" pitchFamily="34" charset="-122"/>
                <a:ea typeface="微软雅黑" panose="020B0503020204020204" pitchFamily="34" charset="-122"/>
              </a:rPr>
              <a:t>。</a:t>
            </a:r>
            <a:endParaRPr lang="zh-CN" altLang="en-US" sz="1600" dirty="0">
              <a:latin typeface="微软雅黑" panose="020B0503020204020204" pitchFamily="34" charset="-122"/>
              <a:ea typeface="微软雅黑" panose="020B0503020204020204" pitchFamily="34" charset="-122"/>
            </a:endParaRPr>
          </a:p>
        </p:txBody>
      </p:sp>
      <p:sp>
        <p:nvSpPr>
          <p:cNvPr id="5" name="矩形 3"/>
          <p:cNvSpPr>
            <a:spLocks noChangeArrowheads="1"/>
          </p:cNvSpPr>
          <p:nvPr/>
        </p:nvSpPr>
        <p:spPr bwMode="auto">
          <a:xfrm>
            <a:off x="1073958" y="224898"/>
            <a:ext cx="5041900" cy="582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eaLnBrk="1" hangingPunct="1">
              <a:spcBef>
                <a:spcPct val="0"/>
              </a:spcBef>
              <a:buFont typeface="Arial" panose="020B0604020202020204" pitchFamily="34" charset="0"/>
              <a:buNone/>
            </a:pPr>
            <a:r>
              <a:rPr lang="zh-CN" altLang="en-US" b="1" dirty="0">
                <a:solidFill>
                  <a:schemeClr val="tx1">
                    <a:lumMod val="65000"/>
                    <a:lumOff val="35000"/>
                  </a:schemeClr>
                </a:solidFill>
                <a:latin typeface="Arial" panose="020B0604020202020204" pitchFamily="34" charset="0"/>
                <a:cs typeface="Arial" panose="020B0604020202020204" pitchFamily="34" charset="0"/>
                <a:sym typeface="Impact" panose="020B0806030902050204" pitchFamily="34" charset="0"/>
              </a:rPr>
              <a:t>与竞品的</a:t>
            </a:r>
            <a:r>
              <a:rPr lang="en-US" altLang="zh-CN" b="1" dirty="0">
                <a:solidFill>
                  <a:schemeClr val="tx1">
                    <a:lumMod val="65000"/>
                    <a:lumOff val="35000"/>
                  </a:schemeClr>
                </a:solidFill>
                <a:latin typeface="Arial" panose="020B0604020202020204" pitchFamily="34" charset="0"/>
                <a:cs typeface="Arial" panose="020B0604020202020204" pitchFamily="34" charset="0"/>
                <a:sym typeface="Impact" panose="020B0806030902050204" pitchFamily="34" charset="0"/>
              </a:rPr>
              <a:t>Pk</a:t>
            </a:r>
            <a:r>
              <a:rPr lang="zh-CN" altLang="en-US" b="1" dirty="0">
                <a:solidFill>
                  <a:schemeClr val="tx1">
                    <a:lumMod val="65000"/>
                    <a:lumOff val="35000"/>
                  </a:schemeClr>
                </a:solidFill>
                <a:latin typeface="Arial" panose="020B0604020202020204" pitchFamily="34" charset="0"/>
                <a:cs typeface="Arial" panose="020B0604020202020204" pitchFamily="34" charset="0"/>
                <a:sym typeface="Impact" panose="020B0806030902050204" pitchFamily="34" charset="0"/>
              </a:rPr>
              <a:t>优势</a:t>
            </a:r>
            <a:r>
              <a:rPr lang="en-US" altLang="zh-CN" b="1" dirty="0">
                <a:solidFill>
                  <a:schemeClr val="tx1">
                    <a:lumMod val="65000"/>
                    <a:lumOff val="35000"/>
                  </a:schemeClr>
                </a:solidFill>
                <a:latin typeface="Arial" panose="020B0604020202020204" pitchFamily="34" charset="0"/>
                <a:cs typeface="Arial" panose="020B0604020202020204" pitchFamily="34" charset="0"/>
                <a:sym typeface="Impact" panose="020B0806030902050204" pitchFamily="34" charset="0"/>
              </a:rPr>
              <a:t>-</a:t>
            </a:r>
            <a:r>
              <a:rPr lang="zh-CN" altLang="en-US" b="1" dirty="0">
                <a:solidFill>
                  <a:schemeClr val="tx1">
                    <a:lumMod val="65000"/>
                    <a:lumOff val="35000"/>
                  </a:schemeClr>
                </a:solidFill>
                <a:latin typeface="Arial" panose="020B0604020202020204" pitchFamily="34" charset="0"/>
                <a:cs typeface="Arial" panose="020B0604020202020204" pitchFamily="34" charset="0"/>
                <a:sym typeface="Impact" panose="020B0806030902050204" pitchFamily="34" charset="0"/>
              </a:rPr>
              <a:t>安全性</a:t>
            </a:r>
            <a:r>
              <a:rPr lang="en-US" altLang="zh-CN" b="1" dirty="0">
                <a:solidFill>
                  <a:schemeClr val="tx1">
                    <a:lumMod val="65000"/>
                    <a:lumOff val="35000"/>
                  </a:schemeClr>
                </a:solidFill>
                <a:latin typeface="Arial" panose="020B0604020202020204" pitchFamily="34" charset="0"/>
                <a:cs typeface="Arial" panose="020B0604020202020204" pitchFamily="34" charset="0"/>
                <a:sym typeface="Impact" panose="020B0806030902050204" pitchFamily="34" charset="0"/>
              </a:rPr>
              <a:t>PK</a:t>
            </a:r>
            <a:endParaRPr lang="en-US" altLang="zh-CN" b="1" dirty="0">
              <a:solidFill>
                <a:schemeClr val="tx1">
                  <a:lumMod val="65000"/>
                  <a:lumOff val="35000"/>
                </a:schemeClr>
              </a:solidFill>
              <a:latin typeface="Arial" panose="020B0604020202020204" pitchFamily="34" charset="0"/>
              <a:ea typeface="宋体" pitchFamily="2" charset="-122"/>
              <a:cs typeface="Arial" panose="020B0604020202020204" pitchFamily="34" charset="0"/>
              <a:sym typeface="Impact" panose="020B0806030902050204" pitchFamily="34" charset="0"/>
            </a:endParaRPr>
          </a:p>
        </p:txBody>
      </p:sp>
      <p:sp>
        <p:nvSpPr>
          <p:cNvPr id="7" name="文本框 37"/>
          <p:cNvSpPr txBox="1"/>
          <p:nvPr/>
        </p:nvSpPr>
        <p:spPr>
          <a:xfrm>
            <a:off x="1073958" y="759817"/>
            <a:ext cx="2308007" cy="335915"/>
          </a:xfrm>
          <a:prstGeom prst="rect">
            <a:avLst/>
          </a:prstGeom>
          <a:noFill/>
        </p:spPr>
        <p:txBody>
          <a:bodyPr wrap="square" lIns="91431" tIns="45716" rIns="91431" bIns="45716" rtlCol="0">
            <a:spAutoFit/>
          </a:bodyPr>
          <a:lstStyle/>
          <a:p>
            <a:r>
              <a:rPr lang="en-US" altLang="zh-CN" sz="1600" dirty="0">
                <a:solidFill>
                  <a:schemeClr val="tx1">
                    <a:lumMod val="65000"/>
                    <a:lumOff val="35000"/>
                  </a:schemeClr>
                </a:solidFill>
                <a:latin typeface="Arial" panose="020B0604020202020204" pitchFamily="34" charset="0"/>
                <a:cs typeface="Arial" panose="020B0604020202020204" pitchFamily="34" charset="0"/>
              </a:rPr>
              <a:t>Our Advantage</a:t>
            </a:r>
            <a:endParaRPr lang="en-US" altLang="zh-CN" sz="16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45" name="任意多边形 44"/>
          <p:cNvSpPr/>
          <p:nvPr/>
        </p:nvSpPr>
        <p:spPr>
          <a:xfrm rot="16200000">
            <a:off x="2435225" y="3952875"/>
            <a:ext cx="531495" cy="1598295"/>
          </a:xfrm>
          <a:custGeom>
            <a:avLst/>
            <a:gdLst>
              <a:gd name="connsiteX0" fmla="*/ 1087000 w 1087000"/>
              <a:gd name="connsiteY0" fmla="*/ 0 h 2135209"/>
              <a:gd name="connsiteX1" fmla="*/ 1087000 w 1087000"/>
              <a:gd name="connsiteY1" fmla="*/ 1635178 h 2135209"/>
              <a:gd name="connsiteX2" fmla="*/ 543500 w 1087000"/>
              <a:gd name="connsiteY2" fmla="*/ 2135209 h 2135209"/>
              <a:gd name="connsiteX3" fmla="*/ 0 w 1087000"/>
              <a:gd name="connsiteY3" fmla="*/ 1635178 h 2135209"/>
              <a:gd name="connsiteX4" fmla="*/ 0 w 1087000"/>
              <a:gd name="connsiteY4" fmla="*/ 0 h 2135209"/>
              <a:gd name="connsiteX5" fmla="*/ 1087000 w 1087000"/>
              <a:gd name="connsiteY5" fmla="*/ 0 h 2135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7000" h="2135209">
                <a:moveTo>
                  <a:pt x="1087000" y="0"/>
                </a:moveTo>
                <a:lnTo>
                  <a:pt x="1087000" y="1635178"/>
                </a:lnTo>
                <a:lnTo>
                  <a:pt x="543500" y="2135209"/>
                </a:lnTo>
                <a:lnTo>
                  <a:pt x="0" y="1635178"/>
                </a:lnTo>
                <a:lnTo>
                  <a:pt x="0" y="0"/>
                </a:lnTo>
                <a:lnTo>
                  <a:pt x="108700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wrap="square" rtlCol="0" anchor="ctr">
            <a:noAutofit/>
          </a:bodyPr>
          <a:p>
            <a:pPr algn="ctr" fontAlgn="auto">
              <a:spcBef>
                <a:spcPts val="0"/>
              </a:spcBef>
              <a:spcAft>
                <a:spcPts val="0"/>
              </a:spcAft>
            </a:pPr>
            <a:r>
              <a:rPr lang="zh-CN" altLang="en-US" sz="2000" b="1" kern="0" dirty="0">
                <a:latin typeface="微软雅黑" panose="020B0503020204020204" pitchFamily="34" charset="-122"/>
                <a:ea typeface="微软雅黑" panose="020B0503020204020204" pitchFamily="34" charset="-122"/>
                <a:cs typeface="Meiryo UI" panose="020B0604030504040204" pitchFamily="50" charset="-128"/>
                <a:sym typeface="+mn-ea"/>
              </a:rPr>
              <a:t>原理剖析</a:t>
            </a:r>
            <a:endParaRPr lang="zh-CN" altLang="en-US" sz="2000" b="1" kern="0" dirty="0">
              <a:latin typeface="微软雅黑" panose="020B0503020204020204" pitchFamily="34" charset="-122"/>
              <a:ea typeface="微软雅黑" panose="020B0503020204020204" pitchFamily="34" charset="-122"/>
              <a:cs typeface="Meiryo UI" panose="020B0604030504040204" pitchFamily="50" charset="-128"/>
              <a:sym typeface="+mn-ea"/>
            </a:endParaRPr>
          </a:p>
        </p:txBody>
      </p:sp>
      <p:pic>
        <p:nvPicPr>
          <p:cNvPr id="2" name="图片 1" descr="销掌门-透明背景-logo"/>
          <p:cNvPicPr>
            <a:picLocks noChangeAspect="1"/>
          </p:cNvPicPr>
          <p:nvPr/>
        </p:nvPicPr>
        <p:blipFill>
          <a:blip r:embed="rId2" cstate="print"/>
          <a:stretch>
            <a:fillRect/>
          </a:stretch>
        </p:blipFill>
        <p:spPr>
          <a:xfrm>
            <a:off x="10789920" y="167005"/>
            <a:ext cx="1132205" cy="82931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700">
        <p:push/>
      </p:transition>
    </mc:Choice>
    <mc:Fallback>
      <p:transition>
        <p:push/>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000" fill="hold">
                                          <p:stCondLst>
                                            <p:cond delay="0"/>
                                          </p:stCondLst>
                                        </p:cTn>
                                        <p:tgtEl>
                                          <p:spTgt spid="5"/>
                                        </p:tgtEl>
                                        <p:attrNameLst>
                                          <p:attrName>style.visibility</p:attrName>
                                        </p:attrNameLst>
                                      </p:cBhvr>
                                      <p:to>
                                        <p:strVal val="visible"/>
                                      </p:to>
                                    </p:set>
                                    <p:animEffect transition="in" filter="wipe(left)">
                                      <p:cBhvr>
                                        <p:cTn id="7" dur="1000"/>
                                        <p:tgtEl>
                                          <p:spTgt spid="5"/>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000" fill="hold">
                                          <p:stCondLst>
                                            <p:cond delay="0"/>
                                          </p:stCondLst>
                                        </p:cTn>
                                        <p:tgtEl>
                                          <p:spTgt spid="7"/>
                                        </p:tgtEl>
                                        <p:attrNameLst>
                                          <p:attrName>style.visibility</p:attrName>
                                        </p:attrNameLst>
                                      </p:cBhvr>
                                      <p:to>
                                        <p:strVal val="visible"/>
                                      </p:to>
                                    </p:set>
                                    <p:animEffect transition="in" filter="wipe(left)">
                                      <p:cBhvr>
                                        <p:cTn id="11" dur="10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grpId="0" nodeType="clickEffect">
                                  <p:stCondLst>
                                    <p:cond delay="0"/>
                                  </p:stCondLst>
                                  <p:childTnLst>
                                    <p:set>
                                      <p:cBhvr>
                                        <p:cTn id="15" dur="1000" fill="hold">
                                          <p:stCondLst>
                                            <p:cond delay="0"/>
                                          </p:stCondLst>
                                        </p:cTn>
                                        <p:tgtEl>
                                          <p:spTgt spid="4"/>
                                        </p:tgtEl>
                                        <p:attrNameLst>
                                          <p:attrName>style.visibility</p:attrName>
                                        </p:attrNameLst>
                                      </p:cBhvr>
                                      <p:to>
                                        <p:strVal val="visible"/>
                                      </p:to>
                                    </p:set>
                                    <p:animEffect transition="in" filter="dissolve">
                                      <p:cBhvr>
                                        <p:cTn id="16" dur="1000"/>
                                        <p:tgtEl>
                                          <p:spTgt spid="4"/>
                                        </p:tgtEl>
                                      </p:cBhvr>
                                    </p:animEffect>
                                  </p:childTnLst>
                                </p:cTn>
                              </p:par>
                            </p:childTnLst>
                          </p:cTn>
                        </p:par>
                        <p:par>
                          <p:cTn id="17" fill="hold">
                            <p:stCondLst>
                              <p:cond delay="1000"/>
                            </p:stCondLst>
                            <p:childTnLst>
                              <p:par>
                                <p:cTn id="18" presetID="13" presetClass="entr" presetSubtype="16" fill="hold" nodeType="afterEffect">
                                  <p:stCondLst>
                                    <p:cond delay="0"/>
                                  </p:stCondLst>
                                  <p:childTnLst>
                                    <p:set>
                                      <p:cBhvr>
                                        <p:cTn id="19" dur="1000" fill="hold">
                                          <p:stCondLst>
                                            <p:cond delay="0"/>
                                          </p:stCondLst>
                                        </p:cTn>
                                        <p:tgtEl>
                                          <p:spTgt spid="3"/>
                                        </p:tgtEl>
                                        <p:attrNameLst>
                                          <p:attrName>style.visibility</p:attrName>
                                        </p:attrNameLst>
                                      </p:cBhvr>
                                      <p:to>
                                        <p:strVal val="visible"/>
                                      </p:to>
                                    </p:set>
                                    <p:animEffect transition="in" filter="plus(in)">
                                      <p:cBhvr>
                                        <p:cTn id="20" dur="10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45"/>
                                        </p:tgtEl>
                                        <p:attrNameLst>
                                          <p:attrName>style.visibility</p:attrName>
                                        </p:attrNameLst>
                                      </p:cBhvr>
                                      <p:to>
                                        <p:strVal val="visible"/>
                                      </p:to>
                                    </p:set>
                                    <p:animEffect transition="in" filter="wipe(left)">
                                      <p:cBhvr>
                                        <p:cTn id="25" dur="500"/>
                                        <p:tgtEl>
                                          <p:spTgt spid="45"/>
                                        </p:tgtEl>
                                      </p:cBhvr>
                                    </p:animEffect>
                                  </p:childTnLst>
                                </p:cTn>
                              </p:par>
                            </p:childTnLst>
                          </p:cTn>
                        </p:par>
                        <p:par>
                          <p:cTn id="26" fill="hold">
                            <p:stCondLst>
                              <p:cond delay="500"/>
                            </p:stCondLst>
                            <p:childTnLst>
                              <p:par>
                                <p:cTn id="27" presetID="13" presetClass="entr" presetSubtype="16" fill="hold" grpId="0" nodeType="afterEffect">
                                  <p:stCondLst>
                                    <p:cond delay="0"/>
                                  </p:stCondLst>
                                  <p:childTnLst>
                                    <p:set>
                                      <p:cBhvr>
                                        <p:cTn id="28" dur="1000" fill="hold">
                                          <p:stCondLst>
                                            <p:cond delay="0"/>
                                          </p:stCondLst>
                                        </p:cTn>
                                        <p:tgtEl>
                                          <p:spTgt spid="6"/>
                                        </p:tgtEl>
                                        <p:attrNameLst>
                                          <p:attrName>style.visibility</p:attrName>
                                        </p:attrNameLst>
                                      </p:cBhvr>
                                      <p:to>
                                        <p:strVal val="visible"/>
                                      </p:to>
                                    </p:set>
                                    <p:animEffect transition="in" filter="plus(in)">
                                      <p:cBhvr>
                                        <p:cTn id="2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4" grpId="0" animBg="1"/>
      <p:bldP spid="45" grpId="0" animBg="1"/>
      <p:bldP spid="6"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格 2"/>
          <p:cNvGraphicFramePr>
            <a:graphicFrameLocks noGrp="1"/>
          </p:cNvGraphicFramePr>
          <p:nvPr>
            <p:custDataLst>
              <p:tags r:id="rId1"/>
            </p:custDataLst>
          </p:nvPr>
        </p:nvGraphicFramePr>
        <p:xfrm>
          <a:off x="1915705" y="1826717"/>
          <a:ext cx="8312785" cy="2468880"/>
        </p:xfrm>
        <a:graphic>
          <a:graphicData uri="http://schemas.openxmlformats.org/drawingml/2006/table">
            <a:tbl>
              <a:tblPr firstRow="1" bandRow="1">
                <a:tableStyleId>{5C22544A-7EE6-4342-B048-85BDC9FD1C3A}</a:tableStyleId>
              </a:tblPr>
              <a:tblGrid>
                <a:gridCol w="2665095"/>
                <a:gridCol w="2053590"/>
                <a:gridCol w="1882775"/>
                <a:gridCol w="1711325"/>
              </a:tblGrid>
              <a:tr h="407670">
                <a:tc>
                  <a:txBody>
                    <a:bodyPr/>
                    <a:lstStyle/>
                    <a:p>
                      <a:pPr marL="0" algn="ctr" defTabSz="914400" rtl="0" eaLnBrk="1" latinLnBrk="0" hangingPunct="1">
                        <a:buNone/>
                      </a:pPr>
                      <a:r>
                        <a:rPr kumimoji="1" lang="zh-CN" altLang="en-US" sz="1200" kern="1200" dirty="0" smtClean="0">
                          <a:solidFill>
                            <a:schemeClr val="bg1"/>
                          </a:solidFill>
                          <a:latin typeface="微软雅黑" panose="020B0503020204020204" pitchFamily="34" charset="-122"/>
                          <a:ea typeface="微软雅黑" panose="020B0503020204020204" pitchFamily="34" charset="-122"/>
                          <a:cs typeface="+mn-cs"/>
                        </a:rPr>
                        <a:t>对比项</a:t>
                      </a:r>
                      <a:endParaRPr kumimoji="1" lang="zh-CN" altLang="en-US" sz="1200" kern="1200" dirty="0" smtClean="0">
                        <a:solidFill>
                          <a:schemeClr val="bg1"/>
                        </a:solidFill>
                        <a:latin typeface="微软雅黑" panose="020B0503020204020204" pitchFamily="34" charset="-122"/>
                        <a:ea typeface="微软雅黑" panose="020B0503020204020204" pitchFamily="34" charset="-122"/>
                        <a:cs typeface="+mn-cs"/>
                      </a:endParaRPr>
                    </a:p>
                  </a:txBody>
                  <a:tcPr marT="45715" marB="4571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marL="0" algn="ctr" defTabSz="914400" rtl="0" eaLnBrk="1" latinLnBrk="0" hangingPunct="1">
                        <a:buNone/>
                      </a:pPr>
                      <a:r>
                        <a:rPr kumimoji="1" lang="en-US" altLang="zh-CN" sz="1200" kern="1200" dirty="0" smtClean="0">
                          <a:solidFill>
                            <a:schemeClr val="bg1"/>
                          </a:solidFill>
                          <a:latin typeface="微软雅黑" panose="020B0503020204020204" pitchFamily="34" charset="-122"/>
                          <a:ea typeface="微软雅黑" panose="020B0503020204020204" pitchFamily="34" charset="-122"/>
                          <a:cs typeface="+mn-cs"/>
                        </a:rPr>
                        <a:t>DSC</a:t>
                      </a:r>
                      <a:endParaRPr kumimoji="1" lang="en-US" altLang="zh-CN" sz="1200" kern="1200" dirty="0" smtClean="0">
                        <a:solidFill>
                          <a:schemeClr val="bg1"/>
                        </a:solidFill>
                        <a:latin typeface="微软雅黑" panose="020B0503020204020204" pitchFamily="34" charset="-122"/>
                        <a:ea typeface="微软雅黑" panose="020B0503020204020204" pitchFamily="34" charset="-122"/>
                        <a:cs typeface="+mn-cs"/>
                      </a:endParaRPr>
                    </a:p>
                  </a:txBody>
                  <a:tcPr marT="45715" marB="4571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algn="ctr"/>
                      <a:r>
                        <a:rPr lang="zh-CN" altLang="en-US" sz="1200" dirty="0" smtClean="0">
                          <a:solidFill>
                            <a:schemeClr val="bg1"/>
                          </a:solidFill>
                          <a:latin typeface="微软雅黑" panose="020B0503020204020204" pitchFamily="34" charset="-122"/>
                          <a:ea typeface="微软雅黑" panose="020B0503020204020204" pitchFamily="34" charset="-122"/>
                          <a:sym typeface="+mn-ea"/>
                        </a:rPr>
                        <a:t>竞品</a:t>
                      </a:r>
                      <a:r>
                        <a:rPr lang="en-US" altLang="zh-CN" sz="1200" dirty="0" smtClean="0">
                          <a:solidFill>
                            <a:schemeClr val="bg1"/>
                          </a:solidFill>
                          <a:latin typeface="微软雅黑" panose="020B0503020204020204" pitchFamily="34" charset="-122"/>
                          <a:ea typeface="微软雅黑" panose="020B0503020204020204" pitchFamily="34" charset="-122"/>
                          <a:sym typeface="+mn-ea"/>
                        </a:rPr>
                        <a:t>1</a:t>
                      </a:r>
                      <a:endParaRPr kumimoji="1" lang="zh-CN" altLang="en-US" sz="1200" kern="1200" dirty="0" smtClean="0">
                        <a:solidFill>
                          <a:schemeClr val="bg1"/>
                        </a:solidFill>
                        <a:latin typeface="微软雅黑" panose="020B0503020204020204" pitchFamily="34" charset="-122"/>
                        <a:ea typeface="微软雅黑" panose="020B0503020204020204" pitchFamily="34" charset="-122"/>
                        <a:cs typeface="+mn-cs"/>
                      </a:endParaRPr>
                    </a:p>
                  </a:txBody>
                  <a:tcPr marT="45715" marB="4571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algn="ctr"/>
                      <a:r>
                        <a:rPr lang="zh-CN" altLang="en-US" sz="1200" dirty="0" smtClean="0">
                          <a:solidFill>
                            <a:schemeClr val="bg1"/>
                          </a:solidFill>
                          <a:latin typeface="微软雅黑" panose="020B0503020204020204" pitchFamily="34" charset="-122"/>
                          <a:ea typeface="微软雅黑" panose="020B0503020204020204" pitchFamily="34" charset="-122"/>
                          <a:sym typeface="+mn-ea"/>
                        </a:rPr>
                        <a:t>竞品</a:t>
                      </a:r>
                      <a:r>
                        <a:rPr lang="en-US" altLang="zh-CN" sz="1200" dirty="0" smtClean="0">
                          <a:solidFill>
                            <a:schemeClr val="bg1"/>
                          </a:solidFill>
                          <a:latin typeface="微软雅黑" panose="020B0503020204020204" pitchFamily="34" charset="-122"/>
                          <a:ea typeface="微软雅黑" panose="020B0503020204020204" pitchFamily="34" charset="-122"/>
                          <a:sym typeface="+mn-ea"/>
                        </a:rPr>
                        <a:t>2</a:t>
                      </a:r>
                      <a:endParaRPr kumimoji="1" lang="en-US" altLang="zh-CN" sz="1200" kern="1200" dirty="0" smtClean="0">
                        <a:solidFill>
                          <a:schemeClr val="bg1"/>
                        </a:solidFill>
                        <a:latin typeface="微软雅黑" panose="020B0503020204020204" pitchFamily="34" charset="-122"/>
                        <a:ea typeface="微软雅黑" panose="020B0503020204020204" pitchFamily="34" charset="-122"/>
                        <a:cs typeface="+mn-cs"/>
                        <a:sym typeface="+mn-ea"/>
                      </a:endParaRPr>
                    </a:p>
                  </a:txBody>
                  <a:tcPr marT="45715" marB="4571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r>
              <a:tr h="462915">
                <a:tc>
                  <a:txBody>
                    <a:bodyPr/>
                    <a:lstStyle/>
                    <a:p>
                      <a:pPr marL="0" algn="ctr" defTabSz="914400" rtl="0" eaLnBrk="1" latinLnBrk="0" hangingPunct="1">
                        <a:buNone/>
                      </a:pPr>
                      <a:r>
                        <a:rPr kumimoji="1" lang="zh-CN" altLang="en-US" sz="1200" kern="1200" dirty="0" smtClean="0">
                          <a:solidFill>
                            <a:schemeClr val="dk1"/>
                          </a:solidFill>
                          <a:latin typeface="微软雅黑" panose="020B0503020204020204" pitchFamily="34" charset="-122"/>
                          <a:ea typeface="微软雅黑" panose="020B0503020204020204" pitchFamily="34" charset="-122"/>
                          <a:cs typeface="+mn-cs"/>
                        </a:rPr>
                        <a:t>加密进程网络控制</a:t>
                      </a:r>
                      <a:endParaRPr kumimoji="1" lang="zh-CN" altLang="en-US" sz="1200" kern="1200" dirty="0" smtClean="0">
                        <a:solidFill>
                          <a:schemeClr val="dk1"/>
                        </a:solidFill>
                        <a:latin typeface="微软雅黑" panose="020B0503020204020204" pitchFamily="34" charset="-122"/>
                        <a:ea typeface="微软雅黑" panose="020B0503020204020204" pitchFamily="34" charset="-122"/>
                        <a:cs typeface="+mn-cs"/>
                      </a:endParaRPr>
                    </a:p>
                  </a:txBody>
                  <a:tcPr marT="45715" marB="4571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marL="0" algn="ctr" defTabSz="914400" rtl="0" eaLnBrk="1" latinLnBrk="0" hangingPunct="1">
                        <a:buNone/>
                      </a:pPr>
                      <a:r>
                        <a:rPr kumimoji="1" lang="zh-CN" altLang="en-US" sz="1200" kern="1200" dirty="0" smtClean="0">
                          <a:solidFill>
                            <a:schemeClr val="dk1"/>
                          </a:solidFill>
                          <a:latin typeface="微软雅黑" panose="020B0503020204020204" pitchFamily="34" charset="-122"/>
                          <a:ea typeface="微软雅黑" panose="020B0503020204020204" pitchFamily="34" charset="-122"/>
                          <a:cs typeface="+mn-cs"/>
                        </a:rPr>
                        <a:t>有</a:t>
                      </a:r>
                      <a:endParaRPr kumimoji="1" lang="zh-CN" altLang="en-US" sz="1200" kern="1200" dirty="0" smtClean="0">
                        <a:solidFill>
                          <a:schemeClr val="dk1"/>
                        </a:solidFill>
                        <a:latin typeface="微软雅黑" panose="020B0503020204020204" pitchFamily="34" charset="-122"/>
                        <a:ea typeface="微软雅黑" panose="020B0503020204020204" pitchFamily="34" charset="-122"/>
                        <a:cs typeface="+mn-cs"/>
                      </a:endParaRPr>
                    </a:p>
                  </a:txBody>
                  <a:tcPr marT="45715" marB="4571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marL="0" algn="ctr" defTabSz="914400" rtl="0" eaLnBrk="1" latinLnBrk="0" hangingPunct="1">
                        <a:buNone/>
                      </a:pPr>
                      <a:r>
                        <a:rPr kumimoji="1" lang="zh-CN" altLang="en-US" sz="1200" kern="1200" dirty="0" smtClean="0">
                          <a:solidFill>
                            <a:schemeClr val="dk1"/>
                          </a:solidFill>
                          <a:latin typeface="微软雅黑" panose="020B0503020204020204" pitchFamily="34" charset="-122"/>
                          <a:ea typeface="微软雅黑" panose="020B0503020204020204" pitchFamily="34" charset="-122"/>
                          <a:cs typeface="+mn-cs"/>
                        </a:rPr>
                        <a:t>无</a:t>
                      </a:r>
                      <a:endParaRPr kumimoji="1" lang="zh-CN" altLang="en-US" sz="1200" kern="1200" dirty="0" smtClean="0">
                        <a:solidFill>
                          <a:schemeClr val="dk1"/>
                        </a:solidFill>
                        <a:latin typeface="微软雅黑" panose="020B0503020204020204" pitchFamily="34" charset="-122"/>
                        <a:ea typeface="微软雅黑" panose="020B0503020204020204" pitchFamily="34" charset="-122"/>
                        <a:cs typeface="+mn-cs"/>
                      </a:endParaRPr>
                    </a:p>
                  </a:txBody>
                  <a:tcPr marT="45715" marB="4571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marL="0" algn="ctr" defTabSz="914400" rtl="0" eaLnBrk="1" latinLnBrk="0" hangingPunct="1">
                        <a:buNone/>
                      </a:pPr>
                      <a:r>
                        <a:rPr kumimoji="1" lang="zh-CN" altLang="en-US" sz="1200" kern="1200" dirty="0" smtClean="0">
                          <a:solidFill>
                            <a:schemeClr val="dk1"/>
                          </a:solidFill>
                          <a:latin typeface="微软雅黑" panose="020B0503020204020204" pitchFamily="34" charset="-122"/>
                          <a:ea typeface="微软雅黑" panose="020B0503020204020204" pitchFamily="34" charset="-122"/>
                          <a:cs typeface="+mn-cs"/>
                        </a:rPr>
                        <a:t>无</a:t>
                      </a:r>
                      <a:endParaRPr kumimoji="1" lang="zh-CN" altLang="en-US" sz="1200" kern="1200" dirty="0" smtClean="0">
                        <a:solidFill>
                          <a:schemeClr val="dk1"/>
                        </a:solidFill>
                        <a:latin typeface="微软雅黑" panose="020B0503020204020204" pitchFamily="34" charset="-122"/>
                        <a:ea typeface="微软雅黑" panose="020B0503020204020204" pitchFamily="34" charset="-122"/>
                        <a:cs typeface="+mn-cs"/>
                      </a:endParaRPr>
                    </a:p>
                  </a:txBody>
                  <a:tcPr marT="45715" marB="4571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r>
              <a:tr h="1598295">
                <a:tc>
                  <a:txBody>
                    <a:bodyPr/>
                    <a:lstStyle/>
                    <a:p>
                      <a:pPr marL="0" algn="ctr" defTabSz="914400" rtl="0" eaLnBrk="1" latinLnBrk="0" hangingPunct="1">
                        <a:buNone/>
                      </a:pPr>
                      <a:r>
                        <a:rPr kumimoji="1" lang="zh-CN" altLang="en-US" sz="1200" kern="1200" dirty="0" smtClean="0">
                          <a:solidFill>
                            <a:schemeClr val="dk1"/>
                          </a:solidFill>
                          <a:latin typeface="微软雅黑" panose="020B0503020204020204" pitchFamily="34" charset="-122"/>
                          <a:ea typeface="微软雅黑" panose="020B0503020204020204" pitchFamily="34" charset="-122"/>
                          <a:cs typeface="+mn-cs"/>
                        </a:rPr>
                        <a:t>场景</a:t>
                      </a:r>
                      <a:r>
                        <a:rPr kumimoji="1" lang="en-US" altLang="zh-CN" sz="1200" kern="1200" dirty="0" smtClean="0">
                          <a:solidFill>
                            <a:schemeClr val="dk1"/>
                          </a:solidFill>
                          <a:latin typeface="微软雅黑" panose="020B0503020204020204" pitchFamily="34" charset="-122"/>
                          <a:ea typeface="微软雅黑" panose="020B0503020204020204" pitchFamily="34" charset="-122"/>
                          <a:cs typeface="+mn-cs"/>
                        </a:rPr>
                        <a:t>1</a:t>
                      </a:r>
                      <a:r>
                        <a:rPr kumimoji="1" lang="zh-CN" altLang="en-US" sz="1200" kern="1200" dirty="0" smtClean="0">
                          <a:solidFill>
                            <a:schemeClr val="dk1"/>
                          </a:solidFill>
                          <a:latin typeface="微软雅黑" panose="020B0503020204020204" pitchFamily="34" charset="-122"/>
                          <a:ea typeface="微软雅黑" panose="020B0503020204020204" pitchFamily="34" charset="-122"/>
                          <a:cs typeface="+mn-cs"/>
                        </a:rPr>
                        <a:t>：通过加密进程打开加密文件时，可通过加密进程中自带的另存到网盘或者软件自身的共享空间等功能将加密文件</a:t>
                      </a:r>
                      <a:r>
                        <a:rPr kumimoji="1" lang="zh-CN" altLang="en-US" sz="1200" kern="1200" dirty="0" smtClean="0">
                          <a:solidFill>
                            <a:schemeClr val="dk1"/>
                          </a:solidFill>
                          <a:latin typeface="微软雅黑" panose="020B0503020204020204" pitchFamily="34" charset="-122"/>
                          <a:ea typeface="微软雅黑" panose="020B0503020204020204" pitchFamily="34" charset="-122"/>
                          <a:cs typeface="+mn-cs"/>
                          <a:sym typeface="+mn-ea"/>
                        </a:rPr>
                        <a:t>解密后</a:t>
                      </a:r>
                      <a:r>
                        <a:rPr kumimoji="1" lang="zh-CN" altLang="en-US" sz="1200" kern="1200" dirty="0" smtClean="0">
                          <a:solidFill>
                            <a:schemeClr val="dk1"/>
                          </a:solidFill>
                          <a:latin typeface="微软雅黑" panose="020B0503020204020204" pitchFamily="34" charset="-122"/>
                          <a:ea typeface="微软雅黑" panose="020B0503020204020204" pitchFamily="34" charset="-122"/>
                          <a:cs typeface="+mn-cs"/>
                        </a:rPr>
                        <a:t>存储到云盘</a:t>
                      </a:r>
                      <a:endParaRPr kumimoji="1" lang="zh-CN" altLang="en-US" sz="1200" kern="1200" dirty="0" smtClean="0">
                        <a:solidFill>
                          <a:schemeClr val="dk1"/>
                        </a:solidFill>
                        <a:latin typeface="微软雅黑" panose="020B0503020204020204" pitchFamily="34" charset="-122"/>
                        <a:ea typeface="微软雅黑" panose="020B0503020204020204" pitchFamily="34" charset="-122"/>
                        <a:cs typeface="+mn-cs"/>
                      </a:endParaRPr>
                    </a:p>
                  </a:txBody>
                  <a:tcPr marT="45715" marB="4571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latinLnBrk="0" hangingPunct="1">
                        <a:spcBef>
                          <a:spcPts val="0"/>
                        </a:spcBef>
                        <a:spcAft>
                          <a:spcPts val="0"/>
                        </a:spcAft>
                        <a:buClrTx/>
                        <a:buSzTx/>
                        <a:buFontTx/>
                        <a:buNone/>
                        <a:defRPr/>
                      </a:pPr>
                      <a:r>
                        <a:rPr kumimoji="1" lang="zh-CN" altLang="en-US" sz="1200" kern="1200" dirty="0" smtClean="0">
                          <a:solidFill>
                            <a:schemeClr val="dk1"/>
                          </a:solidFill>
                          <a:latin typeface="微软雅黑" panose="020B0503020204020204" pitchFamily="34" charset="-122"/>
                          <a:ea typeface="微软雅黑" panose="020B0503020204020204" pitchFamily="34" charset="-122"/>
                          <a:cs typeface="+mn-cs"/>
                        </a:rPr>
                        <a:t>加密进程与非加密进程间网络控制，添加到信任列表的方可通信，否则不可通信。</a:t>
                      </a:r>
                      <a:endParaRPr kumimoji="1" lang="zh-CN" altLang="en-US" sz="1200" kern="1200" dirty="0" smtClean="0">
                        <a:solidFill>
                          <a:schemeClr val="dk1"/>
                        </a:solidFill>
                        <a:latin typeface="微软雅黑" panose="020B0503020204020204" pitchFamily="34" charset="-122"/>
                        <a:ea typeface="微软雅黑" panose="020B0503020204020204" pitchFamily="34" charset="-122"/>
                        <a:cs typeface="+mn-cs"/>
                      </a:endParaRPr>
                    </a:p>
                  </a:txBody>
                  <a:tcPr marT="45715" marB="4571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914400" rtl="0" eaLnBrk="1" latinLnBrk="0" hangingPunct="1">
                        <a:buNone/>
                      </a:pPr>
                      <a:r>
                        <a:rPr kumimoji="1" lang="zh-CN" altLang="en-US" sz="1200" kern="1200" dirty="0" smtClean="0">
                          <a:solidFill>
                            <a:schemeClr val="dk1"/>
                          </a:solidFill>
                          <a:latin typeface="微软雅黑" panose="020B0503020204020204" pitchFamily="34" charset="-122"/>
                          <a:ea typeface="微软雅黑" panose="020B0503020204020204" pitchFamily="34" charset="-122"/>
                          <a:cs typeface="+mn-cs"/>
                        </a:rPr>
                        <a:t>加密进程的网络不管控</a:t>
                      </a:r>
                      <a:endParaRPr kumimoji="1" lang="zh-CN" altLang="en-US" sz="1200" kern="1200" dirty="0" smtClean="0">
                        <a:solidFill>
                          <a:schemeClr val="dk1"/>
                        </a:solidFill>
                        <a:latin typeface="微软雅黑" panose="020B0503020204020204" pitchFamily="34" charset="-122"/>
                        <a:ea typeface="微软雅黑" panose="020B0503020204020204" pitchFamily="34" charset="-122"/>
                        <a:cs typeface="+mn-cs"/>
                      </a:endParaRPr>
                    </a:p>
                  </a:txBody>
                  <a:tcPr marT="45715" marB="4571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914400" rtl="0" eaLnBrk="1" latinLnBrk="0" hangingPunct="1">
                        <a:buNone/>
                      </a:pPr>
                      <a:r>
                        <a:rPr kumimoji="1" lang="zh-CN" altLang="en-US" sz="1200" kern="1200" dirty="0" smtClean="0">
                          <a:solidFill>
                            <a:schemeClr val="dk1"/>
                          </a:solidFill>
                          <a:latin typeface="微软雅黑" panose="020B0503020204020204" pitchFamily="34" charset="-122"/>
                          <a:ea typeface="微软雅黑" panose="020B0503020204020204" pitchFamily="34" charset="-122"/>
                          <a:cs typeface="+mn-cs"/>
                          <a:sym typeface="+mn-ea"/>
                        </a:rPr>
                        <a:t>加密进程的网络不管控</a:t>
                      </a:r>
                      <a:endParaRPr kumimoji="1" lang="zh-CN" altLang="en-US" sz="1200" kern="1200" dirty="0" smtClean="0">
                        <a:solidFill>
                          <a:schemeClr val="dk1"/>
                        </a:solidFill>
                        <a:latin typeface="微软雅黑" panose="020B0503020204020204" pitchFamily="34" charset="-122"/>
                        <a:ea typeface="微软雅黑" panose="020B0503020204020204" pitchFamily="34" charset="-122"/>
                        <a:cs typeface="+mn-cs"/>
                        <a:sym typeface="+mn-ea"/>
                      </a:endParaRPr>
                    </a:p>
                    <a:p>
                      <a:pPr marL="0" algn="ctr" defTabSz="914400" rtl="0" eaLnBrk="1" latinLnBrk="0" hangingPunct="1">
                        <a:buNone/>
                      </a:pPr>
                      <a:endParaRPr kumimoji="1" lang="zh-CN" altLang="en-US" sz="1200" kern="1200" dirty="0" smtClean="0">
                        <a:solidFill>
                          <a:schemeClr val="dk1"/>
                        </a:solidFill>
                        <a:latin typeface="微软雅黑" panose="020B0503020204020204" pitchFamily="34" charset="-122"/>
                        <a:ea typeface="微软雅黑" panose="020B0503020204020204" pitchFamily="34" charset="-122"/>
                        <a:cs typeface="+mn-cs"/>
                        <a:sym typeface="+mn-ea"/>
                      </a:endParaRPr>
                    </a:p>
                  </a:txBody>
                  <a:tcPr marT="45715" marB="4571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
        <p:nvSpPr>
          <p:cNvPr id="4" name="Rectangle 10"/>
          <p:cNvSpPr>
            <a:spLocks noChangeArrowheads="1"/>
          </p:cNvSpPr>
          <p:nvPr/>
        </p:nvSpPr>
        <p:spPr bwMode="gray">
          <a:xfrm>
            <a:off x="1915160" y="1297940"/>
            <a:ext cx="8313420" cy="342900"/>
          </a:xfrm>
          <a:prstGeom prst="rect">
            <a:avLst/>
          </a:prstGeom>
          <a:solidFill>
            <a:srgbClr val="00B0F0"/>
          </a:solidFill>
          <a:ln w="12700" cap="flat" cmpd="sng" algn="ctr">
            <a:noFill/>
            <a:prstDash val="solid"/>
            <a:headEnd type="none" w="med" len="med"/>
            <a:tailEnd type="none" w="med" len="med"/>
          </a:ln>
          <a:effectLst/>
        </p:spPr>
        <p:txBody>
          <a:bodyPr vert="horz" wrap="none" lIns="91440" tIns="45720" rIns="91440" bIns="45720" numCol="1" rtlCol="0" anchor="ctr" anchorCtr="0" compatLnSpc="1"/>
          <a:lstStyle/>
          <a:p>
            <a:pPr algn="ctr"/>
            <a:r>
              <a:rPr kumimoji="0" lang="zh-CN" altLang="en-US" sz="1600" b="1" kern="0" dirty="0">
                <a:solidFill>
                  <a:schemeClr val="bg1"/>
                </a:solidFill>
                <a:latin typeface="微软雅黑" panose="020B0503020204020204" pitchFamily="34" charset="-122"/>
                <a:ea typeface="微软雅黑" panose="020B0503020204020204" pitchFamily="34" charset="-122"/>
                <a:cs typeface="Meiryo UI" panose="020B0604030504040204" pitchFamily="50" charset="-128"/>
                <a:sym typeface="Steelfish Rg" charset="-18"/>
              </a:rPr>
              <a:t>网络泄密（加密进程通过网络泄密）</a:t>
            </a:r>
            <a:endParaRPr kumimoji="0" lang="zh-CN" altLang="en-US" sz="1600" b="1" kern="0" dirty="0">
              <a:solidFill>
                <a:schemeClr val="bg1"/>
              </a:solidFill>
              <a:latin typeface="微软雅黑" panose="020B0503020204020204" pitchFamily="34" charset="-122"/>
              <a:ea typeface="微软雅黑" panose="020B0503020204020204" pitchFamily="34" charset="-122"/>
              <a:cs typeface="Meiryo UI" panose="020B0604030504040204" pitchFamily="50" charset="-128"/>
              <a:sym typeface="Steelfish Rg" charset="-18"/>
            </a:endParaRPr>
          </a:p>
        </p:txBody>
      </p:sp>
      <p:sp>
        <p:nvSpPr>
          <p:cNvPr id="7" name="TextBox 6"/>
          <p:cNvSpPr txBox="1"/>
          <p:nvPr/>
        </p:nvSpPr>
        <p:spPr>
          <a:xfrm>
            <a:off x="1898576" y="5080720"/>
            <a:ext cx="7704856" cy="675640"/>
          </a:xfrm>
          <a:prstGeom prst="rect">
            <a:avLst/>
          </a:prstGeom>
          <a:noFill/>
        </p:spPr>
        <p:txBody>
          <a:bodyPr wrap="square" rtlCol="0">
            <a:spAutoFit/>
          </a:bodyPr>
          <a:lstStyle/>
          <a:p>
            <a:pPr algn="l">
              <a:buNone/>
            </a:pPr>
            <a:r>
              <a:rPr lang="zh-CN" altLang="en-US" dirty="0" smtClean="0">
                <a:latin typeface="微软雅黑" panose="020B0503020204020204" pitchFamily="34" charset="-122"/>
                <a:ea typeface="微软雅黑" panose="020B0503020204020204" pitchFamily="34" charset="-122"/>
              </a:rPr>
              <a:t>      因为</a:t>
            </a:r>
            <a:r>
              <a:rPr lang="zh-CN" altLang="en-US" dirty="0">
                <a:latin typeface="微软雅黑" panose="020B0503020204020204" pitchFamily="34" charset="-122"/>
                <a:ea typeface="微软雅黑" panose="020B0503020204020204" pitchFamily="34" charset="-122"/>
              </a:rPr>
              <a:t>加密进程能读取到明文，如果不管控网络通信，则加密进程可直接将读取到的明文通过另存到网盘或者网络连接发送方式泄密。</a:t>
            </a:r>
            <a:endParaRPr lang="zh-CN" altLang="en-US" dirty="0">
              <a:latin typeface="微软雅黑" panose="020B0503020204020204" pitchFamily="34" charset="-122"/>
              <a:ea typeface="微软雅黑" panose="020B0503020204020204" pitchFamily="34" charset="-122"/>
            </a:endParaRPr>
          </a:p>
        </p:txBody>
      </p:sp>
      <p:sp>
        <p:nvSpPr>
          <p:cNvPr id="6" name="矩形 3"/>
          <p:cNvSpPr>
            <a:spLocks noChangeArrowheads="1"/>
          </p:cNvSpPr>
          <p:nvPr/>
        </p:nvSpPr>
        <p:spPr bwMode="auto">
          <a:xfrm>
            <a:off x="1073958" y="224898"/>
            <a:ext cx="5041900" cy="582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eaLnBrk="1" hangingPunct="1">
              <a:spcBef>
                <a:spcPct val="0"/>
              </a:spcBef>
              <a:buFont typeface="Arial" panose="020B0604020202020204" pitchFamily="34" charset="0"/>
              <a:buNone/>
            </a:pPr>
            <a:r>
              <a:rPr lang="zh-CN" altLang="en-US" b="1" dirty="0">
                <a:solidFill>
                  <a:schemeClr val="tx1">
                    <a:lumMod val="65000"/>
                    <a:lumOff val="35000"/>
                  </a:schemeClr>
                </a:solidFill>
                <a:latin typeface="Arial" panose="020B0604020202020204" pitchFamily="34" charset="0"/>
                <a:cs typeface="Arial" panose="020B0604020202020204" pitchFamily="34" charset="0"/>
                <a:sym typeface="Impact" panose="020B0806030902050204" pitchFamily="34" charset="0"/>
              </a:rPr>
              <a:t>与竞品的</a:t>
            </a:r>
            <a:r>
              <a:rPr lang="en-US" altLang="zh-CN" b="1" dirty="0">
                <a:solidFill>
                  <a:schemeClr val="tx1">
                    <a:lumMod val="65000"/>
                    <a:lumOff val="35000"/>
                  </a:schemeClr>
                </a:solidFill>
                <a:latin typeface="Arial" panose="020B0604020202020204" pitchFamily="34" charset="0"/>
                <a:cs typeface="Arial" panose="020B0604020202020204" pitchFamily="34" charset="0"/>
                <a:sym typeface="Impact" panose="020B0806030902050204" pitchFamily="34" charset="0"/>
              </a:rPr>
              <a:t>Pk</a:t>
            </a:r>
            <a:r>
              <a:rPr lang="zh-CN" altLang="en-US" b="1" dirty="0">
                <a:solidFill>
                  <a:schemeClr val="tx1">
                    <a:lumMod val="65000"/>
                    <a:lumOff val="35000"/>
                  </a:schemeClr>
                </a:solidFill>
                <a:latin typeface="Arial" panose="020B0604020202020204" pitchFamily="34" charset="0"/>
                <a:cs typeface="Arial" panose="020B0604020202020204" pitchFamily="34" charset="0"/>
                <a:sym typeface="Impact" panose="020B0806030902050204" pitchFamily="34" charset="0"/>
              </a:rPr>
              <a:t>优势</a:t>
            </a:r>
            <a:r>
              <a:rPr lang="en-US" altLang="zh-CN" b="1" dirty="0">
                <a:solidFill>
                  <a:schemeClr val="tx1">
                    <a:lumMod val="65000"/>
                    <a:lumOff val="35000"/>
                  </a:schemeClr>
                </a:solidFill>
                <a:latin typeface="Arial" panose="020B0604020202020204" pitchFamily="34" charset="0"/>
                <a:cs typeface="Arial" panose="020B0604020202020204" pitchFamily="34" charset="0"/>
                <a:sym typeface="Impact" panose="020B0806030902050204" pitchFamily="34" charset="0"/>
              </a:rPr>
              <a:t>-</a:t>
            </a:r>
            <a:r>
              <a:rPr lang="zh-CN" altLang="en-US" b="1" dirty="0">
                <a:solidFill>
                  <a:schemeClr val="tx1">
                    <a:lumMod val="65000"/>
                    <a:lumOff val="35000"/>
                  </a:schemeClr>
                </a:solidFill>
                <a:latin typeface="Arial" panose="020B0604020202020204" pitchFamily="34" charset="0"/>
                <a:cs typeface="Arial" panose="020B0604020202020204" pitchFamily="34" charset="0"/>
                <a:sym typeface="Impact" panose="020B0806030902050204" pitchFamily="34" charset="0"/>
              </a:rPr>
              <a:t>安全性</a:t>
            </a:r>
            <a:r>
              <a:rPr lang="en-US" altLang="zh-CN" b="1" dirty="0">
                <a:solidFill>
                  <a:schemeClr val="tx1">
                    <a:lumMod val="65000"/>
                    <a:lumOff val="35000"/>
                  </a:schemeClr>
                </a:solidFill>
                <a:latin typeface="Arial" panose="020B0604020202020204" pitchFamily="34" charset="0"/>
                <a:cs typeface="Arial" panose="020B0604020202020204" pitchFamily="34" charset="0"/>
                <a:sym typeface="Impact" panose="020B0806030902050204" pitchFamily="34" charset="0"/>
              </a:rPr>
              <a:t>PK</a:t>
            </a:r>
            <a:endParaRPr lang="en-US" altLang="zh-CN" b="1" dirty="0">
              <a:solidFill>
                <a:schemeClr val="tx1">
                  <a:lumMod val="65000"/>
                  <a:lumOff val="35000"/>
                </a:schemeClr>
              </a:solidFill>
              <a:latin typeface="Arial" panose="020B0604020202020204" pitchFamily="34" charset="0"/>
              <a:ea typeface="宋体" pitchFamily="2" charset="-122"/>
              <a:cs typeface="Arial" panose="020B0604020202020204" pitchFamily="34" charset="0"/>
              <a:sym typeface="Impact" panose="020B0806030902050204" pitchFamily="34" charset="0"/>
            </a:endParaRPr>
          </a:p>
        </p:txBody>
      </p:sp>
      <p:sp>
        <p:nvSpPr>
          <p:cNvPr id="9" name="文本框 37"/>
          <p:cNvSpPr txBox="1"/>
          <p:nvPr/>
        </p:nvSpPr>
        <p:spPr>
          <a:xfrm>
            <a:off x="1073958" y="759817"/>
            <a:ext cx="2308007" cy="335915"/>
          </a:xfrm>
          <a:prstGeom prst="rect">
            <a:avLst/>
          </a:prstGeom>
          <a:noFill/>
        </p:spPr>
        <p:txBody>
          <a:bodyPr wrap="square" lIns="91431" tIns="45716" rIns="91431" bIns="45716" rtlCol="0">
            <a:spAutoFit/>
          </a:bodyPr>
          <a:lstStyle/>
          <a:p>
            <a:r>
              <a:rPr lang="en-US" altLang="zh-CN" sz="1600" dirty="0">
                <a:solidFill>
                  <a:schemeClr val="tx1">
                    <a:lumMod val="65000"/>
                    <a:lumOff val="35000"/>
                  </a:schemeClr>
                </a:solidFill>
                <a:latin typeface="Arial" panose="020B0604020202020204" pitchFamily="34" charset="0"/>
                <a:cs typeface="Arial" panose="020B0604020202020204" pitchFamily="34" charset="0"/>
              </a:rPr>
              <a:t>Our Advantage</a:t>
            </a:r>
            <a:endParaRPr lang="en-US" altLang="zh-CN" sz="16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45" name="任意多边形 44"/>
          <p:cNvSpPr/>
          <p:nvPr/>
        </p:nvSpPr>
        <p:spPr>
          <a:xfrm rot="16200000">
            <a:off x="2435225" y="3952875"/>
            <a:ext cx="531495" cy="1598295"/>
          </a:xfrm>
          <a:custGeom>
            <a:avLst/>
            <a:gdLst>
              <a:gd name="connsiteX0" fmla="*/ 1087000 w 1087000"/>
              <a:gd name="connsiteY0" fmla="*/ 0 h 2135209"/>
              <a:gd name="connsiteX1" fmla="*/ 1087000 w 1087000"/>
              <a:gd name="connsiteY1" fmla="*/ 1635178 h 2135209"/>
              <a:gd name="connsiteX2" fmla="*/ 543500 w 1087000"/>
              <a:gd name="connsiteY2" fmla="*/ 2135209 h 2135209"/>
              <a:gd name="connsiteX3" fmla="*/ 0 w 1087000"/>
              <a:gd name="connsiteY3" fmla="*/ 1635178 h 2135209"/>
              <a:gd name="connsiteX4" fmla="*/ 0 w 1087000"/>
              <a:gd name="connsiteY4" fmla="*/ 0 h 2135209"/>
              <a:gd name="connsiteX5" fmla="*/ 1087000 w 1087000"/>
              <a:gd name="connsiteY5" fmla="*/ 0 h 2135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7000" h="2135209">
                <a:moveTo>
                  <a:pt x="1087000" y="0"/>
                </a:moveTo>
                <a:lnTo>
                  <a:pt x="1087000" y="1635178"/>
                </a:lnTo>
                <a:lnTo>
                  <a:pt x="543500" y="2135209"/>
                </a:lnTo>
                <a:lnTo>
                  <a:pt x="0" y="1635178"/>
                </a:lnTo>
                <a:lnTo>
                  <a:pt x="0" y="0"/>
                </a:lnTo>
                <a:lnTo>
                  <a:pt x="108700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wrap="square" rtlCol="0" anchor="ctr">
            <a:noAutofit/>
          </a:bodyPr>
          <a:p>
            <a:pPr algn="ctr" fontAlgn="auto">
              <a:spcBef>
                <a:spcPts val="0"/>
              </a:spcBef>
              <a:spcAft>
                <a:spcPts val="0"/>
              </a:spcAft>
            </a:pPr>
            <a:r>
              <a:rPr lang="zh-CN" altLang="en-US" sz="2000" b="1" kern="0" dirty="0">
                <a:latin typeface="微软雅黑" panose="020B0503020204020204" pitchFamily="34" charset="-122"/>
                <a:ea typeface="微软雅黑" panose="020B0503020204020204" pitchFamily="34" charset="-122"/>
                <a:cs typeface="Meiryo UI" panose="020B0604030504040204" pitchFamily="50" charset="-128"/>
                <a:sym typeface="+mn-ea"/>
              </a:rPr>
              <a:t>原理剖析</a:t>
            </a:r>
            <a:endParaRPr lang="zh-CN" altLang="en-US" sz="2000" b="1" kern="0" dirty="0">
              <a:latin typeface="微软雅黑" panose="020B0503020204020204" pitchFamily="34" charset="-122"/>
              <a:ea typeface="微软雅黑" panose="020B0503020204020204" pitchFamily="34" charset="-122"/>
              <a:cs typeface="Meiryo UI" panose="020B0604030504040204" pitchFamily="50" charset="-128"/>
              <a:sym typeface="+mn-ea"/>
            </a:endParaRPr>
          </a:p>
        </p:txBody>
      </p:sp>
      <p:pic>
        <p:nvPicPr>
          <p:cNvPr id="2" name="图片 1" descr="销掌门-透明背景-logo"/>
          <p:cNvPicPr>
            <a:picLocks noChangeAspect="1"/>
          </p:cNvPicPr>
          <p:nvPr/>
        </p:nvPicPr>
        <p:blipFill>
          <a:blip r:embed="rId2" cstate="print"/>
          <a:stretch>
            <a:fillRect/>
          </a:stretch>
        </p:blipFill>
        <p:spPr>
          <a:xfrm>
            <a:off x="10789920" y="167005"/>
            <a:ext cx="1132205" cy="82931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700">
        <p:push dir="r"/>
      </p:transition>
    </mc:Choice>
    <mc:Fallback>
      <p:transition>
        <p:push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000"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000" fill="hold">
                                          <p:stCondLst>
                                            <p:cond delay="0"/>
                                          </p:stCondLst>
                                        </p:cTn>
                                        <p:tgtEl>
                                          <p:spTgt spid="9"/>
                                        </p:tgtEl>
                                        <p:attrNameLst>
                                          <p:attrName>style.visibility</p:attrName>
                                        </p:attrNameLst>
                                      </p:cBhvr>
                                      <p:to>
                                        <p:strVal val="visible"/>
                                      </p:to>
                                    </p:set>
                                    <p:animEffect transition="in" filter="wipe(left)">
                                      <p:cBhvr>
                                        <p:cTn id="11" dur="10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grpId="0" nodeType="clickEffect">
                                  <p:stCondLst>
                                    <p:cond delay="0"/>
                                  </p:stCondLst>
                                  <p:childTnLst>
                                    <p:set>
                                      <p:cBhvr>
                                        <p:cTn id="15" dur="1000" fill="hold">
                                          <p:stCondLst>
                                            <p:cond delay="0"/>
                                          </p:stCondLst>
                                        </p:cTn>
                                        <p:tgtEl>
                                          <p:spTgt spid="4"/>
                                        </p:tgtEl>
                                        <p:attrNameLst>
                                          <p:attrName>style.visibility</p:attrName>
                                        </p:attrNameLst>
                                      </p:cBhvr>
                                      <p:to>
                                        <p:strVal val="visible"/>
                                      </p:to>
                                    </p:set>
                                    <p:animEffect transition="in" filter="dissolve">
                                      <p:cBhvr>
                                        <p:cTn id="16" dur="1000"/>
                                        <p:tgtEl>
                                          <p:spTgt spid="4"/>
                                        </p:tgtEl>
                                      </p:cBhvr>
                                    </p:animEffect>
                                  </p:childTnLst>
                                </p:cTn>
                              </p:par>
                            </p:childTnLst>
                          </p:cTn>
                        </p:par>
                        <p:par>
                          <p:cTn id="17" fill="hold">
                            <p:stCondLst>
                              <p:cond delay="1000"/>
                            </p:stCondLst>
                            <p:childTnLst>
                              <p:par>
                                <p:cTn id="18" presetID="13" presetClass="entr" presetSubtype="16" fill="hold" nodeType="afterEffect">
                                  <p:stCondLst>
                                    <p:cond delay="0"/>
                                  </p:stCondLst>
                                  <p:childTnLst>
                                    <p:set>
                                      <p:cBhvr>
                                        <p:cTn id="19" dur="1000" fill="hold">
                                          <p:stCondLst>
                                            <p:cond delay="0"/>
                                          </p:stCondLst>
                                        </p:cTn>
                                        <p:tgtEl>
                                          <p:spTgt spid="3"/>
                                        </p:tgtEl>
                                        <p:attrNameLst>
                                          <p:attrName>style.visibility</p:attrName>
                                        </p:attrNameLst>
                                      </p:cBhvr>
                                      <p:to>
                                        <p:strVal val="visible"/>
                                      </p:to>
                                    </p:set>
                                    <p:animEffect transition="in" filter="plus(in)">
                                      <p:cBhvr>
                                        <p:cTn id="20" dur="10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45"/>
                                        </p:tgtEl>
                                        <p:attrNameLst>
                                          <p:attrName>style.visibility</p:attrName>
                                        </p:attrNameLst>
                                      </p:cBhvr>
                                      <p:to>
                                        <p:strVal val="visible"/>
                                      </p:to>
                                    </p:set>
                                    <p:animEffect transition="in" filter="wipe(left)">
                                      <p:cBhvr>
                                        <p:cTn id="25" dur="500"/>
                                        <p:tgtEl>
                                          <p:spTgt spid="45"/>
                                        </p:tgtEl>
                                      </p:cBhvr>
                                    </p:animEffect>
                                  </p:childTnLst>
                                </p:cTn>
                              </p:par>
                            </p:childTnLst>
                          </p:cTn>
                        </p:par>
                        <p:par>
                          <p:cTn id="26" fill="hold">
                            <p:stCondLst>
                              <p:cond delay="500"/>
                            </p:stCondLst>
                            <p:childTnLst>
                              <p:par>
                                <p:cTn id="27" presetID="13" presetClass="entr" presetSubtype="16" fill="hold" grpId="0" nodeType="afterEffect">
                                  <p:stCondLst>
                                    <p:cond delay="0"/>
                                  </p:stCondLst>
                                  <p:childTnLst>
                                    <p:set>
                                      <p:cBhvr>
                                        <p:cTn id="28" dur="1000" fill="hold">
                                          <p:stCondLst>
                                            <p:cond delay="0"/>
                                          </p:stCondLst>
                                        </p:cTn>
                                        <p:tgtEl>
                                          <p:spTgt spid="7"/>
                                        </p:tgtEl>
                                        <p:attrNameLst>
                                          <p:attrName>style.visibility</p:attrName>
                                        </p:attrNameLst>
                                      </p:cBhvr>
                                      <p:to>
                                        <p:strVal val="visible"/>
                                      </p:to>
                                    </p:set>
                                    <p:animEffect transition="in" filter="plus(in)">
                                      <p:cBhvr>
                                        <p:cTn id="2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4" grpId="0" animBg="1"/>
      <p:bldP spid="45" grpId="0" animBg="1"/>
      <p:bldP spid="7"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34"/>
          <p:cNvSpPr/>
          <p:nvPr/>
        </p:nvSpPr>
        <p:spPr>
          <a:xfrm>
            <a:off x="2081530" y="1595755"/>
            <a:ext cx="7596000" cy="386080"/>
          </a:xfrm>
          <a:prstGeom prst="rect">
            <a:avLst/>
          </a:prstGeom>
          <a:noFill/>
          <a:ln w="3175" cap="flat" cmpd="sng">
            <a:solidFill>
              <a:srgbClr val="FFFFFF"/>
            </a:solidFill>
            <a:prstDash val="dash"/>
            <a:miter/>
            <a:headEnd type="none" w="med" len="med"/>
            <a:tailEnd type="none" w="med" len="med"/>
          </a:ln>
        </p:spPr>
        <p:txBody>
          <a:bodyPr lIns="90170" tIns="46990" rIns="90170" bIns="46990">
            <a:spAutoFit/>
          </a:bodyPr>
          <a:lstStyle/>
          <a:p>
            <a:pPr lvl="0" eaLnBrk="1" hangingPunct="1"/>
            <a:endParaRPr lang="zh-CN" altLang="en-US" dirty="0">
              <a:latin typeface="微软雅黑" panose="020B0503020204020204" pitchFamily="34" charset="-122"/>
              <a:ea typeface="微软雅黑" panose="020B0503020204020204" pitchFamily="34" charset="-122"/>
            </a:endParaRPr>
          </a:p>
        </p:txBody>
      </p:sp>
      <p:graphicFrame>
        <p:nvGraphicFramePr>
          <p:cNvPr id="4" name="表格 3"/>
          <p:cNvGraphicFramePr>
            <a:graphicFrameLocks noGrp="1"/>
          </p:cNvGraphicFramePr>
          <p:nvPr>
            <p:custDataLst>
              <p:tags r:id="rId1"/>
            </p:custDataLst>
          </p:nvPr>
        </p:nvGraphicFramePr>
        <p:xfrm>
          <a:off x="1918970" y="1155065"/>
          <a:ext cx="8348980" cy="3251835"/>
        </p:xfrm>
        <a:graphic>
          <a:graphicData uri="http://schemas.openxmlformats.org/drawingml/2006/table">
            <a:tbl>
              <a:tblPr firstRow="1" bandRow="1">
                <a:tableStyleId>{5C22544A-7EE6-4342-B048-85BDC9FD1C3A}</a:tableStyleId>
              </a:tblPr>
              <a:tblGrid>
                <a:gridCol w="2898775"/>
                <a:gridCol w="1664335"/>
                <a:gridCol w="1510665"/>
                <a:gridCol w="1131570"/>
                <a:gridCol w="1143635"/>
              </a:tblGrid>
              <a:tr h="431800">
                <a:tc>
                  <a:txBody>
                    <a:bodyPr/>
                    <a:lstStyle/>
                    <a:p>
                      <a:pPr algn="ctr"/>
                      <a:r>
                        <a:rPr lang="zh-CN" altLang="en-US" sz="1600" dirty="0" smtClean="0">
                          <a:solidFill>
                            <a:schemeClr val="bg1"/>
                          </a:solidFill>
                          <a:latin typeface="微软雅黑" panose="020B0503020204020204" pitchFamily="34" charset="-122"/>
                          <a:ea typeface="微软雅黑" panose="020B0503020204020204" pitchFamily="34" charset="-122"/>
                        </a:rPr>
                        <a:t>对比项</a:t>
                      </a:r>
                      <a:endParaRPr lang="zh-CN" altLang="en-US" sz="1600" dirty="0" smtClean="0">
                        <a:solidFill>
                          <a:schemeClr val="bg1"/>
                        </a:solidFill>
                        <a:latin typeface="微软雅黑" panose="020B0503020204020204" pitchFamily="34" charset="-122"/>
                        <a:ea typeface="微软雅黑" panose="020B0503020204020204" pitchFamily="34" charset="-122"/>
                      </a:endParaRPr>
                    </a:p>
                  </a:txBody>
                  <a:tcPr marL="91444" marR="91444" marT="45716" marB="457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algn="ctr"/>
                      <a:r>
                        <a:rPr lang="en-US" altLang="zh-CN" sz="1600" dirty="0" smtClean="0">
                          <a:solidFill>
                            <a:schemeClr val="bg1"/>
                          </a:solidFill>
                          <a:latin typeface="微软雅黑" panose="020B0503020204020204" pitchFamily="34" charset="-122"/>
                          <a:ea typeface="微软雅黑" panose="020B0503020204020204" pitchFamily="34" charset="-122"/>
                        </a:rPr>
                        <a:t>DSC</a:t>
                      </a:r>
                      <a:endParaRPr lang="en-US" altLang="zh-CN" sz="1600" dirty="0" smtClean="0">
                        <a:solidFill>
                          <a:schemeClr val="bg1"/>
                        </a:solidFill>
                        <a:latin typeface="微软雅黑" panose="020B0503020204020204" pitchFamily="34" charset="-122"/>
                        <a:ea typeface="微软雅黑" panose="020B0503020204020204" pitchFamily="34" charset="-122"/>
                      </a:endParaRPr>
                    </a:p>
                  </a:txBody>
                  <a:tcPr marL="91444" marR="91444" marT="45716" marB="457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algn="ctr"/>
                      <a:r>
                        <a:rPr lang="zh-CN" altLang="en-US" sz="1600" dirty="0" smtClean="0">
                          <a:solidFill>
                            <a:schemeClr val="bg1"/>
                          </a:solidFill>
                          <a:latin typeface="微软雅黑" panose="020B0503020204020204" pitchFamily="34" charset="-122"/>
                          <a:ea typeface="微软雅黑" panose="020B0503020204020204" pitchFamily="34" charset="-122"/>
                          <a:sym typeface="+mn-ea"/>
                        </a:rPr>
                        <a:t>竞品</a:t>
                      </a:r>
                      <a:r>
                        <a:rPr lang="en-US" altLang="zh-CN" sz="1600" dirty="0" smtClean="0">
                          <a:solidFill>
                            <a:schemeClr val="bg1"/>
                          </a:solidFill>
                          <a:latin typeface="微软雅黑" panose="020B0503020204020204" pitchFamily="34" charset="-122"/>
                          <a:ea typeface="微软雅黑" panose="020B0503020204020204" pitchFamily="34" charset="-122"/>
                          <a:sym typeface="+mn-ea"/>
                        </a:rPr>
                        <a:t>1</a:t>
                      </a:r>
                      <a:endParaRPr lang="zh-CN" altLang="en-US" sz="1600" dirty="0" smtClean="0">
                        <a:solidFill>
                          <a:schemeClr val="bg1"/>
                        </a:solidFill>
                        <a:latin typeface="微软雅黑" panose="020B0503020204020204" pitchFamily="34" charset="-122"/>
                        <a:ea typeface="微软雅黑" panose="020B0503020204020204" pitchFamily="34" charset="-122"/>
                      </a:endParaRPr>
                    </a:p>
                  </a:txBody>
                  <a:tcPr marL="91444" marR="91444" marT="45716" marB="457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algn="ctr"/>
                      <a:r>
                        <a:rPr lang="zh-CN" altLang="en-US" sz="1600" dirty="0" smtClean="0">
                          <a:solidFill>
                            <a:schemeClr val="bg1"/>
                          </a:solidFill>
                          <a:latin typeface="微软雅黑" panose="020B0503020204020204" pitchFamily="34" charset="-122"/>
                          <a:ea typeface="微软雅黑" panose="020B0503020204020204" pitchFamily="34" charset="-122"/>
                          <a:sym typeface="+mn-ea"/>
                        </a:rPr>
                        <a:t>竞品</a:t>
                      </a:r>
                      <a:r>
                        <a:rPr lang="en-US" altLang="zh-CN" sz="1600" dirty="0" smtClean="0">
                          <a:solidFill>
                            <a:schemeClr val="bg1"/>
                          </a:solidFill>
                          <a:latin typeface="微软雅黑" panose="020B0503020204020204" pitchFamily="34" charset="-122"/>
                          <a:ea typeface="微软雅黑" panose="020B0503020204020204" pitchFamily="34" charset="-122"/>
                          <a:sym typeface="+mn-ea"/>
                        </a:rPr>
                        <a:t>2</a:t>
                      </a:r>
                      <a:endParaRPr lang="zh-CN" altLang="en-US" sz="1600" dirty="0">
                        <a:solidFill>
                          <a:schemeClr val="bg1"/>
                        </a:solidFill>
                        <a:latin typeface="微软雅黑" panose="020B0503020204020204" pitchFamily="34" charset="-122"/>
                        <a:ea typeface="微软雅黑" panose="020B0503020204020204" pitchFamily="34" charset="-122"/>
                      </a:endParaRPr>
                    </a:p>
                  </a:txBody>
                  <a:tcPr marL="91444" marR="91444" marT="45716" marB="457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algn="ctr">
                        <a:buNone/>
                      </a:pPr>
                      <a:r>
                        <a:rPr lang="zh-CN" altLang="en-US" sz="1600" dirty="0" smtClean="0">
                          <a:solidFill>
                            <a:schemeClr val="bg1"/>
                          </a:solidFill>
                          <a:latin typeface="微软雅黑" panose="020B0503020204020204" pitchFamily="34" charset="-122"/>
                          <a:ea typeface="微软雅黑" panose="020B0503020204020204" pitchFamily="34" charset="-122"/>
                          <a:sym typeface="+mn-ea"/>
                        </a:rPr>
                        <a:t>竞品</a:t>
                      </a:r>
                      <a:r>
                        <a:rPr lang="en-US" altLang="zh-CN" sz="1600" dirty="0" smtClean="0">
                          <a:solidFill>
                            <a:schemeClr val="bg1"/>
                          </a:solidFill>
                          <a:latin typeface="微软雅黑" panose="020B0503020204020204" pitchFamily="34" charset="-122"/>
                          <a:ea typeface="微软雅黑" panose="020B0503020204020204" pitchFamily="34" charset="-122"/>
                          <a:sym typeface="+mn-ea"/>
                        </a:rPr>
                        <a:t>3</a:t>
                      </a:r>
                      <a:endParaRPr lang="en-US" altLang="zh-CN" sz="1600" dirty="0" smtClean="0">
                        <a:solidFill>
                          <a:schemeClr val="bg1"/>
                        </a:solidFill>
                        <a:latin typeface="微软雅黑" panose="020B0503020204020204" pitchFamily="34" charset="-122"/>
                        <a:ea typeface="微软雅黑" panose="020B0503020204020204" pitchFamily="34" charset="-122"/>
                        <a:sym typeface="+mn-ea"/>
                      </a:endParaRPr>
                    </a:p>
                  </a:txBody>
                  <a:tcPr marL="91444" marR="91444" marT="45716" marB="457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r>
              <a:tr h="292735">
                <a:tc>
                  <a:txBody>
                    <a:bodyPr/>
                    <a:lstStyle/>
                    <a:p>
                      <a:pPr algn="ctr"/>
                      <a:r>
                        <a:rPr lang="zh-CN" altLang="en-US" sz="1100" dirty="0" smtClean="0">
                          <a:latin typeface="微软雅黑" panose="020B0503020204020204" pitchFamily="34" charset="-122"/>
                          <a:ea typeface="微软雅黑" panose="020B0503020204020204" pitchFamily="34" charset="-122"/>
                        </a:rPr>
                        <a:t>文件损坏风险评估</a:t>
                      </a:r>
                      <a:endParaRPr lang="zh-CN" altLang="en-US" sz="1100" dirty="0" smtClean="0">
                        <a:latin typeface="微软雅黑" panose="020B0503020204020204" pitchFamily="34" charset="-122"/>
                        <a:ea typeface="微软雅黑" panose="020B0503020204020204" pitchFamily="34" charset="-122"/>
                      </a:endParaRPr>
                    </a:p>
                  </a:txBody>
                  <a:tcPr marL="91444" marR="91444" marT="45716" marB="457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ctr"/>
                      <a:r>
                        <a:rPr lang="zh-CN" altLang="en-US" sz="1100" dirty="0" smtClean="0">
                          <a:latin typeface="微软雅黑" panose="020B0503020204020204" pitchFamily="34" charset="-122"/>
                          <a:ea typeface="微软雅黑" panose="020B0503020204020204" pitchFamily="34" charset="-122"/>
                        </a:rPr>
                        <a:t>好</a:t>
                      </a:r>
                      <a:endParaRPr lang="zh-CN" altLang="en-US" sz="1100" dirty="0" smtClean="0">
                        <a:latin typeface="微软雅黑" panose="020B0503020204020204" pitchFamily="34" charset="-122"/>
                        <a:ea typeface="微软雅黑" panose="020B0503020204020204" pitchFamily="34" charset="-122"/>
                      </a:endParaRPr>
                    </a:p>
                  </a:txBody>
                  <a:tcPr marL="91444" marR="91444" marT="45716" marB="457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ctr"/>
                      <a:r>
                        <a:rPr lang="zh-CN" altLang="en-US" sz="1100" dirty="0" smtClean="0">
                          <a:latin typeface="微软雅黑" panose="020B0503020204020204" pitchFamily="34" charset="-122"/>
                          <a:ea typeface="微软雅黑" panose="020B0503020204020204" pitchFamily="34" charset="-122"/>
                        </a:rPr>
                        <a:t>差</a:t>
                      </a:r>
                      <a:endParaRPr lang="zh-CN" altLang="en-US" sz="1100" dirty="0" smtClean="0">
                        <a:latin typeface="微软雅黑" panose="020B0503020204020204" pitchFamily="34" charset="-122"/>
                        <a:ea typeface="微软雅黑" panose="020B0503020204020204" pitchFamily="34" charset="-122"/>
                      </a:endParaRPr>
                    </a:p>
                  </a:txBody>
                  <a:tcPr marL="91444" marR="91444" marT="45716" marB="457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ctr">
                        <a:buNone/>
                      </a:pPr>
                      <a:r>
                        <a:rPr lang="zh-CN" altLang="en-US" sz="1100" dirty="0" smtClean="0">
                          <a:latin typeface="微软雅黑" panose="020B0503020204020204" pitchFamily="34" charset="-122"/>
                          <a:ea typeface="微软雅黑" panose="020B0503020204020204" pitchFamily="34" charset="-122"/>
                        </a:rPr>
                        <a:t>一般</a:t>
                      </a:r>
                      <a:endParaRPr lang="zh-CN" altLang="en-US" sz="1100" dirty="0" smtClean="0">
                        <a:latin typeface="微软雅黑" panose="020B0503020204020204" pitchFamily="34" charset="-122"/>
                        <a:ea typeface="微软雅黑" panose="020B0503020204020204" pitchFamily="34" charset="-122"/>
                      </a:endParaRPr>
                    </a:p>
                  </a:txBody>
                  <a:tcPr marL="91444" marR="91444" marT="45716" marB="457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ctr">
                        <a:buNone/>
                      </a:pPr>
                      <a:r>
                        <a:rPr lang="zh-CN" altLang="en-US" sz="1100" dirty="0" smtClean="0">
                          <a:latin typeface="微软雅黑" panose="020B0503020204020204" pitchFamily="34" charset="-122"/>
                          <a:ea typeface="微软雅黑" panose="020B0503020204020204" pitchFamily="34" charset="-122"/>
                        </a:rPr>
                        <a:t>差</a:t>
                      </a:r>
                      <a:endParaRPr lang="zh-CN" altLang="en-US" sz="1100" dirty="0" smtClean="0">
                        <a:latin typeface="微软雅黑" panose="020B0503020204020204" pitchFamily="34" charset="-122"/>
                        <a:ea typeface="微软雅黑" panose="020B0503020204020204" pitchFamily="34" charset="-122"/>
                      </a:endParaRPr>
                    </a:p>
                  </a:txBody>
                  <a:tcPr marL="91444" marR="91444" marT="45716" marB="457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r>
              <a:tr h="930910">
                <a:tc>
                  <a:txBody>
                    <a:bodyPr/>
                    <a:lstStyle/>
                    <a:p>
                      <a:pPr algn="l"/>
                      <a:r>
                        <a:rPr lang="zh-CN" altLang="en-US" sz="1100" dirty="0" smtClean="0">
                          <a:latin typeface="微软雅黑" panose="020B0503020204020204" pitchFamily="34" charset="-122"/>
                          <a:ea typeface="微软雅黑" panose="020B0503020204020204" pitchFamily="34" charset="-122"/>
                        </a:rPr>
                        <a:t>场景</a:t>
                      </a:r>
                      <a:r>
                        <a:rPr lang="en-US" altLang="zh-CN" sz="1100" dirty="0" smtClean="0">
                          <a:latin typeface="微软雅黑" panose="020B0503020204020204" pitchFamily="34" charset="-122"/>
                          <a:ea typeface="微软雅黑" panose="020B0503020204020204" pitchFamily="34" charset="-122"/>
                        </a:rPr>
                        <a:t>1</a:t>
                      </a:r>
                      <a:r>
                        <a:rPr lang="zh-CN" altLang="en-US" sz="1100" dirty="0" smtClean="0">
                          <a:latin typeface="微软雅黑" panose="020B0503020204020204" pitchFamily="34" charset="-122"/>
                          <a:ea typeface="微软雅黑" panose="020B0503020204020204" pitchFamily="34" charset="-122"/>
                        </a:rPr>
                        <a:t>：</a:t>
                      </a:r>
                      <a:r>
                        <a:rPr lang="zh-CN" altLang="en-US" sz="1100" dirty="0">
                          <a:latin typeface="微软雅黑" panose="020B0503020204020204" pitchFamily="34" charset="-122"/>
                          <a:ea typeface="微软雅黑" panose="020B0503020204020204" pitchFamily="34" charset="-122"/>
                          <a:sym typeface="+mn-ea"/>
                        </a:rPr>
                        <a:t>采用了专业的评测工具以及微软IFSTest测试工具对10个加密文档进行评测</a:t>
                      </a:r>
                      <a:endParaRPr lang="zh-CN" altLang="en-US" sz="1100" dirty="0">
                        <a:latin typeface="微软雅黑" panose="020B0503020204020204" pitchFamily="34" charset="-122"/>
                        <a:ea typeface="微软雅黑" panose="020B0503020204020204" pitchFamily="34" charset="-122"/>
                        <a:sym typeface="+mn-ea"/>
                      </a:endParaRPr>
                    </a:p>
                  </a:txBody>
                  <a:tcPr marL="91444" marR="91444" marT="45716" marB="457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latinLnBrk="0" hangingPunct="1">
                        <a:spcBef>
                          <a:spcPts val="0"/>
                        </a:spcBef>
                        <a:spcAft>
                          <a:spcPts val="0"/>
                        </a:spcAft>
                        <a:buClrTx/>
                        <a:buSzTx/>
                        <a:buFontTx/>
                        <a:buNone/>
                        <a:defRPr/>
                      </a:pPr>
                      <a:r>
                        <a:rPr lang="zh-CN" altLang="en-US" sz="1100" dirty="0" smtClean="0">
                          <a:latin typeface="微软雅黑" panose="020B0503020204020204" pitchFamily="34" charset="-122"/>
                          <a:ea typeface="微软雅黑" panose="020B0503020204020204" pitchFamily="34" charset="-122"/>
                        </a:rPr>
                        <a:t>DSC加密系统可以完全通过评测，加密文件不会发生损坏现象</a:t>
                      </a:r>
                      <a:endParaRPr lang="zh-CN" altLang="en-US" sz="1100" dirty="0" smtClean="0">
                        <a:latin typeface="微软雅黑" panose="020B0503020204020204" pitchFamily="34" charset="-122"/>
                        <a:ea typeface="微软雅黑" panose="020B0503020204020204" pitchFamily="34" charset="-122"/>
                      </a:endParaRPr>
                    </a:p>
                  </a:txBody>
                  <a:tcPr marL="91444" marR="91444" marT="45716" marB="457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sz="1100" dirty="0" err="1" smtClean="0">
                          <a:latin typeface="微软雅黑" panose="020B0503020204020204" pitchFamily="34" charset="-122"/>
                          <a:ea typeface="微软雅黑" panose="020B0503020204020204" pitchFamily="34" charset="-122"/>
                        </a:rPr>
                        <a:t>评测通不过，存在很大的文件损坏的风险</a:t>
                      </a:r>
                      <a:endParaRPr sz="1100" dirty="0" err="1" smtClean="0">
                        <a:latin typeface="微软雅黑" panose="020B0503020204020204" pitchFamily="34" charset="-122"/>
                        <a:ea typeface="微软雅黑" panose="020B0503020204020204" pitchFamily="34" charset="-122"/>
                      </a:endParaRPr>
                    </a:p>
                  </a:txBody>
                  <a:tcPr marL="91444" marR="91444" marT="45716" marB="457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buNone/>
                      </a:pPr>
                      <a:r>
                        <a:rPr lang="zh-CN" altLang="en-US" sz="1100" dirty="0" smtClean="0">
                          <a:latin typeface="微软雅黑" panose="020B0503020204020204" pitchFamily="34" charset="-122"/>
                          <a:ea typeface="微软雅黑" panose="020B0503020204020204" pitchFamily="34" charset="-122"/>
                          <a:sym typeface="+mn-ea"/>
                        </a:rPr>
                        <a:t>局部能通过测试，存在文件损坏的风险</a:t>
                      </a:r>
                      <a:endParaRPr lang="zh-CN" altLang="en-US" sz="1100" dirty="0" smtClean="0">
                        <a:latin typeface="微软雅黑" panose="020B0503020204020204" pitchFamily="34" charset="-122"/>
                        <a:ea typeface="微软雅黑" panose="020B0503020204020204" pitchFamily="34" charset="-122"/>
                        <a:sym typeface="+mn-ea"/>
                      </a:endParaRPr>
                    </a:p>
                  </a:txBody>
                  <a:tcPr marL="91444" marR="91444" marT="45716" marB="457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buNone/>
                      </a:pPr>
                      <a:r>
                        <a:rPr lang="zh-CN" altLang="en-US" sz="1100" dirty="0" smtClean="0">
                          <a:latin typeface="微软雅黑" panose="020B0503020204020204" pitchFamily="34" charset="-122"/>
                          <a:ea typeface="微软雅黑" panose="020B0503020204020204" pitchFamily="34" charset="-122"/>
                          <a:sym typeface="+mn-ea"/>
                        </a:rPr>
                        <a:t>局部能通过测试，存在文件损坏的风险</a:t>
                      </a:r>
                      <a:endParaRPr lang="zh-CN" altLang="en-US" sz="1100" dirty="0" smtClean="0">
                        <a:latin typeface="微软雅黑" panose="020B0503020204020204" pitchFamily="34" charset="-122"/>
                        <a:ea typeface="微软雅黑" panose="020B0503020204020204" pitchFamily="34" charset="-122"/>
                        <a:sym typeface="+mn-ea"/>
                      </a:endParaRPr>
                    </a:p>
                  </a:txBody>
                  <a:tcPr marL="91444" marR="91444" marT="45716" marB="457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834390">
                <a:tc>
                  <a:txBody>
                    <a:bodyPr/>
                    <a:lstStyle/>
                    <a:p>
                      <a:pPr algn="l">
                        <a:buNone/>
                      </a:pPr>
                      <a:r>
                        <a:rPr lang="zh-CN" altLang="en-US" sz="1100" dirty="0" smtClean="0">
                          <a:latin typeface="微软雅黑" panose="020B0503020204020204" pitchFamily="34" charset="-122"/>
                          <a:ea typeface="微软雅黑" panose="020B0503020204020204" pitchFamily="34" charset="-122"/>
                          <a:sym typeface="+mn-ea"/>
                        </a:rPr>
                        <a:t>场景</a:t>
                      </a:r>
                      <a:r>
                        <a:rPr lang="en-US" altLang="zh-CN" sz="1100" dirty="0" smtClean="0">
                          <a:latin typeface="微软雅黑" panose="020B0503020204020204" pitchFamily="34" charset="-122"/>
                          <a:ea typeface="微软雅黑" panose="020B0503020204020204" pitchFamily="34" charset="-122"/>
                          <a:sym typeface="+mn-ea"/>
                        </a:rPr>
                        <a:t>2</a:t>
                      </a:r>
                      <a:r>
                        <a:rPr lang="zh-CN" altLang="en-US" sz="1100" dirty="0" smtClean="0">
                          <a:latin typeface="微软雅黑" panose="020B0503020204020204" pitchFamily="34" charset="-122"/>
                          <a:ea typeface="微软雅黑" panose="020B0503020204020204" pitchFamily="34" charset="-122"/>
                          <a:sym typeface="+mn-ea"/>
                        </a:rPr>
                        <a:t>：软件产品试用中的稳定性反馈</a:t>
                      </a:r>
                      <a:endParaRPr lang="zh-CN" altLang="en-US" sz="1100" dirty="0" smtClean="0">
                        <a:latin typeface="微软雅黑" panose="020B0503020204020204" pitchFamily="34" charset="-122"/>
                        <a:ea typeface="微软雅黑" panose="020B0503020204020204" pitchFamily="34" charset="-122"/>
                        <a:sym typeface="+mn-ea"/>
                      </a:endParaRPr>
                    </a:p>
                    <a:p>
                      <a:pPr algn="l">
                        <a:buNone/>
                      </a:pPr>
                      <a:endParaRPr lang="zh-CN" altLang="en-US" sz="1100" dirty="0" smtClean="0">
                        <a:latin typeface="微软雅黑" panose="020B0503020204020204" pitchFamily="34" charset="-122"/>
                        <a:ea typeface="微软雅黑" panose="020B0503020204020204" pitchFamily="34" charset="-122"/>
                        <a:sym typeface="+mn-ea"/>
                      </a:endParaRPr>
                    </a:p>
                  </a:txBody>
                  <a:tcPr marL="91444" marR="91444" marT="45716" marB="457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buNone/>
                      </a:pPr>
                      <a:r>
                        <a:rPr lang="zh-CN" altLang="en-US" sz="1100" dirty="0" smtClean="0">
                          <a:latin typeface="微软雅黑" panose="020B0503020204020204" pitchFamily="34" charset="-122"/>
                          <a:ea typeface="微软雅黑" panose="020B0503020204020204" pitchFamily="34" charset="-122"/>
                          <a:sym typeface="+mn-ea"/>
                        </a:rPr>
                        <a:t>稳定性好，不蓝屏、不死机</a:t>
                      </a:r>
                      <a:endParaRPr lang="zh-CN" altLang="en-US" sz="1100" dirty="0" smtClean="0">
                        <a:latin typeface="微软雅黑" panose="020B0503020204020204" pitchFamily="34" charset="-122"/>
                        <a:ea typeface="微软雅黑" panose="020B0503020204020204" pitchFamily="34" charset="-122"/>
                        <a:sym typeface="+mn-ea"/>
                      </a:endParaRPr>
                    </a:p>
                    <a:p>
                      <a:pPr algn="l">
                        <a:buNone/>
                      </a:pPr>
                      <a:endParaRPr lang="zh-CN" altLang="en-US" sz="1100" dirty="0" smtClean="0">
                        <a:latin typeface="微软雅黑" panose="020B0503020204020204" pitchFamily="34" charset="-122"/>
                        <a:ea typeface="微软雅黑" panose="020B0503020204020204" pitchFamily="34" charset="-122"/>
                        <a:sym typeface="+mn-ea"/>
                      </a:endParaRPr>
                    </a:p>
                  </a:txBody>
                  <a:tcPr marL="91444" marR="91444" marT="45716" marB="457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buNone/>
                      </a:pPr>
                      <a:r>
                        <a:rPr lang="zh-CN" altLang="en-US" sz="1100" dirty="0" smtClean="0">
                          <a:latin typeface="微软雅黑" panose="020B0503020204020204" pitchFamily="34" charset="-122"/>
                          <a:ea typeface="微软雅黑" panose="020B0503020204020204" pitchFamily="34" charset="-122"/>
                          <a:sym typeface="+mn-ea"/>
                        </a:rPr>
                        <a:t>稳定性差，容易出现频繁删缓存而导致的文件无法删除等风险</a:t>
                      </a:r>
                      <a:endParaRPr lang="zh-CN" altLang="en-US" sz="1100" dirty="0" smtClean="0">
                        <a:latin typeface="微软雅黑" panose="020B0503020204020204" pitchFamily="34" charset="-122"/>
                        <a:ea typeface="微软雅黑" panose="020B0503020204020204" pitchFamily="34" charset="-122"/>
                        <a:sym typeface="+mn-ea"/>
                      </a:endParaRPr>
                    </a:p>
                  </a:txBody>
                  <a:tcPr marL="91444" marR="91444" marT="45716" marB="457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buNone/>
                      </a:pPr>
                      <a:r>
                        <a:rPr lang="zh-CN" altLang="en-US" sz="1100" dirty="0" smtClean="0">
                          <a:latin typeface="微软雅黑" panose="020B0503020204020204" pitchFamily="34" charset="-122"/>
                          <a:ea typeface="微软雅黑" panose="020B0503020204020204" pitchFamily="34" charset="-122"/>
                          <a:sym typeface="+mn-ea"/>
                        </a:rPr>
                        <a:t>稳定性好</a:t>
                      </a:r>
                      <a:endParaRPr lang="zh-CN" altLang="en-US" sz="1100" dirty="0" smtClean="0">
                        <a:latin typeface="微软雅黑" panose="020B0503020204020204" pitchFamily="34" charset="-122"/>
                        <a:ea typeface="微软雅黑" panose="020B0503020204020204" pitchFamily="34" charset="-122"/>
                        <a:sym typeface="+mn-ea"/>
                      </a:endParaRPr>
                    </a:p>
                    <a:p>
                      <a:pPr algn="l">
                        <a:buNone/>
                      </a:pPr>
                      <a:endParaRPr lang="zh-CN" altLang="en-US" sz="1100" dirty="0" smtClean="0">
                        <a:latin typeface="微软雅黑" panose="020B0503020204020204" pitchFamily="34" charset="-122"/>
                        <a:ea typeface="微软雅黑" panose="020B0503020204020204" pitchFamily="34" charset="-122"/>
                        <a:sym typeface="+mn-ea"/>
                      </a:endParaRPr>
                    </a:p>
                  </a:txBody>
                  <a:tcPr marL="91444" marR="91444" marT="45716" marB="457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buNone/>
                      </a:pPr>
                      <a:r>
                        <a:rPr lang="zh-CN" altLang="en-US" sz="1100" dirty="0" smtClean="0">
                          <a:latin typeface="微软雅黑" panose="020B0503020204020204" pitchFamily="34" charset="-122"/>
                          <a:ea typeface="微软雅黑" panose="020B0503020204020204" pitchFamily="34" charset="-122"/>
                          <a:sym typeface="+mn-ea"/>
                        </a:rPr>
                        <a:t>蓝屏、死机</a:t>
                      </a:r>
                      <a:endParaRPr lang="zh-CN" altLang="en-US" sz="1100" dirty="0" smtClean="0">
                        <a:latin typeface="微软雅黑" panose="020B0503020204020204" pitchFamily="34" charset="-122"/>
                        <a:ea typeface="微软雅黑" panose="020B0503020204020204" pitchFamily="34" charset="-122"/>
                        <a:sym typeface="+mn-ea"/>
                      </a:endParaRPr>
                    </a:p>
                    <a:p>
                      <a:pPr algn="l">
                        <a:buNone/>
                      </a:pPr>
                      <a:endParaRPr lang="zh-CN" altLang="en-US" sz="1100" dirty="0" smtClean="0">
                        <a:latin typeface="微软雅黑" panose="020B0503020204020204" pitchFamily="34" charset="-122"/>
                        <a:ea typeface="微软雅黑" panose="020B0503020204020204" pitchFamily="34" charset="-122"/>
                        <a:sym typeface="+mn-ea"/>
                      </a:endParaRPr>
                    </a:p>
                  </a:txBody>
                  <a:tcPr marL="91444" marR="91444" marT="45716" marB="457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762000">
                <a:tc>
                  <a:txBody>
                    <a:bodyPr/>
                    <a:lstStyle/>
                    <a:p>
                      <a:pPr algn="l">
                        <a:buNone/>
                      </a:pPr>
                      <a:r>
                        <a:rPr lang="zh-CN" altLang="en-US" sz="1100" dirty="0" smtClean="0">
                          <a:latin typeface="微软雅黑" panose="020B0503020204020204" pitchFamily="34" charset="-122"/>
                          <a:ea typeface="微软雅黑" panose="020B0503020204020204" pitchFamily="34" charset="-122"/>
                        </a:rPr>
                        <a:t>场景</a:t>
                      </a:r>
                      <a:r>
                        <a:rPr lang="en-US" altLang="zh-CN" sz="1100" dirty="0" smtClean="0">
                          <a:latin typeface="微软雅黑" panose="020B0503020204020204" pitchFamily="34" charset="-122"/>
                          <a:ea typeface="微软雅黑" panose="020B0503020204020204" pitchFamily="34" charset="-122"/>
                        </a:rPr>
                        <a:t>3</a:t>
                      </a:r>
                      <a:r>
                        <a:rPr lang="zh-CN" altLang="en-US" sz="1100" dirty="0" smtClean="0">
                          <a:latin typeface="微软雅黑" panose="020B0503020204020204" pitchFamily="34" charset="-122"/>
                          <a:ea typeface="微软雅黑" panose="020B0503020204020204" pitchFamily="34" charset="-122"/>
                        </a:rPr>
                        <a:t>：文件外发时是否能控制</a:t>
                      </a:r>
                      <a:endParaRPr lang="zh-CN" altLang="en-US" sz="1100" dirty="0" smtClean="0">
                        <a:latin typeface="微软雅黑" panose="020B0503020204020204" pitchFamily="34" charset="-122"/>
                        <a:ea typeface="微软雅黑" panose="020B0503020204020204" pitchFamily="34" charset="-122"/>
                      </a:endParaRPr>
                    </a:p>
                  </a:txBody>
                  <a:tcPr marL="91444" marR="91444" marT="45716" marB="457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buNone/>
                      </a:pPr>
                      <a:r>
                        <a:rPr lang="zh-CN" altLang="en-US" sz="1100" dirty="0" smtClean="0">
                          <a:latin typeface="微软雅黑" panose="020B0503020204020204" pitchFamily="34" charset="-122"/>
                          <a:ea typeface="微软雅黑" panose="020B0503020204020204" pitchFamily="34" charset="-122"/>
                        </a:rPr>
                        <a:t>能控制截屏，剪贴板，可以正常编辑，全程密文，外发工具强大</a:t>
                      </a:r>
                      <a:endParaRPr lang="zh-CN" altLang="en-US" sz="1100" dirty="0" smtClean="0">
                        <a:latin typeface="微软雅黑" panose="020B0503020204020204" pitchFamily="34" charset="-122"/>
                        <a:ea typeface="微软雅黑" panose="020B0503020204020204" pitchFamily="34" charset="-122"/>
                      </a:endParaRPr>
                    </a:p>
                  </a:txBody>
                  <a:tcPr marL="91444" marR="91444" marT="45716" marB="457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buNone/>
                      </a:pPr>
                      <a:r>
                        <a:rPr lang="zh-CN" altLang="en-US" sz="1100" dirty="0" smtClean="0">
                          <a:latin typeface="微软雅黑" panose="020B0503020204020204" pitchFamily="34" charset="-122"/>
                          <a:ea typeface="微软雅黑" panose="020B0503020204020204" pitchFamily="34" charset="-122"/>
                        </a:rPr>
                        <a:t>明文落地。外发工具弱。</a:t>
                      </a:r>
                      <a:endParaRPr lang="zh-CN" altLang="en-US" sz="1100" dirty="0" smtClean="0">
                        <a:latin typeface="微软雅黑" panose="020B0503020204020204" pitchFamily="34" charset="-122"/>
                        <a:ea typeface="微软雅黑" panose="020B0503020204020204" pitchFamily="34" charset="-122"/>
                      </a:endParaRPr>
                    </a:p>
                  </a:txBody>
                  <a:tcPr marL="91444" marR="91444" marT="45716" marB="457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buNone/>
                      </a:pPr>
                      <a:r>
                        <a:rPr lang="zh-CN" altLang="en-US" sz="1100" dirty="0" smtClean="0">
                          <a:latin typeface="微软雅黑" panose="020B0503020204020204" pitchFamily="34" charset="-122"/>
                          <a:ea typeface="微软雅黑" panose="020B0503020204020204" pitchFamily="34" charset="-122"/>
                        </a:rPr>
                        <a:t>无法使用剪贴板，无法控制截屏。外发工具弱。</a:t>
                      </a:r>
                      <a:endParaRPr lang="zh-CN" altLang="en-US" sz="1100" dirty="0" smtClean="0">
                        <a:latin typeface="微软雅黑" panose="020B0503020204020204" pitchFamily="34" charset="-122"/>
                        <a:ea typeface="微软雅黑" panose="020B0503020204020204" pitchFamily="34" charset="-122"/>
                      </a:endParaRPr>
                    </a:p>
                  </a:txBody>
                  <a:tcPr marL="91444" marR="91444" marT="45716" marB="457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buNone/>
                      </a:pPr>
                      <a:r>
                        <a:rPr lang="zh-CN" altLang="en-US" sz="1100" dirty="0" smtClean="0">
                          <a:latin typeface="微软雅黑" panose="020B0503020204020204" pitchFamily="34" charset="-122"/>
                          <a:ea typeface="微软雅黑" panose="020B0503020204020204" pitchFamily="34" charset="-122"/>
                        </a:rPr>
                        <a:t>无法控制。外发工具弱。</a:t>
                      </a:r>
                      <a:endParaRPr lang="zh-CN" altLang="en-US" sz="1100" dirty="0" smtClean="0">
                        <a:latin typeface="微软雅黑" panose="020B0503020204020204" pitchFamily="34" charset="-122"/>
                        <a:ea typeface="微软雅黑" panose="020B0503020204020204" pitchFamily="34" charset="-122"/>
                      </a:endParaRPr>
                    </a:p>
                  </a:txBody>
                  <a:tcPr marL="91444" marR="91444" marT="45716" marB="457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
        <p:nvSpPr>
          <p:cNvPr id="7" name="TextBox 6"/>
          <p:cNvSpPr txBox="1"/>
          <p:nvPr/>
        </p:nvSpPr>
        <p:spPr>
          <a:xfrm>
            <a:off x="1905846" y="5085184"/>
            <a:ext cx="8482754" cy="829945"/>
          </a:xfrm>
          <a:prstGeom prst="rect">
            <a:avLst/>
          </a:prstGeom>
          <a:noFill/>
        </p:spPr>
        <p:txBody>
          <a:bodyPr wrap="square" rtlCol="0">
            <a:spAutoFit/>
          </a:bodyPr>
          <a:lstStyle/>
          <a:p>
            <a:pPr algn="l">
              <a:buNone/>
            </a:pPr>
            <a:r>
              <a:rPr lang="zh-CN" altLang="en-US" sz="1600" dirty="0" smtClean="0">
                <a:latin typeface="微软雅黑" panose="020B0503020204020204" pitchFamily="34" charset="-122"/>
                <a:ea typeface="微软雅黑" panose="020B0503020204020204" pitchFamily="34" charset="-122"/>
              </a:rPr>
              <a:t>      </a:t>
            </a:r>
            <a:r>
              <a:rPr lang="en-US" altLang="zh-CN" sz="1600" dirty="0">
                <a:latin typeface="微软雅黑" panose="020B0503020204020204" pitchFamily="34" charset="-122"/>
                <a:ea typeface="微软雅黑" panose="020B0503020204020204" pitchFamily="34" charset="-122"/>
              </a:rPr>
              <a:t>DSC</a:t>
            </a:r>
            <a:r>
              <a:rPr lang="zh-CN" altLang="en-US" sz="1600" dirty="0">
                <a:latin typeface="微软雅黑" panose="020B0503020204020204" pitchFamily="34" charset="-122"/>
                <a:ea typeface="微软雅黑" panose="020B0503020204020204" pitchFamily="34" charset="-122"/>
              </a:rPr>
              <a:t>使用历时多年研发的内核驱动程序，结合</a:t>
            </a:r>
            <a:r>
              <a:rPr lang="en-US" altLang="zh-CN" sz="1600" dirty="0">
                <a:latin typeface="微软雅黑" panose="020B0503020204020204" pitchFamily="34" charset="-122"/>
                <a:ea typeface="微软雅黑" panose="020B0503020204020204" pitchFamily="34" charset="-122"/>
              </a:rPr>
              <a:t>Windows</a:t>
            </a:r>
            <a:r>
              <a:rPr lang="zh-CN" altLang="en-US" sz="1600" dirty="0">
                <a:latin typeface="微软雅黑" panose="020B0503020204020204" pitchFamily="34" charset="-122"/>
                <a:ea typeface="微软雅黑" panose="020B0503020204020204" pitchFamily="34" charset="-122"/>
              </a:rPr>
              <a:t>内核源码，既保证了稳定性，也保证了兼容性。</a:t>
            </a:r>
            <a:r>
              <a:rPr lang="en-US" altLang="zh-CN" sz="1600" dirty="0">
                <a:latin typeface="微软雅黑" panose="020B0503020204020204" pitchFamily="34" charset="-122"/>
                <a:ea typeface="微软雅黑" panose="020B0503020204020204" pitchFamily="34" charset="-122"/>
              </a:rPr>
              <a:t>DSC</a:t>
            </a:r>
            <a:r>
              <a:rPr lang="zh-CN" altLang="en-US" sz="1600" dirty="0">
                <a:latin typeface="微软雅黑" panose="020B0503020204020204" pitchFamily="34" charset="-122"/>
                <a:ea typeface="微软雅黑" panose="020B0503020204020204" pitchFamily="34" charset="-122"/>
              </a:rPr>
              <a:t>加密驱动程序经过</a:t>
            </a:r>
            <a:r>
              <a:rPr lang="en-US" altLang="zh-CN" sz="1600" dirty="0" err="1">
                <a:latin typeface="微软雅黑" panose="020B0503020204020204" pitchFamily="34" charset="-122"/>
                <a:ea typeface="微软雅黑" panose="020B0503020204020204" pitchFamily="34" charset="-122"/>
              </a:rPr>
              <a:t>IFSTest</a:t>
            </a:r>
            <a:r>
              <a:rPr lang="zh-CN" altLang="en-US" sz="1600" dirty="0">
                <a:latin typeface="微软雅黑" panose="020B0503020204020204" pitchFamily="34" charset="-122"/>
                <a:ea typeface="微软雅黑" panose="020B0503020204020204" pitchFamily="34" charset="-122"/>
              </a:rPr>
              <a:t>与专门开发的专业文件系统测试工具测试，极大的保证稳定性。其他的加密软件由于没有相关工具或者没有进行测试，所以难以保证。</a:t>
            </a:r>
            <a:endParaRPr lang="zh-CN" altLang="en-US" sz="1600" dirty="0">
              <a:latin typeface="微软雅黑" panose="020B0503020204020204" pitchFamily="34" charset="-122"/>
              <a:ea typeface="微软雅黑" panose="020B0503020204020204" pitchFamily="34" charset="-122"/>
            </a:endParaRPr>
          </a:p>
        </p:txBody>
      </p:sp>
      <p:sp>
        <p:nvSpPr>
          <p:cNvPr id="45" name="任意多边形 44"/>
          <p:cNvSpPr/>
          <p:nvPr/>
        </p:nvSpPr>
        <p:spPr>
          <a:xfrm rot="16200000">
            <a:off x="2444115" y="3978910"/>
            <a:ext cx="531495" cy="1580515"/>
          </a:xfrm>
          <a:custGeom>
            <a:avLst/>
            <a:gdLst>
              <a:gd name="connsiteX0" fmla="*/ 1087000 w 1087000"/>
              <a:gd name="connsiteY0" fmla="*/ 0 h 2135209"/>
              <a:gd name="connsiteX1" fmla="*/ 1087000 w 1087000"/>
              <a:gd name="connsiteY1" fmla="*/ 1635178 h 2135209"/>
              <a:gd name="connsiteX2" fmla="*/ 543500 w 1087000"/>
              <a:gd name="connsiteY2" fmla="*/ 2135209 h 2135209"/>
              <a:gd name="connsiteX3" fmla="*/ 0 w 1087000"/>
              <a:gd name="connsiteY3" fmla="*/ 1635178 h 2135209"/>
              <a:gd name="connsiteX4" fmla="*/ 0 w 1087000"/>
              <a:gd name="connsiteY4" fmla="*/ 0 h 2135209"/>
              <a:gd name="connsiteX5" fmla="*/ 1087000 w 1087000"/>
              <a:gd name="connsiteY5" fmla="*/ 0 h 2135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7000" h="2135209">
                <a:moveTo>
                  <a:pt x="1087000" y="0"/>
                </a:moveTo>
                <a:lnTo>
                  <a:pt x="1087000" y="1635178"/>
                </a:lnTo>
                <a:lnTo>
                  <a:pt x="543500" y="2135209"/>
                </a:lnTo>
                <a:lnTo>
                  <a:pt x="0" y="1635178"/>
                </a:lnTo>
                <a:lnTo>
                  <a:pt x="0" y="0"/>
                </a:lnTo>
                <a:lnTo>
                  <a:pt x="108700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wrap="square" rtlCol="0" anchor="ctr">
            <a:noAutofit/>
          </a:bodyPr>
          <a:p>
            <a:pPr algn="ctr" fontAlgn="auto">
              <a:spcBef>
                <a:spcPts val="0"/>
              </a:spcBef>
              <a:spcAft>
                <a:spcPts val="0"/>
              </a:spcAft>
            </a:pPr>
            <a:r>
              <a:rPr lang="zh-CN" altLang="en-US" sz="2000" b="1" kern="0" dirty="0">
                <a:latin typeface="微软雅黑" panose="020B0503020204020204" pitchFamily="34" charset="-122"/>
                <a:ea typeface="微软雅黑" panose="020B0503020204020204" pitchFamily="34" charset="-122"/>
                <a:cs typeface="Meiryo UI" panose="020B0604030504040204" pitchFamily="50" charset="-128"/>
                <a:sym typeface="+mn-ea"/>
              </a:rPr>
              <a:t>原理剖析</a:t>
            </a:r>
            <a:endParaRPr lang="zh-CN" altLang="en-US" sz="2000" b="1" kern="0" dirty="0">
              <a:latin typeface="微软雅黑" panose="020B0503020204020204" pitchFamily="34" charset="-122"/>
              <a:ea typeface="微软雅黑" panose="020B0503020204020204" pitchFamily="34" charset="-122"/>
              <a:cs typeface="Meiryo UI" panose="020B0604030504040204" pitchFamily="50" charset="-128"/>
              <a:sym typeface="+mn-ea"/>
            </a:endParaRPr>
          </a:p>
        </p:txBody>
      </p:sp>
      <p:sp>
        <p:nvSpPr>
          <p:cNvPr id="6" name="矩形 3"/>
          <p:cNvSpPr>
            <a:spLocks noChangeArrowheads="1"/>
          </p:cNvSpPr>
          <p:nvPr/>
        </p:nvSpPr>
        <p:spPr bwMode="auto">
          <a:xfrm>
            <a:off x="1073785" y="224790"/>
            <a:ext cx="5047615" cy="582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eaLnBrk="1" hangingPunct="1">
              <a:spcBef>
                <a:spcPct val="0"/>
              </a:spcBef>
              <a:buFont typeface="Arial" panose="020B0604020202020204" pitchFamily="34" charset="0"/>
              <a:buNone/>
            </a:pPr>
            <a:r>
              <a:rPr lang="zh-CN" altLang="en-US" b="1" dirty="0">
                <a:solidFill>
                  <a:schemeClr val="tx1">
                    <a:lumMod val="65000"/>
                    <a:lumOff val="35000"/>
                  </a:schemeClr>
                </a:solidFill>
                <a:latin typeface="Arial" panose="020B0604020202020204" pitchFamily="34" charset="0"/>
                <a:cs typeface="Arial" panose="020B0604020202020204" pitchFamily="34" charset="0"/>
                <a:sym typeface="Impact" panose="020B0806030902050204" pitchFamily="34" charset="0"/>
              </a:rPr>
              <a:t>与竞品的</a:t>
            </a:r>
            <a:r>
              <a:rPr lang="en-US" altLang="zh-CN" b="1" dirty="0">
                <a:solidFill>
                  <a:schemeClr val="tx1">
                    <a:lumMod val="65000"/>
                    <a:lumOff val="35000"/>
                  </a:schemeClr>
                </a:solidFill>
                <a:latin typeface="Arial" panose="020B0604020202020204" pitchFamily="34" charset="0"/>
                <a:cs typeface="Arial" panose="020B0604020202020204" pitchFamily="34" charset="0"/>
                <a:sym typeface="Impact" panose="020B0806030902050204" pitchFamily="34" charset="0"/>
              </a:rPr>
              <a:t>Pk</a:t>
            </a:r>
            <a:r>
              <a:rPr lang="zh-CN" altLang="en-US" b="1" dirty="0">
                <a:solidFill>
                  <a:schemeClr val="tx1">
                    <a:lumMod val="65000"/>
                    <a:lumOff val="35000"/>
                  </a:schemeClr>
                </a:solidFill>
                <a:latin typeface="Arial" panose="020B0604020202020204" pitchFamily="34" charset="0"/>
                <a:cs typeface="Arial" panose="020B0604020202020204" pitchFamily="34" charset="0"/>
                <a:sym typeface="Impact" panose="020B0806030902050204" pitchFamily="34" charset="0"/>
              </a:rPr>
              <a:t>优势</a:t>
            </a:r>
            <a:r>
              <a:rPr lang="en-US" altLang="zh-CN" b="1" dirty="0">
                <a:solidFill>
                  <a:schemeClr val="tx1">
                    <a:lumMod val="65000"/>
                    <a:lumOff val="35000"/>
                  </a:schemeClr>
                </a:solidFill>
                <a:latin typeface="Arial" panose="020B0604020202020204" pitchFamily="34" charset="0"/>
                <a:cs typeface="Arial" panose="020B0604020202020204" pitchFamily="34" charset="0"/>
                <a:sym typeface="Impact" panose="020B0806030902050204" pitchFamily="34" charset="0"/>
              </a:rPr>
              <a:t>-</a:t>
            </a:r>
            <a:r>
              <a:rPr lang="zh-CN" altLang="en-US" b="1" dirty="0">
                <a:solidFill>
                  <a:schemeClr val="tx1">
                    <a:lumMod val="65000"/>
                    <a:lumOff val="35000"/>
                  </a:schemeClr>
                </a:solidFill>
                <a:latin typeface="Arial" panose="020B0604020202020204" pitchFamily="34" charset="0"/>
                <a:cs typeface="Arial" panose="020B0604020202020204" pitchFamily="34" charset="0"/>
                <a:sym typeface="Impact" panose="020B0806030902050204" pitchFamily="34" charset="0"/>
              </a:rPr>
              <a:t>稳定性</a:t>
            </a:r>
            <a:r>
              <a:rPr lang="en-US" altLang="zh-CN" b="1" dirty="0">
                <a:solidFill>
                  <a:schemeClr val="tx1">
                    <a:lumMod val="65000"/>
                    <a:lumOff val="35000"/>
                  </a:schemeClr>
                </a:solidFill>
                <a:latin typeface="Arial" panose="020B0604020202020204" pitchFamily="34" charset="0"/>
                <a:cs typeface="Arial" panose="020B0604020202020204" pitchFamily="34" charset="0"/>
                <a:sym typeface="Impact" panose="020B0806030902050204" pitchFamily="34" charset="0"/>
              </a:rPr>
              <a:t>PK</a:t>
            </a:r>
            <a:endParaRPr lang="en-US" altLang="zh-CN" b="1" dirty="0">
              <a:solidFill>
                <a:schemeClr val="tx1">
                  <a:lumMod val="65000"/>
                  <a:lumOff val="35000"/>
                </a:schemeClr>
              </a:solidFill>
              <a:latin typeface="Arial" panose="020B0604020202020204" pitchFamily="34" charset="0"/>
              <a:ea typeface="宋体" pitchFamily="2" charset="-122"/>
              <a:cs typeface="Arial" panose="020B0604020202020204" pitchFamily="34" charset="0"/>
              <a:sym typeface="Impact" panose="020B0806030902050204" pitchFamily="34" charset="0"/>
            </a:endParaRPr>
          </a:p>
        </p:txBody>
      </p:sp>
      <p:sp>
        <p:nvSpPr>
          <p:cNvPr id="9" name="文本框 37"/>
          <p:cNvSpPr txBox="1"/>
          <p:nvPr/>
        </p:nvSpPr>
        <p:spPr>
          <a:xfrm>
            <a:off x="1073958" y="759817"/>
            <a:ext cx="2308007" cy="335915"/>
          </a:xfrm>
          <a:prstGeom prst="rect">
            <a:avLst/>
          </a:prstGeom>
          <a:noFill/>
        </p:spPr>
        <p:txBody>
          <a:bodyPr wrap="square" lIns="91431" tIns="45716" rIns="91431" bIns="45716" rtlCol="0">
            <a:spAutoFit/>
          </a:bodyPr>
          <a:lstStyle/>
          <a:p>
            <a:r>
              <a:rPr lang="en-US" altLang="zh-CN" sz="1600" dirty="0">
                <a:solidFill>
                  <a:schemeClr val="tx1">
                    <a:lumMod val="65000"/>
                    <a:lumOff val="35000"/>
                  </a:schemeClr>
                </a:solidFill>
                <a:latin typeface="Arial" panose="020B0604020202020204" pitchFamily="34" charset="0"/>
                <a:cs typeface="Arial" panose="020B0604020202020204" pitchFamily="34" charset="0"/>
              </a:rPr>
              <a:t>Our Advantage</a:t>
            </a:r>
            <a:endParaRPr lang="en-US" altLang="zh-CN" sz="1600" dirty="0">
              <a:solidFill>
                <a:schemeClr val="tx1">
                  <a:lumMod val="65000"/>
                  <a:lumOff val="35000"/>
                </a:schemeClr>
              </a:solidFill>
              <a:latin typeface="Arial" panose="020B0604020202020204" pitchFamily="34" charset="0"/>
              <a:cs typeface="Arial" panose="020B0604020202020204" pitchFamily="34" charset="0"/>
            </a:endParaRPr>
          </a:p>
        </p:txBody>
      </p:sp>
      <p:pic>
        <p:nvPicPr>
          <p:cNvPr id="2" name="图片 1" descr="销掌门-透明背景-logo"/>
          <p:cNvPicPr>
            <a:picLocks noChangeAspect="1"/>
          </p:cNvPicPr>
          <p:nvPr/>
        </p:nvPicPr>
        <p:blipFill>
          <a:blip r:embed="rId2" cstate="print"/>
          <a:stretch>
            <a:fillRect/>
          </a:stretch>
        </p:blipFill>
        <p:spPr>
          <a:xfrm>
            <a:off x="10789920" y="167005"/>
            <a:ext cx="1132205" cy="82931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700">
        <p:push/>
      </p:transition>
    </mc:Choice>
    <mc:Fallback>
      <p:transition>
        <p:push/>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000"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000" fill="hold">
                                          <p:stCondLst>
                                            <p:cond delay="0"/>
                                          </p:stCondLst>
                                        </p:cTn>
                                        <p:tgtEl>
                                          <p:spTgt spid="9"/>
                                        </p:tgtEl>
                                        <p:attrNameLst>
                                          <p:attrName>style.visibility</p:attrName>
                                        </p:attrNameLst>
                                      </p:cBhvr>
                                      <p:to>
                                        <p:strVal val="visible"/>
                                      </p:to>
                                    </p:set>
                                    <p:animEffect transition="in" filter="wipe(left)">
                                      <p:cBhvr>
                                        <p:cTn id="11" dur="10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13" presetClass="entr" presetSubtype="16" fill="hold" nodeType="clickEffect">
                                  <p:stCondLst>
                                    <p:cond delay="0"/>
                                  </p:stCondLst>
                                  <p:childTnLst>
                                    <p:set>
                                      <p:cBhvr>
                                        <p:cTn id="15" dur="1000" fill="hold">
                                          <p:stCondLst>
                                            <p:cond delay="0"/>
                                          </p:stCondLst>
                                        </p:cTn>
                                        <p:tgtEl>
                                          <p:spTgt spid="4"/>
                                        </p:tgtEl>
                                        <p:attrNameLst>
                                          <p:attrName>style.visibility</p:attrName>
                                        </p:attrNameLst>
                                      </p:cBhvr>
                                      <p:to>
                                        <p:strVal val="visible"/>
                                      </p:to>
                                    </p:set>
                                    <p:animEffect transition="in" filter="plus(in)">
                                      <p:cBhvr>
                                        <p:cTn id="16" dur="10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000" fill="hold">
                                          <p:stCondLst>
                                            <p:cond delay="0"/>
                                          </p:stCondLst>
                                        </p:cTn>
                                        <p:tgtEl>
                                          <p:spTgt spid="45"/>
                                        </p:tgtEl>
                                        <p:attrNameLst>
                                          <p:attrName>style.visibility</p:attrName>
                                        </p:attrNameLst>
                                      </p:cBhvr>
                                      <p:to>
                                        <p:strVal val="visible"/>
                                      </p:to>
                                    </p:set>
                                    <p:animEffect transition="in" filter="wipe(left)">
                                      <p:cBhvr>
                                        <p:cTn id="21" dur="1000"/>
                                        <p:tgtEl>
                                          <p:spTgt spid="45"/>
                                        </p:tgtEl>
                                      </p:cBhvr>
                                    </p:animEffect>
                                  </p:childTnLst>
                                </p:cTn>
                              </p:par>
                            </p:childTnLst>
                          </p:cTn>
                        </p:par>
                        <p:par>
                          <p:cTn id="22" fill="hold">
                            <p:stCondLst>
                              <p:cond delay="1000"/>
                            </p:stCondLst>
                            <p:childTnLst>
                              <p:par>
                                <p:cTn id="23" presetID="13" presetClass="entr" presetSubtype="16" fill="hold" grpId="0" nodeType="afterEffect">
                                  <p:stCondLst>
                                    <p:cond delay="0"/>
                                  </p:stCondLst>
                                  <p:childTnLst>
                                    <p:set>
                                      <p:cBhvr>
                                        <p:cTn id="24" dur="1000" fill="hold">
                                          <p:stCondLst>
                                            <p:cond delay="0"/>
                                          </p:stCondLst>
                                        </p:cTn>
                                        <p:tgtEl>
                                          <p:spTgt spid="7"/>
                                        </p:tgtEl>
                                        <p:attrNameLst>
                                          <p:attrName>style.visibility</p:attrName>
                                        </p:attrNameLst>
                                      </p:cBhvr>
                                      <p:to>
                                        <p:strVal val="visible"/>
                                      </p:to>
                                    </p:set>
                                    <p:animEffect transition="in" filter="plus(in)">
                                      <p:cBhvr>
                                        <p:cTn id="25"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45" grpId="0" animBg="1"/>
      <p:bldP spid="7"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34"/>
          <p:cNvSpPr/>
          <p:nvPr/>
        </p:nvSpPr>
        <p:spPr>
          <a:xfrm>
            <a:off x="2081529" y="1595755"/>
            <a:ext cx="8188285" cy="386080"/>
          </a:xfrm>
          <a:prstGeom prst="rect">
            <a:avLst/>
          </a:prstGeom>
          <a:noFill/>
          <a:ln w="3175" cap="flat" cmpd="sng">
            <a:solidFill>
              <a:srgbClr val="FFFFFF"/>
            </a:solidFill>
            <a:prstDash val="dash"/>
            <a:miter/>
            <a:headEnd type="none" w="med" len="med"/>
            <a:tailEnd type="none" w="med" len="med"/>
          </a:ln>
        </p:spPr>
        <p:txBody>
          <a:bodyPr wrap="square" lIns="90170" tIns="46990" rIns="90170" bIns="46990">
            <a:spAutoFit/>
          </a:bodyPr>
          <a:lstStyle/>
          <a:p>
            <a:pPr lvl="0" eaLnBrk="1" hangingPunct="1"/>
            <a:endParaRPr lang="zh-CN" altLang="en-US" dirty="0">
              <a:latin typeface="微软雅黑" panose="020B0503020204020204" pitchFamily="34" charset="-122"/>
              <a:ea typeface="微软雅黑" panose="020B0503020204020204" pitchFamily="34" charset="-122"/>
            </a:endParaRPr>
          </a:p>
        </p:txBody>
      </p:sp>
      <p:graphicFrame>
        <p:nvGraphicFramePr>
          <p:cNvPr id="4" name="表格 3"/>
          <p:cNvGraphicFramePr>
            <a:graphicFrameLocks noGrp="1"/>
          </p:cNvGraphicFramePr>
          <p:nvPr>
            <p:custDataLst>
              <p:tags r:id="rId1"/>
            </p:custDataLst>
          </p:nvPr>
        </p:nvGraphicFramePr>
        <p:xfrm>
          <a:off x="1944554" y="1196750"/>
          <a:ext cx="8458200" cy="3548380"/>
        </p:xfrm>
        <a:graphic>
          <a:graphicData uri="http://schemas.openxmlformats.org/drawingml/2006/table">
            <a:tbl>
              <a:tblPr firstRow="1" bandRow="1">
                <a:tableStyleId>{5C22544A-7EE6-4342-B048-85BDC9FD1C3A}</a:tableStyleId>
              </a:tblPr>
              <a:tblGrid>
                <a:gridCol w="2513330"/>
                <a:gridCol w="1875790"/>
                <a:gridCol w="1255395"/>
                <a:gridCol w="1478915"/>
                <a:gridCol w="1334770"/>
              </a:tblGrid>
              <a:tr h="487045">
                <a:tc>
                  <a:txBody>
                    <a:bodyPr/>
                    <a:lstStyle/>
                    <a:p>
                      <a:pPr algn="ctr"/>
                      <a:r>
                        <a:rPr lang="zh-CN" altLang="en-US" sz="1600" dirty="0" smtClean="0">
                          <a:solidFill>
                            <a:schemeClr val="bg1"/>
                          </a:solidFill>
                          <a:latin typeface="微软雅黑" panose="020B0503020204020204" pitchFamily="34" charset="-122"/>
                          <a:ea typeface="微软雅黑" panose="020B0503020204020204" pitchFamily="34" charset="-122"/>
                        </a:rPr>
                        <a:t>对比项</a:t>
                      </a:r>
                      <a:endParaRPr lang="zh-CN" altLang="en-US" sz="1600" dirty="0" smtClean="0">
                        <a:solidFill>
                          <a:schemeClr val="bg1"/>
                        </a:solidFill>
                        <a:latin typeface="微软雅黑" panose="020B0503020204020204" pitchFamily="34" charset="-122"/>
                        <a:ea typeface="微软雅黑" panose="020B0503020204020204" pitchFamily="34" charset="-122"/>
                      </a:endParaRPr>
                    </a:p>
                  </a:txBody>
                  <a:tcPr marL="91444" marR="91444" marT="45732" marB="457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algn="ctr"/>
                      <a:r>
                        <a:rPr lang="en-US" altLang="zh-CN" sz="1600" dirty="0" smtClean="0">
                          <a:solidFill>
                            <a:schemeClr val="bg1"/>
                          </a:solidFill>
                          <a:latin typeface="微软雅黑" panose="020B0503020204020204" pitchFamily="34" charset="-122"/>
                          <a:ea typeface="微软雅黑" panose="020B0503020204020204" pitchFamily="34" charset="-122"/>
                        </a:rPr>
                        <a:t>DSC</a:t>
                      </a:r>
                      <a:endParaRPr lang="en-US" altLang="zh-CN" sz="1600" dirty="0" smtClean="0">
                        <a:solidFill>
                          <a:schemeClr val="bg1"/>
                        </a:solidFill>
                        <a:latin typeface="微软雅黑" panose="020B0503020204020204" pitchFamily="34" charset="-122"/>
                        <a:ea typeface="微软雅黑" panose="020B0503020204020204" pitchFamily="34" charset="-122"/>
                      </a:endParaRPr>
                    </a:p>
                  </a:txBody>
                  <a:tcPr marL="91444" marR="91444" marT="45732" marB="457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algn="ctr"/>
                      <a:r>
                        <a:rPr lang="zh-CN" altLang="en-US" sz="1600" dirty="0" smtClean="0">
                          <a:solidFill>
                            <a:schemeClr val="bg1"/>
                          </a:solidFill>
                          <a:latin typeface="微软雅黑" panose="020B0503020204020204" pitchFamily="34" charset="-122"/>
                          <a:ea typeface="微软雅黑" panose="020B0503020204020204" pitchFamily="34" charset="-122"/>
                          <a:sym typeface="+mn-ea"/>
                        </a:rPr>
                        <a:t>竞品</a:t>
                      </a:r>
                      <a:r>
                        <a:rPr lang="en-US" altLang="zh-CN" sz="1600" dirty="0" smtClean="0">
                          <a:solidFill>
                            <a:schemeClr val="bg1"/>
                          </a:solidFill>
                          <a:latin typeface="微软雅黑" panose="020B0503020204020204" pitchFamily="34" charset="-122"/>
                          <a:ea typeface="微软雅黑" panose="020B0503020204020204" pitchFamily="34" charset="-122"/>
                          <a:sym typeface="+mn-ea"/>
                        </a:rPr>
                        <a:t>1</a:t>
                      </a:r>
                      <a:endParaRPr lang="zh-CN" altLang="en-US" sz="1600" dirty="0" smtClean="0">
                        <a:solidFill>
                          <a:schemeClr val="bg1"/>
                        </a:solidFill>
                        <a:latin typeface="微软雅黑" panose="020B0503020204020204" pitchFamily="34" charset="-122"/>
                        <a:ea typeface="微软雅黑" panose="020B0503020204020204" pitchFamily="34" charset="-122"/>
                      </a:endParaRPr>
                    </a:p>
                  </a:txBody>
                  <a:tcPr marL="91444" marR="91444" marT="45732" marB="457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algn="ctr"/>
                      <a:r>
                        <a:rPr lang="zh-CN" altLang="en-US" sz="1600" dirty="0" smtClean="0">
                          <a:solidFill>
                            <a:schemeClr val="bg1"/>
                          </a:solidFill>
                          <a:latin typeface="微软雅黑" panose="020B0503020204020204" pitchFamily="34" charset="-122"/>
                          <a:ea typeface="微软雅黑" panose="020B0503020204020204" pitchFamily="34" charset="-122"/>
                          <a:sym typeface="+mn-ea"/>
                        </a:rPr>
                        <a:t>竞品</a:t>
                      </a:r>
                      <a:r>
                        <a:rPr lang="en-US" altLang="zh-CN" sz="1600" dirty="0" smtClean="0">
                          <a:solidFill>
                            <a:schemeClr val="bg1"/>
                          </a:solidFill>
                          <a:latin typeface="微软雅黑" panose="020B0503020204020204" pitchFamily="34" charset="-122"/>
                          <a:ea typeface="微软雅黑" panose="020B0503020204020204" pitchFamily="34" charset="-122"/>
                          <a:sym typeface="+mn-ea"/>
                        </a:rPr>
                        <a:t>2</a:t>
                      </a:r>
                      <a:endParaRPr lang="en-US" altLang="zh-CN" sz="1600" dirty="0" smtClean="0">
                        <a:solidFill>
                          <a:schemeClr val="bg1"/>
                        </a:solidFill>
                        <a:latin typeface="微软雅黑" panose="020B0503020204020204" pitchFamily="34" charset="-122"/>
                        <a:ea typeface="微软雅黑" panose="020B0503020204020204" pitchFamily="34" charset="-122"/>
                        <a:sym typeface="+mn-ea"/>
                      </a:endParaRPr>
                    </a:p>
                  </a:txBody>
                  <a:tcPr marL="91444" marR="91444" marT="45732" marB="457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algn="ctr">
                        <a:buNone/>
                      </a:pPr>
                      <a:r>
                        <a:rPr lang="zh-CN" altLang="en-US" sz="1600" dirty="0" smtClean="0">
                          <a:solidFill>
                            <a:schemeClr val="bg1"/>
                          </a:solidFill>
                          <a:latin typeface="微软雅黑" panose="020B0503020204020204" pitchFamily="34" charset="-122"/>
                          <a:ea typeface="微软雅黑" panose="020B0503020204020204" pitchFamily="34" charset="-122"/>
                          <a:sym typeface="+mn-ea"/>
                        </a:rPr>
                        <a:t>竞品</a:t>
                      </a:r>
                      <a:r>
                        <a:rPr lang="en-US" altLang="zh-CN" sz="1600" dirty="0" smtClean="0">
                          <a:solidFill>
                            <a:schemeClr val="bg1"/>
                          </a:solidFill>
                          <a:latin typeface="微软雅黑" panose="020B0503020204020204" pitchFamily="34" charset="-122"/>
                          <a:ea typeface="微软雅黑" panose="020B0503020204020204" pitchFamily="34" charset="-122"/>
                          <a:sym typeface="+mn-ea"/>
                        </a:rPr>
                        <a:t>3</a:t>
                      </a:r>
                      <a:endParaRPr lang="en-US" altLang="zh-CN" sz="1600" dirty="0" smtClean="0">
                        <a:solidFill>
                          <a:schemeClr val="bg1"/>
                        </a:solidFill>
                        <a:latin typeface="微软雅黑" panose="020B0503020204020204" pitchFamily="34" charset="-122"/>
                        <a:ea typeface="微软雅黑" panose="020B0503020204020204" pitchFamily="34" charset="-122"/>
                        <a:sym typeface="+mn-ea"/>
                      </a:endParaRPr>
                    </a:p>
                  </a:txBody>
                  <a:tcPr marL="91444" marR="91444" marT="45732" marB="457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r>
              <a:tr h="332105">
                <a:tc>
                  <a:txBody>
                    <a:bodyPr/>
                    <a:lstStyle/>
                    <a:p>
                      <a:r>
                        <a:rPr lang="zh-CN" altLang="en-US" sz="1100" dirty="0" smtClean="0">
                          <a:latin typeface="微软雅黑" panose="020B0503020204020204" pitchFamily="34" charset="-122"/>
                          <a:ea typeface="微软雅黑" panose="020B0503020204020204" pitchFamily="34" charset="-122"/>
                        </a:rPr>
                        <a:t>对可执行程序及</a:t>
                      </a:r>
                      <a:r>
                        <a:rPr lang="en-US" altLang="zh-CN" sz="1100" dirty="0" smtClean="0">
                          <a:latin typeface="微软雅黑" panose="020B0503020204020204" pitchFamily="34" charset="-122"/>
                          <a:ea typeface="微软雅黑" panose="020B0503020204020204" pitchFamily="34" charset="-122"/>
                        </a:rPr>
                        <a:t>.dll</a:t>
                      </a:r>
                      <a:r>
                        <a:rPr lang="zh-CN" altLang="en-US" sz="1100" dirty="0" smtClean="0">
                          <a:latin typeface="微软雅黑" panose="020B0503020204020204" pitchFamily="34" charset="-122"/>
                          <a:ea typeface="微软雅黑" panose="020B0503020204020204" pitchFamily="34" charset="-122"/>
                        </a:rPr>
                        <a:t>文件加密的支持</a:t>
                      </a:r>
                      <a:endParaRPr lang="zh-CN" altLang="en-US" sz="1100" dirty="0" smtClean="0">
                        <a:latin typeface="微软雅黑" panose="020B0503020204020204" pitchFamily="34" charset="-122"/>
                        <a:ea typeface="微软雅黑" panose="020B0503020204020204" pitchFamily="34" charset="-122"/>
                      </a:endParaRPr>
                    </a:p>
                  </a:txBody>
                  <a:tcPr marL="91444" marR="91444" marT="45732" marB="457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ctr"/>
                      <a:r>
                        <a:rPr lang="zh-CN" altLang="en-US" sz="1100" dirty="0" smtClean="0">
                          <a:latin typeface="微软雅黑" panose="020B0503020204020204" pitchFamily="34" charset="-122"/>
                          <a:ea typeface="微软雅黑" panose="020B0503020204020204" pitchFamily="34" charset="-122"/>
                        </a:rPr>
                        <a:t>支持</a:t>
                      </a:r>
                      <a:endParaRPr lang="zh-CN" altLang="en-US" sz="1100" dirty="0" smtClean="0">
                        <a:latin typeface="微软雅黑" panose="020B0503020204020204" pitchFamily="34" charset="-122"/>
                        <a:ea typeface="微软雅黑" panose="020B0503020204020204" pitchFamily="34" charset="-122"/>
                      </a:endParaRPr>
                    </a:p>
                  </a:txBody>
                  <a:tcPr marL="91444" marR="91444" marT="45732" marB="457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ctr"/>
                      <a:r>
                        <a:rPr lang="zh-CN" altLang="en-US" sz="1100" dirty="0" smtClean="0">
                          <a:latin typeface="微软雅黑" panose="020B0503020204020204" pitchFamily="34" charset="-122"/>
                          <a:ea typeface="微软雅黑" panose="020B0503020204020204" pitchFamily="34" charset="-122"/>
                        </a:rPr>
                        <a:t>未知</a:t>
                      </a:r>
                      <a:endParaRPr lang="zh-CN" altLang="en-US" sz="1100" dirty="0" smtClean="0">
                        <a:latin typeface="微软雅黑" panose="020B0503020204020204" pitchFamily="34" charset="-122"/>
                        <a:ea typeface="微软雅黑" panose="020B0503020204020204" pitchFamily="34" charset="-122"/>
                      </a:endParaRPr>
                    </a:p>
                  </a:txBody>
                  <a:tcPr marL="91444" marR="91444" marT="45732" marB="457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ctr"/>
                      <a:r>
                        <a:rPr lang="zh-CN" altLang="en-US" sz="1100" dirty="0" smtClean="0">
                          <a:latin typeface="微软雅黑" panose="020B0503020204020204" pitchFamily="34" charset="-122"/>
                          <a:ea typeface="微软雅黑" panose="020B0503020204020204" pitchFamily="34" charset="-122"/>
                        </a:rPr>
                        <a:t>不支持</a:t>
                      </a:r>
                      <a:endParaRPr lang="zh-CN" altLang="en-US" sz="1100" dirty="0" smtClean="0">
                        <a:latin typeface="微软雅黑" panose="020B0503020204020204" pitchFamily="34" charset="-122"/>
                        <a:ea typeface="微软雅黑" panose="020B0503020204020204" pitchFamily="34" charset="-122"/>
                      </a:endParaRPr>
                    </a:p>
                  </a:txBody>
                  <a:tcPr marL="91444" marR="91444" marT="45732" marB="457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ctr"/>
                      <a:r>
                        <a:rPr lang="zh-CN" altLang="en-US" sz="1100" dirty="0" smtClean="0">
                          <a:latin typeface="微软雅黑" panose="020B0503020204020204" pitchFamily="34" charset="-122"/>
                          <a:ea typeface="微软雅黑" panose="020B0503020204020204" pitchFamily="34" charset="-122"/>
                        </a:rPr>
                        <a:t>未知</a:t>
                      </a:r>
                      <a:endParaRPr lang="zh-CN" altLang="en-US" sz="1100" dirty="0" smtClean="0">
                        <a:latin typeface="微软雅黑" panose="020B0503020204020204" pitchFamily="34" charset="-122"/>
                        <a:ea typeface="微软雅黑" panose="020B0503020204020204" pitchFamily="34" charset="-122"/>
                      </a:endParaRPr>
                    </a:p>
                  </a:txBody>
                  <a:tcPr marL="91444" marR="91444" marT="45732" marB="457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r>
              <a:tr h="986155">
                <a:tc>
                  <a:txBody>
                    <a:bodyPr/>
                    <a:lstStyle/>
                    <a:p>
                      <a:pPr algn="l"/>
                      <a:r>
                        <a:rPr lang="zh-CN" altLang="en-US" sz="1200" dirty="0" smtClean="0">
                          <a:latin typeface="微软雅黑" panose="020B0503020204020204" pitchFamily="34" charset="-122"/>
                          <a:ea typeface="微软雅黑" panose="020B0503020204020204" pitchFamily="34" charset="-122"/>
                        </a:rPr>
                        <a:t>场景</a:t>
                      </a:r>
                      <a:r>
                        <a:rPr lang="en-US" altLang="zh-CN" sz="1200" dirty="0" smtClean="0">
                          <a:latin typeface="微软雅黑" panose="020B0503020204020204" pitchFamily="34" charset="-122"/>
                          <a:ea typeface="微软雅黑" panose="020B0503020204020204" pitchFamily="34" charset="-122"/>
                        </a:rPr>
                        <a:t>1</a:t>
                      </a:r>
                      <a:r>
                        <a:rPr lang="zh-CN" altLang="en-US" sz="1200" dirty="0" smtClean="0">
                          <a:latin typeface="微软雅黑" panose="020B0503020204020204" pitchFamily="34" charset="-122"/>
                          <a:ea typeface="微软雅黑" panose="020B0503020204020204" pitchFamily="34" charset="-122"/>
                        </a:rPr>
                        <a:t>：对源代码以及版本库（</a:t>
                      </a:r>
                      <a:r>
                        <a:rPr lang="en-US" altLang="zh-CN" sz="1200" dirty="0" smtClean="0">
                          <a:latin typeface="微软雅黑" panose="020B0503020204020204" pitchFamily="34" charset="-122"/>
                          <a:ea typeface="微软雅黑" panose="020B0503020204020204" pitchFamily="34" charset="-122"/>
                        </a:rPr>
                        <a:t>SVN</a:t>
                      </a:r>
                      <a:r>
                        <a:rPr lang="zh-CN" altLang="en-US" sz="1200" dirty="0" smtClean="0">
                          <a:latin typeface="微软雅黑" panose="020B0503020204020204" pitchFamily="34" charset="-122"/>
                          <a:ea typeface="微软雅黑" panose="020B0503020204020204" pitchFamily="34" charset="-122"/>
                        </a:rPr>
                        <a:t>、</a:t>
                      </a:r>
                      <a:r>
                        <a:rPr lang="en-US" altLang="zh-CN" sz="1200" dirty="0" smtClean="0">
                          <a:latin typeface="微软雅黑" panose="020B0503020204020204" pitchFamily="34" charset="-122"/>
                          <a:ea typeface="微软雅黑" panose="020B0503020204020204" pitchFamily="34" charset="-122"/>
                        </a:rPr>
                        <a:t>CVS</a:t>
                      </a:r>
                      <a:r>
                        <a:rPr lang="zh-CN" altLang="en-US" sz="1200" dirty="0" smtClean="0">
                          <a:latin typeface="微软雅黑" panose="020B0503020204020204" pitchFamily="34" charset="-122"/>
                          <a:ea typeface="微软雅黑" panose="020B0503020204020204" pitchFamily="34" charset="-122"/>
                        </a:rPr>
                        <a:t>、</a:t>
                      </a:r>
                      <a:r>
                        <a:rPr lang="en-US" altLang="zh-CN" sz="1200" dirty="0" smtClean="0">
                          <a:latin typeface="微软雅黑" panose="020B0503020204020204" pitchFamily="34" charset="-122"/>
                          <a:ea typeface="微软雅黑" panose="020B0503020204020204" pitchFamily="34" charset="-122"/>
                        </a:rPr>
                        <a:t>TFS</a:t>
                      </a:r>
                      <a:r>
                        <a:rPr lang="zh-CN" altLang="en-US" sz="1200" dirty="0" smtClean="0">
                          <a:latin typeface="微软雅黑" panose="020B0503020204020204" pitchFamily="34" charset="-122"/>
                          <a:ea typeface="微软雅黑" panose="020B0503020204020204" pitchFamily="34" charset="-122"/>
                        </a:rPr>
                        <a:t>）的支持</a:t>
                      </a:r>
                      <a:endParaRPr lang="zh-CN" altLang="en-US" sz="1200" dirty="0" smtClean="0">
                        <a:latin typeface="微软雅黑" panose="020B0503020204020204" pitchFamily="34" charset="-122"/>
                        <a:ea typeface="微软雅黑" panose="020B0503020204020204" pitchFamily="34" charset="-122"/>
                        <a:sym typeface="+mn-ea"/>
                      </a:endParaRPr>
                    </a:p>
                  </a:txBody>
                  <a:tcPr marL="91444" marR="91444" marT="45732" marB="457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latinLnBrk="0" hangingPunct="1">
                        <a:spcBef>
                          <a:spcPts val="0"/>
                        </a:spcBef>
                        <a:spcAft>
                          <a:spcPts val="0"/>
                        </a:spcAft>
                        <a:buClrTx/>
                        <a:buSzTx/>
                        <a:buFontTx/>
                        <a:buNone/>
                        <a:defRPr/>
                      </a:pPr>
                      <a:r>
                        <a:rPr lang="zh-CN" altLang="en-US" sz="1200" dirty="0" smtClean="0">
                          <a:latin typeface="微软雅黑" panose="020B0503020204020204" pitchFamily="34" charset="-122"/>
                          <a:ea typeface="微软雅黑" panose="020B0503020204020204" pitchFamily="34" charset="-122"/>
                        </a:rPr>
                        <a:t>使用驱动级加密，网络控制，所以完全支持</a:t>
                      </a:r>
                      <a:endParaRPr lang="zh-CN" altLang="en-US" sz="1200" dirty="0" smtClean="0">
                        <a:latin typeface="微软雅黑" panose="020B0503020204020204" pitchFamily="34" charset="-122"/>
                        <a:ea typeface="微软雅黑" panose="020B0503020204020204" pitchFamily="34" charset="-122"/>
                      </a:endParaRPr>
                    </a:p>
                  </a:txBody>
                  <a:tcPr marL="91444" marR="91444" marT="45732" marB="457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zh-CN" altLang="en-US" sz="1200" dirty="0" smtClean="0">
                          <a:latin typeface="微软雅黑" panose="020B0503020204020204" pitchFamily="34" charset="-122"/>
                          <a:ea typeface="微软雅黑" panose="020B0503020204020204" pitchFamily="34" charset="-122"/>
                        </a:rPr>
                        <a:t>不支持进程的网络加密，加密驱动对复杂编译无法支持。</a:t>
                      </a:r>
                      <a:endParaRPr lang="zh-CN" altLang="en-US" sz="1200" dirty="0" smtClean="0">
                        <a:latin typeface="微软雅黑" panose="020B0503020204020204" pitchFamily="34" charset="-122"/>
                        <a:ea typeface="微软雅黑" panose="020B0503020204020204" pitchFamily="34" charset="-122"/>
                      </a:endParaRPr>
                    </a:p>
                  </a:txBody>
                  <a:tcPr marL="91444" marR="91444" marT="45732" marB="457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buNone/>
                      </a:pPr>
                      <a:r>
                        <a:rPr lang="zh-CN" altLang="en-US" sz="1200" dirty="0" smtClean="0">
                          <a:latin typeface="微软雅黑" panose="020B0503020204020204" pitchFamily="34" charset="-122"/>
                          <a:ea typeface="微软雅黑" panose="020B0503020204020204" pitchFamily="34" charset="-122"/>
                          <a:sym typeface="+mn-ea"/>
                        </a:rPr>
                        <a:t>应用层</a:t>
                      </a:r>
                      <a:r>
                        <a:rPr lang="en-US" altLang="zh-CN" sz="1200" dirty="0" smtClean="0">
                          <a:latin typeface="微软雅黑" panose="020B0503020204020204" pitchFamily="34" charset="-122"/>
                          <a:ea typeface="微软雅黑" panose="020B0503020204020204" pitchFamily="34" charset="-122"/>
                          <a:sym typeface="+mn-ea"/>
                        </a:rPr>
                        <a:t>HOOK</a:t>
                      </a:r>
                      <a:r>
                        <a:rPr lang="zh-CN" altLang="en-US" sz="1200" dirty="0" smtClean="0">
                          <a:latin typeface="微软雅黑" panose="020B0503020204020204" pitchFamily="34" charset="-122"/>
                          <a:ea typeface="微软雅黑" panose="020B0503020204020204" pitchFamily="34" charset="-122"/>
                          <a:sym typeface="+mn-ea"/>
                        </a:rPr>
                        <a:t>，无法支持源代码加密。</a:t>
                      </a:r>
                      <a:endParaRPr lang="zh-CN" altLang="en-US" sz="1200" dirty="0" smtClean="0">
                        <a:latin typeface="微软雅黑" panose="020B0503020204020204" pitchFamily="34" charset="-122"/>
                        <a:ea typeface="微软雅黑" panose="020B0503020204020204" pitchFamily="34" charset="-122"/>
                        <a:sym typeface="+mn-ea"/>
                      </a:endParaRPr>
                    </a:p>
                  </a:txBody>
                  <a:tcPr marL="91444" marR="91444" marT="45732" marB="457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buNone/>
                      </a:pPr>
                      <a:r>
                        <a:rPr lang="zh-CN" altLang="en-US" sz="1200" dirty="0" smtClean="0">
                          <a:latin typeface="微软雅黑" panose="020B0503020204020204" pitchFamily="34" charset="-122"/>
                          <a:ea typeface="微软雅黑" panose="020B0503020204020204" pitchFamily="34" charset="-122"/>
                          <a:sym typeface="+mn-ea"/>
                        </a:rPr>
                        <a:t>不支持</a:t>
                      </a:r>
                      <a:endParaRPr lang="zh-CN" altLang="en-US" sz="1200" dirty="0" smtClean="0">
                        <a:latin typeface="微软雅黑" panose="020B0503020204020204" pitchFamily="34" charset="-122"/>
                        <a:ea typeface="微软雅黑" panose="020B0503020204020204" pitchFamily="34" charset="-122"/>
                        <a:sym typeface="+mn-ea"/>
                      </a:endParaRPr>
                    </a:p>
                  </a:txBody>
                  <a:tcPr marL="91444" marR="91444" marT="45732" marB="457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041400">
                <a:tc>
                  <a:txBody>
                    <a:bodyPr/>
                    <a:lstStyle/>
                    <a:p>
                      <a:pPr algn="l">
                        <a:buNone/>
                      </a:pPr>
                      <a:r>
                        <a:rPr lang="zh-CN" altLang="en-US" sz="1200" dirty="0" smtClean="0">
                          <a:latin typeface="微软雅黑" panose="020B0503020204020204" pitchFamily="34" charset="-122"/>
                          <a:ea typeface="微软雅黑" panose="020B0503020204020204" pitchFamily="34" charset="-122"/>
                          <a:sym typeface="+mn-ea"/>
                        </a:rPr>
                        <a:t>场景</a:t>
                      </a:r>
                      <a:r>
                        <a:rPr lang="en-US" altLang="zh-CN" sz="1200" dirty="0" smtClean="0">
                          <a:latin typeface="微软雅黑" panose="020B0503020204020204" pitchFamily="34" charset="-122"/>
                          <a:ea typeface="微软雅黑" panose="020B0503020204020204" pitchFamily="34" charset="-122"/>
                          <a:sym typeface="+mn-ea"/>
                        </a:rPr>
                        <a:t>2</a:t>
                      </a:r>
                      <a:r>
                        <a:rPr lang="zh-CN" altLang="en-US" sz="1200" dirty="0" smtClean="0">
                          <a:latin typeface="微软雅黑" panose="020B0503020204020204" pitchFamily="34" charset="-122"/>
                          <a:ea typeface="微软雅黑" panose="020B0503020204020204" pitchFamily="34" charset="-122"/>
                          <a:sym typeface="+mn-ea"/>
                        </a:rPr>
                        <a:t>：审批功能</a:t>
                      </a:r>
                      <a:endParaRPr lang="zh-CN" altLang="en-US" sz="1200" dirty="0" smtClean="0">
                        <a:latin typeface="微软雅黑" panose="020B0503020204020204" pitchFamily="34" charset="-122"/>
                        <a:ea typeface="微软雅黑" panose="020B0503020204020204" pitchFamily="34" charset="-122"/>
                        <a:sym typeface="+mn-ea"/>
                      </a:endParaRPr>
                    </a:p>
                  </a:txBody>
                  <a:tcPr marL="91444" marR="91444" marT="45732" marB="457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buNone/>
                      </a:pPr>
                      <a:r>
                        <a:rPr lang="zh-CN" altLang="en-US" sz="1200" dirty="0" smtClean="0">
                          <a:latin typeface="微软雅黑" panose="020B0503020204020204" pitchFamily="34" charset="-122"/>
                          <a:ea typeface="微软雅黑" panose="020B0503020204020204" pitchFamily="34" charset="-122"/>
                          <a:sym typeface="+mn-ea"/>
                        </a:rPr>
                        <a:t>灵活、支持解密、外发、共享、邮件外发单独设置流程、流程设置多级。</a:t>
                      </a:r>
                      <a:endParaRPr lang="zh-CN" altLang="en-US" sz="1200" dirty="0" smtClean="0">
                        <a:latin typeface="微软雅黑" panose="020B0503020204020204" pitchFamily="34" charset="-122"/>
                        <a:ea typeface="微软雅黑" panose="020B0503020204020204" pitchFamily="34" charset="-122"/>
                        <a:sym typeface="+mn-ea"/>
                      </a:endParaRPr>
                    </a:p>
                  </a:txBody>
                  <a:tcPr marL="91444" marR="91444" marT="45732" marB="457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buNone/>
                      </a:pPr>
                      <a:r>
                        <a:rPr lang="zh-CN" altLang="en-US" sz="1200" dirty="0" smtClean="0">
                          <a:latin typeface="微软雅黑" panose="020B0503020204020204" pitchFamily="34" charset="-122"/>
                          <a:ea typeface="微软雅黑" panose="020B0503020204020204" pitchFamily="34" charset="-122"/>
                          <a:sym typeface="+mn-ea"/>
                        </a:rPr>
                        <a:t>简单：解密审批、离网审批</a:t>
                      </a:r>
                      <a:endParaRPr lang="zh-CN" altLang="en-US" sz="1200" dirty="0" smtClean="0">
                        <a:latin typeface="微软雅黑" panose="020B0503020204020204" pitchFamily="34" charset="-122"/>
                        <a:ea typeface="微软雅黑" panose="020B0503020204020204" pitchFamily="34" charset="-122"/>
                        <a:sym typeface="+mn-ea"/>
                      </a:endParaRPr>
                    </a:p>
                  </a:txBody>
                  <a:tcPr marL="91444" marR="91444" marT="45732" marB="457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buNone/>
                      </a:pPr>
                      <a:r>
                        <a:rPr lang="zh-CN" altLang="en-US" sz="1200" dirty="0" smtClean="0">
                          <a:latin typeface="微软雅黑" panose="020B0503020204020204" pitchFamily="34" charset="-122"/>
                          <a:ea typeface="微软雅黑" panose="020B0503020204020204" pitchFamily="34" charset="-122"/>
                          <a:sym typeface="+mn-ea"/>
                        </a:rPr>
                        <a:t>灵活，类似</a:t>
                      </a:r>
                      <a:r>
                        <a:rPr lang="en-US" altLang="zh-CN" sz="1200" dirty="0" smtClean="0">
                          <a:latin typeface="微软雅黑" panose="020B0503020204020204" pitchFamily="34" charset="-122"/>
                          <a:ea typeface="微软雅黑" panose="020B0503020204020204" pitchFamily="34" charset="-122"/>
                          <a:sym typeface="+mn-ea"/>
                        </a:rPr>
                        <a:t>DSC</a:t>
                      </a:r>
                      <a:endParaRPr lang="zh-CN" altLang="en-US" sz="1200" dirty="0" smtClean="0">
                        <a:latin typeface="微软雅黑" panose="020B0503020204020204" pitchFamily="34" charset="-122"/>
                        <a:ea typeface="微软雅黑" panose="020B0503020204020204" pitchFamily="34" charset="-122"/>
                        <a:sym typeface="+mn-ea"/>
                      </a:endParaRPr>
                    </a:p>
                  </a:txBody>
                  <a:tcPr marL="91444" marR="91444" marT="45732" marB="457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buNone/>
                      </a:pPr>
                      <a:r>
                        <a:rPr lang="zh-CN" altLang="en-US" sz="1200" dirty="0" smtClean="0">
                          <a:latin typeface="微软雅黑" panose="020B0503020204020204" pitchFamily="34" charset="-122"/>
                          <a:ea typeface="微软雅黑" panose="020B0503020204020204" pitchFamily="34" charset="-122"/>
                          <a:sym typeface="+mn-ea"/>
                        </a:rPr>
                        <a:t>只能制定一些简单的审批功能，无法满足复杂的流程审批要求。</a:t>
                      </a:r>
                      <a:endParaRPr lang="zh-CN" altLang="en-US" sz="1200" dirty="0" smtClean="0">
                        <a:latin typeface="微软雅黑" panose="020B0503020204020204" pitchFamily="34" charset="-122"/>
                        <a:ea typeface="微软雅黑" panose="020B0503020204020204" pitchFamily="34" charset="-122"/>
                        <a:sym typeface="+mn-ea"/>
                      </a:endParaRPr>
                    </a:p>
                  </a:txBody>
                  <a:tcPr marL="91444" marR="91444" marT="45732" marB="457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701675">
                <a:tc>
                  <a:txBody>
                    <a:bodyPr/>
                    <a:lstStyle/>
                    <a:p>
                      <a:pPr algn="l">
                        <a:buNone/>
                      </a:pPr>
                      <a:r>
                        <a:rPr lang="zh-CN" altLang="en-US" sz="1200" dirty="0" smtClean="0">
                          <a:latin typeface="微软雅黑" panose="020B0503020204020204" pitchFamily="34" charset="-122"/>
                          <a:ea typeface="微软雅黑" panose="020B0503020204020204" pitchFamily="34" charset="-122"/>
                        </a:rPr>
                        <a:t>场景</a:t>
                      </a:r>
                      <a:r>
                        <a:rPr lang="en-US" altLang="zh-CN" sz="1200" dirty="0" smtClean="0">
                          <a:latin typeface="微软雅黑" panose="020B0503020204020204" pitchFamily="34" charset="-122"/>
                          <a:ea typeface="微软雅黑" panose="020B0503020204020204" pitchFamily="34" charset="-122"/>
                        </a:rPr>
                        <a:t>3</a:t>
                      </a:r>
                      <a:r>
                        <a:rPr lang="zh-CN" altLang="en-US" sz="1200" dirty="0" smtClean="0">
                          <a:latin typeface="微软雅黑" panose="020B0503020204020204" pitchFamily="34" charset="-122"/>
                          <a:ea typeface="微软雅黑" panose="020B0503020204020204" pitchFamily="34" charset="-122"/>
                        </a:rPr>
                        <a:t>：屏幕浮水印</a:t>
                      </a:r>
                      <a:endParaRPr lang="zh-CN" altLang="en-US" sz="1200" dirty="0" smtClean="0">
                        <a:latin typeface="微软雅黑" panose="020B0503020204020204" pitchFamily="34" charset="-122"/>
                        <a:ea typeface="微软雅黑" panose="020B0503020204020204" pitchFamily="34" charset="-122"/>
                      </a:endParaRPr>
                    </a:p>
                  </a:txBody>
                  <a:tcPr marL="91444" marR="91444" marT="45732" marB="457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buNone/>
                      </a:pPr>
                      <a:r>
                        <a:rPr lang="zh-CN" altLang="en-US" sz="1200" dirty="0" smtClean="0">
                          <a:latin typeface="微软雅黑" panose="020B0503020204020204" pitchFamily="34" charset="-122"/>
                          <a:ea typeface="微软雅黑" panose="020B0503020204020204" pitchFamily="34" charset="-122"/>
                        </a:rPr>
                        <a:t>水印可以使用图片、文字、计算机名、用户名、</a:t>
                      </a:r>
                      <a:r>
                        <a:rPr lang="en-US" altLang="zh-CN" sz="1200" dirty="0" smtClean="0">
                          <a:latin typeface="微软雅黑" panose="020B0503020204020204" pitchFamily="34" charset="-122"/>
                          <a:ea typeface="微软雅黑" panose="020B0503020204020204" pitchFamily="34" charset="-122"/>
                        </a:rPr>
                        <a:t>IP</a:t>
                      </a:r>
                      <a:r>
                        <a:rPr lang="zh-CN" altLang="en-US" sz="1200" dirty="0" smtClean="0">
                          <a:latin typeface="微软雅黑" panose="020B0503020204020204" pitchFamily="34" charset="-122"/>
                          <a:ea typeface="微软雅黑" panose="020B0503020204020204" pitchFamily="34" charset="-122"/>
                        </a:rPr>
                        <a:t>地址等。打印水印也支持。</a:t>
                      </a:r>
                      <a:endParaRPr lang="zh-CN" altLang="en-US" sz="1200" dirty="0" smtClean="0">
                        <a:latin typeface="微软雅黑" panose="020B0503020204020204" pitchFamily="34" charset="-122"/>
                        <a:ea typeface="微软雅黑" panose="020B0503020204020204" pitchFamily="34" charset="-122"/>
                      </a:endParaRPr>
                    </a:p>
                  </a:txBody>
                  <a:tcPr marL="91444" marR="91444" marT="45732" marB="457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buNone/>
                      </a:pPr>
                      <a:r>
                        <a:rPr lang="zh-CN" altLang="en-US" sz="1200" dirty="0" smtClean="0">
                          <a:latin typeface="微软雅黑" panose="020B0503020204020204" pitchFamily="34" charset="-122"/>
                          <a:ea typeface="微软雅黑" panose="020B0503020204020204" pitchFamily="34" charset="-122"/>
                        </a:rPr>
                        <a:t>无</a:t>
                      </a:r>
                      <a:endParaRPr lang="zh-CN" altLang="en-US" sz="1200" dirty="0" smtClean="0">
                        <a:latin typeface="微软雅黑" panose="020B0503020204020204" pitchFamily="34" charset="-122"/>
                        <a:ea typeface="微软雅黑" panose="020B0503020204020204" pitchFamily="34" charset="-122"/>
                      </a:endParaRPr>
                    </a:p>
                  </a:txBody>
                  <a:tcPr marL="91444" marR="91444" marT="45732" marB="457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buNone/>
                      </a:pPr>
                      <a:r>
                        <a:rPr lang="zh-CN" altLang="en-US" sz="1200" dirty="0" smtClean="0">
                          <a:latin typeface="微软雅黑" panose="020B0503020204020204" pitchFamily="34" charset="-122"/>
                          <a:ea typeface="微软雅黑" panose="020B0503020204020204" pitchFamily="34" charset="-122"/>
                        </a:rPr>
                        <a:t>仅仅支持图片</a:t>
                      </a:r>
                      <a:endParaRPr lang="zh-CN" altLang="en-US" sz="1200" dirty="0" smtClean="0">
                        <a:latin typeface="微软雅黑" panose="020B0503020204020204" pitchFamily="34" charset="-122"/>
                        <a:ea typeface="微软雅黑" panose="020B0503020204020204" pitchFamily="34" charset="-122"/>
                      </a:endParaRPr>
                    </a:p>
                  </a:txBody>
                  <a:tcPr marL="91444" marR="91444" marT="45732" marB="457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buNone/>
                      </a:pPr>
                      <a:r>
                        <a:rPr lang="zh-CN" altLang="en-US" sz="1200" dirty="0" smtClean="0">
                          <a:latin typeface="微软雅黑" panose="020B0503020204020204" pitchFamily="34" charset="-122"/>
                          <a:ea typeface="微软雅黑" panose="020B0503020204020204" pitchFamily="34" charset="-122"/>
                        </a:rPr>
                        <a:t>无</a:t>
                      </a:r>
                      <a:endParaRPr lang="zh-CN" altLang="en-US" sz="1200" dirty="0" smtClean="0">
                        <a:latin typeface="微软雅黑" panose="020B0503020204020204" pitchFamily="34" charset="-122"/>
                        <a:ea typeface="微软雅黑" panose="020B0503020204020204" pitchFamily="34" charset="-122"/>
                      </a:endParaRPr>
                    </a:p>
                  </a:txBody>
                  <a:tcPr marL="91444" marR="91444" marT="45732" marB="457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
        <p:nvSpPr>
          <p:cNvPr id="7" name="TextBox 6"/>
          <p:cNvSpPr txBox="1"/>
          <p:nvPr/>
        </p:nvSpPr>
        <p:spPr>
          <a:xfrm>
            <a:off x="1921035" y="5591636"/>
            <a:ext cx="8305629" cy="583565"/>
          </a:xfrm>
          <a:prstGeom prst="rect">
            <a:avLst/>
          </a:prstGeom>
          <a:noFill/>
        </p:spPr>
        <p:txBody>
          <a:bodyPr wrap="square" rtlCol="0">
            <a:spAutoFit/>
          </a:bodyPr>
          <a:lstStyle/>
          <a:p>
            <a:pPr algn="l">
              <a:buNone/>
            </a:pPr>
            <a:r>
              <a:rPr lang="zh-CN" altLang="en-US" sz="1600" dirty="0" smtClean="0">
                <a:latin typeface="微软雅黑" panose="020B0503020204020204" pitchFamily="34" charset="-122"/>
                <a:ea typeface="微软雅黑" panose="020B0503020204020204" pitchFamily="34" charset="-122"/>
              </a:rPr>
              <a:t>   源代码</a:t>
            </a:r>
            <a:r>
              <a:rPr lang="zh-CN" altLang="en-US" sz="1600" dirty="0">
                <a:latin typeface="微软雅黑" panose="020B0503020204020204" pitchFamily="34" charset="-122"/>
                <a:ea typeface="微软雅黑" panose="020B0503020204020204" pitchFamily="34" charset="-122"/>
              </a:rPr>
              <a:t>加密可以保护公司的核心知识产权。审批功能可以实现审批流程的精细化管理目标。增加对拍照的威慑，拍照生成图片带水印信息。</a:t>
            </a:r>
            <a:endParaRPr lang="zh-CN" altLang="en-US" sz="1600" dirty="0">
              <a:latin typeface="微软雅黑" panose="020B0503020204020204" pitchFamily="34" charset="-122"/>
              <a:ea typeface="微软雅黑" panose="020B0503020204020204" pitchFamily="34" charset="-122"/>
            </a:endParaRPr>
          </a:p>
        </p:txBody>
      </p:sp>
      <p:sp>
        <p:nvSpPr>
          <p:cNvPr id="45" name="任意多边形 44"/>
          <p:cNvSpPr/>
          <p:nvPr/>
        </p:nvSpPr>
        <p:spPr>
          <a:xfrm rot="16200000">
            <a:off x="2445385" y="4432935"/>
            <a:ext cx="531495" cy="1580515"/>
          </a:xfrm>
          <a:custGeom>
            <a:avLst/>
            <a:gdLst>
              <a:gd name="connsiteX0" fmla="*/ 1087000 w 1087000"/>
              <a:gd name="connsiteY0" fmla="*/ 0 h 2135209"/>
              <a:gd name="connsiteX1" fmla="*/ 1087000 w 1087000"/>
              <a:gd name="connsiteY1" fmla="*/ 1635178 h 2135209"/>
              <a:gd name="connsiteX2" fmla="*/ 543500 w 1087000"/>
              <a:gd name="connsiteY2" fmla="*/ 2135209 h 2135209"/>
              <a:gd name="connsiteX3" fmla="*/ 0 w 1087000"/>
              <a:gd name="connsiteY3" fmla="*/ 1635178 h 2135209"/>
              <a:gd name="connsiteX4" fmla="*/ 0 w 1087000"/>
              <a:gd name="connsiteY4" fmla="*/ 0 h 2135209"/>
              <a:gd name="connsiteX5" fmla="*/ 1087000 w 1087000"/>
              <a:gd name="connsiteY5" fmla="*/ 0 h 2135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7000" h="2135209">
                <a:moveTo>
                  <a:pt x="1087000" y="0"/>
                </a:moveTo>
                <a:lnTo>
                  <a:pt x="1087000" y="1635178"/>
                </a:lnTo>
                <a:lnTo>
                  <a:pt x="543500" y="2135209"/>
                </a:lnTo>
                <a:lnTo>
                  <a:pt x="0" y="1635178"/>
                </a:lnTo>
                <a:lnTo>
                  <a:pt x="0" y="0"/>
                </a:lnTo>
                <a:lnTo>
                  <a:pt x="108700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wrap="square" rtlCol="0" anchor="ctr">
            <a:noAutofit/>
          </a:bodyPr>
          <a:p>
            <a:pPr algn="ctr" fontAlgn="auto">
              <a:spcBef>
                <a:spcPts val="0"/>
              </a:spcBef>
              <a:spcAft>
                <a:spcPts val="0"/>
              </a:spcAft>
            </a:pPr>
            <a:r>
              <a:rPr lang="zh-CN" altLang="en-US" sz="2000" b="1" kern="0" dirty="0">
                <a:latin typeface="微软雅黑" panose="020B0503020204020204" pitchFamily="34" charset="-122"/>
                <a:ea typeface="微软雅黑" panose="020B0503020204020204" pitchFamily="34" charset="-122"/>
                <a:cs typeface="Meiryo UI" panose="020B0604030504040204" pitchFamily="50" charset="-128"/>
                <a:sym typeface="+mn-ea"/>
              </a:rPr>
              <a:t>原理剖析</a:t>
            </a:r>
            <a:endParaRPr lang="zh-CN" altLang="en-US" sz="2000" b="1" kern="0" dirty="0">
              <a:latin typeface="微软雅黑" panose="020B0503020204020204" pitchFamily="34" charset="-122"/>
              <a:ea typeface="微软雅黑" panose="020B0503020204020204" pitchFamily="34" charset="-122"/>
              <a:cs typeface="Meiryo UI" panose="020B0604030504040204" pitchFamily="50" charset="-128"/>
              <a:sym typeface="+mn-ea"/>
            </a:endParaRPr>
          </a:p>
        </p:txBody>
      </p:sp>
      <p:sp>
        <p:nvSpPr>
          <p:cNvPr id="5" name="矩形 3"/>
          <p:cNvSpPr>
            <a:spLocks noChangeArrowheads="1"/>
          </p:cNvSpPr>
          <p:nvPr/>
        </p:nvSpPr>
        <p:spPr bwMode="auto">
          <a:xfrm>
            <a:off x="1073785" y="224790"/>
            <a:ext cx="6033135" cy="582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eaLnBrk="1" hangingPunct="1">
              <a:spcBef>
                <a:spcPct val="0"/>
              </a:spcBef>
              <a:buFont typeface="Arial" panose="020B0604020202020204" pitchFamily="34" charset="0"/>
              <a:buNone/>
            </a:pPr>
            <a:r>
              <a:rPr lang="zh-CN" altLang="en-US" b="1" dirty="0">
                <a:solidFill>
                  <a:schemeClr val="tx1">
                    <a:lumMod val="65000"/>
                    <a:lumOff val="35000"/>
                  </a:schemeClr>
                </a:solidFill>
                <a:latin typeface="Arial" panose="020B0604020202020204" pitchFamily="34" charset="0"/>
                <a:cs typeface="Arial" panose="020B0604020202020204" pitchFamily="34" charset="0"/>
                <a:sym typeface="Impact" panose="020B0806030902050204" pitchFamily="34" charset="0"/>
              </a:rPr>
              <a:t>与竞品的</a:t>
            </a:r>
            <a:r>
              <a:rPr lang="en-US" altLang="zh-CN" b="1" dirty="0">
                <a:solidFill>
                  <a:schemeClr val="tx1">
                    <a:lumMod val="65000"/>
                    <a:lumOff val="35000"/>
                  </a:schemeClr>
                </a:solidFill>
                <a:latin typeface="Arial" panose="020B0604020202020204" pitchFamily="34" charset="0"/>
                <a:cs typeface="Arial" panose="020B0604020202020204" pitchFamily="34" charset="0"/>
                <a:sym typeface="Impact" panose="020B0806030902050204" pitchFamily="34" charset="0"/>
              </a:rPr>
              <a:t>Pk</a:t>
            </a:r>
            <a:r>
              <a:rPr lang="zh-CN" altLang="en-US" b="1" dirty="0">
                <a:solidFill>
                  <a:schemeClr val="tx1">
                    <a:lumMod val="65000"/>
                    <a:lumOff val="35000"/>
                  </a:schemeClr>
                </a:solidFill>
                <a:latin typeface="Arial" panose="020B0604020202020204" pitchFamily="34" charset="0"/>
                <a:cs typeface="Arial" panose="020B0604020202020204" pitchFamily="34" charset="0"/>
                <a:sym typeface="Impact" panose="020B0806030902050204" pitchFamily="34" charset="0"/>
              </a:rPr>
              <a:t>优势</a:t>
            </a:r>
            <a:r>
              <a:rPr lang="en-US" altLang="zh-CN" b="1" dirty="0">
                <a:solidFill>
                  <a:schemeClr val="tx1">
                    <a:lumMod val="65000"/>
                    <a:lumOff val="35000"/>
                  </a:schemeClr>
                </a:solidFill>
                <a:latin typeface="Arial" panose="020B0604020202020204" pitchFamily="34" charset="0"/>
                <a:cs typeface="Arial" panose="020B0604020202020204" pitchFamily="34" charset="0"/>
                <a:sym typeface="Impact" panose="020B0806030902050204" pitchFamily="34" charset="0"/>
              </a:rPr>
              <a:t>-</a:t>
            </a:r>
            <a:r>
              <a:rPr lang="zh-CN" altLang="en-US" b="1" dirty="0">
                <a:solidFill>
                  <a:schemeClr val="tx1">
                    <a:lumMod val="65000"/>
                    <a:lumOff val="35000"/>
                  </a:schemeClr>
                </a:solidFill>
                <a:latin typeface="Arial" panose="020B0604020202020204" pitchFamily="34" charset="0"/>
                <a:cs typeface="Arial" panose="020B0604020202020204" pitchFamily="34" charset="0"/>
                <a:sym typeface="Impact" panose="020B0806030902050204" pitchFamily="34" charset="0"/>
              </a:rPr>
              <a:t>功能局限性</a:t>
            </a:r>
            <a:r>
              <a:rPr lang="en-US" altLang="zh-CN" b="1" dirty="0">
                <a:solidFill>
                  <a:schemeClr val="tx1">
                    <a:lumMod val="65000"/>
                    <a:lumOff val="35000"/>
                  </a:schemeClr>
                </a:solidFill>
                <a:latin typeface="Arial" panose="020B0604020202020204" pitchFamily="34" charset="0"/>
                <a:cs typeface="Arial" panose="020B0604020202020204" pitchFamily="34" charset="0"/>
                <a:sym typeface="Impact" panose="020B0806030902050204" pitchFamily="34" charset="0"/>
              </a:rPr>
              <a:t>PK</a:t>
            </a:r>
            <a:endParaRPr lang="en-US" altLang="zh-CN" b="1" dirty="0">
              <a:solidFill>
                <a:schemeClr val="tx1">
                  <a:lumMod val="65000"/>
                  <a:lumOff val="35000"/>
                </a:schemeClr>
              </a:solidFill>
              <a:latin typeface="Arial" panose="020B0604020202020204" pitchFamily="34" charset="0"/>
              <a:ea typeface="宋体" pitchFamily="2" charset="-122"/>
              <a:cs typeface="Arial" panose="020B0604020202020204" pitchFamily="34" charset="0"/>
              <a:sym typeface="Impact" panose="020B0806030902050204" pitchFamily="34" charset="0"/>
            </a:endParaRPr>
          </a:p>
        </p:txBody>
      </p:sp>
      <p:sp>
        <p:nvSpPr>
          <p:cNvPr id="9" name="文本框 37"/>
          <p:cNvSpPr txBox="1"/>
          <p:nvPr/>
        </p:nvSpPr>
        <p:spPr>
          <a:xfrm>
            <a:off x="1073958" y="759817"/>
            <a:ext cx="2308007" cy="335915"/>
          </a:xfrm>
          <a:prstGeom prst="rect">
            <a:avLst/>
          </a:prstGeom>
          <a:noFill/>
        </p:spPr>
        <p:txBody>
          <a:bodyPr wrap="square" lIns="91431" tIns="45716" rIns="91431" bIns="45716" rtlCol="0">
            <a:spAutoFit/>
          </a:bodyPr>
          <a:lstStyle/>
          <a:p>
            <a:r>
              <a:rPr lang="en-US" altLang="zh-CN" sz="1600" dirty="0">
                <a:solidFill>
                  <a:schemeClr val="tx1">
                    <a:lumMod val="65000"/>
                    <a:lumOff val="35000"/>
                  </a:schemeClr>
                </a:solidFill>
                <a:latin typeface="Arial" panose="020B0604020202020204" pitchFamily="34" charset="0"/>
                <a:cs typeface="Arial" panose="020B0604020202020204" pitchFamily="34" charset="0"/>
              </a:rPr>
              <a:t>Our Advantage</a:t>
            </a:r>
            <a:endParaRPr lang="en-US" altLang="zh-CN" sz="1600" dirty="0">
              <a:solidFill>
                <a:schemeClr val="tx1">
                  <a:lumMod val="65000"/>
                  <a:lumOff val="35000"/>
                </a:schemeClr>
              </a:solidFill>
              <a:latin typeface="Arial" panose="020B0604020202020204" pitchFamily="34" charset="0"/>
              <a:cs typeface="Arial" panose="020B0604020202020204" pitchFamily="34" charset="0"/>
            </a:endParaRPr>
          </a:p>
        </p:txBody>
      </p:sp>
      <p:pic>
        <p:nvPicPr>
          <p:cNvPr id="2" name="图片 1" descr="销掌门-透明背景-logo"/>
          <p:cNvPicPr>
            <a:picLocks noChangeAspect="1"/>
          </p:cNvPicPr>
          <p:nvPr/>
        </p:nvPicPr>
        <p:blipFill>
          <a:blip r:embed="rId2" cstate="print"/>
          <a:stretch>
            <a:fillRect/>
          </a:stretch>
        </p:blipFill>
        <p:spPr>
          <a:xfrm>
            <a:off x="10789920" y="167005"/>
            <a:ext cx="1132205" cy="82931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700">
        <p:push dir="r"/>
      </p:transition>
    </mc:Choice>
    <mc:Fallback>
      <p:transition>
        <p:push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000" fill="hold">
                                          <p:stCondLst>
                                            <p:cond delay="0"/>
                                          </p:stCondLst>
                                        </p:cTn>
                                        <p:tgtEl>
                                          <p:spTgt spid="5"/>
                                        </p:tgtEl>
                                        <p:attrNameLst>
                                          <p:attrName>style.visibility</p:attrName>
                                        </p:attrNameLst>
                                      </p:cBhvr>
                                      <p:to>
                                        <p:strVal val="visible"/>
                                      </p:to>
                                    </p:set>
                                    <p:animEffect transition="in" filter="wipe(left)">
                                      <p:cBhvr>
                                        <p:cTn id="7" dur="1000"/>
                                        <p:tgtEl>
                                          <p:spTgt spid="5"/>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000" fill="hold">
                                          <p:stCondLst>
                                            <p:cond delay="0"/>
                                          </p:stCondLst>
                                        </p:cTn>
                                        <p:tgtEl>
                                          <p:spTgt spid="9"/>
                                        </p:tgtEl>
                                        <p:attrNameLst>
                                          <p:attrName>style.visibility</p:attrName>
                                        </p:attrNameLst>
                                      </p:cBhvr>
                                      <p:to>
                                        <p:strVal val="visible"/>
                                      </p:to>
                                    </p:set>
                                    <p:animEffect transition="in" filter="wipe(left)">
                                      <p:cBhvr>
                                        <p:cTn id="11" dur="10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13" presetClass="entr" presetSubtype="16" fill="hold" nodeType="clickEffect">
                                  <p:stCondLst>
                                    <p:cond delay="0"/>
                                  </p:stCondLst>
                                  <p:childTnLst>
                                    <p:set>
                                      <p:cBhvr>
                                        <p:cTn id="15" dur="1000" fill="hold">
                                          <p:stCondLst>
                                            <p:cond delay="0"/>
                                          </p:stCondLst>
                                        </p:cTn>
                                        <p:tgtEl>
                                          <p:spTgt spid="4"/>
                                        </p:tgtEl>
                                        <p:attrNameLst>
                                          <p:attrName>style.visibility</p:attrName>
                                        </p:attrNameLst>
                                      </p:cBhvr>
                                      <p:to>
                                        <p:strVal val="visible"/>
                                      </p:to>
                                    </p:set>
                                    <p:animEffect transition="in" filter="plus(in)">
                                      <p:cBhvr>
                                        <p:cTn id="16" dur="10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000" fill="hold">
                                          <p:stCondLst>
                                            <p:cond delay="0"/>
                                          </p:stCondLst>
                                        </p:cTn>
                                        <p:tgtEl>
                                          <p:spTgt spid="45"/>
                                        </p:tgtEl>
                                        <p:attrNameLst>
                                          <p:attrName>style.visibility</p:attrName>
                                        </p:attrNameLst>
                                      </p:cBhvr>
                                      <p:to>
                                        <p:strVal val="visible"/>
                                      </p:to>
                                    </p:set>
                                    <p:animEffect transition="in" filter="wipe(left)">
                                      <p:cBhvr>
                                        <p:cTn id="21" dur="1000"/>
                                        <p:tgtEl>
                                          <p:spTgt spid="45"/>
                                        </p:tgtEl>
                                      </p:cBhvr>
                                    </p:animEffect>
                                  </p:childTnLst>
                                </p:cTn>
                              </p:par>
                            </p:childTnLst>
                          </p:cTn>
                        </p:par>
                        <p:par>
                          <p:cTn id="22" fill="hold">
                            <p:stCondLst>
                              <p:cond delay="1000"/>
                            </p:stCondLst>
                            <p:childTnLst>
                              <p:par>
                                <p:cTn id="23" presetID="13" presetClass="entr" presetSubtype="16" fill="hold" grpId="0" nodeType="afterEffect">
                                  <p:stCondLst>
                                    <p:cond delay="0"/>
                                  </p:stCondLst>
                                  <p:childTnLst>
                                    <p:set>
                                      <p:cBhvr>
                                        <p:cTn id="24" dur="1000" fill="hold">
                                          <p:stCondLst>
                                            <p:cond delay="0"/>
                                          </p:stCondLst>
                                        </p:cTn>
                                        <p:tgtEl>
                                          <p:spTgt spid="7"/>
                                        </p:tgtEl>
                                        <p:attrNameLst>
                                          <p:attrName>style.visibility</p:attrName>
                                        </p:attrNameLst>
                                      </p:cBhvr>
                                      <p:to>
                                        <p:strVal val="visible"/>
                                      </p:to>
                                    </p:set>
                                    <p:animEffect transition="in" filter="plus(in)">
                                      <p:cBhvr>
                                        <p:cTn id="25"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45" grpId="0" animBg="1"/>
      <p:bldP spid="7"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34"/>
          <p:cNvSpPr/>
          <p:nvPr/>
        </p:nvSpPr>
        <p:spPr>
          <a:xfrm>
            <a:off x="2081529" y="1595755"/>
            <a:ext cx="8069823" cy="386080"/>
          </a:xfrm>
          <a:prstGeom prst="rect">
            <a:avLst/>
          </a:prstGeom>
          <a:noFill/>
          <a:ln w="3175" cap="flat" cmpd="sng">
            <a:solidFill>
              <a:srgbClr val="FFFFFF"/>
            </a:solidFill>
            <a:prstDash val="dash"/>
            <a:miter/>
            <a:headEnd type="none" w="med" len="med"/>
            <a:tailEnd type="none" w="med" len="med"/>
          </a:ln>
        </p:spPr>
        <p:txBody>
          <a:bodyPr wrap="square" lIns="90170" tIns="46990" rIns="90170" bIns="46990">
            <a:spAutoFit/>
          </a:bodyPr>
          <a:lstStyle/>
          <a:p>
            <a:pPr lvl="0" eaLnBrk="1" hangingPunct="1"/>
            <a:endParaRPr lang="zh-CN" altLang="en-US" dirty="0">
              <a:latin typeface="微软雅黑" panose="020B0503020204020204" pitchFamily="34" charset="-122"/>
              <a:ea typeface="微软雅黑" panose="020B0503020204020204" pitchFamily="34" charset="-122"/>
            </a:endParaRPr>
          </a:p>
        </p:txBody>
      </p:sp>
      <p:sp>
        <p:nvSpPr>
          <p:cNvPr id="4" name="矩形 34"/>
          <p:cNvSpPr/>
          <p:nvPr/>
        </p:nvSpPr>
        <p:spPr>
          <a:xfrm>
            <a:off x="2195194" y="1663700"/>
            <a:ext cx="8069823" cy="386080"/>
          </a:xfrm>
          <a:prstGeom prst="rect">
            <a:avLst/>
          </a:prstGeom>
          <a:noFill/>
          <a:ln w="3175" cap="flat" cmpd="sng">
            <a:solidFill>
              <a:srgbClr val="FFFFFF"/>
            </a:solidFill>
            <a:prstDash val="dash"/>
            <a:miter/>
            <a:headEnd type="none" w="med" len="med"/>
            <a:tailEnd type="none" w="med" len="med"/>
          </a:ln>
        </p:spPr>
        <p:txBody>
          <a:bodyPr wrap="square" lIns="90170" tIns="46990" rIns="90170" bIns="46990">
            <a:spAutoFit/>
          </a:bodyPr>
          <a:lstStyle/>
          <a:p>
            <a:pPr lvl="0" eaLnBrk="1" hangingPunct="1"/>
            <a:endParaRPr lang="zh-CN" altLang="en-US" dirty="0">
              <a:latin typeface="微软雅黑" panose="020B0503020204020204" pitchFamily="34" charset="-122"/>
              <a:ea typeface="微软雅黑" panose="020B0503020204020204" pitchFamily="34" charset="-122"/>
            </a:endParaRPr>
          </a:p>
        </p:txBody>
      </p:sp>
      <p:graphicFrame>
        <p:nvGraphicFramePr>
          <p:cNvPr id="5" name="表格 4"/>
          <p:cNvGraphicFramePr>
            <a:graphicFrameLocks noGrp="1"/>
          </p:cNvGraphicFramePr>
          <p:nvPr>
            <p:custDataLst>
              <p:tags r:id="rId1"/>
            </p:custDataLst>
          </p:nvPr>
        </p:nvGraphicFramePr>
        <p:xfrm>
          <a:off x="1886585" y="1109666"/>
          <a:ext cx="8545195" cy="2890520"/>
        </p:xfrm>
        <a:graphic>
          <a:graphicData uri="http://schemas.openxmlformats.org/drawingml/2006/table">
            <a:tbl>
              <a:tblPr firstRow="1" bandRow="1">
                <a:tableStyleId>{5C22544A-7EE6-4342-B048-85BDC9FD1C3A}</a:tableStyleId>
              </a:tblPr>
              <a:tblGrid>
                <a:gridCol w="2778760"/>
                <a:gridCol w="1627505"/>
                <a:gridCol w="1491615"/>
                <a:gridCol w="1406525"/>
                <a:gridCol w="1240790"/>
              </a:tblGrid>
              <a:tr h="471170">
                <a:tc>
                  <a:txBody>
                    <a:bodyPr/>
                    <a:lstStyle/>
                    <a:p>
                      <a:pPr algn="ctr"/>
                      <a:r>
                        <a:rPr lang="zh-CN" altLang="en-US" sz="1600" dirty="0" smtClean="0">
                          <a:solidFill>
                            <a:schemeClr val="bg1"/>
                          </a:solidFill>
                          <a:latin typeface="微软雅黑" panose="020B0503020204020204" pitchFamily="34" charset="-122"/>
                          <a:ea typeface="微软雅黑" panose="020B0503020204020204" pitchFamily="34" charset="-122"/>
                        </a:rPr>
                        <a:t>对比项</a:t>
                      </a:r>
                      <a:endParaRPr lang="zh-CN" altLang="en-US" sz="1600" dirty="0" smtClean="0">
                        <a:solidFill>
                          <a:schemeClr val="bg1"/>
                        </a:solidFill>
                        <a:latin typeface="微软雅黑" panose="020B0503020204020204" pitchFamily="34" charset="-122"/>
                        <a:ea typeface="微软雅黑" panose="020B0503020204020204" pitchFamily="34" charset="-122"/>
                      </a:endParaRPr>
                    </a:p>
                  </a:txBody>
                  <a:tcPr marL="91445" marR="91445"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algn="ctr"/>
                      <a:r>
                        <a:rPr lang="en-US" altLang="zh-CN" sz="1600" dirty="0" smtClean="0">
                          <a:solidFill>
                            <a:schemeClr val="bg1"/>
                          </a:solidFill>
                          <a:latin typeface="微软雅黑" panose="020B0503020204020204" pitchFamily="34" charset="-122"/>
                          <a:ea typeface="微软雅黑" panose="020B0503020204020204" pitchFamily="34" charset="-122"/>
                        </a:rPr>
                        <a:t>DSC</a:t>
                      </a:r>
                      <a:endParaRPr lang="en-US" altLang="zh-CN" sz="1600" dirty="0" smtClean="0">
                        <a:solidFill>
                          <a:schemeClr val="bg1"/>
                        </a:solidFill>
                        <a:latin typeface="微软雅黑" panose="020B0503020204020204" pitchFamily="34" charset="-122"/>
                        <a:ea typeface="微软雅黑" panose="020B0503020204020204" pitchFamily="34" charset="-122"/>
                      </a:endParaRPr>
                    </a:p>
                  </a:txBody>
                  <a:tcPr marL="91445" marR="91445"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algn="ctr"/>
                      <a:r>
                        <a:rPr lang="zh-CN" altLang="en-US" sz="1600" dirty="0" smtClean="0">
                          <a:solidFill>
                            <a:schemeClr val="bg1"/>
                          </a:solidFill>
                          <a:latin typeface="微软雅黑" panose="020B0503020204020204" pitchFamily="34" charset="-122"/>
                          <a:ea typeface="微软雅黑" panose="020B0503020204020204" pitchFamily="34" charset="-122"/>
                          <a:sym typeface="+mn-ea"/>
                        </a:rPr>
                        <a:t>竞品</a:t>
                      </a:r>
                      <a:r>
                        <a:rPr lang="en-US" altLang="zh-CN" sz="1600" dirty="0" smtClean="0">
                          <a:solidFill>
                            <a:schemeClr val="bg1"/>
                          </a:solidFill>
                          <a:latin typeface="微软雅黑" panose="020B0503020204020204" pitchFamily="34" charset="-122"/>
                          <a:ea typeface="微软雅黑" panose="020B0503020204020204" pitchFamily="34" charset="-122"/>
                          <a:sym typeface="+mn-ea"/>
                        </a:rPr>
                        <a:t>1</a:t>
                      </a:r>
                      <a:endParaRPr lang="zh-CN" altLang="en-US" sz="1600" dirty="0" smtClean="0">
                        <a:solidFill>
                          <a:schemeClr val="bg1"/>
                        </a:solidFill>
                        <a:latin typeface="微软雅黑" panose="020B0503020204020204" pitchFamily="34" charset="-122"/>
                        <a:ea typeface="微软雅黑" panose="020B0503020204020204" pitchFamily="34" charset="-122"/>
                      </a:endParaRPr>
                    </a:p>
                  </a:txBody>
                  <a:tcPr marL="91445" marR="91445"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algn="ctr"/>
                      <a:r>
                        <a:rPr lang="zh-CN" altLang="en-US" sz="1600" dirty="0" smtClean="0">
                          <a:solidFill>
                            <a:schemeClr val="bg1"/>
                          </a:solidFill>
                          <a:latin typeface="微软雅黑" panose="020B0503020204020204" pitchFamily="34" charset="-122"/>
                          <a:ea typeface="微软雅黑" panose="020B0503020204020204" pitchFamily="34" charset="-122"/>
                          <a:sym typeface="+mn-ea"/>
                        </a:rPr>
                        <a:t>竞品</a:t>
                      </a:r>
                      <a:r>
                        <a:rPr lang="en-US" altLang="zh-CN" sz="1600" dirty="0" smtClean="0">
                          <a:solidFill>
                            <a:schemeClr val="bg1"/>
                          </a:solidFill>
                          <a:latin typeface="微软雅黑" panose="020B0503020204020204" pitchFamily="34" charset="-122"/>
                          <a:ea typeface="微软雅黑" panose="020B0503020204020204" pitchFamily="34" charset="-122"/>
                          <a:sym typeface="+mn-ea"/>
                        </a:rPr>
                        <a:t>2</a:t>
                      </a:r>
                      <a:endParaRPr lang="en-US" altLang="zh-CN" sz="1600" dirty="0" smtClean="0">
                        <a:solidFill>
                          <a:schemeClr val="bg1"/>
                        </a:solidFill>
                        <a:latin typeface="微软雅黑" panose="020B0503020204020204" pitchFamily="34" charset="-122"/>
                        <a:ea typeface="微软雅黑" panose="020B0503020204020204" pitchFamily="34" charset="-122"/>
                        <a:sym typeface="+mn-ea"/>
                      </a:endParaRPr>
                    </a:p>
                  </a:txBody>
                  <a:tcPr marL="91445" marR="91445"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algn="ctr"/>
                      <a:r>
                        <a:rPr lang="zh-CN" altLang="en-US" sz="1600" dirty="0" smtClean="0">
                          <a:solidFill>
                            <a:schemeClr val="bg1"/>
                          </a:solidFill>
                          <a:latin typeface="微软雅黑" panose="020B0503020204020204" pitchFamily="34" charset="-122"/>
                          <a:ea typeface="微软雅黑" panose="020B0503020204020204" pitchFamily="34" charset="-122"/>
                          <a:sym typeface="+mn-ea"/>
                        </a:rPr>
                        <a:t>竞品</a:t>
                      </a:r>
                      <a:r>
                        <a:rPr lang="en-US" altLang="zh-CN" sz="1600" dirty="0" smtClean="0">
                          <a:solidFill>
                            <a:schemeClr val="bg1"/>
                          </a:solidFill>
                          <a:latin typeface="微软雅黑" panose="020B0503020204020204" pitchFamily="34" charset="-122"/>
                          <a:ea typeface="微软雅黑" panose="020B0503020204020204" pitchFamily="34" charset="-122"/>
                          <a:sym typeface="+mn-ea"/>
                        </a:rPr>
                        <a:t>3</a:t>
                      </a:r>
                      <a:endParaRPr lang="en-US" altLang="zh-CN" sz="1600" dirty="0" smtClean="0">
                        <a:solidFill>
                          <a:schemeClr val="bg1"/>
                        </a:solidFill>
                        <a:latin typeface="微软雅黑" panose="020B0503020204020204" pitchFamily="34" charset="-122"/>
                        <a:ea typeface="微软雅黑" panose="020B0503020204020204" pitchFamily="34" charset="-122"/>
                        <a:sym typeface="+mn-ea"/>
                      </a:endParaRPr>
                    </a:p>
                  </a:txBody>
                  <a:tcPr marL="91445" marR="91445"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r>
              <a:tr h="307340">
                <a:tc>
                  <a:txBody>
                    <a:bodyPr/>
                    <a:lstStyle/>
                    <a:p>
                      <a:pPr algn="ctr"/>
                      <a:r>
                        <a:rPr lang="zh-CN" altLang="en-US" sz="1200" b="1" dirty="0" smtClean="0">
                          <a:latin typeface="微软雅黑" panose="020B0503020204020204" pitchFamily="34" charset="-122"/>
                          <a:ea typeface="微软雅黑" panose="020B0503020204020204" pitchFamily="34" charset="-122"/>
                        </a:rPr>
                        <a:t>加密系统的性能</a:t>
                      </a:r>
                      <a:endParaRPr lang="zh-CN" altLang="en-US" sz="1200" b="1" dirty="0" smtClean="0">
                        <a:latin typeface="微软雅黑" panose="020B0503020204020204" pitchFamily="34" charset="-122"/>
                        <a:ea typeface="微软雅黑" panose="020B0503020204020204" pitchFamily="34" charset="-122"/>
                      </a:endParaRPr>
                    </a:p>
                  </a:txBody>
                  <a:tcPr marL="91445" marR="91445"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ctr"/>
                      <a:endParaRPr lang="zh-CN" altLang="en-US" sz="1000" dirty="0" smtClean="0"/>
                    </a:p>
                  </a:txBody>
                  <a:tcPr marL="91445" marR="91445"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ctr"/>
                      <a:endParaRPr lang="zh-CN" altLang="en-US" sz="1000" dirty="0" smtClean="0"/>
                    </a:p>
                  </a:txBody>
                  <a:tcPr marL="91445" marR="91445"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ctr"/>
                      <a:endParaRPr lang="zh-CN" altLang="en-US" sz="1000" dirty="0" smtClean="0"/>
                    </a:p>
                  </a:txBody>
                  <a:tcPr marL="91445" marR="91445"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ctr"/>
                      <a:endParaRPr lang="zh-CN" altLang="en-US" sz="1000" dirty="0" smtClean="0"/>
                    </a:p>
                  </a:txBody>
                  <a:tcPr marL="91445" marR="91445"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r>
              <a:tr h="508000">
                <a:tc>
                  <a:txBody>
                    <a:bodyPr/>
                    <a:lstStyle/>
                    <a:p>
                      <a:pPr algn="ctr"/>
                      <a:r>
                        <a:rPr lang="en-US" altLang="zh-CN" sz="1200" dirty="0" smtClean="0">
                          <a:latin typeface="微软雅黑" panose="020B0503020204020204" pitchFamily="34" charset="-122"/>
                          <a:ea typeface="微软雅黑" panose="020B0503020204020204" pitchFamily="34" charset="-122"/>
                        </a:rPr>
                        <a:t>PK1</a:t>
                      </a:r>
                      <a:r>
                        <a:rPr lang="zh-CN" altLang="en-US" sz="1200" dirty="0" smtClean="0">
                          <a:latin typeface="微软雅黑" panose="020B0503020204020204" pitchFamily="34" charset="-122"/>
                          <a:ea typeface="微软雅黑" panose="020B0503020204020204" pitchFamily="34" charset="-122"/>
                        </a:rPr>
                        <a:t>：所有</a:t>
                      </a:r>
                      <a:r>
                        <a:rPr lang="zh-CN" altLang="en-US" sz="1200" dirty="0">
                          <a:latin typeface="微软雅黑" panose="020B0503020204020204" pitchFamily="34" charset="-122"/>
                          <a:ea typeface="微软雅黑" panose="020B0503020204020204" pitchFamily="34" charset="-122"/>
                          <a:sym typeface="+mn-ea"/>
                        </a:rPr>
                        <a:t>安装包大小</a:t>
                      </a:r>
                      <a:r>
                        <a:rPr lang="en-US" altLang="zh-CN" sz="1200" dirty="0">
                          <a:latin typeface="微软雅黑" panose="020B0503020204020204" pitchFamily="34" charset="-122"/>
                          <a:ea typeface="微软雅黑" panose="020B0503020204020204" pitchFamily="34" charset="-122"/>
                          <a:sym typeface="+mn-ea"/>
                        </a:rPr>
                        <a:t>PK</a:t>
                      </a:r>
                      <a:r>
                        <a:rPr lang="zh-CN" altLang="en-US" sz="1200" dirty="0">
                          <a:latin typeface="微软雅黑" panose="020B0503020204020204" pitchFamily="34" charset="-122"/>
                          <a:ea typeface="微软雅黑" panose="020B0503020204020204" pitchFamily="34" charset="-122"/>
                          <a:sym typeface="+mn-ea"/>
                        </a:rPr>
                        <a:t>（服务器、客户端和控制台）</a:t>
                      </a:r>
                      <a:endParaRPr lang="zh-CN" altLang="en-US" sz="1200" dirty="0">
                        <a:latin typeface="微软雅黑" panose="020B0503020204020204" pitchFamily="34" charset="-122"/>
                        <a:ea typeface="微软雅黑" panose="020B0503020204020204" pitchFamily="34" charset="-122"/>
                        <a:sym typeface="+mn-ea"/>
                      </a:endParaRPr>
                    </a:p>
                  </a:txBody>
                  <a:tcPr marL="91445" marR="91445"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latinLnBrk="0" hangingPunct="1">
                        <a:spcBef>
                          <a:spcPts val="0"/>
                        </a:spcBef>
                        <a:spcAft>
                          <a:spcPts val="0"/>
                        </a:spcAft>
                        <a:buClrTx/>
                        <a:buSzTx/>
                        <a:buFontTx/>
                        <a:buNone/>
                        <a:defRPr/>
                      </a:pPr>
                      <a:r>
                        <a:rPr lang="en-US" altLang="zh-CN" sz="1200" dirty="0" smtClean="0">
                          <a:latin typeface="微软雅黑" panose="020B0503020204020204" pitchFamily="34" charset="-122"/>
                          <a:ea typeface="微软雅黑" panose="020B0503020204020204" pitchFamily="34" charset="-122"/>
                        </a:rPr>
                        <a:t>40M</a:t>
                      </a:r>
                      <a:endParaRPr lang="en-US" altLang="zh-CN" sz="1200" dirty="0" smtClean="0">
                        <a:latin typeface="微软雅黑" panose="020B0503020204020204" pitchFamily="34" charset="-122"/>
                        <a:ea typeface="微软雅黑" panose="020B0503020204020204" pitchFamily="34" charset="-122"/>
                      </a:endParaRPr>
                    </a:p>
                  </a:txBody>
                  <a:tcPr marL="91445" marR="91445"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200" dirty="0" smtClean="0">
                          <a:latin typeface="微软雅黑" panose="020B0503020204020204" pitchFamily="34" charset="-122"/>
                          <a:ea typeface="微软雅黑" panose="020B0503020204020204" pitchFamily="34" charset="-122"/>
                        </a:rPr>
                        <a:t>139M</a:t>
                      </a:r>
                      <a:r>
                        <a:rPr lang="zh-CN" altLang="en-US" sz="1200" dirty="0" smtClean="0">
                          <a:latin typeface="微软雅黑" panose="020B0503020204020204" pitchFamily="34" charset="-122"/>
                          <a:ea typeface="微软雅黑" panose="020B0503020204020204" pitchFamily="34" charset="-122"/>
                        </a:rPr>
                        <a:t>（不包括</a:t>
                      </a:r>
                      <a:r>
                        <a:rPr lang="en-US" altLang="zh-CN" sz="1200" dirty="0" smtClean="0">
                          <a:latin typeface="微软雅黑" panose="020B0503020204020204" pitchFamily="34" charset="-122"/>
                          <a:ea typeface="微软雅黑" panose="020B0503020204020204" pitchFamily="34" charset="-122"/>
                        </a:rPr>
                        <a:t>N</a:t>
                      </a:r>
                      <a:r>
                        <a:rPr lang="zh-CN" altLang="en-US" sz="1200" dirty="0" smtClean="0">
                          <a:latin typeface="微软雅黑" panose="020B0503020204020204" pitchFamily="34" charset="-122"/>
                          <a:ea typeface="微软雅黑" panose="020B0503020204020204" pitchFamily="34" charset="-122"/>
                        </a:rPr>
                        <a:t>个补丁包）</a:t>
                      </a:r>
                      <a:endParaRPr lang="zh-CN" altLang="en-US" sz="1200" dirty="0" smtClean="0">
                        <a:latin typeface="微软雅黑" panose="020B0503020204020204" pitchFamily="34" charset="-122"/>
                        <a:ea typeface="微软雅黑" panose="020B0503020204020204" pitchFamily="34" charset="-122"/>
                      </a:endParaRPr>
                    </a:p>
                  </a:txBody>
                  <a:tcPr marL="91445" marR="91445"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buNone/>
                      </a:pPr>
                      <a:r>
                        <a:rPr lang="en-US" altLang="zh-CN" sz="1200" dirty="0" smtClean="0">
                          <a:latin typeface="微软雅黑" panose="020B0503020204020204" pitchFamily="34" charset="-122"/>
                          <a:ea typeface="微软雅黑" panose="020B0503020204020204" pitchFamily="34" charset="-122"/>
                          <a:sym typeface="+mn-ea"/>
                        </a:rPr>
                        <a:t>186M</a:t>
                      </a:r>
                      <a:r>
                        <a:rPr lang="zh-CN" altLang="en-US" sz="1200" dirty="0" smtClean="0">
                          <a:latin typeface="微软雅黑" panose="020B0503020204020204" pitchFamily="34" charset="-122"/>
                          <a:ea typeface="微软雅黑" panose="020B0503020204020204" pitchFamily="34" charset="-122"/>
                          <a:sym typeface="+mn-ea"/>
                        </a:rPr>
                        <a:t>（安装复杂，需安装多个服务器）</a:t>
                      </a:r>
                      <a:endParaRPr lang="zh-CN" altLang="en-US" sz="1200" dirty="0" smtClean="0">
                        <a:latin typeface="微软雅黑" panose="020B0503020204020204" pitchFamily="34" charset="-122"/>
                        <a:ea typeface="微软雅黑" panose="020B0503020204020204" pitchFamily="34" charset="-122"/>
                        <a:sym typeface="+mn-ea"/>
                      </a:endParaRPr>
                    </a:p>
                  </a:txBody>
                  <a:tcPr marL="91445" marR="91445"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buNone/>
                      </a:pPr>
                      <a:r>
                        <a:rPr lang="en-US" altLang="zh-CN" sz="1200" dirty="0" smtClean="0">
                          <a:latin typeface="微软雅黑" panose="020B0503020204020204" pitchFamily="34" charset="-122"/>
                          <a:ea typeface="微软雅黑" panose="020B0503020204020204" pitchFamily="34" charset="-122"/>
                          <a:sym typeface="+mn-ea"/>
                        </a:rPr>
                        <a:t>87M</a:t>
                      </a:r>
                      <a:endParaRPr lang="en-US" altLang="zh-CN" sz="1200" dirty="0" smtClean="0">
                        <a:latin typeface="微软雅黑" panose="020B0503020204020204" pitchFamily="34" charset="-122"/>
                        <a:ea typeface="微软雅黑" panose="020B0503020204020204" pitchFamily="34" charset="-122"/>
                        <a:sym typeface="+mn-ea"/>
                      </a:endParaRPr>
                    </a:p>
                  </a:txBody>
                  <a:tcPr marL="91445" marR="91445"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73710">
                <a:tc>
                  <a:txBody>
                    <a:bodyPr/>
                    <a:lstStyle/>
                    <a:p>
                      <a:pPr algn="l">
                        <a:buNone/>
                      </a:pPr>
                      <a:r>
                        <a:rPr lang="en-US" altLang="zh-CN" sz="1200" dirty="0" smtClean="0">
                          <a:latin typeface="微软雅黑" panose="020B0503020204020204" pitchFamily="34" charset="-122"/>
                          <a:ea typeface="微软雅黑" panose="020B0503020204020204" pitchFamily="34" charset="-122"/>
                          <a:sym typeface="+mn-ea"/>
                        </a:rPr>
                        <a:t>PK2</a:t>
                      </a:r>
                      <a:r>
                        <a:rPr lang="zh-CN" altLang="en-US" sz="1200" dirty="0" smtClean="0">
                          <a:latin typeface="微软雅黑" panose="020B0503020204020204" pitchFamily="34" charset="-122"/>
                          <a:ea typeface="微软雅黑" panose="020B0503020204020204" pitchFamily="34" charset="-122"/>
                          <a:sym typeface="+mn-ea"/>
                        </a:rPr>
                        <a:t>：客户端运行内存大小</a:t>
                      </a:r>
                      <a:endParaRPr lang="zh-CN" altLang="en-US" sz="1200" dirty="0" smtClean="0">
                        <a:latin typeface="微软雅黑" panose="020B0503020204020204" pitchFamily="34" charset="-122"/>
                        <a:ea typeface="微软雅黑" panose="020B0503020204020204" pitchFamily="34" charset="-122"/>
                        <a:sym typeface="+mn-ea"/>
                      </a:endParaRPr>
                    </a:p>
                  </a:txBody>
                  <a:tcPr marL="91445" marR="91445"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buNone/>
                      </a:pPr>
                      <a:r>
                        <a:rPr lang="en-US" altLang="zh-CN" sz="1200" dirty="0" smtClean="0">
                          <a:latin typeface="微软雅黑" panose="020B0503020204020204" pitchFamily="34" charset="-122"/>
                          <a:ea typeface="微软雅黑" panose="020B0503020204020204" pitchFamily="34" charset="-122"/>
                          <a:sym typeface="+mn-ea"/>
                        </a:rPr>
                        <a:t>8M</a:t>
                      </a:r>
                      <a:endParaRPr lang="en-US" altLang="zh-CN" sz="1200" dirty="0" smtClean="0">
                        <a:latin typeface="微软雅黑" panose="020B0503020204020204" pitchFamily="34" charset="-122"/>
                        <a:ea typeface="微软雅黑" panose="020B0503020204020204" pitchFamily="34" charset="-122"/>
                        <a:sym typeface="+mn-ea"/>
                      </a:endParaRPr>
                    </a:p>
                  </a:txBody>
                  <a:tcPr marL="91445" marR="91445"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buNone/>
                      </a:pPr>
                      <a:r>
                        <a:rPr lang="en-US" altLang="zh-CN" sz="1200" dirty="0" smtClean="0">
                          <a:latin typeface="微软雅黑" panose="020B0503020204020204" pitchFamily="34" charset="-122"/>
                          <a:ea typeface="微软雅黑" panose="020B0503020204020204" pitchFamily="34" charset="-122"/>
                          <a:sym typeface="+mn-ea"/>
                        </a:rPr>
                        <a:t>15M</a:t>
                      </a:r>
                      <a:endParaRPr lang="en-US" altLang="zh-CN" sz="1200" dirty="0" smtClean="0">
                        <a:latin typeface="微软雅黑" panose="020B0503020204020204" pitchFamily="34" charset="-122"/>
                        <a:ea typeface="微软雅黑" panose="020B0503020204020204" pitchFamily="34" charset="-122"/>
                        <a:sym typeface="+mn-ea"/>
                      </a:endParaRPr>
                    </a:p>
                  </a:txBody>
                  <a:tcPr marL="91445" marR="91445"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buNone/>
                      </a:pPr>
                      <a:r>
                        <a:rPr lang="en-US" altLang="zh-CN" sz="1200" dirty="0" smtClean="0">
                          <a:latin typeface="微软雅黑" panose="020B0503020204020204" pitchFamily="34" charset="-122"/>
                          <a:ea typeface="微软雅黑" panose="020B0503020204020204" pitchFamily="34" charset="-122"/>
                          <a:sym typeface="+mn-ea"/>
                        </a:rPr>
                        <a:t>60M</a:t>
                      </a:r>
                      <a:endParaRPr lang="en-US" altLang="zh-CN" sz="1200" dirty="0" smtClean="0">
                        <a:latin typeface="微软雅黑" panose="020B0503020204020204" pitchFamily="34" charset="-122"/>
                        <a:ea typeface="微软雅黑" panose="020B0503020204020204" pitchFamily="34" charset="-122"/>
                        <a:sym typeface="+mn-ea"/>
                      </a:endParaRPr>
                    </a:p>
                  </a:txBody>
                  <a:tcPr marL="91445" marR="91445"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buNone/>
                      </a:pPr>
                      <a:r>
                        <a:rPr lang="en-US" altLang="zh-CN" sz="1200" dirty="0" smtClean="0">
                          <a:latin typeface="微软雅黑" panose="020B0503020204020204" pitchFamily="34" charset="-122"/>
                          <a:ea typeface="微软雅黑" panose="020B0503020204020204" pitchFamily="34" charset="-122"/>
                          <a:sym typeface="+mn-ea"/>
                        </a:rPr>
                        <a:t>70M</a:t>
                      </a:r>
                      <a:endParaRPr lang="en-US" altLang="zh-CN" sz="1200" dirty="0" smtClean="0">
                        <a:latin typeface="微软雅黑" panose="020B0503020204020204" pitchFamily="34" charset="-122"/>
                        <a:ea typeface="微软雅黑" panose="020B0503020204020204" pitchFamily="34" charset="-122"/>
                        <a:sym typeface="+mn-ea"/>
                      </a:endParaRPr>
                    </a:p>
                  </a:txBody>
                  <a:tcPr marL="91445" marR="91445"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07340">
                <a:tc>
                  <a:txBody>
                    <a:bodyPr/>
                    <a:lstStyle/>
                    <a:p>
                      <a:pPr algn="l">
                        <a:buNone/>
                      </a:pPr>
                      <a:r>
                        <a:rPr lang="en-US" altLang="zh-CN" sz="1200" dirty="0" smtClean="0">
                          <a:latin typeface="微软雅黑" panose="020B0503020204020204" pitchFamily="34" charset="-122"/>
                          <a:ea typeface="微软雅黑" panose="020B0503020204020204" pitchFamily="34" charset="-122"/>
                        </a:rPr>
                        <a:t>PK3</a:t>
                      </a:r>
                      <a:r>
                        <a:rPr lang="zh-CN" altLang="en-US" sz="1200" dirty="0" smtClean="0">
                          <a:latin typeface="微软雅黑" panose="020B0503020204020204" pitchFamily="34" charset="-122"/>
                          <a:ea typeface="微软雅黑" panose="020B0503020204020204" pitchFamily="34" charset="-122"/>
                        </a:rPr>
                        <a:t>：客户端</a:t>
                      </a:r>
                      <a:r>
                        <a:rPr lang="en-US" altLang="zh-CN" sz="1200" dirty="0" smtClean="0">
                          <a:latin typeface="微软雅黑" panose="020B0503020204020204" pitchFamily="34" charset="-122"/>
                          <a:ea typeface="微软雅黑" panose="020B0503020204020204" pitchFamily="34" charset="-122"/>
                        </a:rPr>
                        <a:t>CPU</a:t>
                      </a:r>
                      <a:r>
                        <a:rPr lang="zh-CN" altLang="en-US" sz="1200" dirty="0" smtClean="0">
                          <a:latin typeface="微软雅黑" panose="020B0503020204020204" pitchFamily="34" charset="-122"/>
                          <a:ea typeface="微软雅黑" panose="020B0503020204020204" pitchFamily="34" charset="-122"/>
                        </a:rPr>
                        <a:t>使用大小</a:t>
                      </a:r>
                      <a:endParaRPr lang="zh-CN" altLang="en-US" sz="1200" dirty="0" smtClean="0">
                        <a:latin typeface="微软雅黑" panose="020B0503020204020204" pitchFamily="34" charset="-122"/>
                        <a:ea typeface="微软雅黑" panose="020B0503020204020204" pitchFamily="34" charset="-122"/>
                      </a:endParaRPr>
                    </a:p>
                  </a:txBody>
                  <a:tcPr marL="91445" marR="91445"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buNone/>
                      </a:pPr>
                      <a:r>
                        <a:rPr lang="en-US" altLang="zh-CN" sz="1200" dirty="0" smtClean="0">
                          <a:latin typeface="微软雅黑" panose="020B0503020204020204" pitchFamily="34" charset="-122"/>
                          <a:ea typeface="微软雅黑" panose="020B0503020204020204" pitchFamily="34" charset="-122"/>
                        </a:rPr>
                        <a:t>2%</a:t>
                      </a:r>
                      <a:endParaRPr lang="en-US" altLang="zh-CN" sz="1200" dirty="0" smtClean="0">
                        <a:latin typeface="微软雅黑" panose="020B0503020204020204" pitchFamily="34" charset="-122"/>
                        <a:ea typeface="微软雅黑" panose="020B0503020204020204" pitchFamily="34" charset="-122"/>
                      </a:endParaRPr>
                    </a:p>
                  </a:txBody>
                  <a:tcPr marL="91445" marR="91445"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buNone/>
                      </a:pPr>
                      <a:r>
                        <a:rPr lang="en-US" altLang="zh-CN" sz="1200" dirty="0" smtClean="0">
                          <a:latin typeface="微软雅黑" panose="020B0503020204020204" pitchFamily="34" charset="-122"/>
                          <a:ea typeface="微软雅黑" panose="020B0503020204020204" pitchFamily="34" charset="-122"/>
                        </a:rPr>
                        <a:t>29%</a:t>
                      </a:r>
                      <a:endParaRPr lang="en-US" altLang="zh-CN" sz="1200" dirty="0" smtClean="0">
                        <a:latin typeface="微软雅黑" panose="020B0503020204020204" pitchFamily="34" charset="-122"/>
                        <a:ea typeface="微软雅黑" panose="020B0503020204020204" pitchFamily="34" charset="-122"/>
                      </a:endParaRPr>
                    </a:p>
                  </a:txBody>
                  <a:tcPr marL="91445" marR="91445"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buNone/>
                      </a:pPr>
                      <a:r>
                        <a:rPr lang="en-US" altLang="zh-CN" sz="1200" dirty="0" smtClean="0">
                          <a:latin typeface="微软雅黑" panose="020B0503020204020204" pitchFamily="34" charset="-122"/>
                          <a:ea typeface="微软雅黑" panose="020B0503020204020204" pitchFamily="34" charset="-122"/>
                        </a:rPr>
                        <a:t>21%</a:t>
                      </a:r>
                      <a:endParaRPr lang="en-US" altLang="zh-CN" sz="1200" dirty="0" smtClean="0">
                        <a:latin typeface="微软雅黑" panose="020B0503020204020204" pitchFamily="34" charset="-122"/>
                        <a:ea typeface="微软雅黑" panose="020B0503020204020204" pitchFamily="34" charset="-122"/>
                      </a:endParaRPr>
                    </a:p>
                  </a:txBody>
                  <a:tcPr marL="91445" marR="91445"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buNone/>
                      </a:pPr>
                      <a:endParaRPr lang="zh-CN" altLang="en-US" sz="1200" dirty="0" smtClean="0">
                        <a:latin typeface="微软雅黑" panose="020B0503020204020204" pitchFamily="34" charset="-122"/>
                        <a:ea typeface="微软雅黑" panose="020B0503020204020204" pitchFamily="34" charset="-122"/>
                      </a:endParaRPr>
                    </a:p>
                  </a:txBody>
                  <a:tcPr marL="91445" marR="91445"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822960">
                <a:tc>
                  <a:txBody>
                    <a:bodyPr/>
                    <a:lstStyle/>
                    <a:p>
                      <a:pPr algn="l">
                        <a:buNone/>
                      </a:pPr>
                      <a:r>
                        <a:rPr lang="en-US" altLang="zh-CN" sz="1200" dirty="0" smtClean="0">
                          <a:latin typeface="微软雅黑" panose="020B0503020204020204" pitchFamily="34" charset="-122"/>
                          <a:ea typeface="微软雅黑" panose="020B0503020204020204" pitchFamily="34" charset="-122"/>
                        </a:rPr>
                        <a:t>PK4</a:t>
                      </a:r>
                      <a:r>
                        <a:rPr lang="zh-CN" altLang="en-US" sz="1200" dirty="0" smtClean="0">
                          <a:latin typeface="微软雅黑" panose="020B0503020204020204" pitchFamily="34" charset="-122"/>
                          <a:ea typeface="微软雅黑" panose="020B0503020204020204" pitchFamily="34" charset="-122"/>
                        </a:rPr>
                        <a:t>：打开加密文件的响应速度</a:t>
                      </a:r>
                      <a:endParaRPr lang="zh-CN" altLang="en-US" sz="1200" dirty="0" smtClean="0">
                        <a:latin typeface="微软雅黑" panose="020B0503020204020204" pitchFamily="34" charset="-122"/>
                        <a:ea typeface="微软雅黑" panose="020B0503020204020204" pitchFamily="34" charset="-122"/>
                      </a:endParaRPr>
                    </a:p>
                    <a:p>
                      <a:pPr algn="l">
                        <a:buNone/>
                      </a:pPr>
                      <a:r>
                        <a:rPr lang="zh-CN" altLang="en-US" sz="1200" dirty="0" smtClean="0">
                          <a:latin typeface="微软雅黑" panose="020B0503020204020204" pitchFamily="34" charset="-122"/>
                          <a:ea typeface="微软雅黑" panose="020B0503020204020204" pitchFamily="34" charset="-122"/>
                          <a:sym typeface="+mn-ea"/>
                        </a:rPr>
                        <a:t>加密程序启动时间</a:t>
                      </a:r>
                      <a:endParaRPr lang="zh-CN" altLang="en-US" sz="1200" dirty="0" smtClean="0">
                        <a:latin typeface="微软雅黑" panose="020B0503020204020204" pitchFamily="34" charset="-122"/>
                        <a:ea typeface="微软雅黑" panose="020B0503020204020204" pitchFamily="34" charset="-122"/>
                        <a:sym typeface="+mn-ea"/>
                      </a:endParaRPr>
                    </a:p>
                    <a:p>
                      <a:pPr algn="l">
                        <a:buNone/>
                      </a:pPr>
                      <a:r>
                        <a:rPr lang="zh-CN" altLang="en-US" sz="1200" dirty="0" smtClean="0">
                          <a:latin typeface="微软雅黑" panose="020B0503020204020204" pitchFamily="34" charset="-122"/>
                          <a:ea typeface="微软雅黑" panose="020B0503020204020204" pitchFamily="34" charset="-122"/>
                          <a:sym typeface="+mn-ea"/>
                        </a:rPr>
                        <a:t>加密文件首次打开时间</a:t>
                      </a:r>
                      <a:endParaRPr lang="zh-CN" altLang="en-US" sz="1200" dirty="0" smtClean="0">
                        <a:latin typeface="微软雅黑" panose="020B0503020204020204" pitchFamily="34" charset="-122"/>
                        <a:ea typeface="微软雅黑" panose="020B0503020204020204" pitchFamily="34" charset="-122"/>
                        <a:sym typeface="+mn-ea"/>
                      </a:endParaRPr>
                    </a:p>
                    <a:p>
                      <a:pPr algn="l">
                        <a:buNone/>
                      </a:pPr>
                      <a:r>
                        <a:rPr lang="zh-CN" altLang="en-US" sz="1200" dirty="0" smtClean="0">
                          <a:latin typeface="微软雅黑" panose="020B0503020204020204" pitchFamily="34" charset="-122"/>
                          <a:ea typeface="微软雅黑" panose="020B0503020204020204" pitchFamily="34" charset="-122"/>
                          <a:sym typeface="+mn-ea"/>
                        </a:rPr>
                        <a:t>加密文件第二次打开时间</a:t>
                      </a:r>
                      <a:endParaRPr lang="zh-CN" altLang="en-US" sz="1200" dirty="0" smtClean="0">
                        <a:latin typeface="微软雅黑" panose="020B0503020204020204" pitchFamily="34" charset="-122"/>
                        <a:ea typeface="微软雅黑" panose="020B0503020204020204" pitchFamily="34" charset="-122"/>
                        <a:sym typeface="+mn-ea"/>
                      </a:endParaRPr>
                    </a:p>
                  </a:txBody>
                  <a:tcPr marL="91445" marR="91445"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buNone/>
                      </a:pPr>
                      <a:endParaRPr lang="en-US" altLang="zh-CN" sz="1200" dirty="0" smtClean="0">
                        <a:latin typeface="微软雅黑" panose="020B0503020204020204" pitchFamily="34" charset="-122"/>
                        <a:ea typeface="微软雅黑" panose="020B0503020204020204" pitchFamily="34" charset="-122"/>
                      </a:endParaRPr>
                    </a:p>
                    <a:p>
                      <a:pPr algn="ctr">
                        <a:buNone/>
                      </a:pPr>
                      <a:r>
                        <a:rPr lang="en-US" altLang="zh-CN" sz="1200" dirty="0" smtClean="0">
                          <a:latin typeface="微软雅黑" panose="020B0503020204020204" pitchFamily="34" charset="-122"/>
                          <a:ea typeface="微软雅黑" panose="020B0503020204020204" pitchFamily="34" charset="-122"/>
                        </a:rPr>
                        <a:t>2S</a:t>
                      </a:r>
                      <a:endParaRPr lang="en-US" altLang="zh-CN" sz="1200" dirty="0" smtClean="0">
                        <a:latin typeface="微软雅黑" panose="020B0503020204020204" pitchFamily="34" charset="-122"/>
                        <a:ea typeface="微软雅黑" panose="020B0503020204020204" pitchFamily="34" charset="-122"/>
                      </a:endParaRPr>
                    </a:p>
                    <a:p>
                      <a:pPr algn="ctr">
                        <a:buNone/>
                      </a:pPr>
                      <a:r>
                        <a:rPr lang="en-US" altLang="zh-CN" sz="1200" dirty="0" smtClean="0">
                          <a:latin typeface="微软雅黑" panose="020B0503020204020204" pitchFamily="34" charset="-122"/>
                          <a:ea typeface="微软雅黑" panose="020B0503020204020204" pitchFamily="34" charset="-122"/>
                        </a:rPr>
                        <a:t>5S</a:t>
                      </a:r>
                      <a:endParaRPr lang="en-US" altLang="zh-CN" sz="1200" dirty="0" smtClean="0">
                        <a:latin typeface="微软雅黑" panose="020B0503020204020204" pitchFamily="34" charset="-122"/>
                        <a:ea typeface="微软雅黑" panose="020B0503020204020204" pitchFamily="34" charset="-122"/>
                      </a:endParaRPr>
                    </a:p>
                    <a:p>
                      <a:pPr algn="ctr">
                        <a:buNone/>
                      </a:pPr>
                      <a:r>
                        <a:rPr lang="en-US" altLang="zh-CN" sz="1200" dirty="0" smtClean="0">
                          <a:latin typeface="微软雅黑" panose="020B0503020204020204" pitchFamily="34" charset="-122"/>
                          <a:ea typeface="微软雅黑" panose="020B0503020204020204" pitchFamily="34" charset="-122"/>
                        </a:rPr>
                        <a:t>3S</a:t>
                      </a:r>
                      <a:endParaRPr lang="en-US" altLang="zh-CN" sz="1200" dirty="0" smtClean="0">
                        <a:latin typeface="微软雅黑" panose="020B0503020204020204" pitchFamily="34" charset="-122"/>
                        <a:ea typeface="微软雅黑" panose="020B0503020204020204" pitchFamily="34" charset="-122"/>
                      </a:endParaRPr>
                    </a:p>
                  </a:txBody>
                  <a:tcPr marL="91445" marR="91445"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buNone/>
                      </a:pPr>
                      <a:endParaRPr lang="en-US" altLang="zh-CN" sz="1200" dirty="0" smtClean="0">
                        <a:latin typeface="微软雅黑" panose="020B0503020204020204" pitchFamily="34" charset="-122"/>
                        <a:ea typeface="微软雅黑" panose="020B0503020204020204" pitchFamily="34" charset="-122"/>
                      </a:endParaRPr>
                    </a:p>
                    <a:p>
                      <a:pPr algn="ctr">
                        <a:buNone/>
                      </a:pPr>
                      <a:r>
                        <a:rPr lang="en-US" altLang="zh-CN" sz="1200" dirty="0" smtClean="0">
                          <a:latin typeface="微软雅黑" panose="020B0503020204020204" pitchFamily="34" charset="-122"/>
                          <a:ea typeface="微软雅黑" panose="020B0503020204020204" pitchFamily="34" charset="-122"/>
                        </a:rPr>
                        <a:t>6S</a:t>
                      </a:r>
                      <a:endParaRPr lang="en-US" altLang="zh-CN" sz="1200" dirty="0" smtClean="0">
                        <a:latin typeface="微软雅黑" panose="020B0503020204020204" pitchFamily="34" charset="-122"/>
                        <a:ea typeface="微软雅黑" panose="020B0503020204020204" pitchFamily="34" charset="-122"/>
                      </a:endParaRPr>
                    </a:p>
                    <a:p>
                      <a:pPr algn="ctr">
                        <a:buNone/>
                      </a:pPr>
                      <a:r>
                        <a:rPr lang="en-US" altLang="zh-CN" sz="1200" dirty="0" smtClean="0">
                          <a:latin typeface="微软雅黑" panose="020B0503020204020204" pitchFamily="34" charset="-122"/>
                          <a:ea typeface="微软雅黑" panose="020B0503020204020204" pitchFamily="34" charset="-122"/>
                        </a:rPr>
                        <a:t>10S</a:t>
                      </a:r>
                      <a:endParaRPr lang="en-US" altLang="zh-CN" sz="1200" dirty="0" smtClean="0">
                        <a:latin typeface="微软雅黑" panose="020B0503020204020204" pitchFamily="34" charset="-122"/>
                        <a:ea typeface="微软雅黑" panose="020B0503020204020204" pitchFamily="34" charset="-122"/>
                      </a:endParaRPr>
                    </a:p>
                    <a:p>
                      <a:pPr algn="ctr">
                        <a:buNone/>
                      </a:pPr>
                      <a:r>
                        <a:rPr lang="en-US" altLang="zh-CN" sz="1200" dirty="0" smtClean="0">
                          <a:latin typeface="微软雅黑" panose="020B0503020204020204" pitchFamily="34" charset="-122"/>
                          <a:ea typeface="微软雅黑" panose="020B0503020204020204" pitchFamily="34" charset="-122"/>
                        </a:rPr>
                        <a:t>7S</a:t>
                      </a:r>
                      <a:endParaRPr lang="en-US" altLang="zh-CN" sz="1200" dirty="0" smtClean="0">
                        <a:latin typeface="微软雅黑" panose="020B0503020204020204" pitchFamily="34" charset="-122"/>
                        <a:ea typeface="微软雅黑" panose="020B0503020204020204" pitchFamily="34" charset="-122"/>
                      </a:endParaRPr>
                    </a:p>
                  </a:txBody>
                  <a:tcPr marL="91445" marR="91445"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buNone/>
                      </a:pPr>
                      <a:endParaRPr lang="en-US" altLang="zh-CN" sz="1200" dirty="0" smtClean="0">
                        <a:latin typeface="微软雅黑" panose="020B0503020204020204" pitchFamily="34" charset="-122"/>
                        <a:ea typeface="微软雅黑" panose="020B0503020204020204" pitchFamily="34" charset="-122"/>
                        <a:sym typeface="+mn-ea"/>
                      </a:endParaRPr>
                    </a:p>
                    <a:p>
                      <a:pPr algn="ctr">
                        <a:buNone/>
                      </a:pPr>
                      <a:r>
                        <a:rPr lang="en-US" altLang="zh-CN" sz="1200" dirty="0" smtClean="0">
                          <a:latin typeface="微软雅黑" panose="020B0503020204020204" pitchFamily="34" charset="-122"/>
                          <a:ea typeface="微软雅黑" panose="020B0503020204020204" pitchFamily="34" charset="-122"/>
                          <a:sym typeface="+mn-ea"/>
                        </a:rPr>
                        <a:t>5S</a:t>
                      </a:r>
                      <a:endParaRPr lang="en-US" altLang="zh-CN" sz="1200" dirty="0" smtClean="0">
                        <a:latin typeface="微软雅黑" panose="020B0503020204020204" pitchFamily="34" charset="-122"/>
                        <a:ea typeface="微软雅黑" panose="020B0503020204020204" pitchFamily="34" charset="-122"/>
                        <a:sym typeface="+mn-ea"/>
                      </a:endParaRPr>
                    </a:p>
                    <a:p>
                      <a:pPr algn="ctr">
                        <a:buNone/>
                      </a:pPr>
                      <a:r>
                        <a:rPr lang="en-US" altLang="zh-CN" sz="1200" dirty="0" smtClean="0">
                          <a:latin typeface="微软雅黑" panose="020B0503020204020204" pitchFamily="34" charset="-122"/>
                          <a:ea typeface="微软雅黑" panose="020B0503020204020204" pitchFamily="34" charset="-122"/>
                          <a:sym typeface="+mn-ea"/>
                        </a:rPr>
                        <a:t>13S</a:t>
                      </a:r>
                      <a:endParaRPr lang="en-US" altLang="zh-CN" sz="1200" dirty="0" smtClean="0">
                        <a:latin typeface="微软雅黑" panose="020B0503020204020204" pitchFamily="34" charset="-122"/>
                        <a:ea typeface="微软雅黑" panose="020B0503020204020204" pitchFamily="34" charset="-122"/>
                        <a:sym typeface="+mn-ea"/>
                      </a:endParaRPr>
                    </a:p>
                    <a:p>
                      <a:pPr algn="ctr">
                        <a:buNone/>
                      </a:pPr>
                      <a:r>
                        <a:rPr lang="en-US" altLang="zh-CN" sz="1200" dirty="0" smtClean="0">
                          <a:latin typeface="微软雅黑" panose="020B0503020204020204" pitchFamily="34" charset="-122"/>
                          <a:ea typeface="微软雅黑" panose="020B0503020204020204" pitchFamily="34" charset="-122"/>
                          <a:sym typeface="+mn-ea"/>
                        </a:rPr>
                        <a:t>8S</a:t>
                      </a:r>
                      <a:endParaRPr lang="en-US" altLang="zh-CN" sz="1200" dirty="0" smtClean="0">
                        <a:latin typeface="微软雅黑" panose="020B0503020204020204" pitchFamily="34" charset="-122"/>
                        <a:ea typeface="微软雅黑" panose="020B0503020204020204" pitchFamily="34" charset="-122"/>
                        <a:sym typeface="+mn-ea"/>
                      </a:endParaRPr>
                    </a:p>
                  </a:txBody>
                  <a:tcPr marL="91445" marR="91445"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buNone/>
                      </a:pPr>
                      <a:endParaRPr lang="en-US" altLang="zh-CN" sz="1200" dirty="0" smtClean="0">
                        <a:latin typeface="微软雅黑" panose="020B0503020204020204" pitchFamily="34" charset="-122"/>
                        <a:ea typeface="微软雅黑" panose="020B0503020204020204" pitchFamily="34" charset="-122"/>
                      </a:endParaRPr>
                    </a:p>
                    <a:p>
                      <a:pPr algn="ctr">
                        <a:buNone/>
                      </a:pPr>
                      <a:r>
                        <a:rPr lang="en-US" altLang="zh-CN" sz="1200" dirty="0" smtClean="0">
                          <a:latin typeface="微软雅黑" panose="020B0503020204020204" pitchFamily="34" charset="-122"/>
                          <a:ea typeface="微软雅黑" panose="020B0503020204020204" pitchFamily="34" charset="-122"/>
                        </a:rPr>
                        <a:t>5S</a:t>
                      </a:r>
                      <a:endParaRPr lang="en-US" altLang="zh-CN" sz="1200" dirty="0" smtClean="0">
                        <a:latin typeface="微软雅黑" panose="020B0503020204020204" pitchFamily="34" charset="-122"/>
                        <a:ea typeface="微软雅黑" panose="020B0503020204020204" pitchFamily="34" charset="-122"/>
                      </a:endParaRPr>
                    </a:p>
                    <a:p>
                      <a:pPr algn="ctr">
                        <a:buNone/>
                      </a:pPr>
                      <a:r>
                        <a:rPr lang="en-US" altLang="zh-CN" sz="1200" dirty="0" smtClean="0">
                          <a:latin typeface="微软雅黑" panose="020B0503020204020204" pitchFamily="34" charset="-122"/>
                          <a:ea typeface="微软雅黑" panose="020B0503020204020204" pitchFamily="34" charset="-122"/>
                        </a:rPr>
                        <a:t>13S</a:t>
                      </a:r>
                      <a:endParaRPr lang="en-US" altLang="zh-CN" sz="1200" dirty="0" smtClean="0">
                        <a:latin typeface="微软雅黑" panose="020B0503020204020204" pitchFamily="34" charset="-122"/>
                        <a:ea typeface="微软雅黑" panose="020B0503020204020204" pitchFamily="34" charset="-122"/>
                      </a:endParaRPr>
                    </a:p>
                    <a:p>
                      <a:pPr algn="ctr">
                        <a:buNone/>
                      </a:pPr>
                      <a:r>
                        <a:rPr lang="en-US" altLang="zh-CN" sz="1200" dirty="0" smtClean="0">
                          <a:latin typeface="微软雅黑" panose="020B0503020204020204" pitchFamily="34" charset="-122"/>
                          <a:ea typeface="微软雅黑" panose="020B0503020204020204" pitchFamily="34" charset="-122"/>
                        </a:rPr>
                        <a:t>8S</a:t>
                      </a:r>
                      <a:endParaRPr lang="en-US" altLang="zh-CN" sz="1200" dirty="0" smtClean="0">
                        <a:latin typeface="微软雅黑" panose="020B0503020204020204" pitchFamily="34" charset="-122"/>
                        <a:ea typeface="微软雅黑" panose="020B0503020204020204" pitchFamily="34" charset="-122"/>
                      </a:endParaRPr>
                    </a:p>
                  </a:txBody>
                  <a:tcPr marL="91445" marR="91445"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
        <p:nvSpPr>
          <p:cNvPr id="8" name="TextBox 7"/>
          <p:cNvSpPr txBox="1"/>
          <p:nvPr/>
        </p:nvSpPr>
        <p:spPr>
          <a:xfrm>
            <a:off x="1851025" y="4824730"/>
            <a:ext cx="8627745" cy="1568450"/>
          </a:xfrm>
          <a:prstGeom prst="rect">
            <a:avLst/>
          </a:prstGeom>
          <a:noFill/>
        </p:spPr>
        <p:txBody>
          <a:bodyPr wrap="square" rtlCol="0">
            <a:spAutoFit/>
          </a:bodyPr>
          <a:lstStyle/>
          <a:p>
            <a:pPr algn="l" eaLnBrk="0" fontAlgn="base" hangingPunct="0">
              <a:defRPr/>
            </a:pPr>
            <a:r>
              <a:rPr lang="zh-CN" altLang="en-US" sz="1600" dirty="0" smtClean="0">
                <a:latin typeface="微软雅黑" panose="020B0503020204020204" pitchFamily="34" charset="-122"/>
                <a:ea typeface="微软雅黑" panose="020B0503020204020204" pitchFamily="34" charset="-122"/>
              </a:rPr>
              <a:t>    </a:t>
            </a:r>
            <a:r>
              <a:rPr lang="en-US" altLang="zh-CN" sz="1600" dirty="0" smtClean="0">
                <a:latin typeface="微软雅黑" panose="020B0503020204020204" pitchFamily="34" charset="-122"/>
                <a:ea typeface="微软雅黑" panose="020B0503020204020204" pitchFamily="34" charset="-122"/>
              </a:rPr>
              <a:t>DSC</a:t>
            </a:r>
            <a:r>
              <a:rPr lang="zh-CN" altLang="en-US" sz="1600" dirty="0">
                <a:latin typeface="微软雅黑" panose="020B0503020204020204" pitchFamily="34" charset="-122"/>
                <a:ea typeface="微软雅黑" panose="020B0503020204020204" pitchFamily="34" charset="-122"/>
              </a:rPr>
              <a:t>采用</a:t>
            </a:r>
            <a:r>
              <a:rPr lang="zh-CN" altLang="en-US" sz="1600" dirty="0">
                <a:solidFill>
                  <a:schemeClr val="dk1"/>
                </a:solidFill>
                <a:latin typeface="微软雅黑" panose="020B0503020204020204" pitchFamily="34" charset="-122"/>
                <a:ea typeface="微软雅黑" panose="020B0503020204020204" pitchFamily="34" charset="-122"/>
              </a:rPr>
              <a:t>驱动层加密，是从计算机最底层开始过滤文件，这样对于文件的加密做到了最全面，不会出现漏洞，同时会缓冲所用文件，所以当打开加密文件时，调用速度快，从而使加密软件多次打开时运行速度快，占用资源小。其他厂商大都采用应用层加密，由于应用层加密技术由于不是从最底层加密，文件过滤的不完整，并且进程每次启动都需要检测文件的加密状态，导致运行速度慢，而且安全性降低。</a:t>
            </a:r>
            <a:r>
              <a:rPr lang="en-US" altLang="zh-CN" sz="1600" dirty="0">
                <a:solidFill>
                  <a:schemeClr val="dk1"/>
                </a:solidFill>
                <a:latin typeface="微软雅黑" panose="020B0503020204020204" pitchFamily="34" charset="-122"/>
                <a:ea typeface="微软雅黑" panose="020B0503020204020204" pitchFamily="34" charset="-122"/>
              </a:rPr>
              <a:t>DSC</a:t>
            </a:r>
            <a:r>
              <a:rPr lang="zh-CN" altLang="en-US" sz="1600" dirty="0">
                <a:solidFill>
                  <a:schemeClr val="dk1"/>
                </a:solidFill>
                <a:latin typeface="微软雅黑" panose="020B0503020204020204" pitchFamily="34" charset="-122"/>
                <a:ea typeface="微软雅黑" panose="020B0503020204020204" pitchFamily="34" charset="-122"/>
              </a:rPr>
              <a:t>使用</a:t>
            </a:r>
            <a:r>
              <a:rPr lang="en-US" altLang="zh-CN" sz="1600" dirty="0">
                <a:solidFill>
                  <a:schemeClr val="dk1"/>
                </a:solidFill>
                <a:latin typeface="微软雅黑" panose="020B0503020204020204" pitchFamily="34" charset="-122"/>
                <a:ea typeface="微软雅黑" panose="020B0503020204020204" pitchFamily="34" charset="-122"/>
              </a:rPr>
              <a:t>C</a:t>
            </a:r>
            <a:r>
              <a:rPr lang="zh-CN" altLang="en-US" sz="1600" dirty="0">
                <a:solidFill>
                  <a:schemeClr val="dk1"/>
                </a:solidFill>
                <a:latin typeface="微软雅黑" panose="020B0503020204020204" pitchFamily="34" charset="-122"/>
                <a:ea typeface="微软雅黑" panose="020B0503020204020204" pitchFamily="34" charset="-122"/>
              </a:rPr>
              <a:t>语言开发，客户端仅仅</a:t>
            </a:r>
            <a:r>
              <a:rPr lang="en-US" altLang="zh-CN" sz="1600" dirty="0">
                <a:solidFill>
                  <a:schemeClr val="dk1"/>
                </a:solidFill>
                <a:latin typeface="微软雅黑" panose="020B0503020204020204" pitchFamily="34" charset="-122"/>
                <a:ea typeface="微软雅黑" panose="020B0503020204020204" pitchFamily="34" charset="-122"/>
              </a:rPr>
              <a:t>8M</a:t>
            </a:r>
            <a:r>
              <a:rPr lang="zh-CN" altLang="en-US" sz="1600" dirty="0">
                <a:solidFill>
                  <a:schemeClr val="dk1"/>
                </a:solidFill>
                <a:latin typeface="微软雅黑" panose="020B0503020204020204" pitchFamily="34" charset="-122"/>
                <a:ea typeface="微软雅黑" panose="020B0503020204020204" pitchFamily="34" charset="-122"/>
              </a:rPr>
              <a:t>，无任何多余的功能，精简、快速、部署简单。</a:t>
            </a:r>
            <a:endParaRPr lang="zh-CN" altLang="en-US" sz="1600" dirty="0">
              <a:solidFill>
                <a:schemeClr val="dk1"/>
              </a:solidFill>
              <a:latin typeface="微软雅黑" panose="020B0503020204020204" pitchFamily="34" charset="-122"/>
              <a:ea typeface="微软雅黑" panose="020B0503020204020204" pitchFamily="34" charset="-122"/>
            </a:endParaRPr>
          </a:p>
        </p:txBody>
      </p:sp>
      <p:sp>
        <p:nvSpPr>
          <p:cNvPr id="45" name="任意多边形 44"/>
          <p:cNvSpPr/>
          <p:nvPr/>
        </p:nvSpPr>
        <p:spPr>
          <a:xfrm rot="16200000">
            <a:off x="2411095" y="3683000"/>
            <a:ext cx="531495" cy="1580515"/>
          </a:xfrm>
          <a:custGeom>
            <a:avLst/>
            <a:gdLst>
              <a:gd name="connsiteX0" fmla="*/ 1087000 w 1087000"/>
              <a:gd name="connsiteY0" fmla="*/ 0 h 2135209"/>
              <a:gd name="connsiteX1" fmla="*/ 1087000 w 1087000"/>
              <a:gd name="connsiteY1" fmla="*/ 1635178 h 2135209"/>
              <a:gd name="connsiteX2" fmla="*/ 543500 w 1087000"/>
              <a:gd name="connsiteY2" fmla="*/ 2135209 h 2135209"/>
              <a:gd name="connsiteX3" fmla="*/ 0 w 1087000"/>
              <a:gd name="connsiteY3" fmla="*/ 1635178 h 2135209"/>
              <a:gd name="connsiteX4" fmla="*/ 0 w 1087000"/>
              <a:gd name="connsiteY4" fmla="*/ 0 h 2135209"/>
              <a:gd name="connsiteX5" fmla="*/ 1087000 w 1087000"/>
              <a:gd name="connsiteY5" fmla="*/ 0 h 2135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7000" h="2135209">
                <a:moveTo>
                  <a:pt x="1087000" y="0"/>
                </a:moveTo>
                <a:lnTo>
                  <a:pt x="1087000" y="1635178"/>
                </a:lnTo>
                <a:lnTo>
                  <a:pt x="543500" y="2135209"/>
                </a:lnTo>
                <a:lnTo>
                  <a:pt x="0" y="1635178"/>
                </a:lnTo>
                <a:lnTo>
                  <a:pt x="0" y="0"/>
                </a:lnTo>
                <a:lnTo>
                  <a:pt x="108700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wrap="square" rtlCol="0" anchor="ctr">
            <a:noAutofit/>
          </a:bodyPr>
          <a:p>
            <a:pPr algn="ctr" fontAlgn="auto">
              <a:spcBef>
                <a:spcPts val="0"/>
              </a:spcBef>
              <a:spcAft>
                <a:spcPts val="0"/>
              </a:spcAft>
            </a:pPr>
            <a:r>
              <a:rPr lang="zh-CN" altLang="en-US" sz="2000" b="1" kern="0" dirty="0">
                <a:latin typeface="微软雅黑" panose="020B0503020204020204" pitchFamily="34" charset="-122"/>
                <a:ea typeface="微软雅黑" panose="020B0503020204020204" pitchFamily="34" charset="-122"/>
                <a:cs typeface="Meiryo UI" panose="020B0604030504040204" pitchFamily="50" charset="-128"/>
                <a:sym typeface="+mn-ea"/>
              </a:rPr>
              <a:t>原理剖析</a:t>
            </a:r>
            <a:endParaRPr lang="zh-CN" altLang="en-US" sz="2000" b="1" kern="0" dirty="0">
              <a:latin typeface="微软雅黑" panose="020B0503020204020204" pitchFamily="34" charset="-122"/>
              <a:ea typeface="微软雅黑" panose="020B0503020204020204" pitchFamily="34" charset="-122"/>
              <a:cs typeface="Meiryo UI" panose="020B0604030504040204" pitchFamily="50" charset="-128"/>
              <a:sym typeface="+mn-ea"/>
            </a:endParaRPr>
          </a:p>
        </p:txBody>
      </p:sp>
      <p:sp>
        <p:nvSpPr>
          <p:cNvPr id="2" name="矩形 3"/>
          <p:cNvSpPr>
            <a:spLocks noChangeArrowheads="1"/>
          </p:cNvSpPr>
          <p:nvPr/>
        </p:nvSpPr>
        <p:spPr bwMode="auto">
          <a:xfrm>
            <a:off x="1073785" y="224790"/>
            <a:ext cx="6033135" cy="582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eaLnBrk="1" hangingPunct="1">
              <a:spcBef>
                <a:spcPct val="0"/>
              </a:spcBef>
              <a:buFont typeface="Arial" panose="020B0604020202020204" pitchFamily="34" charset="0"/>
              <a:buNone/>
            </a:pPr>
            <a:r>
              <a:rPr lang="zh-CN" altLang="en-US" b="1" dirty="0">
                <a:solidFill>
                  <a:schemeClr val="tx1">
                    <a:lumMod val="65000"/>
                    <a:lumOff val="35000"/>
                  </a:schemeClr>
                </a:solidFill>
                <a:latin typeface="Arial" panose="020B0604020202020204" pitchFamily="34" charset="0"/>
                <a:cs typeface="Arial" panose="020B0604020202020204" pitchFamily="34" charset="0"/>
                <a:sym typeface="Impact" panose="020B0806030902050204" pitchFamily="34" charset="0"/>
              </a:rPr>
              <a:t>与竞品的</a:t>
            </a:r>
            <a:r>
              <a:rPr lang="en-US" altLang="zh-CN" b="1" dirty="0">
                <a:solidFill>
                  <a:schemeClr val="tx1">
                    <a:lumMod val="65000"/>
                    <a:lumOff val="35000"/>
                  </a:schemeClr>
                </a:solidFill>
                <a:latin typeface="Arial" panose="020B0604020202020204" pitchFamily="34" charset="0"/>
                <a:cs typeface="Arial" panose="020B0604020202020204" pitchFamily="34" charset="0"/>
                <a:sym typeface="Impact" panose="020B0806030902050204" pitchFamily="34" charset="0"/>
              </a:rPr>
              <a:t>Pk</a:t>
            </a:r>
            <a:r>
              <a:rPr lang="zh-CN" altLang="en-US" b="1" dirty="0">
                <a:solidFill>
                  <a:schemeClr val="tx1">
                    <a:lumMod val="65000"/>
                    <a:lumOff val="35000"/>
                  </a:schemeClr>
                </a:solidFill>
                <a:latin typeface="Arial" panose="020B0604020202020204" pitchFamily="34" charset="0"/>
                <a:cs typeface="Arial" panose="020B0604020202020204" pitchFamily="34" charset="0"/>
                <a:sym typeface="Impact" panose="020B0806030902050204" pitchFamily="34" charset="0"/>
              </a:rPr>
              <a:t>优势</a:t>
            </a:r>
            <a:r>
              <a:rPr lang="en-US" altLang="zh-CN" b="1" dirty="0">
                <a:solidFill>
                  <a:schemeClr val="tx1">
                    <a:lumMod val="65000"/>
                    <a:lumOff val="35000"/>
                  </a:schemeClr>
                </a:solidFill>
                <a:latin typeface="Arial" panose="020B0604020202020204" pitchFamily="34" charset="0"/>
                <a:cs typeface="Arial" panose="020B0604020202020204" pitchFamily="34" charset="0"/>
                <a:sym typeface="Impact" panose="020B0806030902050204" pitchFamily="34" charset="0"/>
              </a:rPr>
              <a:t>-</a:t>
            </a:r>
            <a:r>
              <a:rPr lang="zh-CN" altLang="en-US" b="1" dirty="0">
                <a:solidFill>
                  <a:schemeClr val="tx1">
                    <a:lumMod val="65000"/>
                    <a:lumOff val="35000"/>
                  </a:schemeClr>
                </a:solidFill>
                <a:latin typeface="Arial" panose="020B0604020202020204" pitchFamily="34" charset="0"/>
                <a:cs typeface="Arial" panose="020B0604020202020204" pitchFamily="34" charset="0"/>
                <a:sym typeface="Impact" panose="020B0806030902050204" pitchFamily="34" charset="0"/>
              </a:rPr>
              <a:t>软件性能</a:t>
            </a:r>
            <a:r>
              <a:rPr lang="en-US" altLang="zh-CN" b="1" dirty="0">
                <a:solidFill>
                  <a:schemeClr val="tx1">
                    <a:lumMod val="65000"/>
                    <a:lumOff val="35000"/>
                  </a:schemeClr>
                </a:solidFill>
                <a:latin typeface="Arial" panose="020B0604020202020204" pitchFamily="34" charset="0"/>
                <a:cs typeface="Arial" panose="020B0604020202020204" pitchFamily="34" charset="0"/>
                <a:sym typeface="Impact" panose="020B0806030902050204" pitchFamily="34" charset="0"/>
              </a:rPr>
              <a:t>PK</a:t>
            </a:r>
            <a:endParaRPr lang="en-US" altLang="zh-CN" b="1" dirty="0">
              <a:solidFill>
                <a:schemeClr val="tx1">
                  <a:lumMod val="65000"/>
                  <a:lumOff val="35000"/>
                </a:schemeClr>
              </a:solidFill>
              <a:latin typeface="Arial" panose="020B0604020202020204" pitchFamily="34" charset="0"/>
              <a:ea typeface="宋体" pitchFamily="2" charset="-122"/>
              <a:cs typeface="Arial" panose="020B0604020202020204" pitchFamily="34" charset="0"/>
              <a:sym typeface="Impact" panose="020B0806030902050204" pitchFamily="34" charset="0"/>
            </a:endParaRPr>
          </a:p>
        </p:txBody>
      </p:sp>
      <p:sp>
        <p:nvSpPr>
          <p:cNvPr id="9" name="文本框 37"/>
          <p:cNvSpPr txBox="1"/>
          <p:nvPr/>
        </p:nvSpPr>
        <p:spPr>
          <a:xfrm>
            <a:off x="1073958" y="759817"/>
            <a:ext cx="2308007" cy="335915"/>
          </a:xfrm>
          <a:prstGeom prst="rect">
            <a:avLst/>
          </a:prstGeom>
          <a:noFill/>
        </p:spPr>
        <p:txBody>
          <a:bodyPr wrap="square" lIns="91431" tIns="45716" rIns="91431" bIns="45716" rtlCol="0">
            <a:spAutoFit/>
          </a:bodyPr>
          <a:lstStyle/>
          <a:p>
            <a:r>
              <a:rPr lang="en-US" altLang="zh-CN" sz="1600" dirty="0">
                <a:solidFill>
                  <a:schemeClr val="tx1">
                    <a:lumMod val="65000"/>
                    <a:lumOff val="35000"/>
                  </a:schemeClr>
                </a:solidFill>
                <a:latin typeface="Arial" panose="020B0604020202020204" pitchFamily="34" charset="0"/>
                <a:cs typeface="Arial" panose="020B0604020202020204" pitchFamily="34" charset="0"/>
              </a:rPr>
              <a:t>Our Advantage</a:t>
            </a:r>
            <a:endParaRPr lang="en-US" altLang="zh-CN" sz="1600" dirty="0">
              <a:solidFill>
                <a:schemeClr val="tx1">
                  <a:lumMod val="65000"/>
                  <a:lumOff val="35000"/>
                </a:schemeClr>
              </a:solidFill>
              <a:latin typeface="Arial" panose="020B0604020202020204" pitchFamily="34" charset="0"/>
              <a:cs typeface="Arial" panose="020B0604020202020204" pitchFamily="34" charset="0"/>
            </a:endParaRPr>
          </a:p>
        </p:txBody>
      </p:sp>
      <p:pic>
        <p:nvPicPr>
          <p:cNvPr id="7" name="图片 6" descr="销掌门-透明背景-logo"/>
          <p:cNvPicPr>
            <a:picLocks noChangeAspect="1"/>
          </p:cNvPicPr>
          <p:nvPr/>
        </p:nvPicPr>
        <p:blipFill>
          <a:blip r:embed="rId2" cstate="print"/>
          <a:stretch>
            <a:fillRect/>
          </a:stretch>
        </p:blipFill>
        <p:spPr>
          <a:xfrm>
            <a:off x="10789920" y="167005"/>
            <a:ext cx="1132205" cy="82931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700">
        <p:push/>
      </p:transition>
    </mc:Choice>
    <mc:Fallback>
      <p:transition>
        <p:push/>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000"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000" fill="hold">
                                          <p:stCondLst>
                                            <p:cond delay="0"/>
                                          </p:stCondLst>
                                        </p:cTn>
                                        <p:tgtEl>
                                          <p:spTgt spid="9"/>
                                        </p:tgtEl>
                                        <p:attrNameLst>
                                          <p:attrName>style.visibility</p:attrName>
                                        </p:attrNameLst>
                                      </p:cBhvr>
                                      <p:to>
                                        <p:strVal val="visible"/>
                                      </p:to>
                                    </p:set>
                                    <p:animEffect transition="in" filter="wipe(left)">
                                      <p:cBhvr>
                                        <p:cTn id="11" dur="1000"/>
                                        <p:tgtEl>
                                          <p:spTgt spid="9"/>
                                        </p:tgtEl>
                                      </p:cBhvr>
                                    </p:animEffect>
                                  </p:childTnLst>
                                </p:cTn>
                              </p:par>
                              <p:par>
                                <p:cTn id="12" presetID="13" presetClass="entr" presetSubtype="16" fill="hold" nodeType="withEffect">
                                  <p:stCondLst>
                                    <p:cond delay="0"/>
                                  </p:stCondLst>
                                  <p:childTnLst>
                                    <p:set>
                                      <p:cBhvr>
                                        <p:cTn id="13" dur="1000" fill="hold">
                                          <p:stCondLst>
                                            <p:cond delay="0"/>
                                          </p:stCondLst>
                                        </p:cTn>
                                        <p:tgtEl>
                                          <p:spTgt spid="5"/>
                                        </p:tgtEl>
                                        <p:attrNameLst>
                                          <p:attrName>style.visibility</p:attrName>
                                        </p:attrNameLst>
                                      </p:cBhvr>
                                      <p:to>
                                        <p:strVal val="visible"/>
                                      </p:to>
                                    </p:set>
                                    <p:animEffect transition="in" filter="plus(in)">
                                      <p:cBhvr>
                                        <p:cTn id="14" dur="10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000" fill="hold">
                                          <p:stCondLst>
                                            <p:cond delay="0"/>
                                          </p:stCondLst>
                                        </p:cTn>
                                        <p:tgtEl>
                                          <p:spTgt spid="45"/>
                                        </p:tgtEl>
                                        <p:attrNameLst>
                                          <p:attrName>style.visibility</p:attrName>
                                        </p:attrNameLst>
                                      </p:cBhvr>
                                      <p:to>
                                        <p:strVal val="visible"/>
                                      </p:to>
                                    </p:set>
                                    <p:animEffect transition="in" filter="wipe(left)">
                                      <p:cBhvr>
                                        <p:cTn id="19" dur="1000"/>
                                        <p:tgtEl>
                                          <p:spTgt spid="45"/>
                                        </p:tgtEl>
                                      </p:cBhvr>
                                    </p:animEffect>
                                  </p:childTnLst>
                                </p:cTn>
                              </p:par>
                            </p:childTnLst>
                          </p:cTn>
                        </p:par>
                        <p:par>
                          <p:cTn id="20" fill="hold">
                            <p:stCondLst>
                              <p:cond delay="1000"/>
                            </p:stCondLst>
                            <p:childTnLst>
                              <p:par>
                                <p:cTn id="21" presetID="13" presetClass="entr" presetSubtype="16" fill="hold" grpId="0" nodeType="afterEffect">
                                  <p:stCondLst>
                                    <p:cond delay="0"/>
                                  </p:stCondLst>
                                  <p:childTnLst>
                                    <p:set>
                                      <p:cBhvr>
                                        <p:cTn id="22" dur="1000" fill="hold">
                                          <p:stCondLst>
                                            <p:cond delay="0"/>
                                          </p:stCondLst>
                                        </p:cTn>
                                        <p:tgtEl>
                                          <p:spTgt spid="8"/>
                                        </p:tgtEl>
                                        <p:attrNameLst>
                                          <p:attrName>style.visibility</p:attrName>
                                        </p:attrNameLst>
                                      </p:cBhvr>
                                      <p:to>
                                        <p:strVal val="visible"/>
                                      </p:to>
                                    </p:set>
                                    <p:animEffect transition="in" filter="plus(in)">
                                      <p:cBhvr>
                                        <p:cTn id="23"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8" grpId="0"/>
      <p:bldP spid="2" grpId="0"/>
      <p:bldP spid="9"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Rounded Rectangle 50"/>
          <p:cNvSpPr/>
          <p:nvPr/>
        </p:nvSpPr>
        <p:spPr>
          <a:xfrm>
            <a:off x="3528060" y="1419860"/>
            <a:ext cx="2557780" cy="4430395"/>
          </a:xfrm>
          <a:prstGeom prst="roundRect">
            <a:avLst>
              <a:gd name="adj" fmla="val 11205"/>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p>
        </p:txBody>
      </p:sp>
      <p:sp>
        <p:nvSpPr>
          <p:cNvPr id="12" name="矩形 3"/>
          <p:cNvSpPr>
            <a:spLocks noChangeArrowheads="1"/>
          </p:cNvSpPr>
          <p:nvPr/>
        </p:nvSpPr>
        <p:spPr bwMode="auto">
          <a:xfrm>
            <a:off x="1073958" y="224898"/>
            <a:ext cx="2667635" cy="582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eaLnBrk="1" hangingPunct="1">
              <a:spcBef>
                <a:spcPct val="0"/>
              </a:spcBef>
              <a:buFont typeface="Arial" panose="020B0604020202020204" pitchFamily="34" charset="0"/>
              <a:buNone/>
            </a:pPr>
            <a:r>
              <a:rPr lang="en-US" b="1" dirty="0">
                <a:solidFill>
                  <a:schemeClr val="tx1">
                    <a:lumMod val="65000"/>
                    <a:lumOff val="35000"/>
                  </a:schemeClr>
                </a:solidFill>
                <a:latin typeface="Arial" panose="020B0604020202020204" pitchFamily="34" charset="0"/>
                <a:cs typeface="Arial" panose="020B0604020202020204" pitchFamily="34" charset="0"/>
                <a:sym typeface="Impact" panose="020B0806030902050204" pitchFamily="34" charset="0"/>
              </a:rPr>
              <a:t>DSC</a:t>
            </a:r>
            <a:r>
              <a:rPr lang="zh-CN" altLang="en-US" b="1" dirty="0">
                <a:solidFill>
                  <a:schemeClr val="tx1">
                    <a:lumMod val="65000"/>
                    <a:lumOff val="35000"/>
                  </a:schemeClr>
                </a:solidFill>
                <a:latin typeface="Arial" panose="020B0604020202020204" pitchFamily="34" charset="0"/>
                <a:cs typeface="Arial" panose="020B0604020202020204" pitchFamily="34" charset="0"/>
                <a:sym typeface="Impact" panose="020B0806030902050204" pitchFamily="34" charset="0"/>
              </a:rPr>
              <a:t>产品价值</a:t>
            </a:r>
            <a:endParaRPr lang="zh-CN" altLang="en-US" b="1" dirty="0">
              <a:solidFill>
                <a:schemeClr val="tx1">
                  <a:lumMod val="65000"/>
                  <a:lumOff val="35000"/>
                </a:schemeClr>
              </a:solidFill>
              <a:latin typeface="Arial" panose="020B0604020202020204" pitchFamily="34" charset="0"/>
              <a:ea typeface="宋体" pitchFamily="2" charset="-122"/>
              <a:cs typeface="Arial" panose="020B0604020202020204" pitchFamily="34" charset="0"/>
              <a:sym typeface="Impact" panose="020B0806030902050204" pitchFamily="34" charset="0"/>
            </a:endParaRPr>
          </a:p>
        </p:txBody>
      </p:sp>
      <p:sp>
        <p:nvSpPr>
          <p:cNvPr id="13" name="文本框 37"/>
          <p:cNvSpPr txBox="1"/>
          <p:nvPr/>
        </p:nvSpPr>
        <p:spPr>
          <a:xfrm>
            <a:off x="1073958" y="759817"/>
            <a:ext cx="2308007" cy="335915"/>
          </a:xfrm>
          <a:prstGeom prst="rect">
            <a:avLst/>
          </a:prstGeom>
          <a:noFill/>
        </p:spPr>
        <p:txBody>
          <a:bodyPr wrap="square" lIns="91431" tIns="45716" rIns="91431" bIns="45716" rtlCol="0">
            <a:spAutoFit/>
          </a:bodyPr>
          <a:lstStyle/>
          <a:p>
            <a:r>
              <a:rPr lang="en-US" altLang="zh-CN" sz="1600" dirty="0">
                <a:solidFill>
                  <a:schemeClr val="tx1">
                    <a:lumMod val="65000"/>
                    <a:lumOff val="35000"/>
                  </a:schemeClr>
                </a:solidFill>
                <a:latin typeface="Arial" panose="020B0604020202020204" pitchFamily="34" charset="0"/>
                <a:cs typeface="Arial" panose="020B0604020202020204" pitchFamily="34" charset="0"/>
              </a:rPr>
              <a:t>Product Value</a:t>
            </a:r>
            <a:endParaRPr lang="en-US" altLang="zh-CN" sz="1600" dirty="0">
              <a:solidFill>
                <a:schemeClr val="tx1">
                  <a:lumMod val="65000"/>
                  <a:lumOff val="35000"/>
                </a:schemeClr>
              </a:solidFill>
              <a:latin typeface="Arial" panose="020B0604020202020204" pitchFamily="34" charset="0"/>
              <a:cs typeface="Arial" panose="020B0604020202020204" pitchFamily="34" charset="0"/>
            </a:endParaRPr>
          </a:p>
        </p:txBody>
      </p:sp>
      <p:grpSp>
        <p:nvGrpSpPr>
          <p:cNvPr id="23" name="组合 22"/>
          <p:cNvGrpSpPr/>
          <p:nvPr/>
        </p:nvGrpSpPr>
        <p:grpSpPr>
          <a:xfrm>
            <a:off x="3605530" y="1701165"/>
            <a:ext cx="2418080" cy="3564890"/>
            <a:chOff x="5678" y="2679"/>
            <a:chExt cx="3808" cy="5614"/>
          </a:xfrm>
        </p:grpSpPr>
        <p:sp>
          <p:nvSpPr>
            <p:cNvPr id="91" name="矩形 90"/>
            <p:cNvSpPr/>
            <p:nvPr/>
          </p:nvSpPr>
          <p:spPr>
            <a:xfrm>
              <a:off x="5680" y="4388"/>
              <a:ext cx="3806" cy="917"/>
            </a:xfrm>
            <a:prstGeom prst="rect">
              <a:avLst/>
            </a:prstGeom>
          </p:spPr>
          <p:txBody>
            <a:bodyPr wrap="none" lIns="91431" tIns="45716" rIns="91431" bIns="45716">
              <a:spAutoFit/>
            </a:bodyPr>
            <a:lstStyle/>
            <a:p>
              <a:pPr algn="ctr"/>
              <a:r>
                <a:rPr lang="zh-CN" altLang="en-US" sz="1600" b="1" dirty="0">
                  <a:solidFill>
                    <a:schemeClr val="bg1">
                      <a:lumMod val="95000"/>
                    </a:schemeClr>
                  </a:solidFill>
                  <a:latin typeface="微软雅黑" panose="020B0503020204020204" pitchFamily="34" charset="-122"/>
                  <a:ea typeface="微软雅黑" panose="020B0503020204020204" pitchFamily="34" charset="-122"/>
                </a:rPr>
                <a:t>核心技术为支撑</a:t>
              </a:r>
              <a:endParaRPr lang="zh-CN" altLang="en-US" sz="1600" b="1" dirty="0">
                <a:solidFill>
                  <a:schemeClr val="bg1">
                    <a:lumMod val="95000"/>
                  </a:schemeClr>
                </a:solidFill>
                <a:latin typeface="微软雅黑" panose="020B0503020204020204" pitchFamily="34" charset="-122"/>
                <a:ea typeface="微软雅黑" panose="020B0503020204020204" pitchFamily="34" charset="-122"/>
              </a:endParaRPr>
            </a:p>
            <a:p>
              <a:pPr algn="ctr"/>
              <a:r>
                <a:rPr lang="zh-CN" altLang="en-US" sz="1600" b="1" dirty="0">
                  <a:solidFill>
                    <a:schemeClr val="bg1">
                      <a:lumMod val="95000"/>
                    </a:schemeClr>
                  </a:solidFill>
                  <a:latin typeface="微软雅黑" panose="020B0503020204020204" pitchFamily="34" charset="-122"/>
                  <a:ea typeface="微软雅黑" panose="020B0503020204020204" pitchFamily="34" charset="-122"/>
                </a:rPr>
                <a:t>保障企业数据安全无漏洞</a:t>
              </a:r>
              <a:endParaRPr lang="zh-CN" altLang="en-US" sz="1600" b="1" dirty="0">
                <a:solidFill>
                  <a:schemeClr val="bg1">
                    <a:lumMod val="95000"/>
                  </a:schemeClr>
                </a:solidFill>
                <a:latin typeface="微软雅黑" panose="020B0503020204020204" pitchFamily="34" charset="-122"/>
                <a:ea typeface="微软雅黑" panose="020B0503020204020204" pitchFamily="34" charset="-122"/>
              </a:endParaRPr>
            </a:p>
          </p:txBody>
        </p:sp>
        <p:sp>
          <p:nvSpPr>
            <p:cNvPr id="92" name="矩形 47"/>
            <p:cNvSpPr>
              <a:spLocks noChangeArrowheads="1"/>
            </p:cNvSpPr>
            <p:nvPr/>
          </p:nvSpPr>
          <p:spPr bwMode="auto">
            <a:xfrm>
              <a:off x="5790" y="5508"/>
              <a:ext cx="3579" cy="2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lnSpc>
                  <a:spcPct val="120000"/>
                </a:lnSpc>
                <a:spcBef>
                  <a:spcPct val="0"/>
                </a:spcBef>
                <a:buNone/>
              </a:pPr>
              <a:r>
                <a:rPr lang="zh-CN" altLang="en-US" sz="1300" dirty="0">
                  <a:solidFill>
                    <a:schemeClr val="bg1">
                      <a:lumMod val="95000"/>
                    </a:schemeClr>
                  </a:solidFill>
                  <a:sym typeface="微软雅黑" panose="020B0503020204020204" pitchFamily="34" charset="-122"/>
                </a:rPr>
                <a:t>基于Windows操作系统源码、文件系统源码，以企业的实际应用需求为依托，开发出安全、稳定的企业级加密驱动程序。经过海量用户验证，有力地佐证系统高度的安全性和稳定性。</a:t>
              </a:r>
              <a:endParaRPr lang="zh-CN" altLang="en-US" sz="1300" dirty="0">
                <a:solidFill>
                  <a:schemeClr val="bg1">
                    <a:lumMod val="95000"/>
                  </a:schemeClr>
                </a:solidFill>
                <a:sym typeface="微软雅黑" panose="020B0503020204020204" pitchFamily="34" charset="-122"/>
              </a:endParaRPr>
            </a:p>
          </p:txBody>
        </p:sp>
        <p:sp>
          <p:nvSpPr>
            <p:cNvPr id="59" name="Freeform 129"/>
            <p:cNvSpPr>
              <a:spLocks noChangeAspect="1" noEditPoints="1"/>
            </p:cNvSpPr>
            <p:nvPr/>
          </p:nvSpPr>
          <p:spPr bwMode="auto">
            <a:xfrm>
              <a:off x="6889" y="2679"/>
              <a:ext cx="1383" cy="1383"/>
            </a:xfrm>
            <a:custGeom>
              <a:avLst/>
              <a:gdLst>
                <a:gd name="T0" fmla="*/ 48 w 97"/>
                <a:gd name="T1" fmla="*/ 0 h 97"/>
                <a:gd name="T2" fmla="*/ 50 w 97"/>
                <a:gd name="T3" fmla="*/ 0 h 97"/>
                <a:gd name="T4" fmla="*/ 53 w 97"/>
                <a:gd name="T5" fmla="*/ 27 h 97"/>
                <a:gd name="T6" fmla="*/ 49 w 97"/>
                <a:gd name="T7" fmla="*/ 33 h 97"/>
                <a:gd name="T8" fmla="*/ 49 w 97"/>
                <a:gd name="T9" fmla="*/ 34 h 97"/>
                <a:gd name="T10" fmla="*/ 37 w 97"/>
                <a:gd name="T11" fmla="*/ 40 h 97"/>
                <a:gd name="T12" fmla="*/ 23 w 97"/>
                <a:gd name="T13" fmla="*/ 46 h 97"/>
                <a:gd name="T14" fmla="*/ 18 w 97"/>
                <a:gd name="T15" fmla="*/ 43 h 97"/>
                <a:gd name="T16" fmla="*/ 13 w 97"/>
                <a:gd name="T17" fmla="*/ 45 h 97"/>
                <a:gd name="T18" fmla="*/ 1 w 97"/>
                <a:gd name="T19" fmla="*/ 38 h 97"/>
                <a:gd name="T20" fmla="*/ 48 w 97"/>
                <a:gd name="T21" fmla="*/ 0 h 97"/>
                <a:gd name="T22" fmla="*/ 57 w 97"/>
                <a:gd name="T23" fmla="*/ 1 h 97"/>
                <a:gd name="T24" fmla="*/ 81 w 97"/>
                <a:gd name="T25" fmla="*/ 12 h 97"/>
                <a:gd name="T26" fmla="*/ 61 w 97"/>
                <a:gd name="T27" fmla="*/ 27 h 97"/>
                <a:gd name="T28" fmla="*/ 60 w 97"/>
                <a:gd name="T29" fmla="*/ 26 h 97"/>
                <a:gd name="T30" fmla="*/ 57 w 97"/>
                <a:gd name="T31" fmla="*/ 1 h 97"/>
                <a:gd name="T32" fmla="*/ 86 w 97"/>
                <a:gd name="T33" fmla="*/ 17 h 97"/>
                <a:gd name="T34" fmla="*/ 65 w 97"/>
                <a:gd name="T35" fmla="*/ 33 h 97"/>
                <a:gd name="T36" fmla="*/ 65 w 97"/>
                <a:gd name="T37" fmla="*/ 33 h 97"/>
                <a:gd name="T38" fmla="*/ 59 w 97"/>
                <a:gd name="T39" fmla="*/ 40 h 97"/>
                <a:gd name="T40" fmla="*/ 59 w 97"/>
                <a:gd name="T41" fmla="*/ 45 h 97"/>
                <a:gd name="T42" fmla="*/ 57 w 97"/>
                <a:gd name="T43" fmla="*/ 63 h 97"/>
                <a:gd name="T44" fmla="*/ 60 w 97"/>
                <a:gd name="T45" fmla="*/ 68 h 97"/>
                <a:gd name="T46" fmla="*/ 89 w 97"/>
                <a:gd name="T47" fmla="*/ 75 h 97"/>
                <a:gd name="T48" fmla="*/ 97 w 97"/>
                <a:gd name="T49" fmla="*/ 48 h 97"/>
                <a:gd name="T50" fmla="*/ 86 w 97"/>
                <a:gd name="T51" fmla="*/ 17 h 97"/>
                <a:gd name="T52" fmla="*/ 85 w 97"/>
                <a:gd name="T53" fmla="*/ 81 h 97"/>
                <a:gd name="T54" fmla="*/ 49 w 97"/>
                <a:gd name="T55" fmla="*/ 97 h 97"/>
                <a:gd name="T56" fmla="*/ 54 w 97"/>
                <a:gd name="T57" fmla="*/ 77 h 97"/>
                <a:gd name="T58" fmla="*/ 58 w 97"/>
                <a:gd name="T59" fmla="*/ 74 h 97"/>
                <a:gd name="T60" fmla="*/ 85 w 97"/>
                <a:gd name="T61" fmla="*/ 81 h 97"/>
                <a:gd name="T62" fmla="*/ 42 w 97"/>
                <a:gd name="T63" fmla="*/ 97 h 97"/>
                <a:gd name="T64" fmla="*/ 1 w 97"/>
                <a:gd name="T65" fmla="*/ 60 h 97"/>
                <a:gd name="T66" fmla="*/ 12 w 97"/>
                <a:gd name="T67" fmla="*/ 57 h 97"/>
                <a:gd name="T68" fmla="*/ 18 w 97"/>
                <a:gd name="T69" fmla="*/ 59 h 97"/>
                <a:gd name="T70" fmla="*/ 21 w 97"/>
                <a:gd name="T71" fmla="*/ 58 h 97"/>
                <a:gd name="T72" fmla="*/ 45 w 97"/>
                <a:gd name="T73" fmla="*/ 70 h 97"/>
                <a:gd name="T74" fmla="*/ 48 w 97"/>
                <a:gd name="T75" fmla="*/ 75 h 97"/>
                <a:gd name="T76" fmla="*/ 42 w 97"/>
                <a:gd name="T77" fmla="*/ 97 h 97"/>
                <a:gd name="T78" fmla="*/ 0 w 97"/>
                <a:gd name="T79" fmla="*/ 53 h 97"/>
                <a:gd name="T80" fmla="*/ 8 w 97"/>
                <a:gd name="T81" fmla="*/ 51 h 97"/>
                <a:gd name="T82" fmla="*/ 0 w 97"/>
                <a:gd name="T83" fmla="*/ 45 h 97"/>
                <a:gd name="T84" fmla="*/ 0 w 97"/>
                <a:gd name="T85" fmla="*/ 48 h 97"/>
                <a:gd name="T86" fmla="*/ 0 w 97"/>
                <a:gd name="T87" fmla="*/ 53 h 97"/>
                <a:gd name="T88" fmla="*/ 52 w 97"/>
                <a:gd name="T89" fmla="*/ 40 h 97"/>
                <a:gd name="T90" fmla="*/ 40 w 97"/>
                <a:gd name="T91" fmla="*/ 46 h 97"/>
                <a:gd name="T92" fmla="*/ 25 w 97"/>
                <a:gd name="T93" fmla="*/ 52 h 97"/>
                <a:gd name="T94" fmla="*/ 25 w 97"/>
                <a:gd name="T95" fmla="*/ 52 h 97"/>
                <a:gd name="T96" fmla="*/ 48 w 97"/>
                <a:gd name="T97" fmla="*/ 63 h 97"/>
                <a:gd name="T98" fmla="*/ 50 w 97"/>
                <a:gd name="T99" fmla="*/ 62 h 97"/>
                <a:gd name="T100" fmla="*/ 52 w 97"/>
                <a:gd name="T101" fmla="*/ 44 h 97"/>
                <a:gd name="T102" fmla="*/ 52 w 97"/>
                <a:gd name="T103" fmla="*/ 4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97" h="97">
                  <a:moveTo>
                    <a:pt x="48" y="0"/>
                  </a:moveTo>
                  <a:cubicBezTo>
                    <a:pt x="49" y="0"/>
                    <a:pt x="50" y="0"/>
                    <a:pt x="50" y="0"/>
                  </a:cubicBezTo>
                  <a:cubicBezTo>
                    <a:pt x="52" y="9"/>
                    <a:pt x="53" y="18"/>
                    <a:pt x="53" y="27"/>
                  </a:cubicBezTo>
                  <a:cubicBezTo>
                    <a:pt x="51" y="28"/>
                    <a:pt x="49" y="30"/>
                    <a:pt x="49" y="33"/>
                  </a:cubicBezTo>
                  <a:cubicBezTo>
                    <a:pt x="49" y="33"/>
                    <a:pt x="49" y="34"/>
                    <a:pt x="49" y="34"/>
                  </a:cubicBezTo>
                  <a:cubicBezTo>
                    <a:pt x="45" y="36"/>
                    <a:pt x="41" y="38"/>
                    <a:pt x="37" y="40"/>
                  </a:cubicBezTo>
                  <a:cubicBezTo>
                    <a:pt x="33" y="42"/>
                    <a:pt x="28" y="44"/>
                    <a:pt x="23" y="46"/>
                  </a:cubicBezTo>
                  <a:cubicBezTo>
                    <a:pt x="22" y="44"/>
                    <a:pt x="20" y="43"/>
                    <a:pt x="18" y="43"/>
                  </a:cubicBezTo>
                  <a:cubicBezTo>
                    <a:pt x="16" y="43"/>
                    <a:pt x="14" y="44"/>
                    <a:pt x="13" y="45"/>
                  </a:cubicBezTo>
                  <a:cubicBezTo>
                    <a:pt x="9" y="43"/>
                    <a:pt x="5" y="40"/>
                    <a:pt x="1" y="38"/>
                  </a:cubicBezTo>
                  <a:cubicBezTo>
                    <a:pt x="6" y="16"/>
                    <a:pt x="25" y="0"/>
                    <a:pt x="48" y="0"/>
                  </a:cubicBezTo>
                  <a:close/>
                  <a:moveTo>
                    <a:pt x="57" y="1"/>
                  </a:moveTo>
                  <a:cubicBezTo>
                    <a:pt x="66" y="2"/>
                    <a:pt x="74" y="6"/>
                    <a:pt x="81" y="12"/>
                  </a:cubicBezTo>
                  <a:cubicBezTo>
                    <a:pt x="75" y="17"/>
                    <a:pt x="68" y="22"/>
                    <a:pt x="61" y="27"/>
                  </a:cubicBezTo>
                  <a:cubicBezTo>
                    <a:pt x="61" y="26"/>
                    <a:pt x="60" y="26"/>
                    <a:pt x="60" y="26"/>
                  </a:cubicBezTo>
                  <a:cubicBezTo>
                    <a:pt x="60" y="17"/>
                    <a:pt x="59" y="9"/>
                    <a:pt x="57" y="1"/>
                  </a:cubicBezTo>
                  <a:close/>
                  <a:moveTo>
                    <a:pt x="86" y="17"/>
                  </a:moveTo>
                  <a:cubicBezTo>
                    <a:pt x="79" y="23"/>
                    <a:pt x="72" y="28"/>
                    <a:pt x="65" y="33"/>
                  </a:cubicBezTo>
                  <a:cubicBezTo>
                    <a:pt x="65" y="33"/>
                    <a:pt x="65" y="33"/>
                    <a:pt x="65" y="33"/>
                  </a:cubicBezTo>
                  <a:cubicBezTo>
                    <a:pt x="65" y="36"/>
                    <a:pt x="62" y="39"/>
                    <a:pt x="59" y="40"/>
                  </a:cubicBezTo>
                  <a:cubicBezTo>
                    <a:pt x="59" y="42"/>
                    <a:pt x="59" y="43"/>
                    <a:pt x="59" y="45"/>
                  </a:cubicBezTo>
                  <a:cubicBezTo>
                    <a:pt x="59" y="51"/>
                    <a:pt x="58" y="57"/>
                    <a:pt x="57" y="63"/>
                  </a:cubicBezTo>
                  <a:cubicBezTo>
                    <a:pt x="59" y="64"/>
                    <a:pt x="60" y="66"/>
                    <a:pt x="60" y="68"/>
                  </a:cubicBezTo>
                  <a:cubicBezTo>
                    <a:pt x="70" y="71"/>
                    <a:pt x="80" y="73"/>
                    <a:pt x="89" y="75"/>
                  </a:cubicBezTo>
                  <a:cubicBezTo>
                    <a:pt x="94" y="67"/>
                    <a:pt x="97" y="58"/>
                    <a:pt x="97" y="48"/>
                  </a:cubicBezTo>
                  <a:cubicBezTo>
                    <a:pt x="97" y="36"/>
                    <a:pt x="93" y="25"/>
                    <a:pt x="86" y="17"/>
                  </a:cubicBezTo>
                  <a:close/>
                  <a:moveTo>
                    <a:pt x="85" y="81"/>
                  </a:moveTo>
                  <a:cubicBezTo>
                    <a:pt x="76" y="91"/>
                    <a:pt x="63" y="97"/>
                    <a:pt x="49" y="97"/>
                  </a:cubicBezTo>
                  <a:cubicBezTo>
                    <a:pt x="51" y="90"/>
                    <a:pt x="53" y="83"/>
                    <a:pt x="54" y="77"/>
                  </a:cubicBezTo>
                  <a:cubicBezTo>
                    <a:pt x="56" y="76"/>
                    <a:pt x="57" y="75"/>
                    <a:pt x="58" y="74"/>
                  </a:cubicBezTo>
                  <a:cubicBezTo>
                    <a:pt x="67" y="77"/>
                    <a:pt x="76" y="79"/>
                    <a:pt x="85" y="81"/>
                  </a:cubicBezTo>
                  <a:close/>
                  <a:moveTo>
                    <a:pt x="42" y="97"/>
                  </a:moveTo>
                  <a:cubicBezTo>
                    <a:pt x="22" y="94"/>
                    <a:pt x="6" y="79"/>
                    <a:pt x="1" y="60"/>
                  </a:cubicBezTo>
                  <a:cubicBezTo>
                    <a:pt x="5" y="59"/>
                    <a:pt x="9" y="58"/>
                    <a:pt x="12" y="57"/>
                  </a:cubicBezTo>
                  <a:cubicBezTo>
                    <a:pt x="14" y="58"/>
                    <a:pt x="16" y="59"/>
                    <a:pt x="18" y="59"/>
                  </a:cubicBezTo>
                  <a:cubicBezTo>
                    <a:pt x="19" y="59"/>
                    <a:pt x="20" y="58"/>
                    <a:pt x="21" y="58"/>
                  </a:cubicBezTo>
                  <a:cubicBezTo>
                    <a:pt x="29" y="62"/>
                    <a:pt x="37" y="66"/>
                    <a:pt x="45" y="70"/>
                  </a:cubicBezTo>
                  <a:cubicBezTo>
                    <a:pt x="45" y="72"/>
                    <a:pt x="46" y="73"/>
                    <a:pt x="48" y="75"/>
                  </a:cubicBezTo>
                  <a:cubicBezTo>
                    <a:pt x="46" y="82"/>
                    <a:pt x="44" y="89"/>
                    <a:pt x="42" y="97"/>
                  </a:cubicBezTo>
                  <a:close/>
                  <a:moveTo>
                    <a:pt x="0" y="53"/>
                  </a:moveTo>
                  <a:cubicBezTo>
                    <a:pt x="3" y="52"/>
                    <a:pt x="5" y="51"/>
                    <a:pt x="8" y="51"/>
                  </a:cubicBezTo>
                  <a:cubicBezTo>
                    <a:pt x="5" y="49"/>
                    <a:pt x="3" y="47"/>
                    <a:pt x="0" y="45"/>
                  </a:cubicBezTo>
                  <a:cubicBezTo>
                    <a:pt x="0" y="46"/>
                    <a:pt x="0" y="47"/>
                    <a:pt x="0" y="48"/>
                  </a:cubicBezTo>
                  <a:cubicBezTo>
                    <a:pt x="0" y="50"/>
                    <a:pt x="0" y="51"/>
                    <a:pt x="0" y="53"/>
                  </a:cubicBezTo>
                  <a:close/>
                  <a:moveTo>
                    <a:pt x="52" y="40"/>
                  </a:moveTo>
                  <a:cubicBezTo>
                    <a:pt x="48" y="42"/>
                    <a:pt x="44" y="44"/>
                    <a:pt x="40" y="46"/>
                  </a:cubicBezTo>
                  <a:cubicBezTo>
                    <a:pt x="35" y="48"/>
                    <a:pt x="30" y="50"/>
                    <a:pt x="25" y="52"/>
                  </a:cubicBezTo>
                  <a:cubicBezTo>
                    <a:pt x="25" y="52"/>
                    <a:pt x="25" y="52"/>
                    <a:pt x="25" y="52"/>
                  </a:cubicBezTo>
                  <a:cubicBezTo>
                    <a:pt x="33" y="56"/>
                    <a:pt x="40" y="60"/>
                    <a:pt x="48" y="63"/>
                  </a:cubicBezTo>
                  <a:cubicBezTo>
                    <a:pt x="48" y="63"/>
                    <a:pt x="49" y="62"/>
                    <a:pt x="50" y="62"/>
                  </a:cubicBezTo>
                  <a:cubicBezTo>
                    <a:pt x="51" y="56"/>
                    <a:pt x="52" y="50"/>
                    <a:pt x="52" y="44"/>
                  </a:cubicBezTo>
                  <a:cubicBezTo>
                    <a:pt x="52" y="43"/>
                    <a:pt x="52" y="42"/>
                    <a:pt x="52" y="40"/>
                  </a:cubicBezTo>
                  <a:close/>
                </a:path>
              </a:pathLst>
            </a:custGeom>
            <a:solidFill>
              <a:schemeClr val="bg1"/>
            </a:solidFill>
            <a:ln>
              <a:noFill/>
            </a:ln>
          </p:spPr>
          <p:txBody>
            <a:bodyPr vert="horz" wrap="square" lIns="91440" tIns="45720" rIns="91440" bIns="45720" numCol="1" anchor="t" anchorCtr="0" compatLnSpc="1"/>
            <a:p>
              <a:endParaRPr lang="zh-CN" altLang="en-US">
                <a:solidFill>
                  <a:schemeClr val="bg1"/>
                </a:solidFill>
                <a:latin typeface="Arial" panose="020B0604020202020204" pitchFamily="34" charset="0"/>
                <a:cs typeface="Arial" panose="020B0604020202020204" pitchFamily="34" charset="0"/>
              </a:endParaRPr>
            </a:p>
          </p:txBody>
        </p:sp>
        <p:sp>
          <p:nvSpPr>
            <p:cNvPr id="14" name="矩形 13"/>
            <p:cNvSpPr/>
            <p:nvPr/>
          </p:nvSpPr>
          <p:spPr>
            <a:xfrm>
              <a:off x="5678" y="4388"/>
              <a:ext cx="3806" cy="917"/>
            </a:xfrm>
            <a:prstGeom prst="rect">
              <a:avLst/>
            </a:prstGeom>
          </p:spPr>
          <p:txBody>
            <a:bodyPr wrap="none" lIns="91431" tIns="45716" rIns="91431" bIns="45716">
              <a:spAutoFit/>
            </a:bodyPr>
            <a:p>
              <a:pPr algn="ctr"/>
              <a:r>
                <a:rPr lang="zh-CN" altLang="en-US" sz="1600" b="1" dirty="0">
                  <a:solidFill>
                    <a:schemeClr val="bg1">
                      <a:lumMod val="95000"/>
                    </a:schemeClr>
                  </a:solidFill>
                  <a:latin typeface="微软雅黑" panose="020B0503020204020204" pitchFamily="34" charset="-122"/>
                  <a:ea typeface="微软雅黑" panose="020B0503020204020204" pitchFamily="34" charset="-122"/>
                </a:rPr>
                <a:t>核心技术为支撑</a:t>
              </a:r>
              <a:endParaRPr lang="zh-CN" altLang="en-US" sz="1600" b="1" dirty="0">
                <a:solidFill>
                  <a:schemeClr val="bg1">
                    <a:lumMod val="95000"/>
                  </a:schemeClr>
                </a:solidFill>
                <a:latin typeface="微软雅黑" panose="020B0503020204020204" pitchFamily="34" charset="-122"/>
                <a:ea typeface="微软雅黑" panose="020B0503020204020204" pitchFamily="34" charset="-122"/>
              </a:endParaRPr>
            </a:p>
            <a:p>
              <a:pPr algn="ctr"/>
              <a:r>
                <a:rPr lang="zh-CN" altLang="en-US" sz="1600" b="1" dirty="0">
                  <a:solidFill>
                    <a:schemeClr val="bg1">
                      <a:lumMod val="95000"/>
                    </a:schemeClr>
                  </a:solidFill>
                  <a:latin typeface="微软雅黑" panose="020B0503020204020204" pitchFamily="34" charset="-122"/>
                  <a:ea typeface="微软雅黑" panose="020B0503020204020204" pitchFamily="34" charset="-122"/>
                </a:rPr>
                <a:t>保障企业数据安全无漏洞</a:t>
              </a:r>
              <a:endParaRPr lang="zh-CN" altLang="en-US" sz="1600" b="1" dirty="0">
                <a:solidFill>
                  <a:schemeClr val="bg1">
                    <a:lumMod val="95000"/>
                  </a:schemeClr>
                </a:solidFill>
                <a:latin typeface="微软雅黑" panose="020B0503020204020204" pitchFamily="34" charset="-122"/>
                <a:ea typeface="微软雅黑" panose="020B0503020204020204" pitchFamily="34" charset="-122"/>
              </a:endParaRPr>
            </a:p>
          </p:txBody>
        </p:sp>
      </p:grpSp>
      <p:grpSp>
        <p:nvGrpSpPr>
          <p:cNvPr id="25" name="组合 24"/>
          <p:cNvGrpSpPr/>
          <p:nvPr/>
        </p:nvGrpSpPr>
        <p:grpSpPr>
          <a:xfrm>
            <a:off x="6156325" y="1371600"/>
            <a:ext cx="2557780" cy="4478020"/>
            <a:chOff x="9587" y="2160"/>
            <a:chExt cx="4028" cy="7052"/>
          </a:xfrm>
        </p:grpSpPr>
        <p:grpSp>
          <p:nvGrpSpPr>
            <p:cNvPr id="57" name="Group 59"/>
            <p:cNvGrpSpPr/>
            <p:nvPr/>
          </p:nvGrpSpPr>
          <p:grpSpPr>
            <a:xfrm>
              <a:off x="9587" y="2160"/>
              <a:ext cx="4028" cy="7053"/>
              <a:chOff x="4565600" y="1016361"/>
              <a:chExt cx="1918277" cy="2731963"/>
            </a:xfrm>
            <a:solidFill>
              <a:srgbClr val="00B0F0"/>
            </a:solidFill>
          </p:grpSpPr>
          <p:sp>
            <p:nvSpPr>
              <p:cNvPr id="64" name="Rounded Rectangle 51"/>
              <p:cNvSpPr/>
              <p:nvPr/>
            </p:nvSpPr>
            <p:spPr>
              <a:xfrm>
                <a:off x="4565600" y="1016361"/>
                <a:ext cx="1918277" cy="2731963"/>
              </a:xfrm>
              <a:prstGeom prst="roundRect">
                <a:avLst>
                  <a:gd name="adj" fmla="val 1120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solidFill>
                    <a:schemeClr val="accent1"/>
                  </a:solidFill>
                </a:endParaRPr>
              </a:p>
            </p:txBody>
          </p:sp>
          <p:sp>
            <p:nvSpPr>
              <p:cNvPr id="63" name="Oval 43"/>
              <p:cNvSpPr/>
              <p:nvPr/>
            </p:nvSpPr>
            <p:spPr>
              <a:xfrm>
                <a:off x="4998238" y="1319774"/>
                <a:ext cx="1053000" cy="105300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65" dirty="0">
                  <a:solidFill>
                    <a:schemeClr val="accent3"/>
                  </a:solidFill>
                  <a:latin typeface="FontAwesome" pitchFamily="2" charset="0"/>
                </a:endParaRPr>
              </a:p>
            </p:txBody>
          </p:sp>
        </p:grpSp>
        <p:sp>
          <p:nvSpPr>
            <p:cNvPr id="95" name="矩形 94"/>
            <p:cNvSpPr/>
            <p:nvPr/>
          </p:nvSpPr>
          <p:spPr>
            <a:xfrm>
              <a:off x="10020" y="4388"/>
              <a:ext cx="3166" cy="917"/>
            </a:xfrm>
            <a:prstGeom prst="rect">
              <a:avLst/>
            </a:prstGeom>
          </p:spPr>
          <p:txBody>
            <a:bodyPr wrap="none" lIns="91431" tIns="45716" rIns="91431" bIns="45716">
              <a:spAutoFit/>
            </a:bodyPr>
            <a:lstStyle/>
            <a:p>
              <a:pPr algn="ctr"/>
              <a:r>
                <a:rPr lang="zh-CN" altLang="en-US" sz="1600" b="1">
                  <a:solidFill>
                    <a:schemeClr val="bg1"/>
                  </a:solidFill>
                  <a:latin typeface="微软雅黑" panose="020B0503020204020204" pitchFamily="34" charset="-122"/>
                  <a:ea typeface="微软雅黑" panose="020B0503020204020204" pitchFamily="34" charset="-122"/>
                  <a:sym typeface="+mn-ea"/>
                </a:rPr>
                <a:t>良好的防护效果</a:t>
              </a:r>
              <a:endParaRPr lang="zh-CN" altLang="en-US" sz="1600" b="1">
                <a:solidFill>
                  <a:schemeClr val="bg1"/>
                </a:solidFill>
                <a:latin typeface="微软雅黑" panose="020B0503020204020204" pitchFamily="34" charset="-122"/>
                <a:ea typeface="微软雅黑" panose="020B0503020204020204" pitchFamily="34" charset="-122"/>
                <a:sym typeface="+mn-ea"/>
              </a:endParaRPr>
            </a:p>
            <a:p>
              <a:pPr algn="ctr"/>
              <a:r>
                <a:rPr lang="zh-CN" altLang="en-US" sz="1600" b="1">
                  <a:solidFill>
                    <a:schemeClr val="bg1"/>
                  </a:solidFill>
                  <a:latin typeface="微软雅黑" panose="020B0503020204020204" pitchFamily="34" charset="-122"/>
                  <a:ea typeface="微软雅黑" panose="020B0503020204020204" pitchFamily="34" charset="-122"/>
                  <a:sym typeface="+mn-ea"/>
                </a:rPr>
                <a:t>大大提升企业竞争力</a:t>
              </a:r>
              <a:endParaRPr lang="zh-CN" altLang="en-US" sz="1600" b="1">
                <a:solidFill>
                  <a:schemeClr val="bg1"/>
                </a:solidFill>
                <a:latin typeface="微软雅黑" panose="020B0503020204020204" pitchFamily="34" charset="-122"/>
                <a:ea typeface="微软雅黑" panose="020B0503020204020204" pitchFamily="34" charset="-122"/>
                <a:sym typeface="+mn-ea"/>
              </a:endParaRPr>
            </a:p>
          </p:txBody>
        </p:sp>
        <p:sp>
          <p:nvSpPr>
            <p:cNvPr id="96" name="矩形 47"/>
            <p:cNvSpPr>
              <a:spLocks noChangeArrowheads="1"/>
            </p:cNvSpPr>
            <p:nvPr/>
          </p:nvSpPr>
          <p:spPr bwMode="auto">
            <a:xfrm>
              <a:off x="9774" y="5472"/>
              <a:ext cx="3661" cy="3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lnSpc>
                  <a:spcPct val="120000"/>
                </a:lnSpc>
                <a:spcBef>
                  <a:spcPct val="0"/>
                </a:spcBef>
                <a:buNone/>
              </a:pPr>
              <a:r>
                <a:rPr lang="zh-CN" altLang="en-US" sz="1300" dirty="0">
                  <a:solidFill>
                    <a:schemeClr val="bg1">
                      <a:lumMod val="95000"/>
                    </a:schemeClr>
                  </a:solidFill>
                  <a:sym typeface="微软雅黑" panose="020B0503020204020204" pitchFamily="34" charset="-122"/>
                </a:rPr>
                <a:t>企业内部透明加解密，数据交互无障碍，用户使用无感知。通过DRM文件授权，有效控制文件的生命周期与权限管理。非法盗取或外发内部加密文档，将只能看到乱码的文件，无法正常使用。合法外发或者离网获取内部文档，无障碍交互。</a:t>
              </a:r>
              <a:endParaRPr lang="zh-CN" altLang="en-US" sz="1300" dirty="0">
                <a:solidFill>
                  <a:schemeClr val="bg1">
                    <a:lumMod val="95000"/>
                  </a:schemeClr>
                </a:solidFill>
                <a:sym typeface="微软雅黑" panose="020B0503020204020204" pitchFamily="34" charset="-122"/>
              </a:endParaRPr>
            </a:p>
          </p:txBody>
        </p:sp>
        <p:pic>
          <p:nvPicPr>
            <p:cNvPr id="20" name="图片 19" descr="眼睛"/>
            <p:cNvPicPr>
              <a:picLocks noChangeAspect="1"/>
            </p:cNvPicPr>
            <p:nvPr/>
          </p:nvPicPr>
          <p:blipFill>
            <a:blip r:embed="rId1"/>
            <a:stretch>
              <a:fillRect/>
            </a:stretch>
          </p:blipFill>
          <p:spPr>
            <a:xfrm>
              <a:off x="10495" y="2490"/>
              <a:ext cx="2564" cy="1497"/>
            </a:xfrm>
            <a:prstGeom prst="rect">
              <a:avLst/>
            </a:prstGeom>
          </p:spPr>
        </p:pic>
      </p:grpSp>
      <p:grpSp>
        <p:nvGrpSpPr>
          <p:cNvPr id="22" name="组合 21"/>
          <p:cNvGrpSpPr/>
          <p:nvPr/>
        </p:nvGrpSpPr>
        <p:grpSpPr>
          <a:xfrm>
            <a:off x="939165" y="1419860"/>
            <a:ext cx="2557780" cy="4430395"/>
            <a:chOff x="1605" y="2236"/>
            <a:chExt cx="4028" cy="6977"/>
          </a:xfrm>
        </p:grpSpPr>
        <p:grpSp>
          <p:nvGrpSpPr>
            <p:cNvPr id="80" name="Group 57"/>
            <p:cNvGrpSpPr/>
            <p:nvPr/>
          </p:nvGrpSpPr>
          <p:grpSpPr>
            <a:xfrm>
              <a:off x="1605" y="2236"/>
              <a:ext cx="4028" cy="6977"/>
              <a:chOff x="764222" y="1016361"/>
              <a:chExt cx="1918277" cy="2731963"/>
            </a:xfrm>
            <a:solidFill>
              <a:srgbClr val="00B0F0"/>
            </a:solidFill>
          </p:grpSpPr>
          <p:sp>
            <p:nvSpPr>
              <p:cNvPr id="85" name="Rounded Rectangle 49"/>
              <p:cNvSpPr/>
              <p:nvPr/>
            </p:nvSpPr>
            <p:spPr>
              <a:xfrm>
                <a:off x="764222" y="1016361"/>
                <a:ext cx="1918277" cy="2731963"/>
              </a:xfrm>
              <a:prstGeom prst="roundRect">
                <a:avLst>
                  <a:gd name="adj" fmla="val 1120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p>
            </p:txBody>
          </p:sp>
          <p:sp>
            <p:nvSpPr>
              <p:cNvPr id="84" name="Oval 40"/>
              <p:cNvSpPr/>
              <p:nvPr/>
            </p:nvSpPr>
            <p:spPr>
              <a:xfrm>
                <a:off x="1174001" y="1319774"/>
                <a:ext cx="1053000" cy="105300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65" dirty="0">
                  <a:solidFill>
                    <a:schemeClr val="tx2">
                      <a:lumMod val="75000"/>
                    </a:schemeClr>
                  </a:solidFill>
                  <a:latin typeface="FontAwesome" pitchFamily="2" charset="0"/>
                </a:endParaRPr>
              </a:p>
            </p:txBody>
          </p:sp>
        </p:grpSp>
        <p:sp>
          <p:nvSpPr>
            <p:cNvPr id="89" name="矩形 88"/>
            <p:cNvSpPr/>
            <p:nvPr/>
          </p:nvSpPr>
          <p:spPr>
            <a:xfrm>
              <a:off x="1981" y="4388"/>
              <a:ext cx="3166" cy="917"/>
            </a:xfrm>
            <a:prstGeom prst="rect">
              <a:avLst/>
            </a:prstGeom>
          </p:spPr>
          <p:txBody>
            <a:bodyPr wrap="none" lIns="91431" tIns="45716" rIns="91431" bIns="45716">
              <a:spAutoFit/>
            </a:bodyPr>
            <a:lstStyle/>
            <a:p>
              <a:pPr algn="ctr"/>
              <a:r>
                <a:rPr lang="zh-CN" altLang="en-US" sz="1600" b="1">
                  <a:solidFill>
                    <a:schemeClr val="bg1"/>
                  </a:solidFill>
                  <a:latin typeface="微软雅黑" panose="020B0503020204020204" pitchFamily="34" charset="-122"/>
                  <a:ea typeface="微软雅黑" panose="020B0503020204020204" pitchFamily="34" charset="-122"/>
                  <a:sym typeface="+mn-ea"/>
                </a:rPr>
                <a:t>全方位立体式防护</a:t>
              </a:r>
              <a:endParaRPr lang="zh-CN" altLang="en-US" sz="1600" b="1">
                <a:solidFill>
                  <a:schemeClr val="bg1"/>
                </a:solidFill>
                <a:latin typeface="微软雅黑" panose="020B0503020204020204" pitchFamily="34" charset="-122"/>
                <a:ea typeface="微软雅黑" panose="020B0503020204020204" pitchFamily="34" charset="-122"/>
                <a:sym typeface="+mn-ea"/>
              </a:endParaRPr>
            </a:p>
            <a:p>
              <a:pPr algn="ctr"/>
              <a:r>
                <a:rPr lang="zh-CN" altLang="en-US" sz="1600" b="1">
                  <a:solidFill>
                    <a:schemeClr val="bg1"/>
                  </a:solidFill>
                  <a:latin typeface="微软雅黑" panose="020B0503020204020204" pitchFamily="34" charset="-122"/>
                  <a:ea typeface="微软雅黑" panose="020B0503020204020204" pitchFamily="34" charset="-122"/>
                  <a:sym typeface="+mn-ea"/>
                </a:rPr>
                <a:t>让数据泄密无处遁形</a:t>
              </a:r>
              <a:endParaRPr lang="zh-CN" altLang="en-US" sz="1600" b="1">
                <a:solidFill>
                  <a:schemeClr val="bg1"/>
                </a:solidFill>
                <a:latin typeface="微软雅黑" panose="020B0503020204020204" pitchFamily="34" charset="-122"/>
                <a:ea typeface="微软雅黑" panose="020B0503020204020204" pitchFamily="34" charset="-122"/>
                <a:sym typeface="+mn-ea"/>
              </a:endParaRPr>
            </a:p>
          </p:txBody>
        </p:sp>
        <p:sp>
          <p:nvSpPr>
            <p:cNvPr id="90" name="矩形 47"/>
            <p:cNvSpPr>
              <a:spLocks noChangeArrowheads="1"/>
            </p:cNvSpPr>
            <p:nvPr/>
          </p:nvSpPr>
          <p:spPr bwMode="auto">
            <a:xfrm>
              <a:off x="1691" y="5499"/>
              <a:ext cx="3692" cy="2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lnSpc>
                  <a:spcPct val="120000"/>
                </a:lnSpc>
                <a:spcBef>
                  <a:spcPct val="0"/>
                </a:spcBef>
                <a:buNone/>
              </a:pPr>
              <a:r>
                <a:rPr lang="zh-CN" altLang="en-US" sz="1300" dirty="0">
                  <a:solidFill>
                    <a:schemeClr val="bg1">
                      <a:lumMod val="95000"/>
                    </a:schemeClr>
                  </a:solidFill>
                  <a:sym typeface="微软雅黑" panose="020B0503020204020204" pitchFamily="34" charset="-122"/>
                </a:rPr>
                <a:t>掌门DSC加密系统集文件加密、端口与存储设备管理、外发管控、加密文件内部授权（DRM）、上网行为监控、桌面管理于一体，全方位立体式保护企业核心数据不外泄。</a:t>
              </a:r>
              <a:endParaRPr lang="zh-CN" altLang="en-US" sz="1300" dirty="0">
                <a:solidFill>
                  <a:schemeClr val="bg1">
                    <a:lumMod val="95000"/>
                  </a:schemeClr>
                </a:solidFill>
                <a:sym typeface="微软雅黑" panose="020B0503020204020204" pitchFamily="34" charset="-122"/>
              </a:endParaRPr>
            </a:p>
          </p:txBody>
        </p:sp>
        <p:pic>
          <p:nvPicPr>
            <p:cNvPr id="17" name="图片 16" descr="无感知加密"/>
            <p:cNvPicPr>
              <a:picLocks noChangeAspect="1"/>
            </p:cNvPicPr>
            <p:nvPr/>
          </p:nvPicPr>
          <p:blipFill>
            <a:blip r:embed="rId2"/>
            <a:stretch>
              <a:fillRect/>
            </a:stretch>
          </p:blipFill>
          <p:spPr>
            <a:xfrm>
              <a:off x="2605" y="2717"/>
              <a:ext cx="1700" cy="1412"/>
            </a:xfrm>
            <a:prstGeom prst="rect">
              <a:avLst/>
            </a:prstGeom>
          </p:spPr>
        </p:pic>
      </p:grpSp>
      <p:grpSp>
        <p:nvGrpSpPr>
          <p:cNvPr id="27" name="组合 26"/>
          <p:cNvGrpSpPr/>
          <p:nvPr/>
        </p:nvGrpSpPr>
        <p:grpSpPr>
          <a:xfrm>
            <a:off x="8788400" y="1371600"/>
            <a:ext cx="2557780" cy="4478020"/>
            <a:chOff x="13615" y="2160"/>
            <a:chExt cx="4028" cy="7052"/>
          </a:xfrm>
        </p:grpSpPr>
        <p:sp>
          <p:nvSpPr>
            <p:cNvPr id="49" name="Rounded Rectangle 53"/>
            <p:cNvSpPr/>
            <p:nvPr/>
          </p:nvSpPr>
          <p:spPr>
            <a:xfrm>
              <a:off x="13615" y="2160"/>
              <a:ext cx="4028" cy="7053"/>
            </a:xfrm>
            <a:prstGeom prst="roundRect">
              <a:avLst>
                <a:gd name="adj" fmla="val 11205"/>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p>
          </p:txBody>
        </p:sp>
        <p:sp>
          <p:nvSpPr>
            <p:cNvPr id="93" name="矩形 92"/>
            <p:cNvSpPr/>
            <p:nvPr/>
          </p:nvSpPr>
          <p:spPr>
            <a:xfrm>
              <a:off x="13880" y="4388"/>
              <a:ext cx="3486" cy="917"/>
            </a:xfrm>
            <a:prstGeom prst="rect">
              <a:avLst/>
            </a:prstGeom>
          </p:spPr>
          <p:txBody>
            <a:bodyPr wrap="none" lIns="91431" tIns="45716" rIns="91431" bIns="45716">
              <a:spAutoFit/>
            </a:bodyPr>
            <a:lstStyle/>
            <a:p>
              <a:pPr algn="ctr"/>
              <a:r>
                <a:rPr lang="zh-CN" altLang="en-US" sz="1600" b="1" dirty="0">
                  <a:solidFill>
                    <a:schemeClr val="bg1">
                      <a:lumMod val="95000"/>
                    </a:schemeClr>
                  </a:solidFill>
                  <a:latin typeface="微软雅黑" panose="020B0503020204020204" pitchFamily="34" charset="-122"/>
                  <a:ea typeface="微软雅黑" panose="020B0503020204020204" pitchFamily="34" charset="-122"/>
                </a:rPr>
                <a:t>独特的产品优势</a:t>
              </a:r>
              <a:endParaRPr lang="zh-CN" altLang="en-US" sz="1600" b="1" dirty="0">
                <a:solidFill>
                  <a:schemeClr val="bg1">
                    <a:lumMod val="95000"/>
                  </a:schemeClr>
                </a:solidFill>
                <a:latin typeface="微软雅黑" panose="020B0503020204020204" pitchFamily="34" charset="-122"/>
                <a:ea typeface="微软雅黑" panose="020B0503020204020204" pitchFamily="34" charset="-122"/>
              </a:endParaRPr>
            </a:p>
            <a:p>
              <a:pPr algn="ctr"/>
              <a:r>
                <a:rPr lang="zh-CN" altLang="en-US" sz="1600" b="1" dirty="0">
                  <a:solidFill>
                    <a:schemeClr val="bg1">
                      <a:lumMod val="95000"/>
                    </a:schemeClr>
                  </a:solidFill>
                  <a:latin typeface="微软雅黑" panose="020B0503020204020204" pitchFamily="34" charset="-122"/>
                  <a:ea typeface="微软雅黑" panose="020B0503020204020204" pitchFamily="34" charset="-122"/>
                </a:rPr>
                <a:t>保证企业低成本高回报</a:t>
              </a:r>
              <a:endParaRPr lang="zh-CN" altLang="en-US" sz="1600" b="1" dirty="0">
                <a:solidFill>
                  <a:schemeClr val="bg1">
                    <a:lumMod val="95000"/>
                  </a:schemeClr>
                </a:solidFill>
                <a:latin typeface="微软雅黑" panose="020B0503020204020204" pitchFamily="34" charset="-122"/>
                <a:ea typeface="微软雅黑" panose="020B0503020204020204" pitchFamily="34" charset="-122"/>
              </a:endParaRPr>
            </a:p>
          </p:txBody>
        </p:sp>
        <p:sp>
          <p:nvSpPr>
            <p:cNvPr id="94" name="矩形 47"/>
            <p:cNvSpPr>
              <a:spLocks noChangeArrowheads="1"/>
            </p:cNvSpPr>
            <p:nvPr/>
          </p:nvSpPr>
          <p:spPr bwMode="auto">
            <a:xfrm>
              <a:off x="13868" y="5472"/>
              <a:ext cx="3509" cy="2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lnSpc>
                  <a:spcPct val="120000"/>
                </a:lnSpc>
                <a:spcBef>
                  <a:spcPct val="0"/>
                </a:spcBef>
                <a:buNone/>
              </a:pPr>
              <a:r>
                <a:rPr lang="zh-CN" altLang="en-US" sz="1300" dirty="0">
                  <a:solidFill>
                    <a:schemeClr val="bg1">
                      <a:lumMod val="95000"/>
                    </a:schemeClr>
                  </a:solidFill>
                  <a:sym typeface="微软雅黑" panose="020B0503020204020204" pitchFamily="34" charset="-122"/>
                </a:rPr>
                <a:t>系统具备高度的安全性、优异的性能、卓越的稳定性和广泛的合适支持等独特的产品竞争优势，有力地保证企业内部的数据安全，提升了企业的核心竞争力，真正做到低成本高回报。</a:t>
              </a:r>
              <a:endParaRPr lang="zh-CN" altLang="en-US" sz="1300" dirty="0">
                <a:solidFill>
                  <a:schemeClr val="bg1">
                    <a:lumMod val="95000"/>
                  </a:schemeClr>
                </a:solidFill>
                <a:sym typeface="微软雅黑" panose="020B0503020204020204" pitchFamily="34" charset="-122"/>
              </a:endParaRPr>
            </a:p>
          </p:txBody>
        </p:sp>
        <p:sp>
          <p:nvSpPr>
            <p:cNvPr id="21" name="任意多边形 20"/>
            <p:cNvSpPr/>
            <p:nvPr/>
          </p:nvSpPr>
          <p:spPr bwMode="auto">
            <a:xfrm>
              <a:off x="15131" y="2871"/>
              <a:ext cx="1351" cy="953"/>
            </a:xfrm>
            <a:custGeom>
              <a:avLst/>
              <a:gdLst>
                <a:gd name="connsiteX0" fmla="*/ 152941 w 574972"/>
                <a:gd name="connsiteY0" fmla="*/ 323694 h 399845"/>
                <a:gd name="connsiteX1" fmla="*/ 152941 w 574972"/>
                <a:gd name="connsiteY1" fmla="*/ 399844 h 399845"/>
                <a:gd name="connsiteX2" fmla="*/ 61228 w 574972"/>
                <a:gd name="connsiteY2" fmla="*/ 399844 h 399845"/>
                <a:gd name="connsiteX3" fmla="*/ 61228 w 574972"/>
                <a:gd name="connsiteY3" fmla="*/ 398217 h 399845"/>
                <a:gd name="connsiteX4" fmla="*/ 65606 w 574972"/>
                <a:gd name="connsiteY4" fmla="*/ 394470 h 399845"/>
                <a:gd name="connsiteX5" fmla="*/ 121790 w 574972"/>
                <a:gd name="connsiteY5" fmla="*/ 346388 h 399845"/>
                <a:gd name="connsiteX6" fmla="*/ 145086 w 574972"/>
                <a:gd name="connsiteY6" fmla="*/ 328444 h 399845"/>
                <a:gd name="connsiteX7" fmla="*/ 147415 w 574972"/>
                <a:gd name="connsiteY7" fmla="*/ 328444 h 399845"/>
                <a:gd name="connsiteX8" fmla="*/ 270881 w 574972"/>
                <a:gd name="connsiteY8" fmla="*/ 219691 h 399845"/>
                <a:gd name="connsiteX9" fmla="*/ 270881 w 574972"/>
                <a:gd name="connsiteY9" fmla="*/ 399845 h 399845"/>
                <a:gd name="connsiteX10" fmla="*/ 179168 w 574972"/>
                <a:gd name="connsiteY10" fmla="*/ 399845 h 399845"/>
                <a:gd name="connsiteX11" fmla="*/ 179168 w 574972"/>
                <a:gd name="connsiteY11" fmla="*/ 296830 h 399845"/>
                <a:gd name="connsiteX12" fmla="*/ 185489 w 574972"/>
                <a:gd name="connsiteY12" fmla="*/ 291396 h 399845"/>
                <a:gd name="connsiteX13" fmla="*/ 216939 w 574972"/>
                <a:gd name="connsiteY13" fmla="*/ 264361 h 399845"/>
                <a:gd name="connsiteX14" fmla="*/ 226257 w 574972"/>
                <a:gd name="connsiteY14" fmla="*/ 259235 h 399845"/>
                <a:gd name="connsiteX15" fmla="*/ 240235 w 574972"/>
                <a:gd name="connsiteY15" fmla="*/ 246418 h 399845"/>
                <a:gd name="connsiteX16" fmla="*/ 263531 w 574972"/>
                <a:gd name="connsiteY16" fmla="*/ 225912 h 399845"/>
                <a:gd name="connsiteX17" fmla="*/ 297108 w 574972"/>
                <a:gd name="connsiteY17" fmla="*/ 209429 h 399845"/>
                <a:gd name="connsiteX18" fmla="*/ 300913 w 574972"/>
                <a:gd name="connsiteY18" fmla="*/ 213616 h 399845"/>
                <a:gd name="connsiteX19" fmla="*/ 309758 w 574972"/>
                <a:gd name="connsiteY19" fmla="*/ 223349 h 399845"/>
                <a:gd name="connsiteX20" fmla="*/ 333054 w 574972"/>
                <a:gd name="connsiteY20" fmla="*/ 248982 h 399845"/>
                <a:gd name="connsiteX21" fmla="*/ 342372 w 574972"/>
                <a:gd name="connsiteY21" fmla="*/ 256672 h 399845"/>
                <a:gd name="connsiteX22" fmla="*/ 344702 w 574972"/>
                <a:gd name="connsiteY22" fmla="*/ 261799 h 399845"/>
                <a:gd name="connsiteX23" fmla="*/ 370328 w 574972"/>
                <a:gd name="connsiteY23" fmla="*/ 264362 h 399845"/>
                <a:gd name="connsiteX24" fmla="*/ 379646 w 574972"/>
                <a:gd name="connsiteY24" fmla="*/ 256672 h 399845"/>
                <a:gd name="connsiteX25" fmla="*/ 388821 w 574972"/>
                <a:gd name="connsiteY25" fmla="*/ 248907 h 399845"/>
                <a:gd name="connsiteX26" fmla="*/ 388821 w 574972"/>
                <a:gd name="connsiteY26" fmla="*/ 399844 h 399845"/>
                <a:gd name="connsiteX27" fmla="*/ 297108 w 574972"/>
                <a:gd name="connsiteY27" fmla="*/ 399844 h 399845"/>
                <a:gd name="connsiteX28" fmla="*/ 506761 w 574972"/>
                <a:gd name="connsiteY28" fmla="*/ 139370 h 399845"/>
                <a:gd name="connsiteX29" fmla="*/ 506761 w 574972"/>
                <a:gd name="connsiteY29" fmla="*/ 399844 h 399845"/>
                <a:gd name="connsiteX30" fmla="*/ 415048 w 574972"/>
                <a:gd name="connsiteY30" fmla="*/ 399844 h 399845"/>
                <a:gd name="connsiteX31" fmla="*/ 415048 w 574972"/>
                <a:gd name="connsiteY31" fmla="*/ 222112 h 399845"/>
                <a:gd name="connsiteX32" fmla="*/ 418375 w 574972"/>
                <a:gd name="connsiteY32" fmla="*/ 219183 h 399845"/>
                <a:gd name="connsiteX33" fmla="*/ 428203 w 574972"/>
                <a:gd name="connsiteY33" fmla="*/ 210532 h 399845"/>
                <a:gd name="connsiteX34" fmla="*/ 458488 w 574972"/>
                <a:gd name="connsiteY34" fmla="*/ 184898 h 399845"/>
                <a:gd name="connsiteX35" fmla="*/ 496198 w 574972"/>
                <a:gd name="connsiteY35" fmla="*/ 149332 h 399845"/>
                <a:gd name="connsiteX36" fmla="*/ 463151 w 574972"/>
                <a:gd name="connsiteY36" fmla="*/ 0 h 399845"/>
                <a:gd name="connsiteX37" fmla="*/ 533039 w 574972"/>
                <a:gd name="connsiteY37" fmla="*/ 0 h 399845"/>
                <a:gd name="connsiteX38" fmla="*/ 554006 w 574972"/>
                <a:gd name="connsiteY38" fmla="*/ 0 h 399845"/>
                <a:gd name="connsiteX39" fmla="*/ 567983 w 574972"/>
                <a:gd name="connsiteY39" fmla="*/ 5127 h 399845"/>
                <a:gd name="connsiteX40" fmla="*/ 574972 w 574972"/>
                <a:gd name="connsiteY40" fmla="*/ 20506 h 399845"/>
                <a:gd name="connsiteX41" fmla="*/ 574972 w 574972"/>
                <a:gd name="connsiteY41" fmla="*/ 117913 h 399845"/>
                <a:gd name="connsiteX42" fmla="*/ 554006 w 574972"/>
                <a:gd name="connsiteY42" fmla="*/ 138419 h 399845"/>
                <a:gd name="connsiteX43" fmla="*/ 535369 w 574972"/>
                <a:gd name="connsiteY43" fmla="*/ 117913 h 399845"/>
                <a:gd name="connsiteX44" fmla="*/ 535369 w 574972"/>
                <a:gd name="connsiteY44" fmla="*/ 66646 h 399845"/>
                <a:gd name="connsiteX45" fmla="*/ 533039 w 574972"/>
                <a:gd name="connsiteY45" fmla="*/ 69209 h 399845"/>
                <a:gd name="connsiteX46" fmla="*/ 467811 w 574972"/>
                <a:gd name="connsiteY46" fmla="*/ 130729 h 399845"/>
                <a:gd name="connsiteX47" fmla="*/ 437526 w 574972"/>
                <a:gd name="connsiteY47" fmla="*/ 156362 h 399845"/>
                <a:gd name="connsiteX48" fmla="*/ 414230 w 574972"/>
                <a:gd name="connsiteY48" fmla="*/ 176869 h 399845"/>
                <a:gd name="connsiteX49" fmla="*/ 383945 w 574972"/>
                <a:gd name="connsiteY49" fmla="*/ 202502 h 399845"/>
                <a:gd name="connsiteX50" fmla="*/ 374627 w 574972"/>
                <a:gd name="connsiteY50" fmla="*/ 210192 h 399845"/>
                <a:gd name="connsiteX51" fmla="*/ 349001 w 574972"/>
                <a:gd name="connsiteY51" fmla="*/ 207629 h 399845"/>
                <a:gd name="connsiteX52" fmla="*/ 346671 w 574972"/>
                <a:gd name="connsiteY52" fmla="*/ 202502 h 399845"/>
                <a:gd name="connsiteX53" fmla="*/ 337353 w 574972"/>
                <a:gd name="connsiteY53" fmla="*/ 194812 h 399845"/>
                <a:gd name="connsiteX54" fmla="*/ 314057 w 574972"/>
                <a:gd name="connsiteY54" fmla="*/ 169179 h 399845"/>
                <a:gd name="connsiteX55" fmla="*/ 293091 w 574972"/>
                <a:gd name="connsiteY55" fmla="*/ 146109 h 399845"/>
                <a:gd name="connsiteX56" fmla="*/ 262806 w 574972"/>
                <a:gd name="connsiteY56" fmla="*/ 171742 h 399845"/>
                <a:gd name="connsiteX57" fmla="*/ 239510 w 574972"/>
                <a:gd name="connsiteY57" fmla="*/ 192249 h 399845"/>
                <a:gd name="connsiteX58" fmla="*/ 225532 w 574972"/>
                <a:gd name="connsiteY58" fmla="*/ 205065 h 399845"/>
                <a:gd name="connsiteX59" fmla="*/ 216214 w 574972"/>
                <a:gd name="connsiteY59" fmla="*/ 210192 h 399845"/>
                <a:gd name="connsiteX60" fmla="*/ 141666 w 574972"/>
                <a:gd name="connsiteY60" fmla="*/ 274275 h 399845"/>
                <a:gd name="connsiteX61" fmla="*/ 139337 w 574972"/>
                <a:gd name="connsiteY61" fmla="*/ 274275 h 399845"/>
                <a:gd name="connsiteX62" fmla="*/ 116041 w 574972"/>
                <a:gd name="connsiteY62" fmla="*/ 292218 h 399845"/>
                <a:gd name="connsiteX63" fmla="*/ 32175 w 574972"/>
                <a:gd name="connsiteY63" fmla="*/ 363992 h 399845"/>
                <a:gd name="connsiteX64" fmla="*/ 22856 w 574972"/>
                <a:gd name="connsiteY64" fmla="*/ 366555 h 399845"/>
                <a:gd name="connsiteX65" fmla="*/ 4220 w 574972"/>
                <a:gd name="connsiteY65" fmla="*/ 358865 h 399845"/>
                <a:gd name="connsiteX66" fmla="*/ 6549 w 574972"/>
                <a:gd name="connsiteY66" fmla="*/ 328105 h 399845"/>
                <a:gd name="connsiteX67" fmla="*/ 18197 w 574972"/>
                <a:gd name="connsiteY67" fmla="*/ 317851 h 399845"/>
                <a:gd name="connsiteX68" fmla="*/ 116041 w 574972"/>
                <a:gd name="connsiteY68" fmla="*/ 238389 h 399845"/>
                <a:gd name="connsiteX69" fmla="*/ 139337 w 574972"/>
                <a:gd name="connsiteY69" fmla="*/ 220445 h 399845"/>
                <a:gd name="connsiteX70" fmla="*/ 141666 w 574972"/>
                <a:gd name="connsiteY70" fmla="*/ 217882 h 399845"/>
                <a:gd name="connsiteX71" fmla="*/ 216214 w 574972"/>
                <a:gd name="connsiteY71" fmla="*/ 156362 h 399845"/>
                <a:gd name="connsiteX72" fmla="*/ 223203 w 574972"/>
                <a:gd name="connsiteY72" fmla="*/ 148672 h 399845"/>
                <a:gd name="connsiteX73" fmla="*/ 239510 w 574972"/>
                <a:gd name="connsiteY73" fmla="*/ 138419 h 399845"/>
                <a:gd name="connsiteX74" fmla="*/ 262806 w 574972"/>
                <a:gd name="connsiteY74" fmla="*/ 117913 h 399845"/>
                <a:gd name="connsiteX75" fmla="*/ 283772 w 574972"/>
                <a:gd name="connsiteY75" fmla="*/ 99969 h 399845"/>
                <a:gd name="connsiteX76" fmla="*/ 309398 w 574972"/>
                <a:gd name="connsiteY76" fmla="*/ 102533 h 399845"/>
                <a:gd name="connsiteX77" fmla="*/ 314057 w 574972"/>
                <a:gd name="connsiteY77" fmla="*/ 107659 h 399845"/>
                <a:gd name="connsiteX78" fmla="*/ 337353 w 574972"/>
                <a:gd name="connsiteY78" fmla="*/ 133292 h 399845"/>
                <a:gd name="connsiteX79" fmla="*/ 346671 w 574972"/>
                <a:gd name="connsiteY79" fmla="*/ 140982 h 399845"/>
                <a:gd name="connsiteX80" fmla="*/ 365308 w 574972"/>
                <a:gd name="connsiteY80" fmla="*/ 161489 h 399845"/>
                <a:gd name="connsiteX81" fmla="*/ 383945 w 574972"/>
                <a:gd name="connsiteY81" fmla="*/ 146109 h 399845"/>
                <a:gd name="connsiteX82" fmla="*/ 414230 w 574972"/>
                <a:gd name="connsiteY82" fmla="*/ 120476 h 399845"/>
                <a:gd name="connsiteX83" fmla="*/ 437526 w 574972"/>
                <a:gd name="connsiteY83" fmla="*/ 99969 h 399845"/>
                <a:gd name="connsiteX84" fmla="*/ 477129 w 574972"/>
                <a:gd name="connsiteY84" fmla="*/ 61520 h 399845"/>
                <a:gd name="connsiteX85" fmla="*/ 498095 w 574972"/>
                <a:gd name="connsiteY85" fmla="*/ 43576 h 399845"/>
                <a:gd name="connsiteX86" fmla="*/ 486447 w 574972"/>
                <a:gd name="connsiteY86" fmla="*/ 43576 h 399845"/>
                <a:gd name="connsiteX87" fmla="*/ 463151 w 574972"/>
                <a:gd name="connsiteY87" fmla="*/ 43576 h 399845"/>
                <a:gd name="connsiteX88" fmla="*/ 456163 w 574972"/>
                <a:gd name="connsiteY88" fmla="*/ 41013 h 399845"/>
                <a:gd name="connsiteX89" fmla="*/ 442185 w 574972"/>
                <a:gd name="connsiteY89" fmla="*/ 20506 h 399845"/>
                <a:gd name="connsiteX90" fmla="*/ 453833 w 574972"/>
                <a:gd name="connsiteY90" fmla="*/ 2563 h 399845"/>
                <a:gd name="connsiteX91" fmla="*/ 456163 w 574972"/>
                <a:gd name="connsiteY91" fmla="*/ 2563 h 399845"/>
                <a:gd name="connsiteX92" fmla="*/ 463151 w 574972"/>
                <a:gd name="connsiteY92" fmla="*/ 0 h 399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74972" h="399845">
                  <a:moveTo>
                    <a:pt x="152941" y="323694"/>
                  </a:moveTo>
                  <a:lnTo>
                    <a:pt x="152941" y="399844"/>
                  </a:lnTo>
                  <a:lnTo>
                    <a:pt x="61228" y="399844"/>
                  </a:lnTo>
                  <a:lnTo>
                    <a:pt x="61228" y="398217"/>
                  </a:lnTo>
                  <a:lnTo>
                    <a:pt x="65606" y="394470"/>
                  </a:lnTo>
                  <a:cubicBezTo>
                    <a:pt x="121790" y="346388"/>
                    <a:pt x="121790" y="346388"/>
                    <a:pt x="121790" y="346388"/>
                  </a:cubicBezTo>
                  <a:cubicBezTo>
                    <a:pt x="145086" y="328444"/>
                    <a:pt x="145086" y="328444"/>
                    <a:pt x="145086" y="328444"/>
                  </a:cubicBezTo>
                  <a:cubicBezTo>
                    <a:pt x="147415" y="328444"/>
                    <a:pt x="147415" y="328444"/>
                    <a:pt x="147415" y="328444"/>
                  </a:cubicBezTo>
                  <a:close/>
                  <a:moveTo>
                    <a:pt x="270881" y="219691"/>
                  </a:moveTo>
                  <a:lnTo>
                    <a:pt x="270881" y="399845"/>
                  </a:lnTo>
                  <a:lnTo>
                    <a:pt x="179168" y="399845"/>
                  </a:lnTo>
                  <a:lnTo>
                    <a:pt x="179168" y="296830"/>
                  </a:lnTo>
                  <a:lnTo>
                    <a:pt x="185489" y="291396"/>
                  </a:lnTo>
                  <a:cubicBezTo>
                    <a:pt x="216939" y="264361"/>
                    <a:pt x="216939" y="264361"/>
                    <a:pt x="216939" y="264361"/>
                  </a:cubicBezTo>
                  <a:cubicBezTo>
                    <a:pt x="226257" y="259235"/>
                    <a:pt x="226257" y="259235"/>
                    <a:pt x="226257" y="259235"/>
                  </a:cubicBezTo>
                  <a:cubicBezTo>
                    <a:pt x="240235" y="246418"/>
                    <a:pt x="240235" y="246418"/>
                    <a:pt x="240235" y="246418"/>
                  </a:cubicBezTo>
                  <a:cubicBezTo>
                    <a:pt x="263531" y="225912"/>
                    <a:pt x="263531" y="225912"/>
                    <a:pt x="263531" y="225912"/>
                  </a:cubicBezTo>
                  <a:close/>
                  <a:moveTo>
                    <a:pt x="297108" y="209429"/>
                  </a:moveTo>
                  <a:lnTo>
                    <a:pt x="300913" y="213616"/>
                  </a:lnTo>
                  <a:cubicBezTo>
                    <a:pt x="309758" y="223349"/>
                    <a:pt x="309758" y="223349"/>
                    <a:pt x="309758" y="223349"/>
                  </a:cubicBezTo>
                  <a:cubicBezTo>
                    <a:pt x="333054" y="248982"/>
                    <a:pt x="333054" y="248982"/>
                    <a:pt x="333054" y="248982"/>
                  </a:cubicBezTo>
                  <a:cubicBezTo>
                    <a:pt x="342372" y="256672"/>
                    <a:pt x="342372" y="256672"/>
                    <a:pt x="342372" y="256672"/>
                  </a:cubicBezTo>
                  <a:cubicBezTo>
                    <a:pt x="344702" y="261799"/>
                    <a:pt x="344702" y="261799"/>
                    <a:pt x="344702" y="261799"/>
                  </a:cubicBezTo>
                  <a:cubicBezTo>
                    <a:pt x="351691" y="269489"/>
                    <a:pt x="363339" y="269489"/>
                    <a:pt x="370328" y="264362"/>
                  </a:cubicBezTo>
                  <a:cubicBezTo>
                    <a:pt x="379646" y="256672"/>
                    <a:pt x="379646" y="256672"/>
                    <a:pt x="379646" y="256672"/>
                  </a:cubicBezTo>
                  <a:lnTo>
                    <a:pt x="388821" y="248907"/>
                  </a:lnTo>
                  <a:lnTo>
                    <a:pt x="388821" y="399844"/>
                  </a:lnTo>
                  <a:lnTo>
                    <a:pt x="297108" y="399844"/>
                  </a:lnTo>
                  <a:close/>
                  <a:moveTo>
                    <a:pt x="506761" y="139370"/>
                  </a:moveTo>
                  <a:lnTo>
                    <a:pt x="506761" y="399844"/>
                  </a:lnTo>
                  <a:lnTo>
                    <a:pt x="415048" y="399844"/>
                  </a:lnTo>
                  <a:lnTo>
                    <a:pt x="415048" y="222112"/>
                  </a:lnTo>
                  <a:lnTo>
                    <a:pt x="418375" y="219183"/>
                  </a:lnTo>
                  <a:cubicBezTo>
                    <a:pt x="428203" y="210532"/>
                    <a:pt x="428203" y="210532"/>
                    <a:pt x="428203" y="210532"/>
                  </a:cubicBezTo>
                  <a:cubicBezTo>
                    <a:pt x="458488" y="184898"/>
                    <a:pt x="458488" y="184898"/>
                    <a:pt x="458488" y="184898"/>
                  </a:cubicBezTo>
                  <a:cubicBezTo>
                    <a:pt x="474795" y="169518"/>
                    <a:pt x="487025" y="157984"/>
                    <a:pt x="496198" y="149332"/>
                  </a:cubicBezTo>
                  <a:close/>
                  <a:moveTo>
                    <a:pt x="463151" y="0"/>
                  </a:moveTo>
                  <a:cubicBezTo>
                    <a:pt x="463151" y="0"/>
                    <a:pt x="463151" y="0"/>
                    <a:pt x="533039" y="0"/>
                  </a:cubicBezTo>
                  <a:cubicBezTo>
                    <a:pt x="533039" y="0"/>
                    <a:pt x="533039" y="0"/>
                    <a:pt x="554006" y="0"/>
                  </a:cubicBezTo>
                  <a:cubicBezTo>
                    <a:pt x="558665" y="0"/>
                    <a:pt x="563324" y="2563"/>
                    <a:pt x="567983" y="5127"/>
                  </a:cubicBezTo>
                  <a:cubicBezTo>
                    <a:pt x="572643" y="10253"/>
                    <a:pt x="574972" y="15380"/>
                    <a:pt x="574972" y="20506"/>
                  </a:cubicBezTo>
                  <a:lnTo>
                    <a:pt x="574972" y="117913"/>
                  </a:lnTo>
                  <a:cubicBezTo>
                    <a:pt x="574972" y="128166"/>
                    <a:pt x="565654" y="138419"/>
                    <a:pt x="554006" y="138419"/>
                  </a:cubicBezTo>
                  <a:cubicBezTo>
                    <a:pt x="542358" y="138419"/>
                    <a:pt x="535369" y="128166"/>
                    <a:pt x="535369" y="117913"/>
                  </a:cubicBezTo>
                  <a:cubicBezTo>
                    <a:pt x="535369" y="117913"/>
                    <a:pt x="535369" y="117913"/>
                    <a:pt x="535369" y="66646"/>
                  </a:cubicBezTo>
                  <a:cubicBezTo>
                    <a:pt x="535369" y="66646"/>
                    <a:pt x="535369" y="66646"/>
                    <a:pt x="533039" y="69209"/>
                  </a:cubicBezTo>
                  <a:cubicBezTo>
                    <a:pt x="533039" y="69209"/>
                    <a:pt x="533039" y="69209"/>
                    <a:pt x="467811" y="130729"/>
                  </a:cubicBezTo>
                  <a:cubicBezTo>
                    <a:pt x="467811" y="130729"/>
                    <a:pt x="467811" y="130729"/>
                    <a:pt x="437526" y="156362"/>
                  </a:cubicBezTo>
                  <a:cubicBezTo>
                    <a:pt x="437526" y="156362"/>
                    <a:pt x="437526" y="156362"/>
                    <a:pt x="414230" y="176869"/>
                  </a:cubicBezTo>
                  <a:cubicBezTo>
                    <a:pt x="414230" y="176869"/>
                    <a:pt x="414230" y="176869"/>
                    <a:pt x="383945" y="202502"/>
                  </a:cubicBezTo>
                  <a:cubicBezTo>
                    <a:pt x="383945" y="202502"/>
                    <a:pt x="383945" y="202502"/>
                    <a:pt x="374627" y="210192"/>
                  </a:cubicBezTo>
                  <a:cubicBezTo>
                    <a:pt x="367638" y="215319"/>
                    <a:pt x="355990" y="215319"/>
                    <a:pt x="349001" y="207629"/>
                  </a:cubicBezTo>
                  <a:cubicBezTo>
                    <a:pt x="349001" y="207629"/>
                    <a:pt x="349001" y="207629"/>
                    <a:pt x="346671" y="202502"/>
                  </a:cubicBezTo>
                  <a:cubicBezTo>
                    <a:pt x="346671" y="202502"/>
                    <a:pt x="346671" y="202502"/>
                    <a:pt x="337353" y="194812"/>
                  </a:cubicBezTo>
                  <a:cubicBezTo>
                    <a:pt x="337353" y="194812"/>
                    <a:pt x="337353" y="194812"/>
                    <a:pt x="314057" y="169179"/>
                  </a:cubicBezTo>
                  <a:cubicBezTo>
                    <a:pt x="314057" y="169179"/>
                    <a:pt x="314057" y="169179"/>
                    <a:pt x="293091" y="146109"/>
                  </a:cubicBezTo>
                  <a:cubicBezTo>
                    <a:pt x="293091" y="146109"/>
                    <a:pt x="293091" y="146109"/>
                    <a:pt x="262806" y="171742"/>
                  </a:cubicBezTo>
                  <a:cubicBezTo>
                    <a:pt x="262806" y="171742"/>
                    <a:pt x="262806" y="171742"/>
                    <a:pt x="239510" y="192249"/>
                  </a:cubicBezTo>
                  <a:cubicBezTo>
                    <a:pt x="239510" y="192249"/>
                    <a:pt x="239510" y="192249"/>
                    <a:pt x="225532" y="205065"/>
                  </a:cubicBezTo>
                  <a:cubicBezTo>
                    <a:pt x="225532" y="205065"/>
                    <a:pt x="225532" y="205065"/>
                    <a:pt x="216214" y="210192"/>
                  </a:cubicBezTo>
                  <a:cubicBezTo>
                    <a:pt x="216214" y="210192"/>
                    <a:pt x="216214" y="210192"/>
                    <a:pt x="141666" y="274275"/>
                  </a:cubicBezTo>
                  <a:cubicBezTo>
                    <a:pt x="141666" y="274275"/>
                    <a:pt x="141666" y="274275"/>
                    <a:pt x="139337" y="274275"/>
                  </a:cubicBezTo>
                  <a:cubicBezTo>
                    <a:pt x="139337" y="274275"/>
                    <a:pt x="139337" y="274275"/>
                    <a:pt x="116041" y="292218"/>
                  </a:cubicBezTo>
                  <a:cubicBezTo>
                    <a:pt x="116041" y="292218"/>
                    <a:pt x="116041" y="292218"/>
                    <a:pt x="32175" y="363992"/>
                  </a:cubicBezTo>
                  <a:cubicBezTo>
                    <a:pt x="29845" y="366555"/>
                    <a:pt x="25186" y="366555"/>
                    <a:pt x="22856" y="366555"/>
                  </a:cubicBezTo>
                  <a:cubicBezTo>
                    <a:pt x="15868" y="369118"/>
                    <a:pt x="8879" y="366555"/>
                    <a:pt x="4220" y="358865"/>
                  </a:cubicBezTo>
                  <a:cubicBezTo>
                    <a:pt x="-2769" y="348612"/>
                    <a:pt x="-440" y="335795"/>
                    <a:pt x="6549" y="328105"/>
                  </a:cubicBezTo>
                  <a:cubicBezTo>
                    <a:pt x="6549" y="328105"/>
                    <a:pt x="6549" y="328105"/>
                    <a:pt x="18197" y="317851"/>
                  </a:cubicBezTo>
                  <a:cubicBezTo>
                    <a:pt x="18197" y="317851"/>
                    <a:pt x="18197" y="317851"/>
                    <a:pt x="116041" y="238389"/>
                  </a:cubicBezTo>
                  <a:cubicBezTo>
                    <a:pt x="116041" y="238389"/>
                    <a:pt x="116041" y="238389"/>
                    <a:pt x="139337" y="220445"/>
                  </a:cubicBezTo>
                  <a:cubicBezTo>
                    <a:pt x="139337" y="220445"/>
                    <a:pt x="139337" y="220445"/>
                    <a:pt x="141666" y="217882"/>
                  </a:cubicBezTo>
                  <a:cubicBezTo>
                    <a:pt x="141666" y="217882"/>
                    <a:pt x="141666" y="217882"/>
                    <a:pt x="216214" y="156362"/>
                  </a:cubicBezTo>
                  <a:cubicBezTo>
                    <a:pt x="216214" y="156362"/>
                    <a:pt x="216214" y="156362"/>
                    <a:pt x="223203" y="148672"/>
                  </a:cubicBezTo>
                  <a:cubicBezTo>
                    <a:pt x="223203" y="148672"/>
                    <a:pt x="223203" y="148672"/>
                    <a:pt x="239510" y="138419"/>
                  </a:cubicBezTo>
                  <a:cubicBezTo>
                    <a:pt x="239510" y="138419"/>
                    <a:pt x="239510" y="138419"/>
                    <a:pt x="262806" y="117913"/>
                  </a:cubicBezTo>
                  <a:cubicBezTo>
                    <a:pt x="262806" y="117913"/>
                    <a:pt x="262806" y="117913"/>
                    <a:pt x="283772" y="99969"/>
                  </a:cubicBezTo>
                  <a:cubicBezTo>
                    <a:pt x="293091" y="92279"/>
                    <a:pt x="302409" y="94843"/>
                    <a:pt x="309398" y="102533"/>
                  </a:cubicBezTo>
                  <a:cubicBezTo>
                    <a:pt x="309398" y="102533"/>
                    <a:pt x="309398" y="102533"/>
                    <a:pt x="314057" y="107659"/>
                  </a:cubicBezTo>
                  <a:cubicBezTo>
                    <a:pt x="314057" y="107659"/>
                    <a:pt x="314057" y="107659"/>
                    <a:pt x="337353" y="133292"/>
                  </a:cubicBezTo>
                  <a:cubicBezTo>
                    <a:pt x="337353" y="133292"/>
                    <a:pt x="337353" y="133292"/>
                    <a:pt x="346671" y="140982"/>
                  </a:cubicBezTo>
                  <a:cubicBezTo>
                    <a:pt x="346671" y="140982"/>
                    <a:pt x="346671" y="140982"/>
                    <a:pt x="365308" y="161489"/>
                  </a:cubicBezTo>
                  <a:cubicBezTo>
                    <a:pt x="365308" y="161489"/>
                    <a:pt x="365308" y="161489"/>
                    <a:pt x="383945" y="146109"/>
                  </a:cubicBezTo>
                  <a:cubicBezTo>
                    <a:pt x="383945" y="146109"/>
                    <a:pt x="383945" y="146109"/>
                    <a:pt x="414230" y="120476"/>
                  </a:cubicBezTo>
                  <a:cubicBezTo>
                    <a:pt x="414230" y="120476"/>
                    <a:pt x="414230" y="120476"/>
                    <a:pt x="437526" y="99969"/>
                  </a:cubicBezTo>
                  <a:cubicBezTo>
                    <a:pt x="437526" y="99969"/>
                    <a:pt x="437526" y="99969"/>
                    <a:pt x="477129" y="61520"/>
                  </a:cubicBezTo>
                  <a:cubicBezTo>
                    <a:pt x="477129" y="61520"/>
                    <a:pt x="477129" y="61520"/>
                    <a:pt x="498095" y="43576"/>
                  </a:cubicBezTo>
                  <a:cubicBezTo>
                    <a:pt x="498095" y="43576"/>
                    <a:pt x="498095" y="43576"/>
                    <a:pt x="486447" y="43576"/>
                  </a:cubicBezTo>
                  <a:cubicBezTo>
                    <a:pt x="486447" y="43576"/>
                    <a:pt x="486447" y="43576"/>
                    <a:pt x="463151" y="43576"/>
                  </a:cubicBezTo>
                  <a:cubicBezTo>
                    <a:pt x="460822" y="43576"/>
                    <a:pt x="458492" y="43576"/>
                    <a:pt x="456163" y="41013"/>
                  </a:cubicBezTo>
                  <a:cubicBezTo>
                    <a:pt x="449174" y="38450"/>
                    <a:pt x="442185" y="30760"/>
                    <a:pt x="442185" y="20506"/>
                  </a:cubicBezTo>
                  <a:cubicBezTo>
                    <a:pt x="442185" y="12816"/>
                    <a:pt x="446844" y="5127"/>
                    <a:pt x="453833" y="2563"/>
                  </a:cubicBezTo>
                  <a:cubicBezTo>
                    <a:pt x="453833" y="2563"/>
                    <a:pt x="456163" y="2563"/>
                    <a:pt x="456163" y="2563"/>
                  </a:cubicBezTo>
                  <a:cubicBezTo>
                    <a:pt x="458492" y="0"/>
                    <a:pt x="460822" y="0"/>
                    <a:pt x="463151" y="0"/>
                  </a:cubicBezTo>
                  <a:close/>
                </a:path>
              </a:pathLst>
            </a:custGeom>
            <a:solidFill>
              <a:schemeClr val="bg1"/>
            </a:solidFill>
            <a:ln>
              <a:noFill/>
            </a:ln>
          </p:spPr>
          <p:txBody>
            <a:bodyPr vert="horz" wrap="square" lIns="91440" tIns="45720" rIns="91440" bIns="45720" numCol="1" anchor="t" anchorCtr="0" compatLnSpc="1">
              <a:noAutofit/>
            </a:bodyPr>
            <a:p>
              <a:endParaRPr lang="zh-CN" altLang="en-US">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grpSp>
      <p:pic>
        <p:nvPicPr>
          <p:cNvPr id="2" name="图片 1" descr="销掌门-透明背景-logo"/>
          <p:cNvPicPr>
            <a:picLocks noChangeAspect="1"/>
          </p:cNvPicPr>
          <p:nvPr/>
        </p:nvPicPr>
        <p:blipFill>
          <a:blip r:embed="rId3" cstate="print"/>
          <a:stretch>
            <a:fillRect/>
          </a:stretch>
        </p:blipFill>
        <p:spPr>
          <a:xfrm>
            <a:off x="10789920" y="167005"/>
            <a:ext cx="1132205" cy="829310"/>
          </a:xfrm>
          <a:prstGeom prst="rect">
            <a:avLst/>
          </a:prstGeom>
        </p:spPr>
      </p:pic>
    </p:spTree>
  </p:cSld>
  <p:clrMapOvr>
    <a:masterClrMapping/>
  </p:clrMapOvr>
  <p:transition>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000" fill="hold">
                                          <p:stCondLst>
                                            <p:cond delay="0"/>
                                          </p:stCondLst>
                                        </p:cTn>
                                        <p:tgtEl>
                                          <p:spTgt spid="12"/>
                                        </p:tgtEl>
                                        <p:attrNameLst>
                                          <p:attrName>style.visibility</p:attrName>
                                        </p:attrNameLst>
                                      </p:cBhvr>
                                      <p:to>
                                        <p:strVal val="visible"/>
                                      </p:to>
                                    </p:set>
                                    <p:animEffect transition="in" filter="wipe(left)">
                                      <p:cBhvr>
                                        <p:cTn id="7" dur="1000"/>
                                        <p:tgtEl>
                                          <p:spTgt spid="1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000" fill="hold">
                                          <p:stCondLst>
                                            <p:cond delay="0"/>
                                          </p:stCondLst>
                                        </p:cTn>
                                        <p:tgtEl>
                                          <p:spTgt spid="13"/>
                                        </p:tgtEl>
                                        <p:attrNameLst>
                                          <p:attrName>style.visibility</p:attrName>
                                        </p:attrNameLst>
                                      </p:cBhvr>
                                      <p:to>
                                        <p:strVal val="visible"/>
                                      </p:to>
                                    </p:set>
                                    <p:animEffect transition="in" filter="wipe(left)">
                                      <p:cBhvr>
                                        <p:cTn id="11" dur="1000"/>
                                        <p:tgtEl>
                                          <p:spTgt spid="13"/>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nodeType="clickEffect">
                                  <p:stCondLst>
                                    <p:cond delay="0"/>
                                  </p:stCondLst>
                                  <p:childTnLst>
                                    <p:set>
                                      <p:cBhvr>
                                        <p:cTn id="15" dur="1000" fill="hold">
                                          <p:stCondLst>
                                            <p:cond delay="0"/>
                                          </p:stCondLst>
                                        </p:cTn>
                                        <p:tgtEl>
                                          <p:spTgt spid="22"/>
                                        </p:tgtEl>
                                        <p:attrNameLst>
                                          <p:attrName>style.visibility</p:attrName>
                                        </p:attrNameLst>
                                      </p:cBhvr>
                                      <p:to>
                                        <p:strVal val="visible"/>
                                      </p:to>
                                    </p:set>
                                    <p:animEffect transition="in" filter="blinds(horizontal)">
                                      <p:cBhvr>
                                        <p:cTn id="16" dur="1000"/>
                                        <p:tgtEl>
                                          <p:spTgt spid="22"/>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5" fill="hold" grpId="0" nodeType="clickEffect">
                                  <p:stCondLst>
                                    <p:cond delay="0"/>
                                  </p:stCondLst>
                                  <p:childTnLst>
                                    <p:set>
                                      <p:cBhvr>
                                        <p:cTn id="20" dur="1000" fill="hold">
                                          <p:stCondLst>
                                            <p:cond delay="0"/>
                                          </p:stCondLst>
                                        </p:cTn>
                                        <p:tgtEl>
                                          <p:spTgt spid="7"/>
                                        </p:tgtEl>
                                        <p:attrNameLst>
                                          <p:attrName>style.visibility</p:attrName>
                                        </p:attrNameLst>
                                      </p:cBhvr>
                                      <p:to>
                                        <p:strVal val="visible"/>
                                      </p:to>
                                    </p:set>
                                    <p:animEffect transition="in" filter="blinds(vertical)">
                                      <p:cBhvr>
                                        <p:cTn id="21" dur="1000"/>
                                        <p:tgtEl>
                                          <p:spTgt spid="7"/>
                                        </p:tgtEl>
                                      </p:cBhvr>
                                    </p:animEffect>
                                  </p:childTnLst>
                                </p:cTn>
                              </p:par>
                              <p:par>
                                <p:cTn id="22" presetID="3" presetClass="entr" presetSubtype="5" fill="hold" nodeType="withEffect">
                                  <p:stCondLst>
                                    <p:cond delay="0"/>
                                  </p:stCondLst>
                                  <p:childTnLst>
                                    <p:set>
                                      <p:cBhvr>
                                        <p:cTn id="23" dur="1000" fill="hold">
                                          <p:stCondLst>
                                            <p:cond delay="0"/>
                                          </p:stCondLst>
                                        </p:cTn>
                                        <p:tgtEl>
                                          <p:spTgt spid="23"/>
                                        </p:tgtEl>
                                        <p:attrNameLst>
                                          <p:attrName>style.visibility</p:attrName>
                                        </p:attrNameLst>
                                      </p:cBhvr>
                                      <p:to>
                                        <p:strVal val="visible"/>
                                      </p:to>
                                    </p:set>
                                    <p:animEffect transition="in" filter="blinds(vertical)">
                                      <p:cBhvr>
                                        <p:cTn id="24" dur="1000"/>
                                        <p:tgtEl>
                                          <p:spTgt spid="23"/>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nodeType="clickEffect">
                                  <p:stCondLst>
                                    <p:cond delay="0"/>
                                  </p:stCondLst>
                                  <p:childTnLst>
                                    <p:set>
                                      <p:cBhvr>
                                        <p:cTn id="28" dur="1000" fill="hold">
                                          <p:stCondLst>
                                            <p:cond delay="0"/>
                                          </p:stCondLst>
                                        </p:cTn>
                                        <p:tgtEl>
                                          <p:spTgt spid="25"/>
                                        </p:tgtEl>
                                        <p:attrNameLst>
                                          <p:attrName>style.visibility</p:attrName>
                                        </p:attrNameLst>
                                      </p:cBhvr>
                                      <p:to>
                                        <p:strVal val="visible"/>
                                      </p:to>
                                    </p:set>
                                    <p:animEffect transition="in" filter="blinds(horizontal)">
                                      <p:cBhvr>
                                        <p:cTn id="29" dur="1000"/>
                                        <p:tgtEl>
                                          <p:spTgt spid="25"/>
                                        </p:tgtEl>
                                      </p:cBhvr>
                                    </p:animEffect>
                                  </p:childTnLst>
                                </p:cTn>
                              </p:par>
                            </p:childTnLst>
                          </p:cTn>
                        </p:par>
                      </p:childTnLst>
                    </p:cTn>
                  </p:par>
                  <p:par>
                    <p:cTn id="30" fill="hold">
                      <p:stCondLst>
                        <p:cond delay="indefinite"/>
                      </p:stCondLst>
                      <p:childTnLst>
                        <p:par>
                          <p:cTn id="31" fill="hold">
                            <p:stCondLst>
                              <p:cond delay="0"/>
                            </p:stCondLst>
                            <p:childTnLst>
                              <p:par>
                                <p:cTn id="32" presetID="3" presetClass="entr" presetSubtype="5" fill="hold" nodeType="clickEffect">
                                  <p:stCondLst>
                                    <p:cond delay="0"/>
                                  </p:stCondLst>
                                  <p:childTnLst>
                                    <p:set>
                                      <p:cBhvr>
                                        <p:cTn id="33" dur="1000" fill="hold">
                                          <p:stCondLst>
                                            <p:cond delay="0"/>
                                          </p:stCondLst>
                                        </p:cTn>
                                        <p:tgtEl>
                                          <p:spTgt spid="27"/>
                                        </p:tgtEl>
                                        <p:attrNameLst>
                                          <p:attrName>style.visibility</p:attrName>
                                        </p:attrNameLst>
                                      </p:cBhvr>
                                      <p:to>
                                        <p:strVal val="visible"/>
                                      </p:to>
                                    </p:set>
                                    <p:animEffect transition="in" filter="blinds(vertical)">
                                      <p:cBhvr>
                                        <p:cTn id="34"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7"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cstate="print">
            <a:grayscl/>
            <a:extLst>
              <a:ext uri="{28A0092B-C50C-407E-A947-70E740481C1C}">
                <a14:useLocalDpi xmlns:a14="http://schemas.microsoft.com/office/drawing/2010/main" val="0"/>
              </a:ext>
            </a:extLst>
          </a:blip>
          <a:stretch>
            <a:fillRect/>
          </a:stretch>
        </p:blipFill>
        <p:spPr>
          <a:xfrm>
            <a:off x="-132142" y="-143286"/>
            <a:ext cx="12414758" cy="7759224"/>
          </a:xfrm>
          <a:prstGeom prst="rect">
            <a:avLst/>
          </a:prstGeom>
        </p:spPr>
      </p:pic>
      <p:sp>
        <p:nvSpPr>
          <p:cNvPr id="72" name="Freeform 5"/>
          <p:cNvSpPr/>
          <p:nvPr/>
        </p:nvSpPr>
        <p:spPr bwMode="auto">
          <a:xfrm>
            <a:off x="9591485" y="6351"/>
            <a:ext cx="2596813" cy="3833284"/>
          </a:xfrm>
          <a:custGeom>
            <a:avLst/>
            <a:gdLst>
              <a:gd name="T0" fmla="*/ 0 w 1227"/>
              <a:gd name="T1" fmla="*/ 0 h 1811"/>
              <a:gd name="T2" fmla="*/ 1227 w 1227"/>
              <a:gd name="T3" fmla="*/ 0 h 1811"/>
              <a:gd name="T4" fmla="*/ 1227 w 1227"/>
              <a:gd name="T5" fmla="*/ 1811 h 1811"/>
              <a:gd name="T6" fmla="*/ 0 w 1227"/>
              <a:gd name="T7" fmla="*/ 0 h 1811"/>
            </a:gdLst>
            <a:ahLst/>
            <a:cxnLst>
              <a:cxn ang="0">
                <a:pos x="T0" y="T1"/>
              </a:cxn>
              <a:cxn ang="0">
                <a:pos x="T2" y="T3"/>
              </a:cxn>
              <a:cxn ang="0">
                <a:pos x="T4" y="T5"/>
              </a:cxn>
              <a:cxn ang="0">
                <a:pos x="T6" y="T7"/>
              </a:cxn>
            </a:cxnLst>
            <a:rect l="0" t="0" r="r" b="b"/>
            <a:pathLst>
              <a:path w="1227" h="1811">
                <a:moveTo>
                  <a:pt x="0" y="0"/>
                </a:moveTo>
                <a:lnTo>
                  <a:pt x="1227" y="0"/>
                </a:lnTo>
                <a:lnTo>
                  <a:pt x="1227" y="1811"/>
                </a:lnTo>
                <a:lnTo>
                  <a:pt x="0" y="0"/>
                </a:lnTo>
                <a:close/>
              </a:path>
            </a:pathLst>
          </a:custGeom>
          <a:solidFill>
            <a:schemeClr val="accent1">
              <a:lumMod val="50000"/>
              <a:alpha val="69804"/>
            </a:schemeClr>
          </a:solidFill>
          <a:ln w="6">
            <a:noFill/>
            <a:prstDash val="solid"/>
            <a:round/>
          </a:ln>
        </p:spPr>
        <p:txBody>
          <a:bodyPr vert="horz" wrap="square" lIns="121908" tIns="60954" rIns="121908" bIns="60954" numCol="1" anchor="t" anchorCtr="0" compatLnSpc="1"/>
          <a:lstStyle/>
          <a:p>
            <a:endParaRPr lang="zh-CN" altLang="en-US"/>
          </a:p>
        </p:txBody>
      </p:sp>
      <p:sp>
        <p:nvSpPr>
          <p:cNvPr id="73" name="Freeform 6"/>
          <p:cNvSpPr/>
          <p:nvPr/>
        </p:nvSpPr>
        <p:spPr bwMode="auto">
          <a:xfrm>
            <a:off x="-132142" y="6350"/>
            <a:ext cx="9294001" cy="6948847"/>
          </a:xfrm>
          <a:custGeom>
            <a:avLst/>
            <a:gdLst>
              <a:gd name="T0" fmla="*/ 0 w 4326"/>
              <a:gd name="T1" fmla="*/ 0 h 3234"/>
              <a:gd name="T2" fmla="*/ 2135 w 4326"/>
              <a:gd name="T3" fmla="*/ 0 h 3234"/>
              <a:gd name="T4" fmla="*/ 4326 w 4326"/>
              <a:gd name="T5" fmla="*/ 3234 h 3234"/>
              <a:gd name="T6" fmla="*/ 0 w 4326"/>
              <a:gd name="T7" fmla="*/ 3234 h 3234"/>
              <a:gd name="T8" fmla="*/ 0 w 4326"/>
              <a:gd name="T9" fmla="*/ 0 h 3234"/>
            </a:gdLst>
            <a:ahLst/>
            <a:cxnLst>
              <a:cxn ang="0">
                <a:pos x="T0" y="T1"/>
              </a:cxn>
              <a:cxn ang="0">
                <a:pos x="T2" y="T3"/>
              </a:cxn>
              <a:cxn ang="0">
                <a:pos x="T4" y="T5"/>
              </a:cxn>
              <a:cxn ang="0">
                <a:pos x="T6" y="T7"/>
              </a:cxn>
              <a:cxn ang="0">
                <a:pos x="T8" y="T9"/>
              </a:cxn>
            </a:cxnLst>
            <a:rect l="0" t="0" r="r" b="b"/>
            <a:pathLst>
              <a:path w="4326" h="3234">
                <a:moveTo>
                  <a:pt x="0" y="0"/>
                </a:moveTo>
                <a:lnTo>
                  <a:pt x="2135" y="0"/>
                </a:lnTo>
                <a:lnTo>
                  <a:pt x="4326" y="3234"/>
                </a:lnTo>
                <a:lnTo>
                  <a:pt x="0" y="3234"/>
                </a:lnTo>
                <a:lnTo>
                  <a:pt x="0" y="0"/>
                </a:lnTo>
                <a:close/>
              </a:path>
            </a:pathLst>
          </a:custGeom>
          <a:solidFill>
            <a:schemeClr val="bg1">
              <a:alpha val="69804"/>
            </a:schemeClr>
          </a:solidFill>
          <a:ln w="6">
            <a:noFill/>
            <a:prstDash val="solid"/>
            <a:round/>
          </a:ln>
        </p:spPr>
        <p:txBody>
          <a:bodyPr vert="horz" wrap="square" lIns="121908" tIns="60954" rIns="121908" bIns="60954" numCol="1" anchor="t" anchorCtr="0" compatLnSpc="1"/>
          <a:lstStyle/>
          <a:p>
            <a:endParaRPr lang="zh-CN" altLang="en-US"/>
          </a:p>
        </p:txBody>
      </p:sp>
      <p:sp>
        <p:nvSpPr>
          <p:cNvPr id="74" name="Freeform 7"/>
          <p:cNvSpPr>
            <a:spLocks noEditPoints="1"/>
          </p:cNvSpPr>
          <p:nvPr/>
        </p:nvSpPr>
        <p:spPr bwMode="auto">
          <a:xfrm>
            <a:off x="6296264" y="6351"/>
            <a:ext cx="5892033" cy="6845300"/>
          </a:xfrm>
          <a:custGeom>
            <a:avLst/>
            <a:gdLst>
              <a:gd name="T0" fmla="*/ 658 w 2784"/>
              <a:gd name="T1" fmla="*/ 2207 h 3234"/>
              <a:gd name="T2" fmla="*/ 1354 w 2784"/>
              <a:gd name="T3" fmla="*/ 3234 h 3234"/>
              <a:gd name="T4" fmla="*/ 0 w 2784"/>
              <a:gd name="T5" fmla="*/ 3234 h 3234"/>
              <a:gd name="T6" fmla="*/ 658 w 2784"/>
              <a:gd name="T7" fmla="*/ 2207 h 3234"/>
              <a:gd name="T8" fmla="*/ 658 w 2784"/>
              <a:gd name="T9" fmla="*/ 2207 h 3234"/>
              <a:gd name="T10" fmla="*/ 1819 w 2784"/>
              <a:gd name="T11" fmla="*/ 390 h 3234"/>
              <a:gd name="T12" fmla="*/ 2069 w 2784"/>
              <a:gd name="T13" fmla="*/ 0 h 3234"/>
              <a:gd name="T14" fmla="*/ 2784 w 2784"/>
              <a:gd name="T15" fmla="*/ 0 h 3234"/>
              <a:gd name="T16" fmla="*/ 2784 w 2784"/>
              <a:gd name="T17" fmla="*/ 1811 h 3234"/>
              <a:gd name="T18" fmla="*/ 1819 w 2784"/>
              <a:gd name="T19" fmla="*/ 390 h 3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84" h="3234">
                <a:moveTo>
                  <a:pt x="658" y="2207"/>
                </a:moveTo>
                <a:lnTo>
                  <a:pt x="1354" y="3234"/>
                </a:lnTo>
                <a:lnTo>
                  <a:pt x="0" y="3234"/>
                </a:lnTo>
                <a:lnTo>
                  <a:pt x="658" y="2207"/>
                </a:lnTo>
                <a:lnTo>
                  <a:pt x="658" y="2207"/>
                </a:lnTo>
                <a:close/>
                <a:moveTo>
                  <a:pt x="1819" y="390"/>
                </a:moveTo>
                <a:lnTo>
                  <a:pt x="2069" y="0"/>
                </a:lnTo>
                <a:lnTo>
                  <a:pt x="2784" y="0"/>
                </a:lnTo>
                <a:lnTo>
                  <a:pt x="2784" y="1811"/>
                </a:lnTo>
                <a:lnTo>
                  <a:pt x="1819" y="390"/>
                </a:lnTo>
                <a:close/>
              </a:path>
            </a:pathLst>
          </a:custGeom>
          <a:solidFill>
            <a:srgbClr val="00B0F0"/>
          </a:solidFill>
          <a:ln w="6">
            <a:noFill/>
            <a:prstDash val="solid"/>
            <a:round/>
          </a:ln>
        </p:spPr>
        <p:txBody>
          <a:bodyPr vert="horz" wrap="square" lIns="121908" tIns="60954" rIns="121908" bIns="60954" numCol="1" anchor="t" anchorCtr="0" compatLnSpc="1"/>
          <a:lstStyle/>
          <a:p>
            <a:endParaRPr lang="zh-CN" altLang="en-US"/>
          </a:p>
        </p:txBody>
      </p:sp>
      <p:cxnSp>
        <p:nvCxnSpPr>
          <p:cNvPr id="75" name="直接连接符 74"/>
          <p:cNvCxnSpPr/>
          <p:nvPr/>
        </p:nvCxnSpPr>
        <p:spPr>
          <a:xfrm flipV="1">
            <a:off x="623311" y="2634421"/>
            <a:ext cx="5231180" cy="13515"/>
          </a:xfrm>
          <a:prstGeom prst="line">
            <a:avLst/>
          </a:prstGeom>
          <a:ln w="19050">
            <a:solidFill>
              <a:schemeClr val="accent1"/>
            </a:solidFill>
            <a:prstDash val="sysDot"/>
          </a:ln>
        </p:spPr>
        <p:style>
          <a:lnRef idx="1">
            <a:schemeClr val="accent1"/>
          </a:lnRef>
          <a:fillRef idx="0">
            <a:schemeClr val="accent1"/>
          </a:fillRef>
          <a:effectRef idx="0">
            <a:schemeClr val="accent1"/>
          </a:effectRef>
          <a:fontRef idx="minor">
            <a:schemeClr val="tx1"/>
          </a:fontRef>
        </p:style>
      </p:cxnSp>
      <p:sp>
        <p:nvSpPr>
          <p:cNvPr id="76" name="TextBox 75"/>
          <p:cNvSpPr txBox="1"/>
          <p:nvPr/>
        </p:nvSpPr>
        <p:spPr>
          <a:xfrm>
            <a:off x="1993027" y="2091351"/>
            <a:ext cx="1270635" cy="412750"/>
          </a:xfrm>
          <a:prstGeom prst="rect">
            <a:avLst/>
          </a:prstGeom>
          <a:noFill/>
        </p:spPr>
        <p:txBody>
          <a:bodyPr wrap="none" lIns="121908" tIns="60954" rIns="121908" bIns="60954" rtlCol="0">
            <a:spAutoFit/>
          </a:bodyPr>
          <a:lstStyle/>
          <a:p>
            <a:r>
              <a:rPr lang="en-US" altLang="zh-CN" dirty="0">
                <a:solidFill>
                  <a:schemeClr val="accent5">
                    <a:lumMod val="50000"/>
                  </a:schemeClr>
                </a:solidFill>
                <a:latin typeface="微软雅黑" panose="020B0503020204020204" pitchFamily="34" charset="-122"/>
                <a:ea typeface="微软雅黑" panose="020B0503020204020204" pitchFamily="34" charset="-122"/>
              </a:rPr>
              <a:t>Contents</a:t>
            </a:r>
            <a:endParaRPr lang="zh-CN" altLang="en-US" dirty="0">
              <a:solidFill>
                <a:schemeClr val="accent5">
                  <a:lumMod val="50000"/>
                </a:schemeClr>
              </a:solidFill>
              <a:latin typeface="微软雅黑" panose="020B0503020204020204" pitchFamily="34" charset="-122"/>
              <a:ea typeface="微软雅黑" panose="020B0503020204020204" pitchFamily="34" charset="-122"/>
            </a:endParaRPr>
          </a:p>
        </p:txBody>
      </p:sp>
      <p:sp>
        <p:nvSpPr>
          <p:cNvPr id="77" name="矩形 76"/>
          <p:cNvSpPr/>
          <p:nvPr/>
        </p:nvSpPr>
        <p:spPr>
          <a:xfrm>
            <a:off x="3393164" y="1911243"/>
            <a:ext cx="1183640" cy="689610"/>
          </a:xfrm>
          <a:prstGeom prst="rect">
            <a:avLst/>
          </a:prstGeom>
        </p:spPr>
        <p:txBody>
          <a:bodyPr wrap="none" lIns="121908" tIns="60954" rIns="121908" bIns="60954">
            <a:spAutoFit/>
          </a:bodyPr>
          <a:lstStyle/>
          <a:p>
            <a:r>
              <a:rPr lang="zh-CN" altLang="en-US" sz="3700" b="1" dirty="0">
                <a:solidFill>
                  <a:schemeClr val="accent5">
                    <a:lumMod val="50000"/>
                  </a:schemeClr>
                </a:solidFill>
                <a:latin typeface="微软雅黑" panose="020B0503020204020204" pitchFamily="34" charset="-122"/>
                <a:ea typeface="微软雅黑" panose="020B0503020204020204" pitchFamily="34" charset="-122"/>
              </a:rPr>
              <a:t>目录</a:t>
            </a:r>
            <a:endParaRPr lang="zh-CN" altLang="en-US" sz="3700" b="1" dirty="0">
              <a:solidFill>
                <a:schemeClr val="accent5">
                  <a:lumMod val="50000"/>
                </a:schemeClr>
              </a:solidFill>
              <a:latin typeface="微软雅黑" panose="020B0503020204020204" pitchFamily="34" charset="-122"/>
              <a:ea typeface="微软雅黑" panose="020B0503020204020204" pitchFamily="34" charset="-122"/>
            </a:endParaRPr>
          </a:p>
        </p:txBody>
      </p:sp>
      <p:grpSp>
        <p:nvGrpSpPr>
          <p:cNvPr id="78" name="组合 77"/>
          <p:cNvGrpSpPr/>
          <p:nvPr/>
        </p:nvGrpSpPr>
        <p:grpSpPr>
          <a:xfrm>
            <a:off x="4576991" y="2032240"/>
            <a:ext cx="640135" cy="455632"/>
            <a:chOff x="4304043" y="1286668"/>
            <a:chExt cx="3837944" cy="2757793"/>
          </a:xfrm>
          <a:effectLst>
            <a:outerShdw blurRad="381000" dist="254000" dir="8100000" algn="tr" rotWithShape="0">
              <a:prstClr val="black">
                <a:alpha val="40000"/>
              </a:prstClr>
            </a:outerShdw>
          </a:effectLst>
        </p:grpSpPr>
        <p:sp>
          <p:nvSpPr>
            <p:cNvPr id="79" name="圆角矩形 78"/>
            <p:cNvSpPr/>
            <p:nvPr/>
          </p:nvSpPr>
          <p:spPr>
            <a:xfrm>
              <a:off x="4304043" y="1286668"/>
              <a:ext cx="38379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0" name="圆角矩形 79"/>
            <p:cNvSpPr/>
            <p:nvPr/>
          </p:nvSpPr>
          <p:spPr>
            <a:xfrm>
              <a:off x="4351930" y="1330004"/>
              <a:ext cx="3742172" cy="2671122"/>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1" name="慧谷网PPT目录"/>
          <p:cNvGrpSpPr/>
          <p:nvPr/>
        </p:nvGrpSpPr>
        <p:grpSpPr bwMode="auto">
          <a:xfrm>
            <a:off x="1601115" y="2825995"/>
            <a:ext cx="576548" cy="473171"/>
            <a:chOff x="3050349" y="1839642"/>
            <a:chExt cx="833779" cy="682535"/>
          </a:xfrm>
        </p:grpSpPr>
        <p:sp>
          <p:nvSpPr>
            <p:cNvPr id="82" name="任意多边形 81"/>
            <p:cNvSpPr/>
            <p:nvPr/>
          </p:nvSpPr>
          <p:spPr>
            <a:xfrm rot="8100000" flipV="1">
              <a:off x="3050349" y="1844085"/>
              <a:ext cx="833779" cy="678092"/>
            </a:xfrm>
            <a:custGeom>
              <a:avLst/>
              <a:gdLst>
                <a:gd name="connsiteX0" fmla="*/ 122096 w 833718"/>
                <a:gd name="connsiteY0" fmla="*/ 556342 h 678436"/>
                <a:gd name="connsiteX1" fmla="*/ 68679 w 833718"/>
                <a:gd name="connsiteY1" fmla="*/ 32208 h 678436"/>
                <a:gd name="connsiteX2" fmla="*/ 94988 w 833718"/>
                <a:gd name="connsiteY2" fmla="*/ 0 h 678436"/>
                <a:gd name="connsiteX3" fmla="*/ 738731 w 833718"/>
                <a:gd name="connsiteY3" fmla="*/ 0 h 678436"/>
                <a:gd name="connsiteX4" fmla="*/ 765040 w 833718"/>
                <a:gd name="connsiteY4" fmla="*/ 32208 h 678436"/>
                <a:gd name="connsiteX5" fmla="*/ 711623 w 833718"/>
                <a:gd name="connsiteY5" fmla="*/ 556342 h 678436"/>
                <a:gd name="connsiteX6" fmla="*/ 122096 w 833718"/>
                <a:gd name="connsiteY6" fmla="*/ 556342 h 678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3718" h="678436">
                  <a:moveTo>
                    <a:pt x="122096" y="556342"/>
                  </a:moveTo>
                  <a:cubicBezTo>
                    <a:pt x="-20349" y="413897"/>
                    <a:pt x="-38155" y="194012"/>
                    <a:pt x="68679" y="32208"/>
                  </a:cubicBezTo>
                  <a:lnTo>
                    <a:pt x="94988" y="0"/>
                  </a:lnTo>
                  <a:lnTo>
                    <a:pt x="738731" y="0"/>
                  </a:lnTo>
                  <a:lnTo>
                    <a:pt x="765040" y="32208"/>
                  </a:lnTo>
                  <a:cubicBezTo>
                    <a:pt x="871873" y="194012"/>
                    <a:pt x="854068" y="413897"/>
                    <a:pt x="711623" y="556342"/>
                  </a:cubicBezTo>
                  <a:cubicBezTo>
                    <a:pt x="548830" y="719135"/>
                    <a:pt x="284889" y="719135"/>
                    <a:pt x="122096" y="556342"/>
                  </a:cubicBezTo>
                  <a:close/>
                </a:path>
              </a:pathLst>
            </a:custGeom>
            <a:solidFill>
              <a:srgbClr val="00B0F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600"/>
            </a:p>
          </p:txBody>
        </p:sp>
        <p:sp>
          <p:nvSpPr>
            <p:cNvPr id="83" name="文本框 6"/>
            <p:cNvSpPr txBox="1">
              <a:spLocks noChangeArrowheads="1"/>
            </p:cNvSpPr>
            <p:nvPr/>
          </p:nvSpPr>
          <p:spPr bwMode="auto">
            <a:xfrm>
              <a:off x="3051363" y="1839642"/>
              <a:ext cx="831749" cy="599343"/>
            </a:xfrm>
            <a:prstGeom prst="rect">
              <a:avLst/>
            </a:prstGeom>
            <a:noFill/>
            <a:ln w="9525">
              <a:noFill/>
              <a:miter lim="800000"/>
            </a:ln>
            <a:effectLst/>
          </p:spPr>
          <p:txBody>
            <a:bodyPr wrap="square">
              <a:spAutoFit/>
            </a:bodyPr>
            <a:lstStyle/>
            <a:p>
              <a:r>
                <a:rPr lang="en-US" altLang="zh-CN" dirty="0">
                  <a:solidFill>
                    <a:schemeClr val="bg1"/>
                  </a:solidFill>
                  <a:latin typeface="Impact" panose="020B0806030902050204" pitchFamily="34" charset="0"/>
                </a:rPr>
                <a:t>01</a:t>
              </a:r>
              <a:endParaRPr lang="zh-CN" altLang="en-US" dirty="0">
                <a:solidFill>
                  <a:schemeClr val="bg1"/>
                </a:solidFill>
                <a:latin typeface="Impact" panose="020B0806030902050204" pitchFamily="34" charset="0"/>
              </a:endParaRPr>
            </a:p>
          </p:txBody>
        </p:sp>
      </p:grpSp>
      <p:grpSp>
        <p:nvGrpSpPr>
          <p:cNvPr id="84" name="慧谷网PPT目录"/>
          <p:cNvGrpSpPr/>
          <p:nvPr/>
        </p:nvGrpSpPr>
        <p:grpSpPr bwMode="auto">
          <a:xfrm>
            <a:off x="1609095" y="6204925"/>
            <a:ext cx="626624" cy="469036"/>
            <a:chOff x="3037868" y="1844053"/>
            <a:chExt cx="906280" cy="678154"/>
          </a:xfrm>
        </p:grpSpPr>
        <p:sp>
          <p:nvSpPr>
            <p:cNvPr id="85" name="任意多边形 84"/>
            <p:cNvSpPr/>
            <p:nvPr/>
          </p:nvSpPr>
          <p:spPr>
            <a:xfrm rot="8100000" flipV="1">
              <a:off x="3050206" y="1844053"/>
              <a:ext cx="834142" cy="678154"/>
            </a:xfrm>
            <a:custGeom>
              <a:avLst/>
              <a:gdLst>
                <a:gd name="connsiteX0" fmla="*/ 122096 w 833718"/>
                <a:gd name="connsiteY0" fmla="*/ 556342 h 678436"/>
                <a:gd name="connsiteX1" fmla="*/ 68679 w 833718"/>
                <a:gd name="connsiteY1" fmla="*/ 32208 h 678436"/>
                <a:gd name="connsiteX2" fmla="*/ 94988 w 833718"/>
                <a:gd name="connsiteY2" fmla="*/ 0 h 678436"/>
                <a:gd name="connsiteX3" fmla="*/ 738731 w 833718"/>
                <a:gd name="connsiteY3" fmla="*/ 0 h 678436"/>
                <a:gd name="connsiteX4" fmla="*/ 765040 w 833718"/>
                <a:gd name="connsiteY4" fmla="*/ 32208 h 678436"/>
                <a:gd name="connsiteX5" fmla="*/ 711623 w 833718"/>
                <a:gd name="connsiteY5" fmla="*/ 556342 h 678436"/>
                <a:gd name="connsiteX6" fmla="*/ 122096 w 833718"/>
                <a:gd name="connsiteY6" fmla="*/ 556342 h 678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3718" h="678436">
                  <a:moveTo>
                    <a:pt x="122096" y="556342"/>
                  </a:moveTo>
                  <a:cubicBezTo>
                    <a:pt x="-20349" y="413897"/>
                    <a:pt x="-38155" y="194012"/>
                    <a:pt x="68679" y="32208"/>
                  </a:cubicBezTo>
                  <a:lnTo>
                    <a:pt x="94988" y="0"/>
                  </a:lnTo>
                  <a:lnTo>
                    <a:pt x="738731" y="0"/>
                  </a:lnTo>
                  <a:lnTo>
                    <a:pt x="765040" y="32208"/>
                  </a:lnTo>
                  <a:cubicBezTo>
                    <a:pt x="871873" y="194012"/>
                    <a:pt x="854068" y="413897"/>
                    <a:pt x="711623" y="556342"/>
                  </a:cubicBezTo>
                  <a:cubicBezTo>
                    <a:pt x="548830" y="719135"/>
                    <a:pt x="284889" y="719135"/>
                    <a:pt x="122096" y="556342"/>
                  </a:cubicBezTo>
                  <a:close/>
                </a:path>
              </a:pathLst>
            </a:custGeom>
            <a:solidFill>
              <a:srgbClr val="00B0F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600"/>
            </a:p>
          </p:txBody>
        </p:sp>
        <p:sp>
          <p:nvSpPr>
            <p:cNvPr id="86" name="文本框 39"/>
            <p:cNvSpPr txBox="1">
              <a:spLocks noChangeArrowheads="1"/>
            </p:cNvSpPr>
            <p:nvPr/>
          </p:nvSpPr>
          <p:spPr bwMode="auto">
            <a:xfrm>
              <a:off x="3037868" y="1885458"/>
              <a:ext cx="906280" cy="554540"/>
            </a:xfrm>
            <a:prstGeom prst="rect">
              <a:avLst/>
            </a:prstGeom>
            <a:noFill/>
            <a:ln w="9525">
              <a:noFill/>
              <a:miter lim="800000"/>
            </a:ln>
          </p:spPr>
          <p:txBody>
            <a:bodyPr wrap="square">
              <a:spAutoFit/>
            </a:bodyPr>
            <a:lstStyle/>
            <a:p>
              <a:r>
                <a:rPr lang="en-US" altLang="zh-CN" dirty="0">
                  <a:solidFill>
                    <a:schemeClr val="bg1"/>
                  </a:solidFill>
                  <a:latin typeface="Impact" panose="020B0806030902050204" pitchFamily="34" charset="0"/>
                </a:rPr>
                <a:t>0</a:t>
              </a:r>
              <a:r>
                <a:rPr lang="en-US" dirty="0">
                  <a:solidFill>
                    <a:schemeClr val="bg1"/>
                  </a:solidFill>
                  <a:latin typeface="Impact" panose="020B0806030902050204" pitchFamily="34" charset="0"/>
                </a:rPr>
                <a:t>6</a:t>
              </a:r>
              <a:endParaRPr lang="en-US" dirty="0">
                <a:solidFill>
                  <a:schemeClr val="bg1"/>
                </a:solidFill>
                <a:latin typeface="Impact" panose="020B0806030902050204" pitchFamily="34" charset="0"/>
              </a:endParaRPr>
            </a:p>
          </p:txBody>
        </p:sp>
      </p:grpSp>
      <p:grpSp>
        <p:nvGrpSpPr>
          <p:cNvPr id="87" name="慧谷网PPT目录"/>
          <p:cNvGrpSpPr/>
          <p:nvPr/>
        </p:nvGrpSpPr>
        <p:grpSpPr bwMode="auto">
          <a:xfrm>
            <a:off x="1601898" y="4820787"/>
            <a:ext cx="685000" cy="468993"/>
            <a:chOff x="3015664" y="1844084"/>
            <a:chExt cx="990617" cy="678092"/>
          </a:xfrm>
        </p:grpSpPr>
        <p:sp>
          <p:nvSpPr>
            <p:cNvPr id="88" name="任意多边形 87"/>
            <p:cNvSpPr/>
            <p:nvPr/>
          </p:nvSpPr>
          <p:spPr>
            <a:xfrm rot="8100000" flipV="1">
              <a:off x="3050167" y="1844084"/>
              <a:ext cx="834144" cy="678092"/>
            </a:xfrm>
            <a:custGeom>
              <a:avLst/>
              <a:gdLst>
                <a:gd name="connsiteX0" fmla="*/ 122096 w 833718"/>
                <a:gd name="connsiteY0" fmla="*/ 556342 h 678436"/>
                <a:gd name="connsiteX1" fmla="*/ 68679 w 833718"/>
                <a:gd name="connsiteY1" fmla="*/ 32208 h 678436"/>
                <a:gd name="connsiteX2" fmla="*/ 94988 w 833718"/>
                <a:gd name="connsiteY2" fmla="*/ 0 h 678436"/>
                <a:gd name="connsiteX3" fmla="*/ 738731 w 833718"/>
                <a:gd name="connsiteY3" fmla="*/ 0 h 678436"/>
                <a:gd name="connsiteX4" fmla="*/ 765040 w 833718"/>
                <a:gd name="connsiteY4" fmla="*/ 32208 h 678436"/>
                <a:gd name="connsiteX5" fmla="*/ 711623 w 833718"/>
                <a:gd name="connsiteY5" fmla="*/ 556342 h 678436"/>
                <a:gd name="connsiteX6" fmla="*/ 122096 w 833718"/>
                <a:gd name="connsiteY6" fmla="*/ 556342 h 678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3718" h="678436">
                  <a:moveTo>
                    <a:pt x="122096" y="556342"/>
                  </a:moveTo>
                  <a:cubicBezTo>
                    <a:pt x="-20349" y="413897"/>
                    <a:pt x="-38155" y="194012"/>
                    <a:pt x="68679" y="32208"/>
                  </a:cubicBezTo>
                  <a:lnTo>
                    <a:pt x="94988" y="0"/>
                  </a:lnTo>
                  <a:lnTo>
                    <a:pt x="738731" y="0"/>
                  </a:lnTo>
                  <a:lnTo>
                    <a:pt x="765040" y="32208"/>
                  </a:lnTo>
                  <a:cubicBezTo>
                    <a:pt x="871873" y="194012"/>
                    <a:pt x="854068" y="413897"/>
                    <a:pt x="711623" y="556342"/>
                  </a:cubicBezTo>
                  <a:cubicBezTo>
                    <a:pt x="548830" y="719135"/>
                    <a:pt x="284889" y="719135"/>
                    <a:pt x="122096" y="556342"/>
                  </a:cubicBezTo>
                  <a:close/>
                </a:path>
              </a:pathLst>
            </a:custGeom>
            <a:solidFill>
              <a:srgbClr val="00B0F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600"/>
            </a:p>
          </p:txBody>
        </p:sp>
        <p:sp>
          <p:nvSpPr>
            <p:cNvPr id="89" name="文本框 42"/>
            <p:cNvSpPr txBox="1">
              <a:spLocks noChangeArrowheads="1"/>
            </p:cNvSpPr>
            <p:nvPr/>
          </p:nvSpPr>
          <p:spPr bwMode="auto">
            <a:xfrm>
              <a:off x="3015664" y="1901392"/>
              <a:ext cx="990617" cy="600746"/>
            </a:xfrm>
            <a:prstGeom prst="rect">
              <a:avLst/>
            </a:prstGeom>
            <a:noFill/>
            <a:ln w="9525">
              <a:noFill/>
              <a:miter lim="800000"/>
            </a:ln>
          </p:spPr>
          <p:txBody>
            <a:bodyPr wrap="square">
              <a:spAutoFit/>
            </a:bodyPr>
            <a:lstStyle/>
            <a:p>
              <a:r>
                <a:rPr lang="en-US" altLang="zh-CN" dirty="0">
                  <a:solidFill>
                    <a:schemeClr val="bg1"/>
                  </a:solidFill>
                  <a:latin typeface="Impact" panose="020B0806030902050204" pitchFamily="34" charset="0"/>
                </a:rPr>
                <a:t>04</a:t>
              </a:r>
              <a:endParaRPr lang="zh-CN" altLang="en-US" dirty="0">
                <a:solidFill>
                  <a:schemeClr val="bg1"/>
                </a:solidFill>
                <a:latin typeface="Impact" panose="020B0806030902050204" pitchFamily="34" charset="0"/>
              </a:endParaRPr>
            </a:p>
          </p:txBody>
        </p:sp>
      </p:grpSp>
      <p:grpSp>
        <p:nvGrpSpPr>
          <p:cNvPr id="90" name="慧谷网PPT目录"/>
          <p:cNvGrpSpPr/>
          <p:nvPr/>
        </p:nvGrpSpPr>
        <p:grpSpPr bwMode="auto">
          <a:xfrm>
            <a:off x="1600990" y="4167004"/>
            <a:ext cx="609241" cy="468994"/>
            <a:chOff x="3050167" y="1844084"/>
            <a:chExt cx="881057" cy="678092"/>
          </a:xfrm>
          <a:effectLst/>
        </p:grpSpPr>
        <p:sp>
          <p:nvSpPr>
            <p:cNvPr id="91" name="任意多边形 90"/>
            <p:cNvSpPr/>
            <p:nvPr/>
          </p:nvSpPr>
          <p:spPr>
            <a:xfrm rot="8100000" flipV="1">
              <a:off x="3050167" y="1844084"/>
              <a:ext cx="834142" cy="678092"/>
            </a:xfrm>
            <a:custGeom>
              <a:avLst/>
              <a:gdLst>
                <a:gd name="connsiteX0" fmla="*/ 122096 w 833718"/>
                <a:gd name="connsiteY0" fmla="*/ 556342 h 678436"/>
                <a:gd name="connsiteX1" fmla="*/ 68679 w 833718"/>
                <a:gd name="connsiteY1" fmla="*/ 32208 h 678436"/>
                <a:gd name="connsiteX2" fmla="*/ 94988 w 833718"/>
                <a:gd name="connsiteY2" fmla="*/ 0 h 678436"/>
                <a:gd name="connsiteX3" fmla="*/ 738731 w 833718"/>
                <a:gd name="connsiteY3" fmla="*/ 0 h 678436"/>
                <a:gd name="connsiteX4" fmla="*/ 765040 w 833718"/>
                <a:gd name="connsiteY4" fmla="*/ 32208 h 678436"/>
                <a:gd name="connsiteX5" fmla="*/ 711623 w 833718"/>
                <a:gd name="connsiteY5" fmla="*/ 556342 h 678436"/>
                <a:gd name="connsiteX6" fmla="*/ 122096 w 833718"/>
                <a:gd name="connsiteY6" fmla="*/ 556342 h 678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3718" h="678436">
                  <a:moveTo>
                    <a:pt x="122096" y="556342"/>
                  </a:moveTo>
                  <a:cubicBezTo>
                    <a:pt x="-20349" y="413897"/>
                    <a:pt x="-38155" y="194012"/>
                    <a:pt x="68679" y="32208"/>
                  </a:cubicBezTo>
                  <a:lnTo>
                    <a:pt x="94988" y="0"/>
                  </a:lnTo>
                  <a:lnTo>
                    <a:pt x="738731" y="0"/>
                  </a:lnTo>
                  <a:lnTo>
                    <a:pt x="765040" y="32208"/>
                  </a:lnTo>
                  <a:cubicBezTo>
                    <a:pt x="871873" y="194012"/>
                    <a:pt x="854068" y="413897"/>
                    <a:pt x="711623" y="556342"/>
                  </a:cubicBezTo>
                  <a:cubicBezTo>
                    <a:pt x="548830" y="719135"/>
                    <a:pt x="284889" y="719135"/>
                    <a:pt x="122096" y="556342"/>
                  </a:cubicBezTo>
                  <a:close/>
                </a:path>
              </a:pathLst>
            </a:custGeom>
            <a:solidFill>
              <a:srgbClr val="00B0F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600"/>
            </a:p>
          </p:txBody>
        </p:sp>
        <p:sp>
          <p:nvSpPr>
            <p:cNvPr id="92" name="文本框 45"/>
            <p:cNvSpPr txBox="1">
              <a:spLocks noChangeArrowheads="1"/>
            </p:cNvSpPr>
            <p:nvPr/>
          </p:nvSpPr>
          <p:spPr bwMode="auto">
            <a:xfrm>
              <a:off x="3076867" y="1885458"/>
              <a:ext cx="854357" cy="600745"/>
            </a:xfrm>
            <a:prstGeom prst="rect">
              <a:avLst/>
            </a:prstGeom>
            <a:noFill/>
            <a:ln w="9525">
              <a:noFill/>
              <a:miter lim="800000"/>
            </a:ln>
          </p:spPr>
          <p:txBody>
            <a:bodyPr wrap="square">
              <a:spAutoFit/>
            </a:bodyPr>
            <a:lstStyle/>
            <a:p>
              <a:r>
                <a:rPr lang="en-US" altLang="zh-CN" dirty="0">
                  <a:solidFill>
                    <a:schemeClr val="bg1"/>
                  </a:solidFill>
                  <a:latin typeface="Impact" panose="020B0806030902050204" pitchFamily="34" charset="0"/>
                </a:rPr>
                <a:t>03</a:t>
              </a:r>
              <a:endParaRPr lang="zh-CN" altLang="en-US" dirty="0">
                <a:solidFill>
                  <a:schemeClr val="bg1"/>
                </a:solidFill>
                <a:latin typeface="Impact" panose="020B0806030902050204" pitchFamily="34" charset="0"/>
              </a:endParaRPr>
            </a:p>
          </p:txBody>
        </p:sp>
      </p:grpSp>
      <p:grpSp>
        <p:nvGrpSpPr>
          <p:cNvPr id="93" name="慧谷网PPT目录"/>
          <p:cNvGrpSpPr/>
          <p:nvPr/>
        </p:nvGrpSpPr>
        <p:grpSpPr bwMode="auto">
          <a:xfrm>
            <a:off x="1576242" y="3496221"/>
            <a:ext cx="771480" cy="470092"/>
            <a:chOff x="2998768" y="1844085"/>
            <a:chExt cx="1115681" cy="678092"/>
          </a:xfrm>
        </p:grpSpPr>
        <p:sp>
          <p:nvSpPr>
            <p:cNvPr id="94" name="任意多边形 93"/>
            <p:cNvSpPr/>
            <p:nvPr/>
          </p:nvSpPr>
          <p:spPr>
            <a:xfrm rot="8100000" flipV="1">
              <a:off x="3050349" y="1844085"/>
              <a:ext cx="833779" cy="678092"/>
            </a:xfrm>
            <a:custGeom>
              <a:avLst/>
              <a:gdLst>
                <a:gd name="connsiteX0" fmla="*/ 122096 w 833718"/>
                <a:gd name="connsiteY0" fmla="*/ 556342 h 678436"/>
                <a:gd name="connsiteX1" fmla="*/ 68679 w 833718"/>
                <a:gd name="connsiteY1" fmla="*/ 32208 h 678436"/>
                <a:gd name="connsiteX2" fmla="*/ 94988 w 833718"/>
                <a:gd name="connsiteY2" fmla="*/ 0 h 678436"/>
                <a:gd name="connsiteX3" fmla="*/ 738731 w 833718"/>
                <a:gd name="connsiteY3" fmla="*/ 0 h 678436"/>
                <a:gd name="connsiteX4" fmla="*/ 765040 w 833718"/>
                <a:gd name="connsiteY4" fmla="*/ 32208 h 678436"/>
                <a:gd name="connsiteX5" fmla="*/ 711623 w 833718"/>
                <a:gd name="connsiteY5" fmla="*/ 556342 h 678436"/>
                <a:gd name="connsiteX6" fmla="*/ 122096 w 833718"/>
                <a:gd name="connsiteY6" fmla="*/ 556342 h 678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3718" h="678436">
                  <a:moveTo>
                    <a:pt x="122096" y="556342"/>
                  </a:moveTo>
                  <a:cubicBezTo>
                    <a:pt x="-20349" y="413897"/>
                    <a:pt x="-38155" y="194012"/>
                    <a:pt x="68679" y="32208"/>
                  </a:cubicBezTo>
                  <a:lnTo>
                    <a:pt x="94988" y="0"/>
                  </a:lnTo>
                  <a:lnTo>
                    <a:pt x="738731" y="0"/>
                  </a:lnTo>
                  <a:lnTo>
                    <a:pt x="765040" y="32208"/>
                  </a:lnTo>
                  <a:cubicBezTo>
                    <a:pt x="871873" y="194012"/>
                    <a:pt x="854068" y="413897"/>
                    <a:pt x="711623" y="556342"/>
                  </a:cubicBezTo>
                  <a:cubicBezTo>
                    <a:pt x="548830" y="719135"/>
                    <a:pt x="284889" y="719135"/>
                    <a:pt x="122096" y="556342"/>
                  </a:cubicBezTo>
                  <a:close/>
                </a:path>
              </a:pathLst>
            </a:custGeom>
            <a:solidFill>
              <a:srgbClr val="00B0F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600"/>
            </a:p>
          </p:txBody>
        </p:sp>
        <p:sp>
          <p:nvSpPr>
            <p:cNvPr id="95" name="文本框 48"/>
            <p:cNvSpPr txBox="1">
              <a:spLocks noChangeArrowheads="1"/>
            </p:cNvSpPr>
            <p:nvPr/>
          </p:nvSpPr>
          <p:spPr bwMode="auto">
            <a:xfrm>
              <a:off x="2998768" y="1855131"/>
              <a:ext cx="1115681" cy="599342"/>
            </a:xfrm>
            <a:prstGeom prst="rect">
              <a:avLst/>
            </a:prstGeom>
            <a:noFill/>
            <a:ln w="9525">
              <a:noFill/>
              <a:miter lim="800000"/>
            </a:ln>
          </p:spPr>
          <p:txBody>
            <a:bodyPr wrap="square">
              <a:spAutoFit/>
            </a:bodyPr>
            <a:lstStyle/>
            <a:p>
              <a:r>
                <a:rPr lang="en-US" altLang="zh-CN" dirty="0">
                  <a:solidFill>
                    <a:schemeClr val="bg1"/>
                  </a:solidFill>
                  <a:latin typeface="Impact" panose="020B0806030902050204" pitchFamily="34" charset="0"/>
                </a:rPr>
                <a:t>02</a:t>
              </a:r>
              <a:endParaRPr lang="zh-CN" altLang="en-US" dirty="0">
                <a:solidFill>
                  <a:schemeClr val="bg1"/>
                </a:solidFill>
                <a:latin typeface="Impact" panose="020B0806030902050204" pitchFamily="34" charset="0"/>
              </a:endParaRPr>
            </a:p>
          </p:txBody>
        </p:sp>
      </p:grpSp>
      <p:grpSp>
        <p:nvGrpSpPr>
          <p:cNvPr id="96" name="慧谷网PPT目录"/>
          <p:cNvGrpSpPr/>
          <p:nvPr/>
        </p:nvGrpSpPr>
        <p:grpSpPr>
          <a:xfrm>
            <a:off x="2441349" y="2765208"/>
            <a:ext cx="2924179" cy="414020"/>
            <a:chOff x="4234903" y="1011639"/>
            <a:chExt cx="2672037" cy="378271"/>
          </a:xfrm>
        </p:grpSpPr>
        <p:sp>
          <p:nvSpPr>
            <p:cNvPr id="97" name="圆角矩形 96"/>
            <p:cNvSpPr/>
            <p:nvPr/>
          </p:nvSpPr>
          <p:spPr>
            <a:xfrm>
              <a:off x="4234903" y="1029467"/>
              <a:ext cx="2569345" cy="351085"/>
            </a:xfrm>
            <a:prstGeom prst="roundRect">
              <a:avLst/>
            </a:prstGeom>
            <a:solidFill>
              <a:srgbClr val="00B0F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endParaRPr lang="zh-CN" altLang="en-US" sz="3600" dirty="0">
                <a:latin typeface="+mj-lt"/>
                <a:ea typeface="Arial Unicode MS" panose="020B0604020202020204" pitchFamily="34" charset="-122"/>
                <a:cs typeface="Arial Unicode MS" panose="020B0604020202020204" pitchFamily="34" charset="-122"/>
              </a:endParaRPr>
            </a:p>
          </p:txBody>
        </p:sp>
        <p:sp>
          <p:nvSpPr>
            <p:cNvPr id="98" name="矩形 97"/>
            <p:cNvSpPr/>
            <p:nvPr/>
          </p:nvSpPr>
          <p:spPr>
            <a:xfrm>
              <a:off x="4523870" y="1011639"/>
              <a:ext cx="2383070" cy="378271"/>
            </a:xfrm>
            <a:prstGeom prst="rect">
              <a:avLst/>
            </a:prstGeom>
          </p:spPr>
          <p:txBody>
            <a:bodyPr wrap="square" lIns="121960" tIns="60980" rIns="121960" bIns="60980">
              <a:spAutoFit/>
            </a:bodyPr>
            <a:lstStyle/>
            <a:p>
              <a:pPr algn="l">
                <a:defRPr/>
              </a:pPr>
              <a:r>
                <a:rPr lang="zh-CN" altLang="en-US" sz="19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掌门安全介绍</a:t>
              </a:r>
              <a:endParaRPr lang="zh-CN" altLang="en-US" sz="19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grpSp>
      <p:grpSp>
        <p:nvGrpSpPr>
          <p:cNvPr id="99" name="慧谷网PPT目录"/>
          <p:cNvGrpSpPr/>
          <p:nvPr/>
        </p:nvGrpSpPr>
        <p:grpSpPr>
          <a:xfrm>
            <a:off x="2423403" y="3456302"/>
            <a:ext cx="2811797" cy="415539"/>
            <a:chOff x="4218505" y="1635519"/>
            <a:chExt cx="2569345" cy="379660"/>
          </a:xfrm>
        </p:grpSpPr>
        <p:sp>
          <p:nvSpPr>
            <p:cNvPr id="100" name="圆角矩形 99"/>
            <p:cNvSpPr/>
            <p:nvPr/>
          </p:nvSpPr>
          <p:spPr>
            <a:xfrm>
              <a:off x="4218505" y="1664094"/>
              <a:ext cx="2569345" cy="351085"/>
            </a:xfrm>
            <a:prstGeom prst="roundRect">
              <a:avLst/>
            </a:prstGeom>
            <a:solidFill>
              <a:srgbClr val="00B0F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endParaRPr lang="zh-CN" altLang="en-US" sz="3600" dirty="0">
                <a:latin typeface="+mj-lt"/>
                <a:ea typeface="Arial Unicode MS" panose="020B0604020202020204" pitchFamily="34" charset="-122"/>
                <a:cs typeface="Arial Unicode MS" panose="020B0604020202020204" pitchFamily="34" charset="-122"/>
              </a:endParaRPr>
            </a:p>
          </p:txBody>
        </p:sp>
        <p:sp>
          <p:nvSpPr>
            <p:cNvPr id="101" name="矩形 100"/>
            <p:cNvSpPr/>
            <p:nvPr/>
          </p:nvSpPr>
          <p:spPr>
            <a:xfrm>
              <a:off x="4527124" y="1635519"/>
              <a:ext cx="1820488" cy="378272"/>
            </a:xfrm>
            <a:prstGeom prst="rect">
              <a:avLst/>
            </a:prstGeom>
          </p:spPr>
          <p:txBody>
            <a:bodyPr wrap="square" lIns="121960" tIns="60980" rIns="121960" bIns="60980">
              <a:spAutoFit/>
            </a:bodyPr>
            <a:lstStyle/>
            <a:p>
              <a:pPr algn="l">
                <a:defRPr/>
              </a:pPr>
              <a:r>
                <a:rPr sz="19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产品总体概览</a:t>
              </a:r>
              <a:endParaRPr sz="19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grpSp>
      <p:grpSp>
        <p:nvGrpSpPr>
          <p:cNvPr id="102" name="慧谷网PPT目录"/>
          <p:cNvGrpSpPr/>
          <p:nvPr/>
        </p:nvGrpSpPr>
        <p:grpSpPr>
          <a:xfrm>
            <a:off x="2441349" y="4162141"/>
            <a:ext cx="2811797" cy="414020"/>
            <a:chOff x="4234903" y="2340748"/>
            <a:chExt cx="2569345" cy="378271"/>
          </a:xfrm>
        </p:grpSpPr>
        <p:sp>
          <p:nvSpPr>
            <p:cNvPr id="103" name="圆角矩形 102"/>
            <p:cNvSpPr/>
            <p:nvPr/>
          </p:nvSpPr>
          <p:spPr>
            <a:xfrm>
              <a:off x="4234903" y="2355033"/>
              <a:ext cx="2569345" cy="351085"/>
            </a:xfrm>
            <a:prstGeom prst="roundRect">
              <a:avLst/>
            </a:prstGeom>
            <a:solidFill>
              <a:srgbClr val="00B0F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endParaRPr lang="zh-CN" altLang="en-US" sz="3600" dirty="0">
                <a:latin typeface="+mj-lt"/>
                <a:ea typeface="Arial Unicode MS" panose="020B0604020202020204" pitchFamily="34" charset="-122"/>
                <a:cs typeface="Arial Unicode MS" panose="020B0604020202020204" pitchFamily="34" charset="-122"/>
              </a:endParaRPr>
            </a:p>
          </p:txBody>
        </p:sp>
        <p:sp>
          <p:nvSpPr>
            <p:cNvPr id="104" name="矩形 103"/>
            <p:cNvSpPr/>
            <p:nvPr/>
          </p:nvSpPr>
          <p:spPr>
            <a:xfrm>
              <a:off x="4498335" y="2340748"/>
              <a:ext cx="2265281" cy="378271"/>
            </a:xfrm>
            <a:prstGeom prst="rect">
              <a:avLst/>
            </a:prstGeom>
          </p:spPr>
          <p:txBody>
            <a:bodyPr wrap="square" lIns="121960" tIns="60980" rIns="121960" bIns="60980">
              <a:spAutoFit/>
            </a:bodyPr>
            <a:lstStyle/>
            <a:p>
              <a:pPr algn="l">
                <a:defRPr/>
              </a:pPr>
              <a:r>
                <a:rPr sz="19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四大核心功能</a:t>
              </a:r>
              <a:endParaRPr sz="19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grpSp>
      <p:grpSp>
        <p:nvGrpSpPr>
          <p:cNvPr id="105" name="慧谷网PPT目录"/>
          <p:cNvGrpSpPr/>
          <p:nvPr/>
        </p:nvGrpSpPr>
        <p:grpSpPr>
          <a:xfrm>
            <a:off x="2441349" y="4829180"/>
            <a:ext cx="2917822" cy="415539"/>
            <a:chOff x="4234903" y="2980362"/>
            <a:chExt cx="2666228" cy="379659"/>
          </a:xfrm>
        </p:grpSpPr>
        <p:sp>
          <p:nvSpPr>
            <p:cNvPr id="106" name="圆角矩形 105"/>
            <p:cNvSpPr/>
            <p:nvPr/>
          </p:nvSpPr>
          <p:spPr>
            <a:xfrm>
              <a:off x="4234903" y="3008936"/>
              <a:ext cx="2569345" cy="351085"/>
            </a:xfrm>
            <a:prstGeom prst="roundRect">
              <a:avLst/>
            </a:prstGeom>
            <a:solidFill>
              <a:srgbClr val="00B0F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endParaRPr lang="zh-CN" altLang="en-US" sz="3600" dirty="0">
                <a:latin typeface="+mj-lt"/>
                <a:ea typeface="Arial Unicode MS" panose="020B0604020202020204" pitchFamily="34" charset="-122"/>
                <a:cs typeface="Arial Unicode MS" panose="020B0604020202020204" pitchFamily="34" charset="-122"/>
              </a:endParaRPr>
            </a:p>
          </p:txBody>
        </p:sp>
        <p:sp>
          <p:nvSpPr>
            <p:cNvPr id="107" name="矩形 106"/>
            <p:cNvSpPr/>
            <p:nvPr/>
          </p:nvSpPr>
          <p:spPr>
            <a:xfrm>
              <a:off x="4515159" y="2980362"/>
              <a:ext cx="2385972" cy="378271"/>
            </a:xfrm>
            <a:prstGeom prst="rect">
              <a:avLst/>
            </a:prstGeom>
          </p:spPr>
          <p:txBody>
            <a:bodyPr wrap="square" lIns="121960" tIns="60980" rIns="121960" bIns="60980">
              <a:spAutoFit/>
            </a:bodyPr>
            <a:lstStyle/>
            <a:p>
              <a:pPr algn="l">
                <a:defRPr/>
              </a:pPr>
              <a:r>
                <a:rPr sz="19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其他辅助功能</a:t>
              </a:r>
              <a:endParaRPr sz="19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grpSp>
      <p:grpSp>
        <p:nvGrpSpPr>
          <p:cNvPr id="108" name="慧谷网PPT目录"/>
          <p:cNvGrpSpPr/>
          <p:nvPr/>
        </p:nvGrpSpPr>
        <p:grpSpPr>
          <a:xfrm>
            <a:off x="2441349" y="6183956"/>
            <a:ext cx="2811797" cy="429260"/>
            <a:chOff x="4234903" y="3641472"/>
            <a:chExt cx="2569345" cy="392196"/>
          </a:xfrm>
        </p:grpSpPr>
        <p:sp>
          <p:nvSpPr>
            <p:cNvPr id="109" name="圆角矩形 108"/>
            <p:cNvSpPr/>
            <p:nvPr/>
          </p:nvSpPr>
          <p:spPr>
            <a:xfrm>
              <a:off x="4234903" y="3669023"/>
              <a:ext cx="2569345" cy="351085"/>
            </a:xfrm>
            <a:prstGeom prst="roundRect">
              <a:avLst/>
            </a:prstGeom>
            <a:solidFill>
              <a:srgbClr val="00B0F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endParaRPr lang="zh-CN" altLang="en-US" sz="3600" dirty="0">
                <a:latin typeface="+mj-lt"/>
                <a:ea typeface="Arial Unicode MS" panose="020B0604020202020204" pitchFamily="34" charset="-122"/>
                <a:cs typeface="Arial Unicode MS" panose="020B0604020202020204" pitchFamily="34" charset="-122"/>
              </a:endParaRPr>
            </a:p>
          </p:txBody>
        </p:sp>
        <p:sp>
          <p:nvSpPr>
            <p:cNvPr id="110" name="矩形 109"/>
            <p:cNvSpPr/>
            <p:nvPr/>
          </p:nvSpPr>
          <p:spPr>
            <a:xfrm>
              <a:off x="4541794" y="3641472"/>
              <a:ext cx="1877509" cy="392196"/>
            </a:xfrm>
            <a:prstGeom prst="rect">
              <a:avLst/>
            </a:prstGeom>
          </p:spPr>
          <p:txBody>
            <a:bodyPr wrap="square" lIns="121960" tIns="60980" rIns="121960" bIns="60980">
              <a:spAutoFit/>
            </a:bodyPr>
            <a:lstStyle/>
            <a:p>
              <a:pPr>
                <a:defRPr/>
              </a:pPr>
              <a:r>
                <a:rPr lang="zh-CN" altLang="en-US" sz="20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典型客户案例</a:t>
              </a:r>
              <a:endParaRPr lang="zh-CN" altLang="zh-CN" sz="20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grpSp>
      <p:grpSp>
        <p:nvGrpSpPr>
          <p:cNvPr id="3" name="慧谷网PPT目录"/>
          <p:cNvGrpSpPr/>
          <p:nvPr/>
        </p:nvGrpSpPr>
        <p:grpSpPr bwMode="auto">
          <a:xfrm>
            <a:off x="1603380" y="5521665"/>
            <a:ext cx="626624" cy="469036"/>
            <a:chOff x="3037868" y="1844053"/>
            <a:chExt cx="906280" cy="678154"/>
          </a:xfrm>
        </p:grpSpPr>
        <p:sp>
          <p:nvSpPr>
            <p:cNvPr id="4" name="任意多边形 3"/>
            <p:cNvSpPr/>
            <p:nvPr/>
          </p:nvSpPr>
          <p:spPr>
            <a:xfrm rot="8100000" flipV="1">
              <a:off x="3050206" y="1844053"/>
              <a:ext cx="834142" cy="678154"/>
            </a:xfrm>
            <a:custGeom>
              <a:avLst/>
              <a:gdLst>
                <a:gd name="connsiteX0" fmla="*/ 122096 w 833718"/>
                <a:gd name="connsiteY0" fmla="*/ 556342 h 678436"/>
                <a:gd name="connsiteX1" fmla="*/ 68679 w 833718"/>
                <a:gd name="connsiteY1" fmla="*/ 32208 h 678436"/>
                <a:gd name="connsiteX2" fmla="*/ 94988 w 833718"/>
                <a:gd name="connsiteY2" fmla="*/ 0 h 678436"/>
                <a:gd name="connsiteX3" fmla="*/ 738731 w 833718"/>
                <a:gd name="connsiteY3" fmla="*/ 0 h 678436"/>
                <a:gd name="connsiteX4" fmla="*/ 765040 w 833718"/>
                <a:gd name="connsiteY4" fmla="*/ 32208 h 678436"/>
                <a:gd name="connsiteX5" fmla="*/ 711623 w 833718"/>
                <a:gd name="connsiteY5" fmla="*/ 556342 h 678436"/>
                <a:gd name="connsiteX6" fmla="*/ 122096 w 833718"/>
                <a:gd name="connsiteY6" fmla="*/ 556342 h 678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3718" h="678436">
                  <a:moveTo>
                    <a:pt x="122096" y="556342"/>
                  </a:moveTo>
                  <a:cubicBezTo>
                    <a:pt x="-20349" y="413897"/>
                    <a:pt x="-38155" y="194012"/>
                    <a:pt x="68679" y="32208"/>
                  </a:cubicBezTo>
                  <a:lnTo>
                    <a:pt x="94988" y="0"/>
                  </a:lnTo>
                  <a:lnTo>
                    <a:pt x="738731" y="0"/>
                  </a:lnTo>
                  <a:lnTo>
                    <a:pt x="765040" y="32208"/>
                  </a:lnTo>
                  <a:cubicBezTo>
                    <a:pt x="871873" y="194012"/>
                    <a:pt x="854068" y="413897"/>
                    <a:pt x="711623" y="556342"/>
                  </a:cubicBezTo>
                  <a:cubicBezTo>
                    <a:pt x="548830" y="719135"/>
                    <a:pt x="284889" y="719135"/>
                    <a:pt x="122096" y="556342"/>
                  </a:cubicBezTo>
                  <a:close/>
                </a:path>
              </a:pathLst>
            </a:custGeom>
            <a:solidFill>
              <a:srgbClr val="00B0F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p>
              <a:pPr algn="ctr">
                <a:defRPr/>
              </a:pPr>
              <a:endParaRPr lang="zh-CN" altLang="en-US" sz="1600"/>
            </a:p>
          </p:txBody>
        </p:sp>
        <p:sp>
          <p:nvSpPr>
            <p:cNvPr id="5" name="文本框 39"/>
            <p:cNvSpPr txBox="1">
              <a:spLocks noChangeArrowheads="1"/>
            </p:cNvSpPr>
            <p:nvPr/>
          </p:nvSpPr>
          <p:spPr bwMode="auto">
            <a:xfrm>
              <a:off x="3037868" y="1885458"/>
              <a:ext cx="906280" cy="600746"/>
            </a:xfrm>
            <a:prstGeom prst="rect">
              <a:avLst/>
            </a:prstGeom>
            <a:noFill/>
            <a:ln w="9525">
              <a:noFill/>
              <a:miter lim="800000"/>
            </a:ln>
          </p:spPr>
          <p:txBody>
            <a:bodyPr wrap="square">
              <a:spAutoFit/>
            </a:bodyPr>
            <a:p>
              <a:r>
                <a:rPr lang="en-US" altLang="zh-CN" dirty="0">
                  <a:solidFill>
                    <a:schemeClr val="bg1"/>
                  </a:solidFill>
                  <a:latin typeface="Impact" panose="020B0806030902050204" pitchFamily="34" charset="0"/>
                </a:rPr>
                <a:t>05</a:t>
              </a:r>
              <a:endParaRPr lang="zh-CN" altLang="en-US" dirty="0">
                <a:solidFill>
                  <a:schemeClr val="bg1"/>
                </a:solidFill>
                <a:latin typeface="Impact" panose="020B0806030902050204" pitchFamily="34" charset="0"/>
              </a:endParaRPr>
            </a:p>
          </p:txBody>
        </p:sp>
      </p:grpSp>
      <p:grpSp>
        <p:nvGrpSpPr>
          <p:cNvPr id="6" name="慧谷网PPT目录"/>
          <p:cNvGrpSpPr/>
          <p:nvPr/>
        </p:nvGrpSpPr>
        <p:grpSpPr>
          <a:xfrm>
            <a:off x="2488339" y="5536256"/>
            <a:ext cx="2811797" cy="429260"/>
            <a:chOff x="4234903" y="3656556"/>
            <a:chExt cx="2569345" cy="392196"/>
          </a:xfrm>
        </p:grpSpPr>
        <p:sp>
          <p:nvSpPr>
            <p:cNvPr id="7" name="圆角矩形 6"/>
            <p:cNvSpPr/>
            <p:nvPr/>
          </p:nvSpPr>
          <p:spPr>
            <a:xfrm>
              <a:off x="4234903" y="3669023"/>
              <a:ext cx="2569345" cy="351085"/>
            </a:xfrm>
            <a:prstGeom prst="roundRect">
              <a:avLst/>
            </a:prstGeom>
            <a:solidFill>
              <a:srgbClr val="00B0F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p>
              <a:pPr algn="l">
                <a:defRPr/>
              </a:pPr>
              <a:endParaRPr lang="zh-CN" altLang="en-US" sz="3600" dirty="0">
                <a:latin typeface="+mj-lt"/>
                <a:ea typeface="Arial Unicode MS" panose="020B0604020202020204" pitchFamily="34" charset="-122"/>
                <a:cs typeface="Arial Unicode MS" panose="020B0604020202020204" pitchFamily="34" charset="-122"/>
              </a:endParaRPr>
            </a:p>
          </p:txBody>
        </p:sp>
        <p:sp>
          <p:nvSpPr>
            <p:cNvPr id="8" name="矩形 7"/>
            <p:cNvSpPr/>
            <p:nvPr/>
          </p:nvSpPr>
          <p:spPr>
            <a:xfrm>
              <a:off x="4488993" y="3656556"/>
              <a:ext cx="1877509" cy="392196"/>
            </a:xfrm>
            <a:prstGeom prst="rect">
              <a:avLst/>
            </a:prstGeom>
          </p:spPr>
          <p:txBody>
            <a:bodyPr wrap="square" lIns="121960" tIns="60980" rIns="121960" bIns="60980">
              <a:spAutoFit/>
            </a:bodyPr>
            <a:p>
              <a:pPr algn="l">
                <a:defRPr/>
              </a:pPr>
              <a:r>
                <a:rPr lang="en-US" altLang="zh-CN" sz="20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DSC</a:t>
              </a:r>
              <a:r>
                <a:rPr lang="zh-CN" altLang="en-US" sz="20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产品优势</a:t>
              </a:r>
              <a:endParaRPr lang="zh-CN" altLang="en-US" sz="20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grpSp>
      <p:sp>
        <p:nvSpPr>
          <p:cNvPr id="54" name="慧谷网PPT目录"/>
          <p:cNvSpPr/>
          <p:nvPr/>
        </p:nvSpPr>
        <p:spPr>
          <a:xfrm rot="16200000">
            <a:off x="925806" y="6194961"/>
            <a:ext cx="432765" cy="510504"/>
          </a:xfrm>
          <a:prstGeom prst="down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419" tIns="45709" rIns="91419" bIns="45709" rtlCol="0" anchor="ctr"/>
          <a:p>
            <a:pPr algn="ctr"/>
            <a:endParaRPr lang="zh-CN" altLang="en-US"/>
          </a:p>
        </p:txBody>
      </p:sp>
    </p:spTree>
  </p:cSld>
  <p:clrMapOvr>
    <a:masterClrMapping/>
  </p:clrMapOvr>
  <p:transition spd="slow" advClick="0" advTm="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1"/>
                                        </p:tgtEl>
                                        <p:attrNameLst>
                                          <p:attrName>style.visibility</p:attrName>
                                        </p:attrNameLst>
                                      </p:cBhvr>
                                      <p:to>
                                        <p:strVal val="visible"/>
                                      </p:to>
                                    </p:set>
                                    <p:animEffect transition="in" filter="wipe(down)">
                                      <p:cBhvr>
                                        <p:cTn id="7" dur="500"/>
                                        <p:tgtEl>
                                          <p:spTgt spid="81"/>
                                        </p:tgtEl>
                                      </p:cBhvr>
                                    </p:animEffect>
                                  </p:childTnLst>
                                </p:cTn>
                              </p:par>
                              <p:par>
                                <p:cTn id="8" presetID="22" presetClass="entr" presetSubtype="4" fill="hold" nodeType="withEffect">
                                  <p:stCondLst>
                                    <p:cond delay="0"/>
                                  </p:stCondLst>
                                  <p:childTnLst>
                                    <p:set>
                                      <p:cBhvr>
                                        <p:cTn id="9" dur="1" fill="hold">
                                          <p:stCondLst>
                                            <p:cond delay="0"/>
                                          </p:stCondLst>
                                        </p:cTn>
                                        <p:tgtEl>
                                          <p:spTgt spid="96"/>
                                        </p:tgtEl>
                                        <p:attrNameLst>
                                          <p:attrName>style.visibility</p:attrName>
                                        </p:attrNameLst>
                                      </p:cBhvr>
                                      <p:to>
                                        <p:strVal val="visible"/>
                                      </p:to>
                                    </p:set>
                                    <p:animEffect transition="in" filter="wipe(down)">
                                      <p:cBhvr>
                                        <p:cTn id="10" dur="500"/>
                                        <p:tgtEl>
                                          <p:spTgt spid="9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93"/>
                                        </p:tgtEl>
                                        <p:attrNameLst>
                                          <p:attrName>style.visibility</p:attrName>
                                        </p:attrNameLst>
                                      </p:cBhvr>
                                      <p:to>
                                        <p:strVal val="visible"/>
                                      </p:to>
                                    </p:set>
                                    <p:animEffect transition="in" filter="wipe(down)">
                                      <p:cBhvr>
                                        <p:cTn id="15" dur="500"/>
                                        <p:tgtEl>
                                          <p:spTgt spid="93"/>
                                        </p:tgtEl>
                                      </p:cBhvr>
                                    </p:animEffect>
                                  </p:childTnLst>
                                </p:cTn>
                              </p:par>
                              <p:par>
                                <p:cTn id="16" presetID="22" presetClass="entr" presetSubtype="4" fill="hold" nodeType="withEffect">
                                  <p:stCondLst>
                                    <p:cond delay="0"/>
                                  </p:stCondLst>
                                  <p:childTnLst>
                                    <p:set>
                                      <p:cBhvr>
                                        <p:cTn id="17" dur="1" fill="hold">
                                          <p:stCondLst>
                                            <p:cond delay="0"/>
                                          </p:stCondLst>
                                        </p:cTn>
                                        <p:tgtEl>
                                          <p:spTgt spid="99"/>
                                        </p:tgtEl>
                                        <p:attrNameLst>
                                          <p:attrName>style.visibility</p:attrName>
                                        </p:attrNameLst>
                                      </p:cBhvr>
                                      <p:to>
                                        <p:strVal val="visible"/>
                                      </p:to>
                                    </p:set>
                                    <p:animEffect transition="in" filter="wipe(down)">
                                      <p:cBhvr>
                                        <p:cTn id="18" dur="500"/>
                                        <p:tgtEl>
                                          <p:spTgt spid="9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90"/>
                                        </p:tgtEl>
                                        <p:attrNameLst>
                                          <p:attrName>style.visibility</p:attrName>
                                        </p:attrNameLst>
                                      </p:cBhvr>
                                      <p:to>
                                        <p:strVal val="visible"/>
                                      </p:to>
                                    </p:set>
                                    <p:animEffect transition="in" filter="wipe(down)">
                                      <p:cBhvr>
                                        <p:cTn id="23" dur="500"/>
                                        <p:tgtEl>
                                          <p:spTgt spid="90"/>
                                        </p:tgtEl>
                                      </p:cBhvr>
                                    </p:animEffect>
                                  </p:childTnLst>
                                </p:cTn>
                              </p:par>
                              <p:par>
                                <p:cTn id="24" presetID="22" presetClass="entr" presetSubtype="4" fill="hold" nodeType="withEffect">
                                  <p:stCondLst>
                                    <p:cond delay="0"/>
                                  </p:stCondLst>
                                  <p:childTnLst>
                                    <p:set>
                                      <p:cBhvr>
                                        <p:cTn id="25" dur="1" fill="hold">
                                          <p:stCondLst>
                                            <p:cond delay="0"/>
                                          </p:stCondLst>
                                        </p:cTn>
                                        <p:tgtEl>
                                          <p:spTgt spid="102"/>
                                        </p:tgtEl>
                                        <p:attrNameLst>
                                          <p:attrName>style.visibility</p:attrName>
                                        </p:attrNameLst>
                                      </p:cBhvr>
                                      <p:to>
                                        <p:strVal val="visible"/>
                                      </p:to>
                                    </p:set>
                                    <p:animEffect transition="in" filter="wipe(down)">
                                      <p:cBhvr>
                                        <p:cTn id="26" dur="500"/>
                                        <p:tgtEl>
                                          <p:spTgt spid="102"/>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87"/>
                                        </p:tgtEl>
                                        <p:attrNameLst>
                                          <p:attrName>style.visibility</p:attrName>
                                        </p:attrNameLst>
                                      </p:cBhvr>
                                      <p:to>
                                        <p:strVal val="visible"/>
                                      </p:to>
                                    </p:set>
                                    <p:animEffect transition="in" filter="wipe(down)">
                                      <p:cBhvr>
                                        <p:cTn id="31" dur="500"/>
                                        <p:tgtEl>
                                          <p:spTgt spid="87"/>
                                        </p:tgtEl>
                                      </p:cBhvr>
                                    </p:animEffect>
                                  </p:childTnLst>
                                </p:cTn>
                              </p:par>
                              <p:par>
                                <p:cTn id="32" presetID="22" presetClass="entr" presetSubtype="4" fill="hold" nodeType="withEffect">
                                  <p:stCondLst>
                                    <p:cond delay="0"/>
                                  </p:stCondLst>
                                  <p:childTnLst>
                                    <p:set>
                                      <p:cBhvr>
                                        <p:cTn id="33" dur="1" fill="hold">
                                          <p:stCondLst>
                                            <p:cond delay="0"/>
                                          </p:stCondLst>
                                        </p:cTn>
                                        <p:tgtEl>
                                          <p:spTgt spid="105"/>
                                        </p:tgtEl>
                                        <p:attrNameLst>
                                          <p:attrName>style.visibility</p:attrName>
                                        </p:attrNameLst>
                                      </p:cBhvr>
                                      <p:to>
                                        <p:strVal val="visible"/>
                                      </p:to>
                                    </p:set>
                                    <p:animEffect transition="in" filter="wipe(down)">
                                      <p:cBhvr>
                                        <p:cTn id="34" dur="500"/>
                                        <p:tgtEl>
                                          <p:spTgt spid="105"/>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wipe(down)">
                                      <p:cBhvr>
                                        <p:cTn id="39" dur="500"/>
                                        <p:tgtEl>
                                          <p:spTgt spid="3"/>
                                        </p:tgtEl>
                                      </p:cBhvr>
                                    </p:animEffect>
                                  </p:childTnLst>
                                </p:cTn>
                              </p:par>
                              <p:par>
                                <p:cTn id="40" presetID="22" presetClass="entr" presetSubtype="4" fill="hold" nodeType="with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wipe(down)">
                                      <p:cBhvr>
                                        <p:cTn id="42" dur="500"/>
                                        <p:tgtEl>
                                          <p:spTgt spid="6"/>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84"/>
                                        </p:tgtEl>
                                        <p:attrNameLst>
                                          <p:attrName>style.visibility</p:attrName>
                                        </p:attrNameLst>
                                      </p:cBhvr>
                                      <p:to>
                                        <p:strVal val="visible"/>
                                      </p:to>
                                    </p:set>
                                    <p:animEffect transition="in" filter="wipe(down)">
                                      <p:cBhvr>
                                        <p:cTn id="47" dur="500"/>
                                        <p:tgtEl>
                                          <p:spTgt spid="84"/>
                                        </p:tgtEl>
                                      </p:cBhvr>
                                    </p:animEffect>
                                  </p:childTnLst>
                                </p:cTn>
                              </p:par>
                              <p:par>
                                <p:cTn id="48" presetID="22" presetClass="entr" presetSubtype="4" fill="hold" nodeType="withEffect">
                                  <p:stCondLst>
                                    <p:cond delay="0"/>
                                  </p:stCondLst>
                                  <p:childTnLst>
                                    <p:set>
                                      <p:cBhvr>
                                        <p:cTn id="49" dur="1" fill="hold">
                                          <p:stCondLst>
                                            <p:cond delay="0"/>
                                          </p:stCondLst>
                                        </p:cTn>
                                        <p:tgtEl>
                                          <p:spTgt spid="108"/>
                                        </p:tgtEl>
                                        <p:attrNameLst>
                                          <p:attrName>style.visibility</p:attrName>
                                        </p:attrNameLst>
                                      </p:cBhvr>
                                      <p:to>
                                        <p:strVal val="visible"/>
                                      </p:to>
                                    </p:set>
                                    <p:animEffect transition="in" filter="wipe(down)">
                                      <p:cBhvr>
                                        <p:cTn id="50" dur="500"/>
                                        <p:tgtEl>
                                          <p:spTgt spid="108"/>
                                        </p:tgtEl>
                                      </p:cBhvr>
                                    </p:animEffect>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54"/>
                                        </p:tgtEl>
                                        <p:attrNameLst>
                                          <p:attrName>style.visibility</p:attrName>
                                        </p:attrNameLst>
                                      </p:cBhvr>
                                      <p:to>
                                        <p:strVal val="visible"/>
                                      </p:to>
                                    </p:set>
                                    <p:anim calcmode="lin" valueType="num">
                                      <p:cBhvr additive="base">
                                        <p:cTn id="55" dur="500" fill="hold"/>
                                        <p:tgtEl>
                                          <p:spTgt spid="54"/>
                                        </p:tgtEl>
                                        <p:attrNameLst>
                                          <p:attrName>ppt_x</p:attrName>
                                        </p:attrNameLst>
                                      </p:cBhvr>
                                      <p:tavLst>
                                        <p:tav tm="0">
                                          <p:val>
                                            <p:strVal val="#ppt_x"/>
                                          </p:val>
                                        </p:tav>
                                        <p:tav tm="100000">
                                          <p:val>
                                            <p:strVal val="#ppt_x"/>
                                          </p:val>
                                        </p:tav>
                                      </p:tavLst>
                                    </p:anim>
                                    <p:anim calcmode="lin" valueType="num">
                                      <p:cBhvr additive="base">
                                        <p:cTn id="56" dur="500" fill="hold"/>
                                        <p:tgtEl>
                                          <p:spTgt spid="5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bldLvl="0" animBg="1"/>
      <p:bldP spid="54" grpId="1" animBg="1"/>
    </p:bldLst>
  </p:timing>
</p:sld>
</file>

<file path=ppt/tags/tag1.xml><?xml version="1.0" encoding="utf-8"?>
<p:tagLst xmlns:p="http://schemas.openxmlformats.org/presentationml/2006/main">
  <p:tag name="KSO_WM_UNIT_TABLE_BEAUTIFY" val="smartTable{0b882bb2-89c9-4e39-b6b7-b80056fef0f1}"/>
</p:tagLst>
</file>

<file path=ppt/tags/tag2.xml><?xml version="1.0" encoding="utf-8"?>
<p:tagLst xmlns:p="http://schemas.openxmlformats.org/presentationml/2006/main">
  <p:tag name="KSO_WM_UNIT_TABLE_BEAUTIFY" val="smartTable{385494fd-4476-497c-8c1b-4356ad03c356}"/>
</p:tagLst>
</file>

<file path=ppt/tags/tag3.xml><?xml version="1.0" encoding="utf-8"?>
<p:tagLst xmlns:p="http://schemas.openxmlformats.org/presentationml/2006/main">
  <p:tag name="KSO_WM_UNIT_TABLE_BEAUTIFY" val="{44a7eabf-0c0a-4fa7-b807-f999d3f94c8f}"/>
</p:tagLst>
</file>

<file path=ppt/tags/tag4.xml><?xml version="1.0" encoding="utf-8"?>
<p:tagLst xmlns:p="http://schemas.openxmlformats.org/presentationml/2006/main">
  <p:tag name="KSO_WM_UNIT_TABLE_BEAUTIFY" val="{4d453a2e-0f7c-4987-bbd3-3f4d5452e880}"/>
</p:tagLst>
</file>

<file path=ppt/tags/tag5.xml><?xml version="1.0" encoding="utf-8"?>
<p:tagLst xmlns:p="http://schemas.openxmlformats.org/presentationml/2006/main">
  <p:tag name="KSO_WM_UNIT_TABLE_BEAUTIFY" val="{8c4aea9f-8827-45e8-afb3-32d6699b2cc0}"/>
</p:tagLst>
</file>

<file path=ppt/tags/tag6.xml><?xml version="1.0" encoding="utf-8"?>
<p:tagLst xmlns:p="http://schemas.openxmlformats.org/presentationml/2006/main">
  <p:tag name="KSO_WM_UNIT_TABLE_BEAUTIFY" val="{f6033f3a-a7bd-4f96-95c8-806075998878}"/>
</p:tagLst>
</file>

<file path=ppt/tags/tag7.xml><?xml version="1.0" encoding="utf-8"?>
<p:tagLst xmlns:p="http://schemas.openxmlformats.org/presentationml/2006/main">
  <p:tag name="KSO_WM_UNIT_TABLE_BEAUTIFY" val="{b5358bbb-b50f-422f-9fb0-a3d7a6c93aef}"/>
</p:tagLst>
</file>

<file path=ppt/theme/theme1.xml><?xml version="1.0" encoding="utf-8"?>
<a:theme xmlns:a="http://schemas.openxmlformats.org/drawingml/2006/main" name="华企安全  www.hqaq.cn">
  <a:themeElements>
    <a:clrScheme name="自定义 106">
      <a:dk1>
        <a:sysClr val="windowText" lastClr="000000"/>
      </a:dk1>
      <a:lt1>
        <a:sysClr val="window" lastClr="FFFFFF"/>
      </a:lt1>
      <a:dk2>
        <a:srgbClr val="7F7F7F"/>
      </a:dk2>
      <a:lt2>
        <a:srgbClr val="7F7F7F"/>
      </a:lt2>
      <a:accent1>
        <a:srgbClr val="0070C0"/>
      </a:accent1>
      <a:accent2>
        <a:srgbClr val="0070C0"/>
      </a:accent2>
      <a:accent3>
        <a:srgbClr val="0070C0"/>
      </a:accent3>
      <a:accent4>
        <a:srgbClr val="0070C0"/>
      </a:accent4>
      <a:accent5>
        <a:srgbClr val="0070C0"/>
      </a:accent5>
      <a:accent6>
        <a:srgbClr val="0070C0"/>
      </a:accent6>
      <a:hlink>
        <a:srgbClr val="FFFFFF"/>
      </a:hlink>
      <a:folHlink>
        <a:srgbClr val="FFFFFF"/>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自定义设计方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16162</Words>
  <Application>WPS 表格</Application>
  <PresentationFormat>宽屏</PresentationFormat>
  <Paragraphs>2303</Paragraphs>
  <Slides>100</Slides>
  <Notes>54</Notes>
  <HiddenSlides>0</HiddenSlides>
  <MMClips>0</MMClips>
  <ScaleCrop>false</ScaleCrop>
  <HeadingPairs>
    <vt:vector size="6" baseType="variant">
      <vt:variant>
        <vt:lpstr>已用的字体</vt:lpstr>
      </vt:variant>
      <vt:variant>
        <vt:i4>28</vt:i4>
      </vt:variant>
      <vt:variant>
        <vt:lpstr>主题</vt:lpstr>
      </vt:variant>
      <vt:variant>
        <vt:i4>2</vt:i4>
      </vt:variant>
      <vt:variant>
        <vt:lpstr>幻灯片标题</vt:lpstr>
      </vt:variant>
      <vt:variant>
        <vt:i4>100</vt:i4>
      </vt:variant>
    </vt:vector>
  </HeadingPairs>
  <TitlesOfParts>
    <vt:vector size="130" baseType="lpstr">
      <vt:lpstr>Arial</vt:lpstr>
      <vt:lpstr>宋体</vt:lpstr>
      <vt:lpstr>Wingdings</vt:lpstr>
      <vt:lpstr>微软雅黑</vt:lpstr>
      <vt:lpstr>汉仪旗黑</vt:lpstr>
      <vt:lpstr>Microsoft YaHei UI</vt:lpstr>
      <vt:lpstr>Times New Roman</vt:lpstr>
      <vt:lpstr>Arial Unicode MS</vt:lpstr>
      <vt:lpstr>Impact</vt:lpstr>
      <vt:lpstr>Calibri</vt:lpstr>
      <vt:lpstr>Helvetica Neue</vt:lpstr>
      <vt:lpstr>汉仪书宋二KW</vt:lpstr>
      <vt:lpstr>方正兰亭粗黑简体</vt:lpstr>
      <vt:lpstr>方正兰亭黑简体</vt:lpstr>
      <vt:lpstr>FontAwesome</vt:lpstr>
      <vt:lpstr>Arial Black</vt:lpstr>
      <vt:lpstr>Calibri</vt:lpstr>
      <vt:lpstr>幼圆</vt:lpstr>
      <vt:lpstr>Meiryo UI</vt:lpstr>
      <vt:lpstr>Steelfish Rg</vt:lpstr>
      <vt:lpstr>宋体</vt:lpstr>
      <vt:lpstr>苹方-简</vt:lpstr>
      <vt:lpstr>Calibri Light</vt:lpstr>
      <vt:lpstr>汉仪中黑KW</vt:lpstr>
      <vt:lpstr>宋体-简</vt:lpstr>
      <vt:lpstr>Hiragino Sans</vt:lpstr>
      <vt:lpstr>Thonburi</vt:lpstr>
      <vt:lpstr>微软雅黑</vt:lpstr>
      <vt:lpstr>华企安全  www.hqaq.cn</vt:lpstr>
      <vt:lpstr>自定义设计方案</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迅软DSE加密系统解决方案</dc:title>
  <dc:creator>迅软企划部</dc:creator>
  <dc:description>迅软DSE加密系统</dc:description>
  <dc:subject>迅软加密系统</dc:subject>
  <cp:lastModifiedBy>新媒体广告</cp:lastModifiedBy>
  <cp:revision>2918</cp:revision>
  <dcterms:created xsi:type="dcterms:W3CDTF">2022-07-23T03:27:55Z</dcterms:created>
  <dcterms:modified xsi:type="dcterms:W3CDTF">2022-07-23T03:27:55Z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2052-4.4.1.7360</vt:lpwstr>
  </property>
  <property fmtid="{D5CDD505-2E9C-101B-9397-08002B2CF9AE}" pid="3" name="KSORubyTemplateID">
    <vt:lpwstr>13</vt:lpwstr>
  </property>
  <property fmtid="{D5CDD505-2E9C-101B-9397-08002B2CF9AE}" pid="4" name="ICV">
    <vt:lpwstr>8938A9AB187E4C14A92BD87970EF67B2</vt:lpwstr>
  </property>
</Properties>
</file>